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6"/>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80" r:id="rId24"/>
    <p:sldId id="277" r:id="rId25"/>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7E6F7C-2ADF-4E38-9440-39B2FE092008}" v="7" dt="2024-12-06T03:28:57.62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74189" autoAdjust="0"/>
  </p:normalViewPr>
  <p:slideViewPr>
    <p:cSldViewPr snapToGrid="0" snapToObjects="1" showGuides="1">
      <p:cViewPr varScale="1">
        <p:scale>
          <a:sx n="62" d="100"/>
          <a:sy n="62" d="100"/>
        </p:scale>
        <p:origin x="1330"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anna Sriram" userId="2a60478348c44598" providerId="LiveId" clId="{327E6F7C-2ADF-4E38-9440-39B2FE092008}"/>
    <pc:docChg chg="undo custSel modSld">
      <pc:chgData name="Prasanna Sriram" userId="2a60478348c44598" providerId="LiveId" clId="{327E6F7C-2ADF-4E38-9440-39B2FE092008}" dt="2024-12-06T03:39:48.410" v="790" actId="27636"/>
      <pc:docMkLst>
        <pc:docMk/>
      </pc:docMkLst>
      <pc:sldChg chg="modSp mod">
        <pc:chgData name="Prasanna Sriram" userId="2a60478348c44598" providerId="LiveId" clId="{327E6F7C-2ADF-4E38-9440-39B2FE092008}" dt="2024-12-03T16:14:39.959" v="47" actId="20577"/>
        <pc:sldMkLst>
          <pc:docMk/>
          <pc:sldMk cId="3237914124" sldId="256"/>
        </pc:sldMkLst>
        <pc:spChg chg="mod">
          <ac:chgData name="Prasanna Sriram" userId="2a60478348c44598" providerId="LiveId" clId="{327E6F7C-2ADF-4E38-9440-39B2FE092008}" dt="2024-12-03T16:14:01.643" v="8" actId="255"/>
          <ac:spMkLst>
            <pc:docMk/>
            <pc:sldMk cId="3237914124" sldId="256"/>
            <ac:spMk id="2" creationId="{2FE973FE-1F8B-4DED-8DC0-71E987678976}"/>
          </ac:spMkLst>
        </pc:spChg>
        <pc:spChg chg="mod">
          <ac:chgData name="Prasanna Sriram" userId="2a60478348c44598" providerId="LiveId" clId="{327E6F7C-2ADF-4E38-9440-39B2FE092008}" dt="2024-12-03T16:14:39.959" v="47" actId="20577"/>
          <ac:spMkLst>
            <pc:docMk/>
            <pc:sldMk cId="3237914124" sldId="256"/>
            <ac:spMk id="3" creationId="{93383873-F31C-4E31-B4BA-B40D502705CE}"/>
          </ac:spMkLst>
        </pc:spChg>
      </pc:sldChg>
      <pc:sldChg chg="addSp delSp modSp mod">
        <pc:chgData name="Prasanna Sriram" userId="2a60478348c44598" providerId="LiveId" clId="{327E6F7C-2ADF-4E38-9440-39B2FE092008}" dt="2024-12-06T03:18:28.412" v="619" actId="14100"/>
        <pc:sldMkLst>
          <pc:docMk/>
          <pc:sldMk cId="1957259874" sldId="258"/>
        </pc:sldMkLst>
        <pc:spChg chg="mod">
          <ac:chgData name="Prasanna Sriram" userId="2a60478348c44598" providerId="LiveId" clId="{327E6F7C-2ADF-4E38-9440-39B2FE092008}" dt="2024-12-05T16:20:02.430" v="537" actId="20577"/>
          <ac:spMkLst>
            <pc:docMk/>
            <pc:sldMk cId="1957259874" sldId="258"/>
            <ac:spMk id="8" creationId="{D13C2F43-A283-4FD4-9C0D-BFF93C50AC01}"/>
          </ac:spMkLst>
        </pc:spChg>
        <pc:spChg chg="mod">
          <ac:chgData name="Prasanna Sriram" userId="2a60478348c44598" providerId="LiveId" clId="{327E6F7C-2ADF-4E38-9440-39B2FE092008}" dt="2024-12-05T16:22:48.496" v="547" actId="962"/>
          <ac:spMkLst>
            <pc:docMk/>
            <pc:sldMk cId="1957259874" sldId="258"/>
            <ac:spMk id="10" creationId="{AE706D50-7D14-4DB8-BE17-5497AA1715EE}"/>
          </ac:spMkLst>
        </pc:spChg>
        <pc:picChg chg="add del mod">
          <ac:chgData name="Prasanna Sriram" userId="2a60478348c44598" providerId="LiveId" clId="{327E6F7C-2ADF-4E38-9440-39B2FE092008}" dt="2024-12-06T03:17:18.240" v="606" actId="478"/>
          <ac:picMkLst>
            <pc:docMk/>
            <pc:sldMk cId="1957259874" sldId="258"/>
            <ac:picMk id="6" creationId="{55909BA5-A8CF-7D51-1B2A-03B31C1B1305}"/>
          </ac:picMkLst>
        </pc:picChg>
        <pc:picChg chg="add del mod">
          <ac:chgData name="Prasanna Sriram" userId="2a60478348c44598" providerId="LiveId" clId="{327E6F7C-2ADF-4E38-9440-39B2FE092008}" dt="2024-12-06T03:17:19.370" v="607" actId="478"/>
          <ac:picMkLst>
            <pc:docMk/>
            <pc:sldMk cId="1957259874" sldId="258"/>
            <ac:picMk id="9" creationId="{24D13575-C050-C6D4-67A7-71FF460707F5}"/>
          </ac:picMkLst>
        </pc:picChg>
        <pc:picChg chg="add mod">
          <ac:chgData name="Prasanna Sriram" userId="2a60478348c44598" providerId="LiveId" clId="{327E6F7C-2ADF-4E38-9440-39B2FE092008}" dt="2024-12-06T03:17:45.758" v="612" actId="14100"/>
          <ac:picMkLst>
            <pc:docMk/>
            <pc:sldMk cId="1957259874" sldId="258"/>
            <ac:picMk id="12" creationId="{3507C59D-5006-C95D-1759-9FB054E4D293}"/>
          </ac:picMkLst>
        </pc:picChg>
        <pc:picChg chg="add mod">
          <ac:chgData name="Prasanna Sriram" userId="2a60478348c44598" providerId="LiveId" clId="{327E6F7C-2ADF-4E38-9440-39B2FE092008}" dt="2024-12-06T03:18:28.412" v="619" actId="14100"/>
          <ac:picMkLst>
            <pc:docMk/>
            <pc:sldMk cId="1957259874" sldId="258"/>
            <ac:picMk id="14" creationId="{28BFD7C1-FE00-3D1A-4D1A-A3B8ADAB8160}"/>
          </ac:picMkLst>
        </pc:picChg>
      </pc:sldChg>
      <pc:sldChg chg="modSp mod">
        <pc:chgData name="Prasanna Sriram" userId="2a60478348c44598" providerId="LiveId" clId="{327E6F7C-2ADF-4E38-9440-39B2FE092008}" dt="2024-12-06T03:20:27.669" v="634" actId="20577"/>
        <pc:sldMkLst>
          <pc:docMk/>
          <pc:sldMk cId="3083623366" sldId="260"/>
        </pc:sldMkLst>
        <pc:spChg chg="mod">
          <ac:chgData name="Prasanna Sriram" userId="2a60478348c44598" providerId="LiveId" clId="{327E6F7C-2ADF-4E38-9440-39B2FE092008}" dt="2024-12-06T03:20:27.669" v="634" actId="20577"/>
          <ac:spMkLst>
            <pc:docMk/>
            <pc:sldMk cId="3083623366" sldId="260"/>
            <ac:spMk id="3" creationId="{902FD5C4-FE5F-46D2-ABC9-49FA4BB8442F}"/>
          </ac:spMkLst>
        </pc:spChg>
      </pc:sldChg>
      <pc:sldChg chg="modSp mod">
        <pc:chgData name="Prasanna Sriram" userId="2a60478348c44598" providerId="LiveId" clId="{327E6F7C-2ADF-4E38-9440-39B2FE092008}" dt="2024-12-04T15:54:57.846" v="96" actId="5793"/>
        <pc:sldMkLst>
          <pc:docMk/>
          <pc:sldMk cId="710623681" sldId="261"/>
        </pc:sldMkLst>
        <pc:spChg chg="mod">
          <ac:chgData name="Prasanna Sriram" userId="2a60478348c44598" providerId="LiveId" clId="{327E6F7C-2ADF-4E38-9440-39B2FE092008}" dt="2024-12-04T15:54:57.846" v="96" actId="5793"/>
          <ac:spMkLst>
            <pc:docMk/>
            <pc:sldMk cId="710623681" sldId="261"/>
            <ac:spMk id="5" creationId="{DC710A13-9821-054D-8648-FB592F1CDDDF}"/>
          </ac:spMkLst>
        </pc:spChg>
      </pc:sldChg>
      <pc:sldChg chg="modSp mod">
        <pc:chgData name="Prasanna Sriram" userId="2a60478348c44598" providerId="LiveId" clId="{327E6F7C-2ADF-4E38-9440-39B2FE092008}" dt="2024-12-05T16:27:34.114" v="599" actId="20577"/>
        <pc:sldMkLst>
          <pc:docMk/>
          <pc:sldMk cId="452859177" sldId="262"/>
        </pc:sldMkLst>
        <pc:spChg chg="mod">
          <ac:chgData name="Prasanna Sriram" userId="2a60478348c44598" providerId="LiveId" clId="{327E6F7C-2ADF-4E38-9440-39B2FE092008}" dt="2024-12-05T16:27:34.114" v="599" actId="20577"/>
          <ac:spMkLst>
            <pc:docMk/>
            <pc:sldMk cId="452859177" sldId="262"/>
            <ac:spMk id="3" creationId="{902FD5C4-FE5F-46D2-ABC9-49FA4BB8442F}"/>
          </ac:spMkLst>
        </pc:spChg>
      </pc:sldChg>
      <pc:sldChg chg="addSp delSp modSp mod">
        <pc:chgData name="Prasanna Sriram" userId="2a60478348c44598" providerId="LiveId" clId="{327E6F7C-2ADF-4E38-9440-39B2FE092008}" dt="2024-12-05T00:47:43.159" v="536" actId="21"/>
        <pc:sldMkLst>
          <pc:docMk/>
          <pc:sldMk cId="1464666480" sldId="263"/>
        </pc:sldMkLst>
        <pc:spChg chg="add del mod">
          <ac:chgData name="Prasanna Sriram" userId="2a60478348c44598" providerId="LiveId" clId="{327E6F7C-2ADF-4E38-9440-39B2FE092008}" dt="2024-12-05T00:47:43.159" v="536" actId="21"/>
          <ac:spMkLst>
            <pc:docMk/>
            <pc:sldMk cId="1464666480" sldId="263"/>
            <ac:spMk id="4" creationId="{6B3B32D4-0AB9-ED35-30C0-F3C3C213C24F}"/>
          </ac:spMkLst>
        </pc:spChg>
        <pc:spChg chg="add del">
          <ac:chgData name="Prasanna Sriram" userId="2a60478348c44598" providerId="LiveId" clId="{327E6F7C-2ADF-4E38-9440-39B2FE092008}" dt="2024-12-05T00:47:42.043" v="534" actId="22"/>
          <ac:spMkLst>
            <pc:docMk/>
            <pc:sldMk cId="1464666480" sldId="263"/>
            <ac:spMk id="6" creationId="{95747619-798C-52FF-6543-F501BB36CFDE}"/>
          </ac:spMkLst>
        </pc:spChg>
      </pc:sldChg>
      <pc:sldChg chg="modSp mod">
        <pc:chgData name="Prasanna Sriram" userId="2a60478348c44598" providerId="LiveId" clId="{327E6F7C-2ADF-4E38-9440-39B2FE092008}" dt="2024-12-06T03:35:48.872" v="728" actId="1036"/>
        <pc:sldMkLst>
          <pc:docMk/>
          <pc:sldMk cId="545569246" sldId="264"/>
        </pc:sldMkLst>
        <pc:spChg chg="mod">
          <ac:chgData name="Prasanna Sriram" userId="2a60478348c44598" providerId="LiveId" clId="{327E6F7C-2ADF-4E38-9440-39B2FE092008}" dt="2024-12-06T03:35:45.172" v="727" actId="404"/>
          <ac:spMkLst>
            <pc:docMk/>
            <pc:sldMk cId="545569246" sldId="264"/>
            <ac:spMk id="2" creationId="{65C3525F-7CB4-4C06-B037-C81D2DED9B80}"/>
          </ac:spMkLst>
        </pc:spChg>
        <pc:spChg chg="mod">
          <ac:chgData name="Prasanna Sriram" userId="2a60478348c44598" providerId="LiveId" clId="{327E6F7C-2ADF-4E38-9440-39B2FE092008}" dt="2024-12-06T03:35:48.872" v="728" actId="1036"/>
          <ac:spMkLst>
            <pc:docMk/>
            <pc:sldMk cId="545569246" sldId="264"/>
            <ac:spMk id="3" creationId="{E4FC0D20-FACF-4D73-BD27-CF8F6B97546A}"/>
          </ac:spMkLst>
        </pc:spChg>
        <pc:spChg chg="mod">
          <ac:chgData name="Prasanna Sriram" userId="2a60478348c44598" providerId="LiveId" clId="{327E6F7C-2ADF-4E38-9440-39B2FE092008}" dt="2024-12-06T03:34:18.506" v="721" actId="403"/>
          <ac:spMkLst>
            <pc:docMk/>
            <pc:sldMk cId="545569246" sldId="264"/>
            <ac:spMk id="4" creationId="{ACA6A89D-097D-4968-A07A-39A5B4F78A62}"/>
          </ac:spMkLst>
        </pc:spChg>
      </pc:sldChg>
      <pc:sldChg chg="addSp modSp mod">
        <pc:chgData name="Prasanna Sriram" userId="2a60478348c44598" providerId="LiveId" clId="{327E6F7C-2ADF-4E38-9440-39B2FE092008}" dt="2024-12-06T03:29:21.383" v="648" actId="14100"/>
        <pc:sldMkLst>
          <pc:docMk/>
          <pc:sldMk cId="1074638838" sldId="278"/>
        </pc:sldMkLst>
        <pc:spChg chg="mod">
          <ac:chgData name="Prasanna Sriram" userId="2a60478348c44598" providerId="LiveId" clId="{327E6F7C-2ADF-4E38-9440-39B2FE092008}" dt="2024-12-06T03:27:11.836" v="635" actId="20577"/>
          <ac:spMkLst>
            <pc:docMk/>
            <pc:sldMk cId="1074638838" sldId="278"/>
            <ac:spMk id="8" creationId="{D13C2F43-A283-4FD4-9C0D-BFF93C50AC01}"/>
          </ac:spMkLst>
        </pc:spChg>
        <pc:spChg chg="mod">
          <ac:chgData name="Prasanna Sriram" userId="2a60478348c44598" providerId="LiveId" clId="{327E6F7C-2ADF-4E38-9440-39B2FE092008}" dt="2024-12-06T03:27:57.648" v="642" actId="20577"/>
          <ac:spMkLst>
            <pc:docMk/>
            <pc:sldMk cId="1074638838" sldId="278"/>
            <ac:spMk id="10" creationId="{AE706D50-7D14-4DB8-BE17-5497AA1715EE}"/>
          </ac:spMkLst>
        </pc:spChg>
        <pc:picChg chg="add mod">
          <ac:chgData name="Prasanna Sriram" userId="2a60478348c44598" providerId="LiveId" clId="{327E6F7C-2ADF-4E38-9440-39B2FE092008}" dt="2024-12-06T03:27:54.259" v="641" actId="14100"/>
          <ac:picMkLst>
            <pc:docMk/>
            <pc:sldMk cId="1074638838" sldId="278"/>
            <ac:picMk id="6" creationId="{34CD025D-C28C-A512-4CA6-41E81B483305}"/>
          </ac:picMkLst>
        </pc:picChg>
        <pc:picChg chg="add mod">
          <ac:chgData name="Prasanna Sriram" userId="2a60478348c44598" providerId="LiveId" clId="{327E6F7C-2ADF-4E38-9440-39B2FE092008}" dt="2024-12-06T03:29:21.383" v="648" actId="14100"/>
          <ac:picMkLst>
            <pc:docMk/>
            <pc:sldMk cId="1074638838" sldId="278"/>
            <ac:picMk id="9" creationId="{EAA92CB0-770E-E31B-B88D-E6F6D162EC6C}"/>
          </ac:picMkLst>
        </pc:picChg>
      </pc:sldChg>
      <pc:sldChg chg="modSp mod">
        <pc:chgData name="Prasanna Sriram" userId="2a60478348c44598" providerId="LiveId" clId="{327E6F7C-2ADF-4E38-9440-39B2FE092008}" dt="2024-12-06T03:39:48.410" v="790" actId="27636"/>
        <pc:sldMkLst>
          <pc:docMk/>
          <pc:sldMk cId="2659604895" sldId="279"/>
        </pc:sldMkLst>
        <pc:spChg chg="mod">
          <ac:chgData name="Prasanna Sriram" userId="2a60478348c44598" providerId="LiveId" clId="{327E6F7C-2ADF-4E38-9440-39B2FE092008}" dt="2024-12-06T03:35:56.569" v="730" actId="404"/>
          <ac:spMkLst>
            <pc:docMk/>
            <pc:sldMk cId="2659604895" sldId="279"/>
            <ac:spMk id="2" creationId="{65C3525F-7CB4-4C06-B037-C81D2DED9B80}"/>
          </ac:spMkLst>
        </pc:spChg>
        <pc:spChg chg="mod">
          <ac:chgData name="Prasanna Sriram" userId="2a60478348c44598" providerId="LiveId" clId="{327E6F7C-2ADF-4E38-9440-39B2FE092008}" dt="2024-12-06T03:39:48.398" v="789" actId="27636"/>
          <ac:spMkLst>
            <pc:docMk/>
            <pc:sldMk cId="2659604895" sldId="279"/>
            <ac:spMk id="3" creationId="{E4FC0D20-FACF-4D73-BD27-CF8F6B97546A}"/>
          </ac:spMkLst>
        </pc:spChg>
        <pc:spChg chg="mod">
          <ac:chgData name="Prasanna Sriram" userId="2a60478348c44598" providerId="LiveId" clId="{327E6F7C-2ADF-4E38-9440-39B2FE092008}" dt="2024-12-06T03:39:48.410" v="790" actId="27636"/>
          <ac:spMkLst>
            <pc:docMk/>
            <pc:sldMk cId="2659604895" sldId="279"/>
            <ac:spMk id="4" creationId="{ACA6A89D-097D-4968-A07A-39A5B4F78A62}"/>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321615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4</a:t>
            </a:fld>
            <a:endParaRPr lang="en-US"/>
          </a:p>
        </p:txBody>
      </p:sp>
    </p:spTree>
    <p:extLst>
      <p:ext uri="{BB962C8B-B14F-4D97-AF65-F5344CB8AC3E}">
        <p14:creationId xmlns:p14="http://schemas.microsoft.com/office/powerpoint/2010/main" val="2202668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68216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9291547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4256004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418617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2443985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988063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632218" cy="1325563"/>
          </a:xfrm>
        </p:spPr>
        <p:txBody>
          <a:bodyPr anchor="ctr">
            <a:normAutofit/>
          </a:bodyPr>
          <a:lstStyle/>
          <a:p>
            <a:r>
              <a:rPr lang="en-US" sz="2400" dirty="0"/>
              <a:t>IBM Data Analyst Capstone Project: Analysis on Emerging Technology Skills and Trends</a:t>
            </a:r>
            <a:endParaRPr lang="en-US" sz="2400" dirty="0">
              <a:solidFill>
                <a:srgbClr val="0E659B"/>
              </a:solidFill>
            </a:endParaRP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79486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3560007"/>
            <a:ext cx="5181600" cy="2616956"/>
          </a:xfrm>
        </p:spPr>
        <p:txBody>
          <a:bodyPr>
            <a:normAutofit/>
          </a:bodyPr>
          <a:lstStyle/>
          <a:p>
            <a:pPr marL="0" indent="0">
              <a:buNone/>
            </a:pPr>
            <a:r>
              <a:rPr lang="en-US" sz="2000" dirty="0"/>
              <a:t>Ahmed Shahin</a:t>
            </a:r>
          </a:p>
          <a:p>
            <a:pPr marL="0" indent="0">
              <a:buNone/>
            </a:pPr>
            <a:r>
              <a:rPr lang="en-US" sz="2000" dirty="0"/>
              <a:t>10th JAN 2025</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200"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dirty="0"/>
          </a:p>
          <a:p>
            <a:r>
              <a:rPr lang="en-US" sz="1800" dirty="0"/>
              <a:t>MySQL and Microsoft SQL Server remain dominant in the database domain, valued for their reliability, extensive community support, and powerful capabilities for managing structured data. </a:t>
            </a:r>
          </a:p>
          <a:p>
            <a:r>
              <a:rPr lang="en-US" sz="1800" dirty="0"/>
              <a:t>These relational databases are the preferred choice for organizations requiring robust transaction handling and SQL-based functionalities.</a:t>
            </a:r>
          </a:p>
          <a:p>
            <a:r>
              <a:rPr lang="en-US" sz="1800" dirty="0"/>
              <a:t>PostgreSQL, however, is gaining popularity as a strong alternative, recognized for its advanced features such as support for complex queries, scalability, and high availability.</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dirty="0"/>
          </a:p>
          <a:p>
            <a:r>
              <a:rPr lang="en-US" sz="1800" dirty="0"/>
              <a:t>Organizations should explore adopting PostgreSQL as a forward-looking database solution, particularly for scenarios demanding scalability and high performance.</a:t>
            </a:r>
            <a:endParaRPr lang="en-US" dirty="0"/>
          </a:p>
          <a:p>
            <a:r>
              <a:rPr lang="en-US" sz="1800" dirty="0"/>
              <a:t>For applications dealing with unstructured data, NoSQL databases such as MongoDB and Redis offer the flexibility required to manage expanding data volumes efficiently.</a:t>
            </a:r>
            <a:endParaRPr lang="en-US" dirty="0"/>
          </a:p>
          <a:p>
            <a:r>
              <a:rPr lang="en-US" sz="1800" dirty="0"/>
              <a:t>Professionals are encouraged to develop expertise in PostgreSQL to align with the increasing demand for scalable relational database systems.</a:t>
            </a:r>
            <a:endParaRPr lang="en-US" dirty="0"/>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142210"/>
            <a:ext cx="7068725" cy="2569239"/>
          </a:xfrm>
        </p:spPr>
        <p:txBody>
          <a:bodyPr>
            <a:normAutofit/>
          </a:bodyPr>
          <a:lstStyle/>
          <a:p>
            <a:pPr marL="0" indent="0">
              <a:buNone/>
            </a:pPr>
            <a:r>
              <a:rPr lang="en-US" sz="2200" dirty="0"/>
              <a:t>You can access or download the Microsoft Power BI Report from here -  https://github.com/ahmedshahinali</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3"/>
          <a:stretch>
            <a:fillRect/>
          </a:stretch>
        </p:blipFill>
        <p:spPr>
          <a:xfrm>
            <a:off x="1077475" y="1901819"/>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6" name="Picture 5" descr="A close-up of several different types of data&#10;&#10;Description automatically generated">
            <a:extLst>
              <a:ext uri="{FF2B5EF4-FFF2-40B4-BE49-F238E27FC236}">
                <a16:creationId xmlns:a16="http://schemas.microsoft.com/office/drawing/2014/main" id="{0A0D544E-9B1A-DE59-6E6F-B3D506D77E8B}"/>
              </a:ext>
            </a:extLst>
          </p:cNvPr>
          <p:cNvPicPr>
            <a:picLocks noChangeAspect="1"/>
          </p:cNvPicPr>
          <p:nvPr/>
        </p:nvPicPr>
        <p:blipFill>
          <a:blip r:embed="rId3"/>
          <a:stretch>
            <a:fillRect/>
          </a:stretch>
        </p:blipFill>
        <p:spPr>
          <a:xfrm>
            <a:off x="838201" y="1690688"/>
            <a:ext cx="10515600" cy="43513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2</a:t>
            </a:r>
          </a:p>
        </p:txBody>
      </p:sp>
      <p:pic>
        <p:nvPicPr>
          <p:cNvPr id="4" name="Content Placeholder 3" descr="A close-up of a graph&#10;&#10;Description automatically generated">
            <a:extLst>
              <a:ext uri="{FF2B5EF4-FFF2-40B4-BE49-F238E27FC236}">
                <a16:creationId xmlns:a16="http://schemas.microsoft.com/office/drawing/2014/main" id="{66EBE1AA-45DE-FE1D-5BAF-944FCBC547FE}"/>
              </a:ext>
            </a:extLst>
          </p:cNvPr>
          <p:cNvPicPr>
            <a:picLocks noGrp="1" noChangeAspect="1"/>
          </p:cNvPicPr>
          <p:nvPr>
            <p:ph idx="1"/>
          </p:nvPr>
        </p:nvPicPr>
        <p:blipFill>
          <a:blip r:embed="rId2"/>
          <a:stretch>
            <a:fillRect/>
          </a:stretch>
        </p:blipFill>
        <p:spPr>
          <a:xfrm>
            <a:off x="2224198" y="1690688"/>
            <a:ext cx="7743604" cy="4351337"/>
          </a:xfr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TAB 3</a:t>
            </a:r>
          </a:p>
        </p:txBody>
      </p:sp>
      <p:pic>
        <p:nvPicPr>
          <p:cNvPr id="4" name="Content Placeholder 3" descr="A close-up of a graph&#10;&#10;Description automatically generated">
            <a:extLst>
              <a:ext uri="{FF2B5EF4-FFF2-40B4-BE49-F238E27FC236}">
                <a16:creationId xmlns:a16="http://schemas.microsoft.com/office/drawing/2014/main" id="{0CBE78B6-82C5-EE17-6B1A-A6941D1BDC8F}"/>
              </a:ext>
            </a:extLst>
          </p:cNvPr>
          <p:cNvPicPr>
            <a:picLocks noGrp="1" noChangeAspect="1"/>
          </p:cNvPicPr>
          <p:nvPr>
            <p:ph idx="1"/>
          </p:nvPr>
        </p:nvPicPr>
        <p:blipFill>
          <a:blip r:embed="rId2"/>
          <a:stretch>
            <a:fillRect/>
          </a:stretch>
        </p:blipFill>
        <p:spPr>
          <a:xfrm>
            <a:off x="2219570" y="1690688"/>
            <a:ext cx="7752860" cy="4351337"/>
          </a:xfr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4351338" cy="4351338"/>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172200" y="1825625"/>
            <a:ext cx="5181600" cy="4351338"/>
          </a:xfrm>
        </p:spPr>
        <p:txBody>
          <a:bodyPr>
            <a:normAutofit/>
          </a:bodyPr>
          <a:lstStyle/>
          <a:p>
            <a:r>
              <a:rPr lang="en-US" sz="1800" dirty="0"/>
              <a:t>What steps can be taken to bridge the significant gender gap in the technology industry?</a:t>
            </a:r>
          </a:p>
          <a:p>
            <a:r>
              <a:rPr lang="en-US" sz="1800" dirty="0"/>
              <a:t>Is pursuing a master’s or doctorate degree truly necessary for success in tech?</a:t>
            </a:r>
          </a:p>
          <a:p>
            <a:r>
              <a:rPr lang="en-US" sz="1800" dirty="0"/>
              <a:t>The rising demand for mobile development as Kotlin continues to gain popularity.</a:t>
            </a:r>
          </a:p>
          <a:p>
            <a:r>
              <a:rPr lang="en-US" sz="1800" dirty="0"/>
              <a:t>Expanding tech education, resources, and skill development in underdeveloped regions across Southeast Asia, South America, Africa, and parts of Europe.</a:t>
            </a:r>
          </a:p>
          <a:p>
            <a:r>
              <a:rPr lang="en-US" sz="1800" dirty="0"/>
              <a:t>Assessing the future relevance of Oracle SQL in an evolving tech landscape.</a:t>
            </a:r>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5181600" cy="4351338"/>
          </a:xfrm>
        </p:spPr>
        <p:txBody>
          <a:bodyPr>
            <a:normAutofit/>
          </a:bodyPr>
          <a:lstStyle/>
          <a:p>
            <a:pPr marL="0" indent="0">
              <a:buNone/>
            </a:pPr>
            <a:r>
              <a:rPr lang="en-US" dirty="0"/>
              <a:t>Findings</a:t>
            </a:r>
          </a:p>
          <a:p>
            <a:pPr marL="0" indent="0">
              <a:buNone/>
            </a:pPr>
            <a:endParaRPr lang="en-US" sz="1800" dirty="0"/>
          </a:p>
          <a:p>
            <a:r>
              <a:rPr lang="en-US" sz="1800" dirty="0"/>
              <a:t>A majority of IT professionals hold a Bachelor’s degree.</a:t>
            </a:r>
          </a:p>
          <a:p>
            <a:r>
              <a:rPr lang="en-US" sz="1800" dirty="0"/>
              <a:t>Web development languages are currently the most popular and in-demand tools within the IT industry.</a:t>
            </a:r>
          </a:p>
          <a:p>
            <a:r>
              <a:rPr lang="en-US" sz="1800" dirty="0"/>
              <a:t>The tech sector is predominantly composed of young professionals under the age of 40.</a:t>
            </a:r>
          </a:p>
          <a:p>
            <a:r>
              <a:rPr lang="en-US" sz="1800" dirty="0"/>
              <a:t>PostgreSQL and React JS are the top technologies most respondents plan to learn in the coming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a:bodyPr>
          <a:lstStyle/>
          <a:p>
            <a:pPr marL="0" indent="0">
              <a:buNone/>
            </a:pPr>
            <a:r>
              <a:rPr lang="en-US" dirty="0"/>
              <a:t>Implications</a:t>
            </a:r>
          </a:p>
          <a:p>
            <a:pPr marL="0" indent="0">
              <a:buNone/>
            </a:pPr>
            <a:endParaRPr lang="en-US" sz="1800" dirty="0"/>
          </a:p>
          <a:p>
            <a:r>
              <a:rPr lang="en-US" sz="1800" dirty="0"/>
              <a:t>Data professionals should prioritize building expertise in NoSQL databases alongside traditional SQL databases.</a:t>
            </a:r>
          </a:p>
          <a:p>
            <a:r>
              <a:rPr lang="en-US" sz="1800" dirty="0"/>
              <a:t>Web development remains a highly lucrative and valuable skill in the tech industry.</a:t>
            </a:r>
          </a:p>
          <a:p>
            <a:r>
              <a:rPr lang="en-US" sz="1800" dirty="0"/>
              <a:t>Increased access to technology training and education is crucial for fostering growth in less developed countries.</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ormAutofit lnSpcReduction="10000"/>
          </a:bodyPr>
          <a:lstStyle/>
          <a:p>
            <a:r>
              <a:rPr lang="en-US" sz="1800" dirty="0"/>
              <a:t>The technology landscape continues to evolve, with Python and TypeScript poised for significant growth, especially in areas like data science, machine learning, and scalable application development. For organizations, investing in these technologies is crucial to maintaining a competitive edge.</a:t>
            </a:r>
            <a:endParaRPr lang="en-US" dirty="0"/>
          </a:p>
          <a:p>
            <a:r>
              <a:rPr lang="en-US" sz="1800" dirty="0"/>
              <a:t>Likewise, modern tools such as Kubernetes are becoming indispensable in cloud-native environments, enabling businesses to achieve efficient scalability.</a:t>
            </a:r>
            <a:endParaRPr lang="en-US" dirty="0"/>
          </a:p>
          <a:p>
            <a:r>
              <a:rPr lang="en-US" sz="1800" dirty="0"/>
              <a:t>To stay relevant, professionals should focus on acquiring in-demand skills like Python, TypeScript, and PostgreSQL. Mastery in these areas will open opportunities in data science, real-time systems, and other high-demand fields.</a:t>
            </a:r>
            <a:endParaRPr lang="en-US" dirty="0"/>
          </a:p>
          <a:p>
            <a:r>
              <a:rPr lang="en-US" sz="1800" dirty="0"/>
              <a:t>Despite many professionals holding advanced degrees, the tech workforce remains significantly gender-imbalanced. To drive innovation and foster inclusivity, organizations must prioritize diversity initiatives and work towards building a more equitable workplace.</a:t>
            </a:r>
            <a:endParaRPr lang="en-US" dirty="0"/>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3054361" cy="3054361"/>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4544291" y="1825625"/>
            <a:ext cx="6809509" cy="4351338"/>
          </a:xfrm>
        </p:spPr>
        <p:txBody>
          <a:bodyPr anchor="ctr"/>
          <a:lstStyle/>
          <a:p>
            <a:r>
              <a:rPr lang="en-US" dirty="0"/>
              <a:t>Number of Job Postings by Programming Languages</a:t>
            </a:r>
          </a:p>
          <a:p>
            <a:r>
              <a:rPr lang="en-US" dirty="0"/>
              <a:t>Number of Job Postings by Location</a:t>
            </a:r>
          </a:p>
          <a:p>
            <a:r>
              <a:rPr lang="en-US" dirty="0"/>
              <a:t>Average Annual Salary by Programming Languages</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055857" y="1849823"/>
            <a:ext cx="3194581" cy="3194581"/>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5" name="Content Placeholder 4" descr="A blue and white line&#10;&#10;Description automatically generated">
            <a:extLst>
              <a:ext uri="{FF2B5EF4-FFF2-40B4-BE49-F238E27FC236}">
                <a16:creationId xmlns:a16="http://schemas.microsoft.com/office/drawing/2014/main" id="{493932C1-3EBA-C075-E4A1-FB02F31C0AF3}"/>
              </a:ext>
            </a:extLst>
          </p:cNvPr>
          <p:cNvPicPr>
            <a:picLocks noGrp="1" noChangeAspect="1"/>
          </p:cNvPicPr>
          <p:nvPr>
            <p:ph sz="half" idx="2"/>
          </p:nvPr>
        </p:nvPicPr>
        <p:blipFill>
          <a:blip r:embed="rId2"/>
          <a:stretch>
            <a:fillRect/>
          </a:stretch>
        </p:blipFill>
        <p:spPr>
          <a:xfrm>
            <a:off x="538249" y="1708614"/>
            <a:ext cx="11115504" cy="4035694"/>
          </a:xfrm>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3DD84-72C5-2E83-2E05-7C9C9BDE2A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AC1CE6-0FB7-ADE8-EFE7-65577016A575}"/>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pic>
        <p:nvPicPr>
          <p:cNvPr id="7" name="Content Placeholder 6" descr="A graph of a number of people&#10;&#10;Description automatically generated">
            <a:extLst>
              <a:ext uri="{FF2B5EF4-FFF2-40B4-BE49-F238E27FC236}">
                <a16:creationId xmlns:a16="http://schemas.microsoft.com/office/drawing/2014/main" id="{5E7362B2-DC56-257B-BA38-3F7CF6D0E013}"/>
              </a:ext>
            </a:extLst>
          </p:cNvPr>
          <p:cNvPicPr>
            <a:picLocks noGrp="1" noChangeAspect="1"/>
          </p:cNvPicPr>
          <p:nvPr>
            <p:ph sz="half" idx="2"/>
          </p:nvPr>
        </p:nvPicPr>
        <p:blipFill>
          <a:blip r:embed="rId3"/>
          <a:stretch>
            <a:fillRect/>
          </a:stretch>
        </p:blipFill>
        <p:spPr>
          <a:xfrm>
            <a:off x="538248" y="1708614"/>
            <a:ext cx="11115504" cy="4281878"/>
          </a:xfrm>
        </p:spPr>
      </p:pic>
    </p:spTree>
    <p:extLst>
      <p:ext uri="{BB962C8B-B14F-4D97-AF65-F5344CB8AC3E}">
        <p14:creationId xmlns:p14="http://schemas.microsoft.com/office/powerpoint/2010/main" val="31288177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pic>
        <p:nvPicPr>
          <p:cNvPr id="5" name="Content Placeholder 4" descr="A graph of a number of red and green stripes&#10;&#10;Description automatically generated with medium confidence">
            <a:extLst>
              <a:ext uri="{FF2B5EF4-FFF2-40B4-BE49-F238E27FC236}">
                <a16:creationId xmlns:a16="http://schemas.microsoft.com/office/drawing/2014/main" id="{1453301A-1398-A501-CBF9-951347800A97}"/>
              </a:ext>
            </a:extLst>
          </p:cNvPr>
          <p:cNvPicPr>
            <a:picLocks noGrp="1" noChangeAspect="1"/>
          </p:cNvPicPr>
          <p:nvPr>
            <p:ph sz="half" idx="2"/>
          </p:nvPr>
        </p:nvPicPr>
        <p:blipFill>
          <a:blip r:embed="rId3"/>
          <a:stretch>
            <a:fillRect/>
          </a:stretch>
        </p:blipFill>
        <p:spPr>
          <a:xfrm>
            <a:off x="538247" y="1708614"/>
            <a:ext cx="10856583" cy="4539786"/>
          </a:xfrm>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4"/>
            <a:ext cx="7068725" cy="4465447"/>
          </a:xfrm>
        </p:spPr>
        <p:txBody>
          <a:bodyPr>
            <a:normAutofit/>
          </a:bodyPr>
          <a:lstStyle/>
          <a:p>
            <a:pPr marL="0" indent="0">
              <a:buNone/>
            </a:pPr>
            <a:r>
              <a:rPr lang="en-US" sz="1800" dirty="0"/>
              <a:t>To remain competitive in the global IT industry, staying updated with rapidly evolving technologies is crucial. This report leverages data analytics to explore current and future trends in demand for skills related to programming languages, databases, and other technologies. It also examines the demographics of technology professionals.</a:t>
            </a:r>
          </a:p>
          <a:p>
            <a:r>
              <a:rPr lang="en-US" sz="1800" dirty="0"/>
              <a:t>The data was sourced from the Stack Overflow survey, IBM resources, and GitHub job postings. It underwent cleaning, exploratory analysis, and visualization through interactive dashboards. </a:t>
            </a:r>
          </a:p>
          <a:p>
            <a:r>
              <a:rPr lang="en-US" sz="1800" dirty="0"/>
              <a:t>The analysis revealed that Javascript is currently the most widely used programming language and is expected to maintain its dominance. While MySQL leads in database usage, PostgreSQL is predicted to gain more traction in the future</a:t>
            </a:r>
          </a:p>
          <a:p>
            <a:r>
              <a:rPr lang="en-US" sz="1800" dirty="0"/>
              <a:t>Additionally, most survey participants are male, based in the USA, and around 28 years old.</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090494" y="2302762"/>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4285075"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1800" dirty="0"/>
              <a:t>This presentation report utilizes data analytics to identify current and future trends in the demand for skills related to programming languages, databases, platforms, and web frameworks. </a:t>
            </a:r>
          </a:p>
          <a:p>
            <a:pPr marL="0" indent="0">
              <a:buNone/>
            </a:pPr>
            <a:endParaRPr lang="en-US" sz="1800" dirty="0"/>
          </a:p>
          <a:p>
            <a:r>
              <a:rPr lang="en-US" sz="1800" dirty="0"/>
              <a:t>The following key questions were addressed in the analysis:</a:t>
            </a:r>
          </a:p>
          <a:p>
            <a:pPr lvl="1">
              <a:buFont typeface="+mj-lt"/>
              <a:buAutoNum type="arabicPeriod"/>
            </a:pPr>
            <a:r>
              <a:rPr lang="en-US" sz="1800" dirty="0"/>
              <a:t>Which programming languages are currently in high demand?</a:t>
            </a:r>
          </a:p>
          <a:p>
            <a:pPr lvl="1">
              <a:buFont typeface="+mj-lt"/>
              <a:buAutoNum type="arabicPeriod"/>
            </a:pPr>
            <a:r>
              <a:rPr lang="en-US" sz="1800" dirty="0"/>
              <a:t>What are the most sought-after database skills?</a:t>
            </a:r>
          </a:p>
          <a:p>
            <a:pPr lvl="1">
              <a:buFont typeface="+mj-lt"/>
              <a:buAutoNum type="arabicPeriod"/>
            </a:pPr>
            <a:r>
              <a:rPr lang="en-US" sz="1800" dirty="0"/>
              <a:t>Which IDEs and web frameworks are popular?</a:t>
            </a:r>
          </a:p>
          <a:p>
            <a:pPr marL="457200" lvl="1" indent="0">
              <a:buNone/>
            </a:pPr>
            <a:endParaRPr lang="en-US" sz="1800" dirty="0"/>
          </a:p>
          <a:p>
            <a:r>
              <a:rPr lang="en-US" sz="1800" dirty="0"/>
              <a:t>The research is aimed at IT professionals, HR managers, and anyone interested in understanding the most in-demand IT skills in their respective domains, both now and in the future.</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1825625"/>
            <a:ext cx="7068725" cy="4351338"/>
          </a:xfrm>
        </p:spPr>
        <p:txBody>
          <a:bodyPr>
            <a:normAutofit lnSpcReduction="10000"/>
          </a:bodyPr>
          <a:lstStyle/>
          <a:p>
            <a:r>
              <a:rPr lang="en-US" sz="1800" dirty="0"/>
              <a:t>Data was collected in various formats, including the number of job openings for different technologies and locations, using the GitHub Jobs API in Python.</a:t>
            </a:r>
          </a:p>
          <a:p>
            <a:pPr marL="0" indent="0">
              <a:buNone/>
            </a:pPr>
            <a:endParaRPr lang="en-US" sz="1800" dirty="0"/>
          </a:p>
          <a:p>
            <a:r>
              <a:rPr lang="en-US" sz="1800" dirty="0"/>
              <a:t>Programming languages and their annual salaries were obtained by scraping data from the IBM website. Additionally, a dataset from the 2019 Stack Overflow Developer Survey was downloaded and stored.</a:t>
            </a:r>
          </a:p>
          <a:p>
            <a:pPr marL="0" indent="0">
              <a:buNone/>
            </a:pPr>
            <a:endParaRPr lang="en-US" sz="1800" dirty="0"/>
          </a:p>
          <a:p>
            <a:r>
              <a:rPr lang="en-US" sz="1800" dirty="0"/>
              <a:t>The data was cleaned and analyzed using Python. Exploratory data analysis (EDA) was performed to examine data distribution, detect outliers, and evaluate correlations between different columns.</a:t>
            </a:r>
          </a:p>
          <a:p>
            <a:endParaRPr lang="en-US" sz="1800" dirty="0"/>
          </a:p>
          <a:p>
            <a:r>
              <a:rPr lang="en-US" sz="1800" dirty="0"/>
              <a:t>Visualizations, including charts, graphs, and dashboards, were created using Python and Microsoft Power BI. All Python analyses were conducted in Jupyter Notebook.</a:t>
            </a:r>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3"/>
          <a:stretch>
            <a:fillRect/>
          </a:stretch>
        </p:blipFill>
        <p:spPr>
          <a:xfrm>
            <a:off x="979655" y="1831709"/>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
        <p:nvSpPr>
          <p:cNvPr id="4" name="TextBox 3">
            <a:extLst>
              <a:ext uri="{FF2B5EF4-FFF2-40B4-BE49-F238E27FC236}">
                <a16:creationId xmlns:a16="http://schemas.microsoft.com/office/drawing/2014/main" id="{6B3B32D4-0AB9-ED35-30C0-F3C3C213C24F}"/>
              </a:ext>
            </a:extLst>
          </p:cNvPr>
          <p:cNvSpPr txBox="1"/>
          <p:nvPr/>
        </p:nvSpPr>
        <p:spPr>
          <a:xfrm>
            <a:off x="838200" y="3068731"/>
            <a:ext cx="10515600" cy="1865126"/>
          </a:xfrm>
          <a:prstGeom prst="rect">
            <a:avLst/>
          </a:prstGeom>
          <a:noFill/>
        </p:spPr>
        <p:txBody>
          <a:bodyPr wrap="square" rtlCol="0">
            <a:spAutoFit/>
          </a:bodyPr>
          <a:lstStyle/>
          <a:p>
            <a:pPr>
              <a:lnSpc>
                <a:spcPct val="90000"/>
              </a:lnSpc>
              <a:spcBef>
                <a:spcPts val="1000"/>
              </a:spcBef>
              <a:buFont typeface="Arial"/>
            </a:pPr>
            <a:r>
              <a:rPr lang="en-US" sz="3200" dirty="0">
                <a:solidFill>
                  <a:srgbClr val="0070C0"/>
                </a:solidFill>
                <a:latin typeface="IBM Plex Mono Text" panose="020B0509050203000203" pitchFamily="49" charset="0"/>
              </a:rPr>
              <a:t>The following provides a top-level summarization report of the current and next year comparison of the programming languages, database skills, IDE preferences and web frameworks</a:t>
            </a:r>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12" name="Picture 11" descr="A green bar graph with black text&#10;&#10;Description automatically generated">
            <a:extLst>
              <a:ext uri="{FF2B5EF4-FFF2-40B4-BE49-F238E27FC236}">
                <a16:creationId xmlns:a16="http://schemas.microsoft.com/office/drawing/2014/main" id="{3507C59D-5006-C95D-1759-9FB054E4D293}"/>
              </a:ext>
            </a:extLst>
          </p:cNvPr>
          <p:cNvPicPr>
            <a:picLocks noChangeAspect="1"/>
          </p:cNvPicPr>
          <p:nvPr/>
        </p:nvPicPr>
        <p:blipFill>
          <a:blip r:embed="rId3"/>
          <a:stretch>
            <a:fillRect/>
          </a:stretch>
        </p:blipFill>
        <p:spPr>
          <a:xfrm>
            <a:off x="813816" y="2327564"/>
            <a:ext cx="5205985" cy="3429479"/>
          </a:xfrm>
          <a:prstGeom prst="rect">
            <a:avLst/>
          </a:prstGeom>
        </p:spPr>
      </p:pic>
      <p:pic>
        <p:nvPicPr>
          <p:cNvPr id="14" name="Picture 13" descr="A green bar graph with black text&#10;&#10;Description automatically generated">
            <a:extLst>
              <a:ext uri="{FF2B5EF4-FFF2-40B4-BE49-F238E27FC236}">
                <a16:creationId xmlns:a16="http://schemas.microsoft.com/office/drawing/2014/main" id="{28BFD7C1-FE00-3D1A-4D1A-A3B8ADAB8160}"/>
              </a:ext>
            </a:extLst>
          </p:cNvPr>
          <p:cNvPicPr>
            <a:picLocks noChangeAspect="1"/>
          </p:cNvPicPr>
          <p:nvPr/>
        </p:nvPicPr>
        <p:blipFill>
          <a:blip r:embed="rId4"/>
          <a:stretch>
            <a:fillRect/>
          </a:stretch>
        </p:blipFill>
        <p:spPr>
          <a:xfrm>
            <a:off x="6172201" y="2327564"/>
            <a:ext cx="5205984" cy="3429479"/>
          </a:xfrm>
          <a:prstGeom prst="rect">
            <a:avLst/>
          </a:prstGeom>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37348"/>
            <a:ext cx="5181600" cy="4351338"/>
          </a:xfrm>
        </p:spPr>
        <p:txBody>
          <a:bodyPr>
            <a:normAutofit fontScale="92500" lnSpcReduction="20000"/>
          </a:bodyPr>
          <a:lstStyle/>
          <a:p>
            <a:pPr marL="0" indent="0">
              <a:buNone/>
            </a:pPr>
            <a:r>
              <a:rPr lang="en-US" dirty="0"/>
              <a:t>Findings</a:t>
            </a:r>
          </a:p>
          <a:p>
            <a:r>
              <a:rPr lang="en-US" sz="1900" dirty="0"/>
              <a:t>JavaScript and HTML/CSS remain the most used programming languages, highlighting their essential role in web development.</a:t>
            </a:r>
          </a:p>
          <a:p>
            <a:r>
              <a:rPr lang="en-US" sz="1900" dirty="0"/>
              <a:t>SQL continues to be a vital skill for database management and querying.</a:t>
            </a:r>
          </a:p>
          <a:p>
            <a:r>
              <a:rPr lang="en-US" sz="1900" dirty="0"/>
              <a:t>Python and TypeScript are projected to experience substantial growth in the coming years.</a:t>
            </a:r>
            <a:br>
              <a:rPr lang="en-US" sz="1900" dirty="0"/>
            </a:br>
            <a:r>
              <a:rPr lang="en-US" sz="1900" dirty="0"/>
              <a:t>Python’s versatility in data analytics, machine learning, and web development is driving its growing popularity, while TypeScript is gaining preference for its enhanced structure and scalability in large-scale applications over JavaScript.</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p:txBody>
          <a:bodyPr>
            <a:normAutofit fontScale="92500" lnSpcReduction="20000"/>
          </a:bodyPr>
          <a:lstStyle/>
          <a:p>
            <a:pPr marL="0" indent="0">
              <a:buNone/>
            </a:pPr>
            <a:r>
              <a:rPr lang="en-US" dirty="0"/>
              <a:t>Implications</a:t>
            </a:r>
          </a:p>
          <a:p>
            <a:r>
              <a:rPr lang="en-US" sz="1900" dirty="0"/>
              <a:t>Organizations should emphasize training in Python and TypeScript to stay aligned with industry trends</a:t>
            </a:r>
            <a:r>
              <a:rPr lang="en-US" sz="1800" dirty="0"/>
              <a:t>.</a:t>
            </a:r>
            <a:endParaRPr lang="en-US" dirty="0"/>
          </a:p>
          <a:p>
            <a:r>
              <a:rPr lang="en-US" sz="1900" dirty="0"/>
              <a:t>Python is indispensable for data analytics and AI, while TypeScript is emerging as the go-to language for building scalable, large-scale applications. Equipping employees with these skills will help modernize the workforce.</a:t>
            </a:r>
            <a:endParaRPr lang="en-US" dirty="0"/>
          </a:p>
          <a:p>
            <a:r>
              <a:rPr lang="en-US" sz="1900" dirty="0"/>
              <a:t>For career growth, professionals are encouraged to focus on mastering Python and TypeScript.</a:t>
            </a:r>
            <a:br>
              <a:rPr lang="en-US" sz="1900" dirty="0"/>
            </a:br>
            <a:r>
              <a:rPr lang="en-US" sz="1900" dirty="0"/>
              <a:t>Python opens doors in data science, machine learning, and web development, while TypeScript is increasingly sought after for large-scale application development.</a:t>
            </a:r>
            <a:endParaRPr lang="en-US" sz="1800" dirty="0"/>
          </a:p>
          <a:p>
            <a:r>
              <a:rPr lang="en-US" sz="1900" dirty="0"/>
              <a:t>Developing expertise in these languages will offer a significant competitive advantage in the job market.</a:t>
            </a:r>
            <a:endParaRPr lang="en-US" dirty="0"/>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62584" y="42876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172200" y="1825625"/>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6" name="Picture 5" descr="A graph of blue rectangular objects with white text&#10;&#10;Description automatically generated">
            <a:extLst>
              <a:ext uri="{FF2B5EF4-FFF2-40B4-BE49-F238E27FC236}">
                <a16:creationId xmlns:a16="http://schemas.microsoft.com/office/drawing/2014/main" id="{34CD025D-C28C-A512-4CA6-41E81B483305}"/>
              </a:ext>
            </a:extLst>
          </p:cNvPr>
          <p:cNvPicPr>
            <a:picLocks noChangeAspect="1"/>
          </p:cNvPicPr>
          <p:nvPr/>
        </p:nvPicPr>
        <p:blipFill>
          <a:blip r:embed="rId2"/>
          <a:stretch>
            <a:fillRect/>
          </a:stretch>
        </p:blipFill>
        <p:spPr>
          <a:xfrm>
            <a:off x="813816" y="2327564"/>
            <a:ext cx="5205985" cy="3276067"/>
          </a:xfrm>
          <a:prstGeom prst="rect">
            <a:avLst/>
          </a:prstGeom>
        </p:spPr>
      </p:pic>
      <p:pic>
        <p:nvPicPr>
          <p:cNvPr id="9" name="Picture 8" descr="A graph of data in blue&#10;&#10;Description automatically generated with medium confidence">
            <a:extLst>
              <a:ext uri="{FF2B5EF4-FFF2-40B4-BE49-F238E27FC236}">
                <a16:creationId xmlns:a16="http://schemas.microsoft.com/office/drawing/2014/main" id="{EAA92CB0-770E-E31B-B88D-E6F6D162EC6C}"/>
              </a:ext>
            </a:extLst>
          </p:cNvPr>
          <p:cNvPicPr>
            <a:picLocks noChangeAspect="1"/>
          </p:cNvPicPr>
          <p:nvPr/>
        </p:nvPicPr>
        <p:blipFill>
          <a:blip r:embed="rId3"/>
          <a:stretch>
            <a:fillRect/>
          </a:stretch>
        </p:blipFill>
        <p:spPr>
          <a:xfrm>
            <a:off x="6172200" y="2327564"/>
            <a:ext cx="5205984" cy="3276067"/>
          </a:xfrm>
          <a:prstGeom prst="rect">
            <a:avLst/>
          </a:prstGeom>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155be751-a274-42e8-93fb-f39d3b9bccc8"/>
    <ds:schemaRef ds:uri="http://purl.org/dc/elements/1.1/"/>
    <ds:schemaRef ds:uri="http://purl.org/dc/terms/"/>
    <ds:schemaRef ds:uri="f80a141d-92ca-4d3d-9308-f7e7b1d44ce8"/>
    <ds:schemaRef ds:uri="http://schemas.microsoft.com/office/2006/metadata/properties"/>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3272</TotalTime>
  <Words>1187</Words>
  <Application>Microsoft Office PowerPoint</Application>
  <PresentationFormat>Widescreen</PresentationFormat>
  <Paragraphs>112</Paragraphs>
  <Slides>21</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Helv</vt:lpstr>
      <vt:lpstr>IBM Plex Mono SemiBold</vt:lpstr>
      <vt:lpstr>IBM Plex Mono Text</vt:lpstr>
      <vt:lpstr>SLIDE_TEMPLATE_skill_network</vt:lpstr>
      <vt:lpstr>IBM Data Analyst Capstone Project: Analysis on Emerging Technology Skills and Trends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DASHBOARD TAB 1</vt:lpstr>
      <vt:lpstr>DASHBOARD TAB 2</vt:lpstr>
      <vt:lpstr>DASHBOARD TAB 3</vt:lpstr>
      <vt:lpstr>DISCUSSION</vt:lpstr>
      <vt:lpstr>OVERALL FINDINGS &amp; IMPLICATIONS</vt:lpstr>
      <vt:lpstr>CONCLUSION</vt:lpstr>
      <vt:lpstr>APPENDIX</vt:lpstr>
      <vt:lpstr> JOB POSTINGS</vt:lpstr>
      <vt:lpstr>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ahmed shahin</cp:lastModifiedBy>
  <cp:revision>31</cp:revision>
  <dcterms:created xsi:type="dcterms:W3CDTF">2020-10-28T18:29:43Z</dcterms:created>
  <dcterms:modified xsi:type="dcterms:W3CDTF">2025-01-10T17:42:12Z</dcterms:modified>
</cp:coreProperties>
</file>