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0" r:id="rId5"/>
    <p:sldId id="259" r:id="rId6"/>
    <p:sldId id="293" r:id="rId7"/>
    <p:sldId id="294" r:id="rId8"/>
    <p:sldId id="260" r:id="rId9"/>
    <p:sldId id="305" r:id="rId10"/>
    <p:sldId id="295" r:id="rId11"/>
    <p:sldId id="264" r:id="rId12"/>
    <p:sldId id="278" r:id="rId13"/>
    <p:sldId id="280" r:id="rId14"/>
    <p:sldId id="281" r:id="rId15"/>
    <p:sldId id="298" r:id="rId16"/>
    <p:sldId id="297" r:id="rId17"/>
    <p:sldId id="299" r:id="rId18"/>
    <p:sldId id="300" r:id="rId19"/>
    <p:sldId id="301" r:id="rId20"/>
    <p:sldId id="302" r:id="rId21"/>
    <p:sldId id="303" r:id="rId22"/>
    <p:sldId id="304" r:id="rId23"/>
    <p:sldId id="269" r:id="rId24"/>
    <p:sldId id="288" r:id="rId25"/>
    <p:sldId id="270"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854-68E7-44BE-B663-67335BF33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F73C12-046C-4385-97F4-409BA4551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B5F2A-89DF-4606-8E24-77B4D8964BEC}"/>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19FF698E-83E1-40E5-96EA-C38BB6E88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58010-5ACF-4364-80F6-9D17C2355BD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15176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D400-A849-4AB7-BDCF-24F5B78E4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BB3EC-4F48-4D29-B3EE-65EBCF066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1E2F8-A9B6-4700-BBAD-91BEE70D2FE4}"/>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8D3BD839-F439-4FF6-A9D4-5FA50F230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8BAFE-92BC-4CB5-AD9B-E7174B7FB303}"/>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7986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50590-34FA-4047-96AE-10B58A092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82FDF-2270-4930-9A61-70211460D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8A744-AE1B-41ED-AD41-83AF1D5526F9}"/>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15EDC05F-8C5A-4486-ABE1-2AF8D70F2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38919-C650-4C36-8ECB-883F1936C72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62979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1A5D-7CC9-4794-AAC4-9B2FBA87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2848E-8C42-4858-A376-B5C805BE0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AD8C-8D8E-47C3-B0C5-54592D34F8D2}"/>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52231147-8397-40D9-94C3-A45CF12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8C54-CA1B-45D0-9563-D7929E87967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76150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B662-17AF-493B-8EFC-87051A971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6E54-A634-4FAA-8C77-6B5E6F6CC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772B4-C5C2-4D17-8415-118EF5518900}"/>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5476C800-AE6C-40A3-904D-0011C4C69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632E9-084A-43FA-BEEC-35C67516A74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5475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C71-4A26-463D-BFBA-250567D5E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AF412-AE62-45A3-9FD7-7A7237FF5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E59AA-47DD-42BD-9B1A-D195662E7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16818-13C5-4D63-B1A0-CB85F79052C4}"/>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A4DD7CF7-9CDF-4A57-889F-59B292C31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F30A-B70A-4720-ADE6-D3106682E7B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6552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FF1C-65E1-4D04-802D-3E8C1D12A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B572B-BA56-48C2-A7C4-67D11E705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81AC6-52E7-4B6B-90A3-102F3DC19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C11BD-B141-4371-9F38-314BCFDAB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C253C-ED44-4D7C-B2C7-FB3950E6A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4D1AF-0D45-4C3C-B50A-A726E037FE81}"/>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8" name="Footer Placeholder 7">
            <a:extLst>
              <a:ext uri="{FF2B5EF4-FFF2-40B4-BE49-F238E27FC236}">
                <a16:creationId xmlns:a16="http://schemas.microsoft.com/office/drawing/2014/main" id="{1596AB67-9419-4236-A6D2-E0F440089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CA59E-6B2D-4651-805B-888E3CBC4C58}"/>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286088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A97D-3CAF-4841-8C36-E2868537F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752EB-9ACD-40D8-8AF9-381D40EDE088}"/>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4" name="Footer Placeholder 3">
            <a:extLst>
              <a:ext uri="{FF2B5EF4-FFF2-40B4-BE49-F238E27FC236}">
                <a16:creationId xmlns:a16="http://schemas.microsoft.com/office/drawing/2014/main" id="{33436E15-EB7D-4F70-B6A1-18366DB8C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28EDE-C93D-47DC-8AE8-E617FAC9871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52528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22B0B-7F37-4AFE-9C09-CAD5F55DBF79}"/>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3" name="Footer Placeholder 2">
            <a:extLst>
              <a:ext uri="{FF2B5EF4-FFF2-40B4-BE49-F238E27FC236}">
                <a16:creationId xmlns:a16="http://schemas.microsoft.com/office/drawing/2014/main" id="{2843C9F6-DAF4-4C46-939F-E5A2B794E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A0BC63-83BE-4BDD-B746-769428AFB45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84503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2561-2F71-49A0-A6E2-340773CCC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42B5BA-2E6B-4DB6-AEFE-51BAF0CE7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9C2D0-5995-4B14-9A1F-A10EED3A7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CA005-CCBB-4152-988A-E723A9AB7868}"/>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F92CCD15-73DF-4808-B9B3-51242320D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9477B-C459-431F-9828-9DBFF708E966}"/>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7874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EB5C-A69C-4DE6-8F7C-04709C996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4CA-167B-4ACF-810B-5C2627F8B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BB24C-06A6-448E-B9BA-1331A974B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C101-2E4E-4DF2-A5B2-B4FFF4A948BE}"/>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71B15C56-7C04-41D6-BE04-C228E52D6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83618-461B-41C0-AC9E-992BE54F75CC}"/>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186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C5552-2372-4D2D-998A-5712AA4BB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20131-D0FE-4CF1-826F-25B0E22D6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78A0D-3BA3-4D32-A773-F9B0205BF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A372C198-7E8D-497A-AC9A-65EE962FD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30E4E-0E93-4401-BCD7-EEB5E2F06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D2D9-47C7-4BE4-8D4E-40025F17736C}" type="slidenum">
              <a:rPr lang="en-US" smtClean="0"/>
              <a:t>‹#›</a:t>
            </a:fld>
            <a:endParaRPr lang="en-US"/>
          </a:p>
        </p:txBody>
      </p:sp>
    </p:spTree>
    <p:extLst>
      <p:ext uri="{BB962C8B-B14F-4D97-AF65-F5344CB8AC3E}">
        <p14:creationId xmlns:p14="http://schemas.microsoft.com/office/powerpoint/2010/main" val="138346456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6674A-EEB4-4EC5-8C69-EE99CD8B69F0}"/>
              </a:ext>
            </a:extLst>
          </p:cNvPr>
          <p:cNvSpPr>
            <a:spLocks noGrp="1"/>
          </p:cNvSpPr>
          <p:nvPr>
            <p:ph type="ctrTitle"/>
          </p:nvPr>
        </p:nvSpPr>
        <p:spPr>
          <a:xfrm>
            <a:off x="523875" y="548640"/>
            <a:ext cx="3918233" cy="5718810"/>
          </a:xfrm>
        </p:spPr>
        <p:txBody>
          <a:bodyPr vert="horz" lIns="91440" tIns="45720" rIns="91440" bIns="45720" rtlCol="0" anchor="ctr">
            <a:noAutofit/>
          </a:bodyPr>
          <a:lstStyle/>
          <a:p>
            <a:pPr algn="l"/>
            <a:r>
              <a:rPr lang="en-US" sz="4400" dirty="0"/>
              <a:t>BRAIN TUMOR CLASSIFICATION AND PREDICTION USING CONVOLUTION-AL NEURAL NETWORKS</a:t>
            </a:r>
            <a:endParaRPr lang="en-US" sz="4400" kern="1200" dirty="0">
              <a:solidFill>
                <a:schemeClr val="tx1"/>
              </a:solidFill>
              <a:latin typeface="+mj-lt"/>
              <a:ea typeface="+mj-ea"/>
              <a:cs typeface="+mj-cs"/>
            </a:endParaRPr>
          </a:p>
        </p:txBody>
      </p:sp>
      <p:sp>
        <p:nvSpPr>
          <p:cNvPr id="9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EF9E556-34B9-409A-93C8-BF9DFF971A76}"/>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R="0">
              <a:spcBef>
                <a:spcPts val="0"/>
              </a:spcBef>
              <a:spcAft>
                <a:spcPts val="800"/>
              </a:spcAft>
            </a:pPr>
            <a:r>
              <a:rPr lang="en-US" sz="2200" dirty="0">
                <a:effectLst/>
              </a:rPr>
              <a:t>CAPSTONE PROJECT THREE</a:t>
            </a:r>
          </a:p>
          <a:p>
            <a:pPr marR="0">
              <a:spcBef>
                <a:spcPts val="0"/>
              </a:spcBef>
              <a:spcAft>
                <a:spcPts val="800"/>
              </a:spcAft>
            </a:pPr>
            <a:r>
              <a:rPr lang="en-US" sz="2200" dirty="0">
                <a:effectLst/>
              </a:rPr>
              <a:t>DATA SCIENCE CAREER TRACK </a:t>
            </a:r>
          </a:p>
          <a:p>
            <a:r>
              <a:rPr lang="en-US" sz="2200" dirty="0">
                <a:effectLst/>
              </a:rPr>
              <a:t>SPRINGBOARD</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endParaRPr lang="en-US" sz="2200" dirty="0"/>
          </a:p>
          <a:p>
            <a:pPr marR="0">
              <a:spcBef>
                <a:spcPts val="0"/>
              </a:spcBef>
              <a:spcAft>
                <a:spcPts val="800"/>
              </a:spcAft>
            </a:pPr>
            <a:r>
              <a:rPr lang="en-US" sz="2200" dirty="0">
                <a:effectLst/>
              </a:rPr>
              <a:t>SHAHJAHAN AHMED</a:t>
            </a:r>
          </a:p>
          <a:p>
            <a:pPr marR="0">
              <a:spcBef>
                <a:spcPts val="0"/>
              </a:spcBef>
              <a:spcAft>
                <a:spcPts val="800"/>
              </a:spcAft>
            </a:pPr>
            <a:r>
              <a:rPr lang="en-US" sz="2200" dirty="0"/>
              <a:t>JANUARY</a:t>
            </a:r>
            <a:r>
              <a:rPr lang="en-US" sz="2200" dirty="0">
                <a:effectLst/>
              </a:rPr>
              <a:t> 02, 2022</a:t>
            </a:r>
          </a:p>
        </p:txBody>
      </p:sp>
    </p:spTree>
    <p:extLst>
      <p:ext uri="{BB962C8B-B14F-4D97-AF65-F5344CB8AC3E}">
        <p14:creationId xmlns:p14="http://schemas.microsoft.com/office/powerpoint/2010/main" val="293193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latin typeface="Arial" panose="020B0604020202020204" pitchFamily="34" charset="0"/>
                <a:ea typeface="Times New Roman" panose="02020603050405020304" pitchFamily="18" charset="0"/>
              </a:rPr>
              <a:t>Exploratory Data Analysis Step two</a:t>
            </a:r>
            <a:endParaRPr lang="en-US" sz="4100" dirty="0"/>
          </a:p>
        </p:txBody>
      </p:sp>
      <p:sp>
        <p:nvSpPr>
          <p:cNvPr id="43"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Applied some filtering techniques. </a:t>
            </a:r>
          </a:p>
          <a:p>
            <a:pPr>
              <a:buFont typeface="Wingdings" panose="05000000000000000000" pitchFamily="2" charset="2"/>
              <a:buChar char="q"/>
            </a:pPr>
            <a:r>
              <a:rPr lang="en-US" sz="2200" dirty="0"/>
              <a:t> RGB to grayscale conversion</a:t>
            </a:r>
          </a:p>
          <a:p>
            <a:pPr>
              <a:buFont typeface="Wingdings" panose="05000000000000000000" pitchFamily="2" charset="2"/>
              <a:buChar char="q"/>
            </a:pPr>
            <a:r>
              <a:rPr lang="en-US" sz="2200" dirty="0"/>
              <a:t> Figure below shows the resized images of shape  (128,128,1).</a:t>
            </a:r>
          </a:p>
        </p:txBody>
      </p:sp>
      <p:pic>
        <p:nvPicPr>
          <p:cNvPr id="8" name="Picture 7" descr="A picture containing chart&#10;&#10;Description automatically generated">
            <a:extLst>
              <a:ext uri="{FF2B5EF4-FFF2-40B4-BE49-F238E27FC236}">
                <a16:creationId xmlns:a16="http://schemas.microsoft.com/office/drawing/2014/main" id="{7AF32246-0C77-4DEB-B3C5-50D6F4035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1395"/>
            <a:ext cx="2843784" cy="2827580"/>
          </a:xfrm>
          <a:prstGeom prst="rect">
            <a:avLst/>
          </a:prstGeom>
        </p:spPr>
      </p:pic>
      <p:pic>
        <p:nvPicPr>
          <p:cNvPr id="10" name="Picture 9" descr="A picture containing schematic&#10;&#10;Description automatically generated">
            <a:extLst>
              <a:ext uri="{FF2B5EF4-FFF2-40B4-BE49-F238E27FC236}">
                <a16:creationId xmlns:a16="http://schemas.microsoft.com/office/drawing/2014/main" id="{A8CFDC6A-C3F8-4AE4-AD20-2C516182B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5729"/>
            <a:ext cx="2843784" cy="2818911"/>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A72AB562-FB69-4CCA-94BB-9729DB6DA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09543"/>
            <a:ext cx="2843784" cy="2811283"/>
          </a:xfrm>
          <a:prstGeom prst="rect">
            <a:avLst/>
          </a:prstGeom>
        </p:spPr>
      </p:pic>
      <p:pic>
        <p:nvPicPr>
          <p:cNvPr id="4" name="Picture 3" descr="A picture containing text, invertebrate&#10;&#10;Description automatically generated">
            <a:extLst>
              <a:ext uri="{FF2B5EF4-FFF2-40B4-BE49-F238E27FC236}">
                <a16:creationId xmlns:a16="http://schemas.microsoft.com/office/drawing/2014/main" id="{68243A76-3029-4E0B-A453-CA880B321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17393"/>
            <a:ext cx="2843784" cy="2795584"/>
          </a:xfrm>
          <a:prstGeom prst="rect">
            <a:avLst/>
          </a:prstGeom>
        </p:spPr>
      </p:pic>
    </p:spTree>
    <p:extLst>
      <p:ext uri="{BB962C8B-B14F-4D97-AF65-F5344CB8AC3E}">
        <p14:creationId xmlns:p14="http://schemas.microsoft.com/office/powerpoint/2010/main" val="293534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75B3-9089-4509-8A3F-6F3EC7DD4051}"/>
              </a:ext>
            </a:extLst>
          </p:cNvPr>
          <p:cNvSpPr>
            <a:spLocks noGrp="1"/>
          </p:cNvSpPr>
          <p:nvPr>
            <p:ph type="title"/>
          </p:nvPr>
        </p:nvSpPr>
        <p:spPr>
          <a:xfrm>
            <a:off x="841248" y="548640"/>
            <a:ext cx="3600860" cy="5431536"/>
          </a:xfrm>
        </p:spPr>
        <p:txBody>
          <a:bodyPr>
            <a:normAutofit/>
          </a:bodyPr>
          <a:lstStyle/>
          <a:p>
            <a:r>
              <a:rPr lang="en-US" sz="4600" dirty="0"/>
              <a:t>Preprocessing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AD28C4-D33A-4740-AD89-0C6F1B3CC7E2}"/>
              </a:ext>
            </a:extLst>
          </p:cNvPr>
          <p:cNvSpPr>
            <a:spLocks noGrp="1"/>
          </p:cNvSpPr>
          <p:nvPr>
            <p:ph idx="1"/>
          </p:nvPr>
        </p:nvSpPr>
        <p:spPr>
          <a:xfrm>
            <a:off x="5126418" y="552091"/>
            <a:ext cx="6224335" cy="5431536"/>
          </a:xfrm>
        </p:spPr>
        <p:txBody>
          <a:bodyPr anchor="ctr">
            <a:normAutofit/>
          </a:bodyPr>
          <a:lstStyle/>
          <a:p>
            <a:pPr marR="0" lvl="0">
              <a:spcBef>
                <a:spcPts val="0"/>
              </a:spcBef>
              <a:spcAft>
                <a:spcPts val="0"/>
              </a:spcAft>
              <a:buFont typeface="Wingdings" panose="05000000000000000000" pitchFamily="2" charset="2"/>
              <a:buChar char="q"/>
            </a:pPr>
            <a:r>
              <a:rPr lang="en-US" dirty="0"/>
              <a:t> Created image arrays and corresponding labels for training, validation, and test dataset.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The image arrays are respectively </a:t>
            </a:r>
            <a:r>
              <a:rPr lang="en-US" dirty="0" err="1"/>
              <a:t>X_train</a:t>
            </a:r>
            <a:r>
              <a:rPr lang="en-US" dirty="0"/>
              <a:t>, </a:t>
            </a:r>
            <a:r>
              <a:rPr lang="en-US" dirty="0" err="1"/>
              <a:t>X_valid</a:t>
            </a:r>
            <a:r>
              <a:rPr lang="en-US" dirty="0"/>
              <a:t>, and </a:t>
            </a:r>
            <a:r>
              <a:rPr lang="en-US" dirty="0" err="1"/>
              <a:t>X_test</a:t>
            </a:r>
            <a:r>
              <a:rPr lang="en-US" dirty="0"/>
              <a:t>, and the corresponding labels for image arrays are </a:t>
            </a:r>
            <a:r>
              <a:rPr lang="en-US" dirty="0" err="1"/>
              <a:t>y_train</a:t>
            </a:r>
            <a:r>
              <a:rPr lang="en-US" dirty="0"/>
              <a:t>, </a:t>
            </a:r>
            <a:r>
              <a:rPr lang="en-US" dirty="0" err="1"/>
              <a:t>y_valid</a:t>
            </a:r>
            <a:r>
              <a:rPr lang="en-US" dirty="0"/>
              <a:t>, and </a:t>
            </a:r>
            <a:r>
              <a:rPr lang="en-US" dirty="0" err="1"/>
              <a:t>y_test</a:t>
            </a:r>
            <a:r>
              <a:rPr lang="en-US" dirty="0"/>
              <a: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Created one-hot vectors for </a:t>
            </a:r>
            <a:r>
              <a:rPr lang="en-US" dirty="0" err="1"/>
              <a:t>y_train</a:t>
            </a:r>
            <a:r>
              <a:rPr lang="en-US" dirty="0"/>
              <a:t>, </a:t>
            </a:r>
            <a:r>
              <a:rPr lang="en-US" dirty="0" err="1"/>
              <a:t>y_test</a:t>
            </a:r>
            <a:r>
              <a:rPr lang="en-US" dirty="0"/>
              <a:t>, and </a:t>
            </a:r>
            <a:r>
              <a:rPr lang="en-US" dirty="0" err="1"/>
              <a:t>y_valid</a:t>
            </a:r>
            <a:endParaRPr lang="en-US" dirty="0"/>
          </a:p>
        </p:txBody>
      </p:sp>
    </p:spTree>
    <p:extLst>
      <p:ext uri="{BB962C8B-B14F-4D97-AF65-F5344CB8AC3E}">
        <p14:creationId xmlns:p14="http://schemas.microsoft.com/office/powerpoint/2010/main" val="163580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C9AD0-FAAA-466D-ABF2-FE2173CE62A8}"/>
              </a:ext>
            </a:extLst>
          </p:cNvPr>
          <p:cNvSpPr>
            <a:spLocks noGrp="1"/>
          </p:cNvSpPr>
          <p:nvPr>
            <p:ph type="title"/>
          </p:nvPr>
        </p:nvSpPr>
        <p:spPr>
          <a:xfrm>
            <a:off x="841248" y="548640"/>
            <a:ext cx="3600860" cy="5431536"/>
          </a:xfrm>
        </p:spPr>
        <p:txBody>
          <a:bodyPr>
            <a:normAutofit/>
          </a:bodyPr>
          <a:lstStyle/>
          <a:p>
            <a:r>
              <a:rPr lang="en-US" sz="5400" dirty="0"/>
              <a:t>Modeling Steps</a:t>
            </a:r>
          </a:p>
        </p:txBody>
      </p:sp>
      <p:sp>
        <p:nvSpPr>
          <p:cNvPr id="4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51510A7-EF09-4940-B9B2-64CA3B7EDA98}"/>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200" dirty="0">
                <a:effectLst/>
                <a:ea typeface="Times New Roman" panose="02020603050405020304" pitchFamily="18" charset="0"/>
              </a:rPr>
              <a:t> Implement different Neural Network Architectures for Brain Tumor Classification and Prediction</a:t>
            </a:r>
          </a:p>
          <a:p>
            <a:pPr>
              <a:buFont typeface="Wingdings" panose="05000000000000000000" pitchFamily="2" charset="2"/>
              <a:buChar char="q"/>
            </a:pPr>
            <a:r>
              <a:rPr lang="en-US" sz="2200" dirty="0">
                <a:ea typeface="Times New Roman" panose="02020603050405020304" pitchFamily="18" charset="0"/>
              </a:rPr>
              <a:t> Set up appropriate hyperparameters for each model</a:t>
            </a:r>
          </a:p>
          <a:p>
            <a:pPr>
              <a:buFont typeface="Wingdings" panose="05000000000000000000" pitchFamily="2" charset="2"/>
              <a:buChar char="q"/>
            </a:pPr>
            <a:r>
              <a:rPr lang="en-US" sz="2200" dirty="0">
                <a:effectLst/>
                <a:ea typeface="Times New Roman" panose="02020603050405020304" pitchFamily="18" charset="0"/>
              </a:rPr>
              <a:t> Compile </a:t>
            </a:r>
            <a:r>
              <a:rPr lang="en-US" sz="2200" dirty="0">
                <a:ea typeface="Times New Roman" panose="02020603050405020304" pitchFamily="18" charset="0"/>
              </a:rPr>
              <a:t>each model using appropriate optimizer, loss function, and model metrics</a:t>
            </a:r>
            <a:endParaRPr lang="en-US" sz="2200" dirty="0">
              <a:effectLst/>
              <a:ea typeface="Times New Roman" panose="02020603050405020304" pitchFamily="18" charset="0"/>
            </a:endParaRPr>
          </a:p>
          <a:p>
            <a:pPr>
              <a:buFont typeface="Wingdings" panose="05000000000000000000" pitchFamily="2" charset="2"/>
              <a:buChar char="q"/>
            </a:pPr>
            <a:r>
              <a:rPr lang="en-US" sz="2200" dirty="0">
                <a:ea typeface="Times New Roman" panose="02020603050405020304" pitchFamily="18" charset="0"/>
              </a:rPr>
              <a:t> Train each model using training set and predict the model’s performance using test set</a:t>
            </a:r>
          </a:p>
          <a:p>
            <a:pPr>
              <a:buFont typeface="Wingdings" panose="05000000000000000000" pitchFamily="2" charset="2"/>
              <a:buChar char="q"/>
            </a:pPr>
            <a:r>
              <a:rPr lang="en-US" sz="2200" dirty="0">
                <a:effectLst/>
                <a:ea typeface="Times New Roman" panose="02020603050405020304" pitchFamily="18" charset="0"/>
              </a:rPr>
              <a:t> Evaluate test results of each model using evaluation metrics</a:t>
            </a:r>
          </a:p>
          <a:p>
            <a:pPr>
              <a:buFont typeface="Wingdings" panose="05000000000000000000" pitchFamily="2" charset="2"/>
              <a:buChar char="q"/>
            </a:pPr>
            <a:r>
              <a:rPr lang="en-US" sz="2200" dirty="0">
                <a:ea typeface="Times New Roman" panose="02020603050405020304" pitchFamily="18" charset="0"/>
              </a:rPr>
              <a:t> Compare and find the best model</a:t>
            </a: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304275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7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7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586822"/>
            <a:ext cx="3560252" cy="1645920"/>
          </a:xfrm>
        </p:spPr>
        <p:txBody>
          <a:bodyPr>
            <a:normAutofit/>
          </a:bodyPr>
          <a:lstStyle/>
          <a:p>
            <a:r>
              <a:rPr lang="en-US" sz="3000" dirty="0">
                <a:effectLst/>
                <a:ea typeface="Times New Roman" panose="02020603050405020304" pitchFamily="18" charset="0"/>
              </a:rPr>
              <a:t>Model 1: Simple neural network with only dense layers</a:t>
            </a:r>
            <a:endParaRPr lang="en-US" sz="3000" dirty="0"/>
          </a:p>
        </p:txBody>
      </p:sp>
      <p:sp>
        <p:nvSpPr>
          <p:cNvPr id="139" name="Rectangle 7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0" name="Rectangle 8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51164" y="586822"/>
            <a:ext cx="6002636" cy="1645920"/>
          </a:xfrm>
        </p:spPr>
        <p:txBody>
          <a:bodyPr numCol="2" anchor="ctr">
            <a:normAutofit fontScale="92500" lnSpcReduction="10000"/>
          </a:bodyPr>
          <a:lstStyle/>
          <a:p>
            <a:pPr>
              <a:buFont typeface="Wingdings" panose="05000000000000000000" pitchFamily="2" charset="2"/>
              <a:buChar char="q"/>
            </a:pPr>
            <a:r>
              <a:rPr lang="en-US" sz="1400" dirty="0"/>
              <a:t> The model 1 contains an input layer, six Dense layers, and one output layer. </a:t>
            </a:r>
          </a:p>
          <a:p>
            <a:pPr>
              <a:buFont typeface="Wingdings" panose="05000000000000000000" pitchFamily="2" charset="2"/>
              <a:buChar char="q"/>
            </a:pPr>
            <a:r>
              <a:rPr lang="en-US" sz="1400" dirty="0"/>
              <a:t> I have used ‘</a:t>
            </a:r>
            <a:r>
              <a:rPr lang="en-US" sz="1400" dirty="0" err="1"/>
              <a:t>ReLU</a:t>
            </a:r>
            <a:r>
              <a:rPr lang="en-US" sz="1400" dirty="0"/>
              <a:t>’ as an activation function for the Dense layers and ‘</a:t>
            </a:r>
            <a:r>
              <a:rPr lang="en-US" sz="1400" dirty="0" err="1"/>
              <a:t>softmax</a:t>
            </a:r>
            <a:r>
              <a:rPr lang="en-US" sz="1400" dirty="0"/>
              <a:t>’ as an activation function for the output layer</a:t>
            </a:r>
          </a:p>
          <a:p>
            <a:pPr>
              <a:buFont typeface="Wingdings" panose="05000000000000000000" pitchFamily="2" charset="2"/>
              <a:buChar char="q"/>
            </a:pPr>
            <a:r>
              <a:rPr lang="en-US" sz="1400" dirty="0"/>
              <a:t> I have defined Adam as an optimizer, categorical accuracy as a loss function, categorical cross entropy as a model metric.</a:t>
            </a:r>
          </a:p>
          <a:p>
            <a:pPr>
              <a:buFont typeface="Wingdings" panose="05000000000000000000" pitchFamily="2" charset="2"/>
              <a:buChar char="q"/>
            </a:pPr>
            <a:r>
              <a:rPr lang="en-US" sz="1400" dirty="0"/>
              <a:t> No Regularization techniques used.</a:t>
            </a:r>
          </a:p>
          <a:p>
            <a:pPr>
              <a:buFont typeface="Wingdings" panose="05000000000000000000" pitchFamily="2" charset="2"/>
              <a:buChar char="q"/>
            </a:pPr>
            <a:r>
              <a:rPr lang="en-US" sz="1400" dirty="0">
                <a:effectLst/>
                <a:ea typeface="Times New Roman" panose="02020603050405020304" pitchFamily="18" charset="0"/>
                <a:cs typeface="Times New Roman" panose="02020603050405020304" pitchFamily="18" charset="0"/>
              </a:rPr>
              <a:t>Did not find the comple</a:t>
            </a:r>
            <a:r>
              <a:rPr lang="en-US" sz="1400" dirty="0">
                <a:ea typeface="Times New Roman" panose="02020603050405020304" pitchFamily="18" charset="0"/>
                <a:cs typeface="Times New Roman" panose="02020603050405020304" pitchFamily="18" charset="0"/>
              </a:rPr>
              <a:t>x pattern in the data. There was not training and validation progress at certain epochs/steps. Need to implement complex models.</a:t>
            </a:r>
            <a:endParaRPr lang="en-US" sz="1400" dirty="0"/>
          </a:p>
        </p:txBody>
      </p:sp>
      <p:pic>
        <p:nvPicPr>
          <p:cNvPr id="9" name="Picture 8" descr="Chart, line chart&#10;&#10;Description automatically generated">
            <a:extLst>
              <a:ext uri="{FF2B5EF4-FFF2-40B4-BE49-F238E27FC236}">
                <a16:creationId xmlns:a16="http://schemas.microsoft.com/office/drawing/2014/main" id="{89F73D16-CB2D-4E51-8BE0-79079E3AD2BB}"/>
              </a:ext>
            </a:extLst>
          </p:cNvPr>
          <p:cNvPicPr>
            <a:picLocks noChangeAspect="1"/>
          </p:cNvPicPr>
          <p:nvPr/>
        </p:nvPicPr>
        <p:blipFill rotWithShape="1">
          <a:blip r:embed="rId2">
            <a:extLst>
              <a:ext uri="{28A0092B-C50C-407E-A947-70E740481C1C}">
                <a14:useLocalDpi xmlns:a14="http://schemas.microsoft.com/office/drawing/2010/main" val="0"/>
              </a:ext>
            </a:extLst>
          </a:blip>
          <a:srcRect r="1" b="6147"/>
          <a:stretch/>
        </p:blipFill>
        <p:spPr>
          <a:xfrm>
            <a:off x="558231" y="2734056"/>
            <a:ext cx="11163930" cy="3483864"/>
          </a:xfrm>
          <a:prstGeom prst="rect">
            <a:avLst/>
          </a:prstGeom>
        </p:spPr>
      </p:pic>
    </p:spTree>
    <p:extLst>
      <p:ext uri="{BB962C8B-B14F-4D97-AF65-F5344CB8AC3E}">
        <p14:creationId xmlns:p14="http://schemas.microsoft.com/office/powerpoint/2010/main" val="172180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1</a:t>
            </a:r>
            <a:endParaRPr lang="en-US" sz="3000" dirty="0"/>
          </a:p>
        </p:txBody>
      </p:sp>
      <p:sp>
        <p:nvSpPr>
          <p:cNvPr id="5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0.893</a:t>
            </a:r>
          </a:p>
          <a:p>
            <a:pPr>
              <a:buFont typeface="Courier New" panose="02070309020205020404" pitchFamily="49" charset="0"/>
              <a:buChar char="o"/>
            </a:pPr>
            <a:r>
              <a:rPr lang="en-US" sz="2200" dirty="0"/>
              <a:t>Validation Accuracy: 0.822</a:t>
            </a:r>
          </a:p>
          <a:p>
            <a:pPr>
              <a:buFont typeface="Courier New" panose="02070309020205020404" pitchFamily="49" charset="0"/>
              <a:buChar char="o"/>
            </a:pPr>
            <a:r>
              <a:rPr lang="en-US" sz="2200" dirty="0"/>
              <a:t>Test Accuracy: 0.834</a:t>
            </a:r>
          </a:p>
          <a:p>
            <a:pPr>
              <a:buFont typeface="Courier New" panose="02070309020205020404" pitchFamily="49" charset="0"/>
              <a:buChar char="o"/>
            </a:pPr>
            <a:r>
              <a:rPr lang="en-US" sz="2200" dirty="0"/>
              <a:t>Precision Score: 0.85</a:t>
            </a:r>
          </a:p>
          <a:p>
            <a:pPr>
              <a:buFont typeface="Courier New" panose="02070309020205020404" pitchFamily="49" charset="0"/>
              <a:buChar char="o"/>
            </a:pPr>
            <a:r>
              <a:rPr lang="en-US" sz="2200" dirty="0"/>
              <a:t>Recall Score: 0.83</a:t>
            </a:r>
          </a:p>
          <a:p>
            <a:pPr>
              <a:buFont typeface="Courier New" panose="02070309020205020404" pitchFamily="49" charset="0"/>
              <a:buChar char="o"/>
            </a:pPr>
            <a:r>
              <a:rPr lang="en-US" sz="2200" dirty="0"/>
              <a:t>F1 Score: 0.83</a:t>
            </a:r>
          </a:p>
        </p:txBody>
      </p:sp>
      <p:pic>
        <p:nvPicPr>
          <p:cNvPr id="9" name="Picture 8" descr="Table, calendar&#10;&#10;Description automatically generated">
            <a:extLst>
              <a:ext uri="{FF2B5EF4-FFF2-40B4-BE49-F238E27FC236}">
                <a16:creationId xmlns:a16="http://schemas.microsoft.com/office/drawing/2014/main" id="{7E92D8EB-E4DE-4C9B-8219-78B73A63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9668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dirty="0">
                <a:effectLst/>
                <a:ea typeface="Times New Roman" panose="02020603050405020304" pitchFamily="18" charset="0"/>
              </a:rPr>
              <a:t>Model 2: Convolutional neural network with two Conv2D layers</a:t>
            </a:r>
            <a:endParaRPr lang="en-US" sz="2500" dirty="0"/>
          </a:p>
        </p:txBody>
      </p:sp>
      <p:sp>
        <p:nvSpPr>
          <p:cNvPr id="93" name="Rectangle 9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5" name="Rectangle 9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lnSpcReduction="10000"/>
          </a:bodyPr>
          <a:lstStyle/>
          <a:p>
            <a:pPr>
              <a:buFont typeface="Wingdings" panose="05000000000000000000" pitchFamily="2" charset="2"/>
              <a:buChar char="q"/>
            </a:pPr>
            <a:r>
              <a:rPr lang="en-US" sz="1300" dirty="0"/>
              <a:t>Model 2 contains an input layer, two Conv2D layers with MaxPolling2D layer, one Dense layer, and an output layer. </a:t>
            </a:r>
          </a:p>
          <a:p>
            <a:pPr>
              <a:buFont typeface="Wingdings" panose="05000000000000000000" pitchFamily="2" charset="2"/>
              <a:buChar char="q"/>
            </a:pPr>
            <a:r>
              <a:rPr lang="en-US" sz="1300" dirty="0"/>
              <a:t> I have used ‘</a:t>
            </a:r>
            <a:r>
              <a:rPr lang="en-US" sz="1300" dirty="0" err="1"/>
              <a:t>ReLU</a:t>
            </a:r>
            <a:r>
              <a:rPr lang="en-US" sz="1300" dirty="0"/>
              <a:t>’ as an activation function for the hidden layers and ‘</a:t>
            </a:r>
            <a:r>
              <a:rPr lang="en-US" sz="1300" dirty="0" err="1"/>
              <a:t>softmax</a:t>
            </a:r>
            <a:r>
              <a:rPr lang="en-US" sz="1300" dirty="0"/>
              <a:t>’ as an activation function for the output layer</a:t>
            </a:r>
          </a:p>
          <a:p>
            <a:pPr>
              <a:buFont typeface="Wingdings" panose="05000000000000000000" pitchFamily="2" charset="2"/>
              <a:buChar char="q"/>
            </a:pPr>
            <a:r>
              <a:rPr lang="en-US" sz="1300" dirty="0"/>
              <a:t> I have defined Adam as an optimizer, categorical accuracy as a loss function, categorical cross entropy as a model metric.</a:t>
            </a:r>
          </a:p>
          <a:p>
            <a:pPr>
              <a:buFont typeface="Wingdings" panose="05000000000000000000" pitchFamily="2" charset="2"/>
              <a:buChar char="q"/>
            </a:pPr>
            <a:r>
              <a:rPr lang="en-US" sz="1300" dirty="0"/>
              <a:t> No Regularization technique used.</a:t>
            </a:r>
          </a:p>
          <a:p>
            <a:pPr>
              <a:buFont typeface="Wingdings" panose="05000000000000000000" pitchFamily="2" charset="2"/>
              <a:buChar char="q"/>
            </a:pPr>
            <a:r>
              <a:rPr lang="en-US" sz="1400" dirty="0">
                <a:effectLst/>
                <a:ea typeface="Times New Roman" panose="02020603050405020304" pitchFamily="18" charset="0"/>
                <a:cs typeface="Times New Roman" panose="02020603050405020304" pitchFamily="18" charset="0"/>
              </a:rPr>
              <a:t>Did not generalize well due to overfitting.</a:t>
            </a:r>
            <a:endParaRPr lang="en-US" sz="1300" dirty="0"/>
          </a:p>
        </p:txBody>
      </p:sp>
      <p:pic>
        <p:nvPicPr>
          <p:cNvPr id="7" name="Picture 6" descr="Chart, line chart&#10;&#10;Description automatically generated">
            <a:extLst>
              <a:ext uri="{FF2B5EF4-FFF2-40B4-BE49-F238E27FC236}">
                <a16:creationId xmlns:a16="http://schemas.microsoft.com/office/drawing/2014/main" id="{302FD1A8-4174-44E3-A490-CA393EBB9EF1}"/>
              </a:ext>
            </a:extLst>
          </p:cNvPr>
          <p:cNvPicPr>
            <a:picLocks noChangeAspect="1"/>
          </p:cNvPicPr>
          <p:nvPr/>
        </p:nvPicPr>
        <p:blipFill rotWithShape="1">
          <a:blip r:embed="rId2">
            <a:extLst>
              <a:ext uri="{28A0092B-C50C-407E-A947-70E740481C1C}">
                <a14:useLocalDpi xmlns:a14="http://schemas.microsoft.com/office/drawing/2010/main" val="0"/>
              </a:ext>
            </a:extLst>
          </a:blip>
          <a:srcRect t="1661" r="1" b="4486"/>
          <a:stretch/>
        </p:blipFill>
        <p:spPr>
          <a:xfrm>
            <a:off x="554416" y="2731167"/>
            <a:ext cx="11167447" cy="3484983"/>
          </a:xfrm>
          <a:prstGeom prst="rect">
            <a:avLst/>
          </a:prstGeom>
        </p:spPr>
      </p:pic>
    </p:spTree>
    <p:extLst>
      <p:ext uri="{BB962C8B-B14F-4D97-AF65-F5344CB8AC3E}">
        <p14:creationId xmlns:p14="http://schemas.microsoft.com/office/powerpoint/2010/main" val="23734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2</a:t>
            </a:r>
            <a:endParaRPr lang="en-US" sz="3000" dirty="0"/>
          </a:p>
        </p:txBody>
      </p:sp>
      <p:sp>
        <p:nvSpPr>
          <p:cNvPr id="5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0.999</a:t>
            </a:r>
          </a:p>
          <a:p>
            <a:pPr>
              <a:buFont typeface="Courier New" panose="02070309020205020404" pitchFamily="49" charset="0"/>
              <a:buChar char="o"/>
            </a:pPr>
            <a:r>
              <a:rPr lang="en-US" sz="2200" dirty="0"/>
              <a:t>Validation Accuracy: 0.916</a:t>
            </a:r>
          </a:p>
          <a:p>
            <a:pPr>
              <a:buFont typeface="Courier New" panose="02070309020205020404" pitchFamily="49" charset="0"/>
              <a:buChar char="o"/>
            </a:pPr>
            <a:r>
              <a:rPr lang="en-US" sz="2200" dirty="0"/>
              <a:t>Test Accuracy: 0.938</a:t>
            </a:r>
          </a:p>
          <a:p>
            <a:pPr>
              <a:buFont typeface="Courier New" panose="02070309020205020404" pitchFamily="49" charset="0"/>
              <a:buChar char="o"/>
            </a:pPr>
            <a:r>
              <a:rPr lang="en-US" sz="2200" dirty="0"/>
              <a:t>Precision Score: 0.94</a:t>
            </a:r>
          </a:p>
          <a:p>
            <a:pPr>
              <a:buFont typeface="Courier New" panose="02070309020205020404" pitchFamily="49" charset="0"/>
              <a:buChar char="o"/>
            </a:pPr>
            <a:r>
              <a:rPr lang="en-US" sz="2200" dirty="0"/>
              <a:t>Recall Score: 0.94</a:t>
            </a:r>
          </a:p>
          <a:p>
            <a:pPr>
              <a:buFont typeface="Courier New" panose="02070309020205020404" pitchFamily="49" charset="0"/>
              <a:buChar char="o"/>
            </a:pPr>
            <a:r>
              <a:rPr lang="en-US" sz="2200" dirty="0"/>
              <a:t>F1 Score: 0.94</a:t>
            </a:r>
          </a:p>
        </p:txBody>
      </p:sp>
      <p:pic>
        <p:nvPicPr>
          <p:cNvPr id="7" name="Picture 6" descr="Table, calendar&#10;&#10;Description automatically generated">
            <a:extLst>
              <a:ext uri="{FF2B5EF4-FFF2-40B4-BE49-F238E27FC236}">
                <a16:creationId xmlns:a16="http://schemas.microsoft.com/office/drawing/2014/main" id="{79419073-AA22-488F-BA8E-E57A2F11C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77375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000" dirty="0">
                <a:effectLst/>
                <a:ea typeface="Times New Roman" panose="02020603050405020304" pitchFamily="18" charset="0"/>
              </a:rPr>
              <a:t>Model 3: Convolutional neural network with two Conv2D layers and an  addition of regularization layers</a:t>
            </a:r>
            <a:endParaRPr lang="en-US" sz="2000" dirty="0"/>
          </a:p>
        </p:txBody>
      </p:sp>
      <p:sp>
        <p:nvSpPr>
          <p:cNvPr id="139" name="Rectangle 13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Autofit/>
          </a:bodyPr>
          <a:lstStyle/>
          <a:p>
            <a:pPr>
              <a:buFont typeface="Wingdings" panose="05000000000000000000" pitchFamily="2" charset="2"/>
              <a:buChar char="q"/>
            </a:pPr>
            <a:r>
              <a:rPr lang="en-US" sz="1500" dirty="0"/>
              <a:t>Model 3 is a copy of model 2 with some additional regularization techniques. </a:t>
            </a:r>
          </a:p>
          <a:p>
            <a:pPr>
              <a:buFont typeface="Wingdings" panose="05000000000000000000" pitchFamily="2" charset="2"/>
              <a:buChar char="q"/>
            </a:pPr>
            <a:r>
              <a:rPr lang="en-US" sz="1500" dirty="0"/>
              <a:t>To overcome the overfitting caused by model 2, I have added BatchNorm2D layer after each convolutional layers and a Dropout layer after the dense layer. </a:t>
            </a:r>
          </a:p>
          <a:p>
            <a:pPr>
              <a:buFont typeface="Wingdings" panose="05000000000000000000" pitchFamily="2" charset="2"/>
              <a:buChar char="q"/>
            </a:pPr>
            <a:r>
              <a:rPr lang="en-US" sz="1500" dirty="0"/>
              <a:t> The optimizer, loss function, model metrics have kept same with previous model.</a:t>
            </a:r>
          </a:p>
          <a:p>
            <a:pPr>
              <a:buFont typeface="Wingdings" panose="05000000000000000000" pitchFamily="2" charset="2"/>
              <a:buChar char="q"/>
            </a:pPr>
            <a:r>
              <a:rPr lang="en-US" sz="1500" dirty="0">
                <a:effectLst/>
                <a:ea typeface="Times New Roman" panose="02020603050405020304" pitchFamily="18" charset="0"/>
                <a:cs typeface="Times New Roman" panose="02020603050405020304" pitchFamily="18" charset="0"/>
              </a:rPr>
              <a:t>Still contain overfitting and did not capture the complex patters in the data due to model’s capacity.</a:t>
            </a:r>
            <a:endParaRPr lang="en-US" sz="1500" dirty="0"/>
          </a:p>
        </p:txBody>
      </p:sp>
      <p:pic>
        <p:nvPicPr>
          <p:cNvPr id="8" name="Picture 7" descr="Chart, line chart&#10;&#10;Description automatically generated">
            <a:extLst>
              <a:ext uri="{FF2B5EF4-FFF2-40B4-BE49-F238E27FC236}">
                <a16:creationId xmlns:a16="http://schemas.microsoft.com/office/drawing/2014/main" id="{A418569B-3B72-4D0D-B133-718932518F41}"/>
              </a:ext>
            </a:extLst>
          </p:cNvPr>
          <p:cNvPicPr>
            <a:picLocks noChangeAspect="1"/>
          </p:cNvPicPr>
          <p:nvPr/>
        </p:nvPicPr>
        <p:blipFill rotWithShape="1">
          <a:blip r:embed="rId2">
            <a:extLst>
              <a:ext uri="{28A0092B-C50C-407E-A947-70E740481C1C}">
                <a14:useLocalDpi xmlns:a14="http://schemas.microsoft.com/office/drawing/2010/main" val="0"/>
              </a:ext>
            </a:extLst>
          </a:blip>
          <a:srcRect t="1260" r="1" b="4886"/>
          <a:stretch/>
        </p:blipFill>
        <p:spPr>
          <a:xfrm>
            <a:off x="554416" y="2731167"/>
            <a:ext cx="11167447" cy="3484983"/>
          </a:xfrm>
          <a:prstGeom prst="rect">
            <a:avLst/>
          </a:prstGeom>
        </p:spPr>
      </p:pic>
    </p:spTree>
    <p:extLst>
      <p:ext uri="{BB962C8B-B14F-4D97-AF65-F5344CB8AC3E}">
        <p14:creationId xmlns:p14="http://schemas.microsoft.com/office/powerpoint/2010/main" val="322695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3</a:t>
            </a:r>
            <a:endParaRPr lang="en-US" sz="3000" dirty="0"/>
          </a:p>
        </p:txBody>
      </p:sp>
      <p:sp>
        <p:nvSpPr>
          <p:cNvPr id="5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0.988</a:t>
            </a:r>
          </a:p>
          <a:p>
            <a:pPr>
              <a:buFont typeface="Courier New" panose="02070309020205020404" pitchFamily="49" charset="0"/>
              <a:buChar char="o"/>
            </a:pPr>
            <a:r>
              <a:rPr lang="en-US" sz="2200" dirty="0"/>
              <a:t>Validation Accuracy: 0.921</a:t>
            </a:r>
          </a:p>
          <a:p>
            <a:pPr>
              <a:buFont typeface="Courier New" panose="02070309020205020404" pitchFamily="49" charset="0"/>
              <a:buChar char="o"/>
            </a:pPr>
            <a:r>
              <a:rPr lang="en-US" sz="2200" dirty="0"/>
              <a:t>Test Accuracy: 0.932</a:t>
            </a:r>
          </a:p>
          <a:p>
            <a:pPr>
              <a:buFont typeface="Courier New" panose="02070309020205020404" pitchFamily="49" charset="0"/>
              <a:buChar char="o"/>
            </a:pPr>
            <a:r>
              <a:rPr lang="en-US" sz="2200" dirty="0"/>
              <a:t>Precision Score: 0.93</a:t>
            </a:r>
          </a:p>
          <a:p>
            <a:pPr>
              <a:buFont typeface="Courier New" panose="02070309020205020404" pitchFamily="49" charset="0"/>
              <a:buChar char="o"/>
            </a:pPr>
            <a:r>
              <a:rPr lang="en-US" sz="2200" dirty="0"/>
              <a:t>Recall Score: 0.93</a:t>
            </a:r>
          </a:p>
          <a:p>
            <a:pPr>
              <a:buFont typeface="Courier New" panose="02070309020205020404" pitchFamily="49" charset="0"/>
              <a:buChar char="o"/>
            </a:pPr>
            <a:r>
              <a:rPr lang="en-US" sz="2200" dirty="0"/>
              <a:t>F1 Score: 0.93</a:t>
            </a:r>
          </a:p>
        </p:txBody>
      </p:sp>
      <p:pic>
        <p:nvPicPr>
          <p:cNvPr id="8" name="Picture 7" descr="Table, calendar&#10;&#10;Description automatically generated">
            <a:extLst>
              <a:ext uri="{FF2B5EF4-FFF2-40B4-BE49-F238E27FC236}">
                <a16:creationId xmlns:a16="http://schemas.microsoft.com/office/drawing/2014/main" id="{F85DDC85-0FDC-441E-B6BD-A38CF42AF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23036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200" dirty="0">
                <a:effectLst/>
                <a:ea typeface="Times New Roman" panose="02020603050405020304" pitchFamily="18" charset="0"/>
              </a:rPr>
              <a:t>Model 4: Convolutional neural network with three Conv2D layers and regularization layers</a:t>
            </a:r>
            <a:endParaRPr lang="en-US" sz="2200" dirty="0"/>
          </a:p>
        </p:txBody>
      </p:sp>
      <p:sp>
        <p:nvSpPr>
          <p:cNvPr id="89" name="Rectangle 8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1" name="Rectangle 9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lnSpcReduction="10000"/>
          </a:bodyPr>
          <a:lstStyle/>
          <a:p>
            <a:pPr>
              <a:buFont typeface="Wingdings" panose="05000000000000000000" pitchFamily="2" charset="2"/>
              <a:buChar char="q"/>
            </a:pPr>
            <a:r>
              <a:rPr lang="en-US" sz="1300" dirty="0"/>
              <a:t>Model 4 contains an input layer, three Conv2D layers with MaxPolling2D and BatchNorm2D layers, two Dense layers, and an output layer.</a:t>
            </a:r>
          </a:p>
          <a:p>
            <a:pPr>
              <a:buFont typeface="Wingdings" panose="05000000000000000000" pitchFamily="2" charset="2"/>
              <a:buChar char="q"/>
            </a:pPr>
            <a:r>
              <a:rPr lang="en-US" sz="1300" dirty="0"/>
              <a:t> The activation function, optimizer, loss function, and model metrics remains same with previous models. </a:t>
            </a:r>
          </a:p>
          <a:p>
            <a:pPr>
              <a:buFont typeface="Wingdings" panose="05000000000000000000" pitchFamily="2" charset="2"/>
              <a:buChar char="q"/>
            </a:pPr>
            <a:r>
              <a:rPr lang="en-US" sz="1300" dirty="0"/>
              <a:t> Additionally,  I have introduced learning rate scheduling and </a:t>
            </a:r>
            <a:r>
              <a:rPr lang="en-US" sz="1300" dirty="0" err="1"/>
              <a:t>EarlyStopping</a:t>
            </a:r>
            <a:r>
              <a:rPr lang="en-US" sz="1300" dirty="0"/>
              <a:t> for adaptive training.</a:t>
            </a:r>
          </a:p>
          <a:p>
            <a:pPr>
              <a:buFont typeface="Wingdings" panose="05000000000000000000" pitchFamily="2" charset="2"/>
              <a:buChar char="q"/>
            </a:pPr>
            <a:r>
              <a:rPr lang="en-US" sz="1300" dirty="0"/>
              <a:t> BatchNorm2D, and Dropout layers used for regularization.</a:t>
            </a:r>
          </a:p>
          <a:p>
            <a:pPr>
              <a:buFont typeface="Wingdings" panose="05000000000000000000" pitchFamily="2" charset="2"/>
              <a:buChar char="q"/>
            </a:pPr>
            <a:r>
              <a:rPr lang="en-US" sz="1300" dirty="0"/>
              <a:t>Model’s performance increased by increasing model’s capacity. </a:t>
            </a:r>
          </a:p>
        </p:txBody>
      </p:sp>
      <p:pic>
        <p:nvPicPr>
          <p:cNvPr id="9" name="Picture 8" descr="Chart&#10;&#10;Description automatically generated">
            <a:extLst>
              <a:ext uri="{FF2B5EF4-FFF2-40B4-BE49-F238E27FC236}">
                <a16:creationId xmlns:a16="http://schemas.microsoft.com/office/drawing/2014/main" id="{254D919C-E0FF-4796-A2DA-405325313DC9}"/>
              </a:ext>
            </a:extLst>
          </p:cNvPr>
          <p:cNvPicPr>
            <a:picLocks noChangeAspect="1"/>
          </p:cNvPicPr>
          <p:nvPr/>
        </p:nvPicPr>
        <p:blipFill rotWithShape="1">
          <a:blip r:embed="rId2">
            <a:extLst>
              <a:ext uri="{28A0092B-C50C-407E-A947-70E740481C1C}">
                <a14:useLocalDpi xmlns:a14="http://schemas.microsoft.com/office/drawing/2010/main" val="0"/>
              </a:ext>
            </a:extLst>
          </a:blip>
          <a:srcRect t="922" r="1" b="5225"/>
          <a:stretch/>
        </p:blipFill>
        <p:spPr>
          <a:xfrm>
            <a:off x="554416" y="2731167"/>
            <a:ext cx="11167447" cy="3484983"/>
          </a:xfrm>
          <a:prstGeom prst="rect">
            <a:avLst/>
          </a:prstGeom>
        </p:spPr>
      </p:pic>
    </p:spTree>
    <p:extLst>
      <p:ext uri="{BB962C8B-B14F-4D97-AF65-F5344CB8AC3E}">
        <p14:creationId xmlns:p14="http://schemas.microsoft.com/office/powerpoint/2010/main" val="167603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90EDC-4A92-4F4D-BFD2-6C35B84CBB91}"/>
              </a:ext>
            </a:extLst>
          </p:cNvPr>
          <p:cNvSpPr>
            <a:spLocks noGrp="1"/>
          </p:cNvSpPr>
          <p:nvPr>
            <p:ph type="title"/>
          </p:nvPr>
        </p:nvSpPr>
        <p:spPr>
          <a:xfrm>
            <a:off x="841248" y="548640"/>
            <a:ext cx="3600860" cy="5431536"/>
          </a:xfrm>
        </p:spPr>
        <p:txBody>
          <a:bodyPr>
            <a:normAutofit/>
          </a:bodyPr>
          <a:lstStyle/>
          <a:p>
            <a:r>
              <a:rPr lang="en-US" sz="5400" dirty="0">
                <a:effectLst/>
                <a:ea typeface="Times New Roman" panose="02020603050405020304" pitchFamily="18" charset="0"/>
                <a:cs typeface="Times New Roman" panose="02020603050405020304" pitchFamily="18" charset="0"/>
              </a:rPr>
              <a:t>Problem Statement</a:t>
            </a:r>
            <a:endParaRPr lang="en-US" sz="5400" dirty="0"/>
          </a:p>
        </p:txBody>
      </p:sp>
      <p:sp>
        <p:nvSpPr>
          <p:cNvPr id="3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F76EDD-9083-4214-9AD5-5E1443FFCF46}"/>
              </a:ext>
            </a:extLst>
          </p:cNvPr>
          <p:cNvSpPr>
            <a:spLocks noGrp="1"/>
          </p:cNvSpPr>
          <p:nvPr>
            <p:ph idx="1"/>
          </p:nvPr>
        </p:nvSpPr>
        <p:spPr>
          <a:xfrm>
            <a:off x="5126418" y="552091"/>
            <a:ext cx="6224335" cy="5431536"/>
          </a:xfrm>
        </p:spPr>
        <p:txBody>
          <a:bodyPr anchor="ctr">
            <a:normAutofit/>
          </a:bodyPr>
          <a:lstStyle/>
          <a:p>
            <a:pPr marL="0" marR="0" indent="0">
              <a:spcBef>
                <a:spcPts val="0"/>
              </a:spcBef>
              <a:spcAft>
                <a:spcPts val="800"/>
              </a:spcAft>
              <a:buNone/>
            </a:pPr>
            <a:r>
              <a:rPr lang="en-US" sz="2400" dirty="0">
                <a:effectLst/>
                <a:ea typeface="Times New Roman" panose="02020603050405020304" pitchFamily="18" charset="0"/>
                <a:cs typeface="Times New Roman" panose="02020603050405020304" pitchFamily="18" charset="0"/>
              </a:rPr>
              <a:t>Brain Tumor Classification and Prediction using Convolutional Neural Networks to help automate the diagnostic process which will ensure proper treatment and save lives and resources. </a:t>
            </a:r>
            <a:endParaRPr lang="en-US" sz="2400" dirty="0"/>
          </a:p>
        </p:txBody>
      </p:sp>
    </p:spTree>
    <p:extLst>
      <p:ext uri="{BB962C8B-B14F-4D97-AF65-F5344CB8AC3E}">
        <p14:creationId xmlns:p14="http://schemas.microsoft.com/office/powerpoint/2010/main" val="191256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latin typeface="+mn-lt"/>
                <a:ea typeface="Times New Roman" panose="02020603050405020304" pitchFamily="18" charset="0"/>
              </a:rPr>
              <a:t>Evaluation Results for Model 4</a:t>
            </a:r>
            <a:endParaRPr lang="en-US" sz="3000" dirty="0">
              <a:latin typeface="+mn-lt"/>
            </a:endParaRPr>
          </a:p>
        </p:txBody>
      </p:sp>
      <p:sp>
        <p:nvSpPr>
          <p:cNvPr id="6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0.990</a:t>
            </a:r>
          </a:p>
          <a:p>
            <a:pPr>
              <a:buFont typeface="Courier New" panose="02070309020205020404" pitchFamily="49" charset="0"/>
              <a:buChar char="o"/>
            </a:pPr>
            <a:r>
              <a:rPr lang="en-US" sz="2200" dirty="0"/>
              <a:t>Validation Accuracy: 0.955</a:t>
            </a:r>
          </a:p>
          <a:p>
            <a:pPr>
              <a:buFont typeface="Courier New" panose="02070309020205020404" pitchFamily="49" charset="0"/>
              <a:buChar char="o"/>
            </a:pPr>
            <a:r>
              <a:rPr lang="en-US" sz="2200" dirty="0"/>
              <a:t>Test Accuracy: 0.972</a:t>
            </a:r>
          </a:p>
          <a:p>
            <a:pPr>
              <a:buFont typeface="Courier New" panose="02070309020205020404" pitchFamily="49" charset="0"/>
              <a:buChar char="o"/>
            </a:pPr>
            <a:r>
              <a:rPr lang="en-US" sz="2200" dirty="0"/>
              <a:t>Precision Score: 0.97</a:t>
            </a:r>
          </a:p>
          <a:p>
            <a:pPr>
              <a:buFont typeface="Courier New" panose="02070309020205020404" pitchFamily="49" charset="0"/>
              <a:buChar char="o"/>
            </a:pPr>
            <a:r>
              <a:rPr lang="en-US" sz="2200" dirty="0"/>
              <a:t>Recall Score: 0.97</a:t>
            </a:r>
          </a:p>
          <a:p>
            <a:pPr>
              <a:buFont typeface="Courier New" panose="02070309020205020404" pitchFamily="49" charset="0"/>
              <a:buChar char="o"/>
            </a:pPr>
            <a:r>
              <a:rPr lang="en-US" sz="2200" dirty="0"/>
              <a:t>F1 Score: 0.97</a:t>
            </a:r>
          </a:p>
        </p:txBody>
      </p:sp>
      <p:pic>
        <p:nvPicPr>
          <p:cNvPr id="7" name="Picture 6" descr="Table, calendar&#10;&#10;Description automatically generated">
            <a:extLst>
              <a:ext uri="{FF2B5EF4-FFF2-40B4-BE49-F238E27FC236}">
                <a16:creationId xmlns:a16="http://schemas.microsoft.com/office/drawing/2014/main" id="{387CA62C-AC98-4C5B-ABAD-B4446A3CD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2928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1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dirty="0">
                <a:effectLst/>
                <a:latin typeface="+mn-lt"/>
                <a:ea typeface="Times New Roman" panose="02020603050405020304" pitchFamily="18" charset="0"/>
              </a:rPr>
              <a:t>Model 5: Convolutional neural network with four Conv2D layers and regularization layers</a:t>
            </a:r>
            <a:endParaRPr lang="en-US" sz="2500" dirty="0">
              <a:latin typeface="+mn-lt"/>
            </a:endParaRPr>
          </a:p>
        </p:txBody>
      </p:sp>
      <p:sp>
        <p:nvSpPr>
          <p:cNvPr id="124" name="Rectangle 1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5" name="Rectangle 1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fontScale="85000" lnSpcReduction="20000"/>
          </a:bodyPr>
          <a:lstStyle/>
          <a:p>
            <a:pPr>
              <a:buFont typeface="Wingdings" panose="05000000000000000000" pitchFamily="2" charset="2"/>
              <a:buChar char="q"/>
            </a:pPr>
            <a:r>
              <a:rPr lang="en-US" sz="1400" dirty="0"/>
              <a:t>Model 5 contains an input layer, four Conv2D layers with MaxPolling2D and BatchNorm2D layers, one Dense layer, and an output layer. </a:t>
            </a:r>
          </a:p>
          <a:p>
            <a:pPr>
              <a:buFont typeface="Wingdings" panose="05000000000000000000" pitchFamily="2" charset="2"/>
              <a:buChar char="q"/>
            </a:pPr>
            <a:r>
              <a:rPr lang="en-US" sz="1400" dirty="0"/>
              <a:t>The activation function, optimizer, loss function remains same with previous models. </a:t>
            </a:r>
          </a:p>
          <a:p>
            <a:pPr>
              <a:buFont typeface="Wingdings" panose="05000000000000000000" pitchFamily="2" charset="2"/>
              <a:buChar char="q"/>
            </a:pPr>
            <a:r>
              <a:rPr lang="en-US" sz="1400" dirty="0"/>
              <a:t>I have introduced learning rate scheduling and </a:t>
            </a:r>
            <a:r>
              <a:rPr lang="en-US" sz="1400" dirty="0" err="1"/>
              <a:t>EarlyStopping</a:t>
            </a:r>
            <a:r>
              <a:rPr lang="en-US" sz="1400" dirty="0"/>
              <a:t> for adaptive training.</a:t>
            </a:r>
          </a:p>
          <a:p>
            <a:pPr>
              <a:buFont typeface="Wingdings" panose="05000000000000000000" pitchFamily="2" charset="2"/>
              <a:buChar char="q"/>
            </a:pPr>
            <a:r>
              <a:rPr lang="en-US" sz="1400" dirty="0"/>
              <a:t> BatchNorm2D, and Dropout layers for regularization</a:t>
            </a:r>
          </a:p>
          <a:p>
            <a:pPr>
              <a:buFont typeface="Wingdings" panose="05000000000000000000" pitchFamily="2" charset="2"/>
              <a:buChar char="q"/>
            </a:pPr>
            <a:r>
              <a:rPr lang="en-US" sz="1400" dirty="0"/>
              <a:t>Model shows optimum performance.</a:t>
            </a:r>
          </a:p>
          <a:p>
            <a:pPr>
              <a:buFont typeface="Wingdings" panose="05000000000000000000" pitchFamily="2" charset="2"/>
              <a:buChar char="q"/>
            </a:pPr>
            <a:r>
              <a:rPr lang="en-US" sz="1400" dirty="0"/>
              <a:t>Did not add more Conv2D layers due to computational limitations.</a:t>
            </a:r>
          </a:p>
          <a:p>
            <a:pPr>
              <a:buFont typeface="Wingdings" panose="05000000000000000000" pitchFamily="2" charset="2"/>
              <a:buChar char="q"/>
            </a:pPr>
            <a:r>
              <a:rPr lang="en-US" sz="1400" dirty="0"/>
              <a:t>Performed hyperparameter tuning on model5 to check more accuracy. Did not receive any improvement.</a:t>
            </a:r>
          </a:p>
        </p:txBody>
      </p:sp>
      <p:pic>
        <p:nvPicPr>
          <p:cNvPr id="4" name="Picture 3" descr="Chart, scatter chart&#10;&#10;Description automatically generated">
            <a:extLst>
              <a:ext uri="{FF2B5EF4-FFF2-40B4-BE49-F238E27FC236}">
                <a16:creationId xmlns:a16="http://schemas.microsoft.com/office/drawing/2014/main" id="{FA23C19C-75A0-48C7-B581-219515484B99}"/>
              </a:ext>
            </a:extLst>
          </p:cNvPr>
          <p:cNvPicPr>
            <a:picLocks noChangeAspect="1"/>
          </p:cNvPicPr>
          <p:nvPr/>
        </p:nvPicPr>
        <p:blipFill rotWithShape="1">
          <a:blip r:embed="rId2">
            <a:extLst>
              <a:ext uri="{28A0092B-C50C-407E-A947-70E740481C1C}">
                <a14:useLocalDpi xmlns:a14="http://schemas.microsoft.com/office/drawing/2010/main" val="0"/>
              </a:ext>
            </a:extLst>
          </a:blip>
          <a:srcRect t="1562" r="1" b="4585"/>
          <a:stretch/>
        </p:blipFill>
        <p:spPr>
          <a:xfrm>
            <a:off x="554416" y="2731167"/>
            <a:ext cx="11167447" cy="3484983"/>
          </a:xfrm>
          <a:prstGeom prst="rect">
            <a:avLst/>
          </a:prstGeom>
        </p:spPr>
      </p:pic>
    </p:spTree>
    <p:extLst>
      <p:ext uri="{BB962C8B-B14F-4D97-AF65-F5344CB8AC3E}">
        <p14:creationId xmlns:p14="http://schemas.microsoft.com/office/powerpoint/2010/main" val="327558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5</a:t>
            </a:r>
            <a:endParaRPr lang="en-US" sz="3000" dirty="0"/>
          </a:p>
        </p:txBody>
      </p:sp>
      <p:sp>
        <p:nvSpPr>
          <p:cNvPr id="8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a:t>
            </a:r>
          </a:p>
          <a:p>
            <a:pPr>
              <a:buFont typeface="Courier New" panose="02070309020205020404" pitchFamily="49" charset="0"/>
              <a:buChar char="o"/>
            </a:pPr>
            <a:r>
              <a:rPr lang="en-US" sz="2200" dirty="0"/>
              <a:t>Validation Accuracy: 0.972</a:t>
            </a:r>
          </a:p>
          <a:p>
            <a:pPr>
              <a:buFont typeface="Courier New" panose="02070309020205020404" pitchFamily="49" charset="0"/>
              <a:buChar char="o"/>
            </a:pPr>
            <a:r>
              <a:rPr lang="en-US" sz="2200" dirty="0"/>
              <a:t>Test Accuracy: 0.981</a:t>
            </a:r>
          </a:p>
          <a:p>
            <a:pPr>
              <a:buFont typeface="Courier New" panose="02070309020205020404" pitchFamily="49" charset="0"/>
              <a:buChar char="o"/>
            </a:pPr>
            <a:r>
              <a:rPr lang="en-US" sz="2200" dirty="0"/>
              <a:t>Precision Score: 0.98</a:t>
            </a:r>
          </a:p>
          <a:p>
            <a:pPr>
              <a:buFont typeface="Courier New" panose="02070309020205020404" pitchFamily="49" charset="0"/>
              <a:buChar char="o"/>
            </a:pPr>
            <a:r>
              <a:rPr lang="en-US" sz="2200" dirty="0"/>
              <a:t>Recall Score: 0.98</a:t>
            </a:r>
          </a:p>
          <a:p>
            <a:pPr>
              <a:buFont typeface="Courier New" panose="02070309020205020404" pitchFamily="49" charset="0"/>
              <a:buChar char="o"/>
            </a:pPr>
            <a:r>
              <a:rPr lang="en-US" sz="2200" dirty="0"/>
              <a:t>F1 Score: 0.98</a:t>
            </a:r>
          </a:p>
        </p:txBody>
      </p:sp>
      <p:pic>
        <p:nvPicPr>
          <p:cNvPr id="4" name="Picture 3" descr="Table, calendar&#10;&#10;Description automatically generated">
            <a:extLst>
              <a:ext uri="{FF2B5EF4-FFF2-40B4-BE49-F238E27FC236}">
                <a16:creationId xmlns:a16="http://schemas.microsoft.com/office/drawing/2014/main" id="{73645A55-139A-4822-8170-D851B09E9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81252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3BD1E-FD68-4A71-AA88-4EDFF563823B}"/>
              </a:ext>
            </a:extLst>
          </p:cNvPr>
          <p:cNvSpPr>
            <a:spLocks noGrp="1"/>
          </p:cNvSpPr>
          <p:nvPr>
            <p:ph type="title"/>
          </p:nvPr>
        </p:nvSpPr>
        <p:spPr>
          <a:xfrm>
            <a:off x="841248" y="548640"/>
            <a:ext cx="3600860" cy="5431536"/>
          </a:xfrm>
        </p:spPr>
        <p:txBody>
          <a:bodyPr>
            <a:normAutofit/>
          </a:bodyPr>
          <a:lstStyle/>
          <a:p>
            <a:r>
              <a:rPr lang="en-US" sz="5400" dirty="0">
                <a:effectLst/>
                <a:ea typeface="Times New Roman" panose="02020603050405020304" pitchFamily="18" charset="0"/>
              </a:rPr>
              <a:t>Results and Findings</a:t>
            </a:r>
            <a:endParaRPr lang="en-US" sz="5400" dirty="0"/>
          </a:p>
        </p:txBody>
      </p:sp>
      <p:sp>
        <p:nvSpPr>
          <p:cNvPr id="4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E23AE-5371-43D3-8F54-4FBCEA29889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1 results training accuracy of 0.893, validation accuracy of 0.822, and test accuracy of 0.834. The weighted value of precision, recall, and F1-score is 0.85, 0.83, and 0.83, respectively.</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2 results training accuracy of 0.999, validation accuracy of 0.916, and test accuracy of 0.938. The weighted value of precision, recall, and F1-score is 0.94. </a:t>
            </a:r>
          </a:p>
          <a:p>
            <a:pPr>
              <a:buFont typeface="Wingdings" panose="05000000000000000000" pitchFamily="2" charset="2"/>
              <a:buChar char="q"/>
            </a:pPr>
            <a:r>
              <a:rPr lang="en-US" sz="1700" dirty="0">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rPr>
              <a:t>Model 3 results training accuracy of 0.988, validation accuracy of 0.921, and test accuracy of 0.932. The weighted value of precision, recall, and F1-score is 0.93. </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4 results training accuracy of 0.990, validation accuracy of 0.955, and test accuracy of 0.972. The weighted value of precision, recall, and F1-score is 0.97.</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Finally, the optimum model (model 5) results training accuracy of </a:t>
            </a:r>
            <a:r>
              <a:rPr lang="en-US" sz="1700" dirty="0">
                <a:ea typeface="Times New Roman" panose="02020603050405020304" pitchFamily="18" charset="0"/>
                <a:cs typeface="Times New Roman" panose="02020603050405020304" pitchFamily="18" charset="0"/>
              </a:rPr>
              <a:t>99.9</a:t>
            </a:r>
            <a:r>
              <a:rPr lang="en-US" sz="1700" dirty="0">
                <a:effectLst/>
                <a:ea typeface="Times New Roman" panose="02020603050405020304" pitchFamily="18" charset="0"/>
                <a:cs typeface="Times New Roman" panose="02020603050405020304" pitchFamily="18" charset="0"/>
              </a:rPr>
              <a:t>%, validation accuracy of 97.1%, and test accuracy of 98.1%. The weighted value of precision, recall, and F1-score is 98%.</a:t>
            </a:r>
          </a:p>
        </p:txBody>
      </p:sp>
    </p:spTree>
    <p:extLst>
      <p:ext uri="{BB962C8B-B14F-4D97-AF65-F5344CB8AC3E}">
        <p14:creationId xmlns:p14="http://schemas.microsoft.com/office/powerpoint/2010/main" val="2394588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C5EFA-37BD-453C-A35E-6633A10290B7}"/>
              </a:ext>
            </a:extLst>
          </p:cNvPr>
          <p:cNvSpPr>
            <a:spLocks noGrp="1"/>
          </p:cNvSpPr>
          <p:nvPr>
            <p:ph type="title"/>
          </p:nvPr>
        </p:nvSpPr>
        <p:spPr>
          <a:xfrm>
            <a:off x="841248" y="685800"/>
            <a:ext cx="10506456" cy="1157005"/>
          </a:xfrm>
        </p:spPr>
        <p:txBody>
          <a:bodyPr anchor="b">
            <a:normAutofit/>
          </a:bodyPr>
          <a:lstStyle/>
          <a:p>
            <a:r>
              <a:rPr lang="en-US" sz="3700" dirty="0">
                <a:effectLst/>
                <a:ea typeface="Times New Roman" panose="02020603050405020304" pitchFamily="18" charset="0"/>
              </a:rPr>
              <a:t>Table showing the comparison among all Models Outcome</a:t>
            </a:r>
            <a:endParaRPr lang="en-US" sz="3700" dirty="0"/>
          </a:p>
        </p:txBody>
      </p:sp>
      <p:sp>
        <p:nvSpPr>
          <p:cNvPr id="33" name="Rectangle 17">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35" name="Content Placeholder 5">
            <a:extLst>
              <a:ext uri="{FF2B5EF4-FFF2-40B4-BE49-F238E27FC236}">
                <a16:creationId xmlns:a16="http://schemas.microsoft.com/office/drawing/2014/main" id="{F3821E22-ACF6-45B0-9CBF-E261AB5BF93D}"/>
              </a:ext>
            </a:extLst>
          </p:cNvPr>
          <p:cNvGraphicFramePr>
            <a:graphicFrameLocks noGrp="1"/>
          </p:cNvGraphicFramePr>
          <p:nvPr>
            <p:ph idx="1"/>
            <p:extLst>
              <p:ext uri="{D42A27DB-BD31-4B8C-83A1-F6EECF244321}">
                <p14:modId xmlns:p14="http://schemas.microsoft.com/office/powerpoint/2010/main" val="2922433682"/>
              </p:ext>
            </p:extLst>
          </p:nvPr>
        </p:nvGraphicFramePr>
        <p:xfrm>
          <a:off x="841246" y="2562568"/>
          <a:ext cx="10578593" cy="3758986"/>
        </p:xfrm>
        <a:graphic>
          <a:graphicData uri="http://schemas.openxmlformats.org/drawingml/2006/table">
            <a:tbl>
              <a:tblPr firstRow="1" firstCol="1" bandRow="1">
                <a:tableStyleId>{9D7B26C5-4107-4FEC-AEDC-1716B250A1EF}</a:tableStyleId>
              </a:tblPr>
              <a:tblGrid>
                <a:gridCol w="1423735">
                  <a:extLst>
                    <a:ext uri="{9D8B030D-6E8A-4147-A177-3AD203B41FA5}">
                      <a16:colId xmlns:a16="http://schemas.microsoft.com/office/drawing/2014/main" val="641974187"/>
                    </a:ext>
                  </a:extLst>
                </a:gridCol>
                <a:gridCol w="1543763">
                  <a:extLst>
                    <a:ext uri="{9D8B030D-6E8A-4147-A177-3AD203B41FA5}">
                      <a16:colId xmlns:a16="http://schemas.microsoft.com/office/drawing/2014/main" val="2376751415"/>
                    </a:ext>
                  </a:extLst>
                </a:gridCol>
                <a:gridCol w="1666870">
                  <a:extLst>
                    <a:ext uri="{9D8B030D-6E8A-4147-A177-3AD203B41FA5}">
                      <a16:colId xmlns:a16="http://schemas.microsoft.com/office/drawing/2014/main" val="1864731348"/>
                    </a:ext>
                  </a:extLst>
                </a:gridCol>
                <a:gridCol w="1574540">
                  <a:extLst>
                    <a:ext uri="{9D8B030D-6E8A-4147-A177-3AD203B41FA5}">
                      <a16:colId xmlns:a16="http://schemas.microsoft.com/office/drawing/2014/main" val="3214235306"/>
                    </a:ext>
                  </a:extLst>
                </a:gridCol>
                <a:gridCol w="1577616">
                  <a:extLst>
                    <a:ext uri="{9D8B030D-6E8A-4147-A177-3AD203B41FA5}">
                      <a16:colId xmlns:a16="http://schemas.microsoft.com/office/drawing/2014/main" val="1345985961"/>
                    </a:ext>
                  </a:extLst>
                </a:gridCol>
                <a:gridCol w="1217529">
                  <a:extLst>
                    <a:ext uri="{9D8B030D-6E8A-4147-A177-3AD203B41FA5}">
                      <a16:colId xmlns:a16="http://schemas.microsoft.com/office/drawing/2014/main" val="3961306432"/>
                    </a:ext>
                  </a:extLst>
                </a:gridCol>
                <a:gridCol w="1574540">
                  <a:extLst>
                    <a:ext uri="{9D8B030D-6E8A-4147-A177-3AD203B41FA5}">
                      <a16:colId xmlns:a16="http://schemas.microsoft.com/office/drawing/2014/main" val="1382084812"/>
                    </a:ext>
                  </a:extLst>
                </a:gridCol>
              </a:tblGrid>
              <a:tr h="536998">
                <a:tc rowSpan="2">
                  <a:txBody>
                    <a:bodyPr/>
                    <a:lstStyle/>
                    <a:p>
                      <a:pPr marL="0" marR="0" algn="ctr">
                        <a:lnSpc>
                          <a:spcPct val="115000"/>
                        </a:lnSpc>
                        <a:spcBef>
                          <a:spcPts val="0"/>
                        </a:spcBef>
                        <a:spcAft>
                          <a:spcPts val="0"/>
                        </a:spcAft>
                      </a:pPr>
                      <a:r>
                        <a:rPr lang="en-US"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Training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Validation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Test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gridSpan="3">
                  <a:txBody>
                    <a:bodyPr/>
                    <a:lstStyle/>
                    <a:p>
                      <a:pPr marL="0" marR="0" algn="ctr">
                        <a:lnSpc>
                          <a:spcPct val="115000"/>
                        </a:lnSpc>
                        <a:spcBef>
                          <a:spcPts val="0"/>
                        </a:spcBef>
                        <a:spcAft>
                          <a:spcPts val="0"/>
                        </a:spcAft>
                      </a:pPr>
                      <a:r>
                        <a:rPr lang="en-US" sz="2100">
                          <a:effectLst/>
                        </a:rPr>
                        <a:t>Weighted Average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952315"/>
                  </a:ext>
                </a:extLst>
              </a:tr>
              <a:tr h="5369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100">
                          <a:effectLst/>
                        </a:rPr>
                        <a:t>Precision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Recall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F1-Score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08497724"/>
                  </a:ext>
                </a:extLst>
              </a:tr>
              <a:tr h="536998">
                <a:tc>
                  <a:txBody>
                    <a:bodyPr/>
                    <a:lstStyle/>
                    <a:p>
                      <a:pPr marL="0" marR="0" algn="ctr">
                        <a:lnSpc>
                          <a:spcPct val="115000"/>
                        </a:lnSpc>
                        <a:spcBef>
                          <a:spcPts val="0"/>
                        </a:spcBef>
                        <a:spcAft>
                          <a:spcPts val="0"/>
                        </a:spcAft>
                      </a:pPr>
                      <a:r>
                        <a:rPr lang="en-US" sz="2100">
                          <a:effectLst/>
                        </a:rPr>
                        <a:t>Model 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0.822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0.83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229187062"/>
                  </a:ext>
                </a:extLst>
              </a:tr>
              <a:tr h="536998">
                <a:tc>
                  <a:txBody>
                    <a:bodyPr/>
                    <a:lstStyle/>
                    <a:p>
                      <a:pPr marL="0" marR="0" algn="ctr">
                        <a:lnSpc>
                          <a:spcPct val="115000"/>
                        </a:lnSpc>
                        <a:spcBef>
                          <a:spcPts val="0"/>
                        </a:spcBef>
                        <a:spcAft>
                          <a:spcPts val="0"/>
                        </a:spcAft>
                      </a:pPr>
                      <a:r>
                        <a:rPr lang="en-US" sz="2100">
                          <a:effectLst/>
                        </a:rPr>
                        <a:t>Model 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0.916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748249646"/>
                  </a:ext>
                </a:extLst>
              </a:tr>
              <a:tr h="536998">
                <a:tc>
                  <a:txBody>
                    <a:bodyPr/>
                    <a:lstStyle/>
                    <a:p>
                      <a:pPr marL="0" marR="0" algn="ctr">
                        <a:lnSpc>
                          <a:spcPct val="115000"/>
                        </a:lnSpc>
                        <a:spcBef>
                          <a:spcPts val="0"/>
                        </a:spcBef>
                        <a:spcAft>
                          <a:spcPts val="0"/>
                        </a:spcAft>
                      </a:pPr>
                      <a:r>
                        <a:rPr lang="en-US" sz="2100">
                          <a:effectLst/>
                        </a:rPr>
                        <a:t>Model 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0.921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381342658"/>
                  </a:ext>
                </a:extLst>
              </a:tr>
              <a:tr h="536998">
                <a:tc>
                  <a:txBody>
                    <a:bodyPr/>
                    <a:lstStyle/>
                    <a:p>
                      <a:pPr marL="0" marR="0" algn="ctr">
                        <a:lnSpc>
                          <a:spcPct val="115000"/>
                        </a:lnSpc>
                        <a:spcBef>
                          <a:spcPts val="0"/>
                        </a:spcBef>
                        <a:spcAft>
                          <a:spcPts val="0"/>
                        </a:spcAft>
                      </a:pPr>
                      <a:r>
                        <a:rPr lang="en-US" sz="2100">
                          <a:effectLst/>
                        </a:rPr>
                        <a:t>Model 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0.955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58306356"/>
                  </a:ext>
                </a:extLst>
              </a:tr>
              <a:tr h="536998">
                <a:tc>
                  <a:txBody>
                    <a:bodyPr/>
                    <a:lstStyle/>
                    <a:p>
                      <a:pPr marL="0" marR="0" algn="ctr">
                        <a:lnSpc>
                          <a:spcPct val="115000"/>
                        </a:lnSpc>
                        <a:spcBef>
                          <a:spcPts val="0"/>
                        </a:spcBef>
                        <a:spcAft>
                          <a:spcPts val="0"/>
                        </a:spcAft>
                      </a:pPr>
                      <a:r>
                        <a:rPr lang="en-US" sz="2100">
                          <a:effectLst/>
                        </a:rPr>
                        <a:t>Model 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0.99</a:t>
                      </a:r>
                    </a:p>
                  </a:txBody>
                  <a:tcPr marL="132049" marR="132049" marT="0" marB="0"/>
                </a:tc>
                <a:tc>
                  <a:txBody>
                    <a:bodyPr/>
                    <a:lstStyle/>
                    <a:p>
                      <a:pPr marL="0" marR="0" algn="ctr">
                        <a:lnSpc>
                          <a:spcPct val="115000"/>
                        </a:lnSpc>
                        <a:spcBef>
                          <a:spcPts val="0"/>
                        </a:spcBef>
                        <a:spcAft>
                          <a:spcPts val="0"/>
                        </a:spcAft>
                      </a:pPr>
                      <a:r>
                        <a:rPr lang="en-US" sz="2100" dirty="0">
                          <a:effectLst/>
                        </a:rPr>
                        <a:t>0.972</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239408535"/>
                  </a:ext>
                </a:extLst>
              </a:tr>
            </a:tbl>
          </a:graphicData>
        </a:graphic>
      </p:graphicFrame>
    </p:spTree>
    <p:extLst>
      <p:ext uri="{BB962C8B-B14F-4D97-AF65-F5344CB8AC3E}">
        <p14:creationId xmlns:p14="http://schemas.microsoft.com/office/powerpoint/2010/main" val="306373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8D9D8-B08B-4E0D-8BAC-D8109C698662}"/>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3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B58E13-3533-4702-9F44-A0399539724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Despite lack of proper computational resources, I have implemented, trained, and tested all my models and obtained good evaluation results. </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a:t>
            </a:r>
            <a:r>
              <a:rPr lang="en-US" sz="2000" dirty="0">
                <a:effectLst/>
                <a:ea typeface="Times New Roman" panose="02020603050405020304" pitchFamily="18" charset="0"/>
                <a:cs typeface="Times New Roman" panose="02020603050405020304" pitchFamily="18" charset="0"/>
              </a:rPr>
              <a:t>The optimum model (model 5) results training accuracy of </a:t>
            </a:r>
            <a:r>
              <a:rPr lang="en-US" sz="2000" dirty="0">
                <a:ea typeface="Times New Roman" panose="02020603050405020304" pitchFamily="18" charset="0"/>
                <a:cs typeface="Times New Roman" panose="02020603050405020304" pitchFamily="18" charset="0"/>
              </a:rPr>
              <a:t>99.9</a:t>
            </a:r>
            <a:r>
              <a:rPr lang="en-US" sz="2000" dirty="0">
                <a:effectLst/>
                <a:ea typeface="Times New Roman" panose="02020603050405020304" pitchFamily="18" charset="0"/>
                <a:cs typeface="Times New Roman" panose="02020603050405020304" pitchFamily="18" charset="0"/>
              </a:rPr>
              <a:t>%, validation accuracy of 97.2%, test accuracy of 98.1%, and the weighted value of precision, recall, and F1-score of 98%.</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Model 5 shows a significantly low misclassification: only </a:t>
            </a:r>
            <a:r>
              <a:rPr lang="en-US" sz="2000" dirty="0">
                <a:effectLst/>
                <a:ea typeface="Times New Roman" panose="02020603050405020304" pitchFamily="18" charset="0"/>
                <a:cs typeface="Times New Roman" panose="02020603050405020304" pitchFamily="18" charset="0"/>
              </a:rPr>
              <a:t>20 misclassifications out of 1048 test images.</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More precisely there is only 1.9% misclassification and out of them 1.5% false negatives and 0.4% false positives.</a:t>
            </a:r>
            <a:endParaRPr lang="en-US" sz="20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5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00ADD9-7849-4E1A-829D-B1343CDBB60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Thank You</a:t>
            </a:r>
          </a:p>
        </p:txBody>
      </p:sp>
    </p:spTree>
    <p:extLst>
      <p:ext uri="{BB962C8B-B14F-4D97-AF65-F5344CB8AC3E}">
        <p14:creationId xmlns:p14="http://schemas.microsoft.com/office/powerpoint/2010/main" val="392133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40AFB4-1A0B-4F66-84DA-8D64C301CB73}"/>
              </a:ext>
            </a:extLst>
          </p:cNvPr>
          <p:cNvSpPr>
            <a:spLocks noGrp="1"/>
          </p:cNvSpPr>
          <p:nvPr>
            <p:ph type="title"/>
          </p:nvPr>
        </p:nvSpPr>
        <p:spPr>
          <a:xfrm>
            <a:off x="841248" y="548640"/>
            <a:ext cx="3600860" cy="5431536"/>
          </a:xfrm>
        </p:spPr>
        <p:txBody>
          <a:bodyPr>
            <a:normAutofit/>
          </a:bodyPr>
          <a:lstStyle/>
          <a:p>
            <a:r>
              <a:rPr lang="en-US" sz="5000" dirty="0">
                <a:effectLst/>
                <a:ea typeface="Times New Roman" panose="02020603050405020304" pitchFamily="18" charset="0"/>
                <a:cs typeface="Times New Roman" panose="02020603050405020304" pitchFamily="18" charset="0"/>
              </a:rPr>
              <a:t>Introduction</a:t>
            </a:r>
            <a:br>
              <a:rPr lang="en-US" sz="50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5000" dirty="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820C98C-E5E8-497D-969D-751AF5602243}"/>
              </a:ext>
            </a:extLst>
          </p:cNvPr>
          <p:cNvSpPr>
            <a:spLocks noGrp="1"/>
          </p:cNvSpPr>
          <p:nvPr>
            <p:ph idx="1"/>
          </p:nvPr>
        </p:nvSpPr>
        <p:spPr>
          <a:xfrm>
            <a:off x="5126418" y="552090"/>
            <a:ext cx="6224335" cy="5675989"/>
          </a:xfrm>
        </p:spPr>
        <p:txBody>
          <a:bodyPr anchor="ctr">
            <a:normAutofit/>
          </a:bodyPr>
          <a:lstStyle/>
          <a:p>
            <a:pPr marR="0">
              <a:spcBef>
                <a:spcPts val="0"/>
              </a:spcBef>
              <a:spcAft>
                <a:spcPts val="800"/>
              </a:spcAft>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A brain tumor is a collection, or mass of abnormal cells in our brain. Our skull, which encloses our brain, is very rigid. Any growth inside such a restricted space can cause problems.</a:t>
            </a:r>
          </a:p>
          <a:p>
            <a:pPr marL="0" marR="0" indent="0">
              <a:spcBef>
                <a:spcPts val="0"/>
              </a:spcBef>
              <a:spcAft>
                <a:spcPts val="800"/>
              </a:spcAft>
              <a:buNone/>
            </a:pPr>
            <a:endParaRPr lang="en-US" sz="2000" dirty="0">
              <a:effectLst/>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Brain tumors can be cancerous (malignant) or noncancerous (benign). When benign or malignant tumors grow, they can cause the pressure inside our skull to increase. This can cause brain damage, and it can be life-threatening.</a:t>
            </a:r>
          </a:p>
          <a:p>
            <a:pPr marL="0" marR="0" indent="0">
              <a:spcBef>
                <a:spcPts val="0"/>
              </a:spcBef>
              <a:spcAft>
                <a:spcPts val="800"/>
              </a:spcAft>
              <a:buNone/>
            </a:pPr>
            <a:endParaRPr lang="en-US" sz="2000" dirty="0">
              <a:effectLst/>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a:t>
            </a:r>
            <a:r>
              <a:rPr lang="en-US" sz="2000" dirty="0">
                <a:effectLst/>
                <a:ea typeface="Times New Roman" panose="02020603050405020304" pitchFamily="18" charset="0"/>
                <a:cs typeface="Times New Roman" panose="02020603050405020304" pitchFamily="18" charset="0"/>
              </a:rPr>
              <a:t>Early detection and classification of brain tumors is an important research domain in the field of medical imaging and accordingly helps in selecting the most convenient treatment method to save patients life.</a:t>
            </a:r>
            <a:endParaRPr lang="en-US" sz="20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6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C2AD4-13A7-4A78-8577-CBB72C306E85}"/>
              </a:ext>
            </a:extLst>
          </p:cNvPr>
          <p:cNvSpPr>
            <a:spLocks noGrp="1"/>
          </p:cNvSpPr>
          <p:nvPr>
            <p:ph type="title"/>
          </p:nvPr>
        </p:nvSpPr>
        <p:spPr>
          <a:xfrm>
            <a:off x="841248" y="548640"/>
            <a:ext cx="3600860" cy="5431536"/>
          </a:xfrm>
        </p:spPr>
        <p:txBody>
          <a:bodyPr>
            <a:normAutofit/>
          </a:bodyPr>
          <a:lstStyle/>
          <a:p>
            <a:r>
              <a:rPr lang="en-US" sz="5000" dirty="0"/>
              <a:t>Stakeholders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9B89FF-5AB0-4333-89CA-FC941D856657}"/>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3200" dirty="0"/>
              <a:t> Doctors </a:t>
            </a:r>
          </a:p>
          <a:p>
            <a:pPr>
              <a:buFont typeface="Wingdings" panose="05000000000000000000" pitchFamily="2" charset="2"/>
              <a:buChar char="q"/>
            </a:pPr>
            <a:r>
              <a:rPr lang="en-US" sz="3200" dirty="0"/>
              <a:t> Hospitals</a:t>
            </a:r>
          </a:p>
          <a:p>
            <a:pPr>
              <a:buFont typeface="Wingdings" panose="05000000000000000000" pitchFamily="2" charset="2"/>
              <a:buChar char="q"/>
            </a:pPr>
            <a:r>
              <a:rPr lang="en-US" sz="3200" dirty="0"/>
              <a:t> Medical Centers</a:t>
            </a:r>
          </a:p>
          <a:p>
            <a:pPr>
              <a:buFont typeface="Wingdings" panose="05000000000000000000" pitchFamily="2" charset="2"/>
              <a:buChar char="q"/>
            </a:pPr>
            <a:r>
              <a:rPr lang="en-US" sz="3200" dirty="0"/>
              <a:t> Patients</a:t>
            </a:r>
          </a:p>
        </p:txBody>
      </p:sp>
    </p:spTree>
    <p:extLst>
      <p:ext uri="{BB962C8B-B14F-4D97-AF65-F5344CB8AC3E}">
        <p14:creationId xmlns:p14="http://schemas.microsoft.com/office/powerpoint/2010/main" val="331050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1292-0ABD-4FDD-A654-EFA8E2644BD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effectLst/>
                <a:latin typeface="+mj-lt"/>
                <a:ea typeface="+mj-ea"/>
                <a:cs typeface="+mj-cs"/>
              </a:rPr>
              <a:t>Dataset Summary</a:t>
            </a:r>
            <a:endParaRPr lang="en-US" sz="44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F159DF4A-5FC6-4598-AEDE-A3BF31DE9283}"/>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285750" indent="-285750">
              <a:spcAft>
                <a:spcPts val="600"/>
              </a:spcAft>
              <a:buFont typeface="Wingdings" panose="05000000000000000000" pitchFamily="2" charset="2"/>
              <a:buChar char="q"/>
            </a:pPr>
            <a:r>
              <a:rPr lang="en-US" sz="1700" dirty="0"/>
              <a:t>The dataset contains four separate classes of brain MRI images: Glioma Tumor, Meningioma Tumor, Pituitary Tumor, and Absence of Tumor. </a:t>
            </a:r>
          </a:p>
          <a:p>
            <a:pPr marL="285750" indent="-285750">
              <a:spcAft>
                <a:spcPts val="600"/>
              </a:spcAft>
              <a:buFont typeface="Wingdings" panose="05000000000000000000" pitchFamily="2" charset="2"/>
              <a:buChar char="q"/>
            </a:pPr>
            <a:r>
              <a:rPr lang="en-US" sz="1700" dirty="0"/>
              <a:t>The total number of images is 7023 and I have divided them into training set, validation set, and test set with a 70:15:15 ratio.</a:t>
            </a:r>
          </a:p>
          <a:p>
            <a:pPr marL="285750" indent="-285750">
              <a:spcAft>
                <a:spcPts val="600"/>
              </a:spcAft>
              <a:buFont typeface="Wingdings" panose="05000000000000000000" pitchFamily="2" charset="2"/>
              <a:buChar char="q"/>
            </a:pPr>
            <a:r>
              <a:rPr lang="en-US" sz="1700" dirty="0"/>
              <a:t>Each of the training, validation, and test dataset contains all four MRI image classes. </a:t>
            </a:r>
          </a:p>
        </p:txBody>
      </p:sp>
      <p:sp>
        <p:nvSpPr>
          <p:cNvPr id="53" name="Rectangle 4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ar chart&#10;&#10;Description automatically generated">
            <a:extLst>
              <a:ext uri="{FF2B5EF4-FFF2-40B4-BE49-F238E27FC236}">
                <a16:creationId xmlns:a16="http://schemas.microsoft.com/office/drawing/2014/main" id="{75E374E2-4D2D-4335-9E7E-A33C64BA2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418425"/>
            <a:ext cx="6019331" cy="4017903"/>
          </a:xfrm>
          <a:prstGeom prst="rect">
            <a:avLst/>
          </a:prstGeom>
          <a:effectLst/>
        </p:spPr>
      </p:pic>
    </p:spTree>
    <p:extLst>
      <p:ext uri="{BB962C8B-B14F-4D97-AF65-F5344CB8AC3E}">
        <p14:creationId xmlns:p14="http://schemas.microsoft.com/office/powerpoint/2010/main" val="15608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3F417-0D4B-4D63-8368-8B6E95B5D9BD}"/>
              </a:ext>
            </a:extLst>
          </p:cNvPr>
          <p:cNvSpPr>
            <a:spLocks noGrp="1"/>
          </p:cNvSpPr>
          <p:nvPr>
            <p:ph type="title"/>
          </p:nvPr>
        </p:nvSpPr>
        <p:spPr>
          <a:xfrm>
            <a:off x="838200" y="668377"/>
            <a:ext cx="10515600" cy="1325563"/>
          </a:xfrm>
        </p:spPr>
        <p:txBody>
          <a:bodyPr>
            <a:normAutofit/>
          </a:bodyPr>
          <a:lstStyle/>
          <a:p>
            <a:r>
              <a:rPr lang="en-US" dirty="0"/>
              <a:t>Brain Tumor Classes</a:t>
            </a:r>
          </a:p>
        </p:txBody>
      </p:sp>
      <p:sp>
        <p:nvSpPr>
          <p:cNvPr id="3" name="Content Placeholder 2">
            <a:extLst>
              <a:ext uri="{FF2B5EF4-FFF2-40B4-BE49-F238E27FC236}">
                <a16:creationId xmlns:a16="http://schemas.microsoft.com/office/drawing/2014/main" id="{E9287A3F-8DC9-46F0-826F-9EF0D0007AAE}"/>
              </a:ext>
            </a:extLst>
          </p:cNvPr>
          <p:cNvSpPr>
            <a:spLocks noGrp="1"/>
          </p:cNvSpPr>
          <p:nvPr>
            <p:ph sz="half" idx="1"/>
          </p:nvPr>
        </p:nvSpPr>
        <p:spPr>
          <a:xfrm>
            <a:off x="838200" y="2177456"/>
            <a:ext cx="5097780" cy="3795748"/>
          </a:xfrm>
        </p:spPr>
        <p:txBody>
          <a:bodyPr>
            <a:normAutofit fontScale="92500" lnSpcReduction="20000"/>
          </a:bodyPr>
          <a:lstStyle/>
          <a:p>
            <a:pPr marL="0" marR="0" indent="0">
              <a:spcBef>
                <a:spcPts val="0"/>
              </a:spcBef>
              <a:spcAft>
                <a:spcPts val="600"/>
              </a:spcAft>
              <a:buNone/>
            </a:pPr>
            <a:r>
              <a:rPr lang="en-US" sz="2100" dirty="0">
                <a:effectLst/>
                <a:ea typeface="Calibri" panose="020F0502020204030204" pitchFamily="34" charset="0"/>
                <a:cs typeface="Times New Roman" panose="02020603050405020304" pitchFamily="18" charset="0"/>
              </a:rPr>
              <a:t>Glioma </a:t>
            </a:r>
            <a:r>
              <a:rPr lang="en-US" sz="2200" dirty="0">
                <a:effectLst/>
                <a:ea typeface="Calibri" panose="020F0502020204030204" pitchFamily="34" charset="0"/>
                <a:cs typeface="Times New Roman" panose="02020603050405020304" pitchFamily="18" charset="0"/>
              </a:rPr>
              <a:t>Tumor</a:t>
            </a:r>
            <a:r>
              <a:rPr lang="en-US" sz="2100" dirty="0">
                <a:effectLst/>
                <a:ea typeface="Calibri" panose="020F0502020204030204" pitchFamily="34" charset="0"/>
                <a:cs typeface="Times New Roman" panose="02020603050405020304" pitchFamily="18" charset="0"/>
              </a:rPr>
              <a:t>: </a:t>
            </a:r>
          </a:p>
          <a:p>
            <a:pPr>
              <a:spcBef>
                <a:spcPts val="0"/>
              </a:spcBef>
              <a:spcAft>
                <a:spcPts val="600"/>
              </a:spcAft>
              <a:buFont typeface="Wingdings" panose="05000000000000000000" pitchFamily="2" charset="2"/>
              <a:buChar char="§"/>
            </a:pPr>
            <a:r>
              <a:rPr lang="en-US" sz="2100" dirty="0">
                <a:cs typeface="Times New Roman" panose="02020603050405020304" pitchFamily="18" charset="0"/>
              </a:rPr>
              <a:t>Glioma is a type of tumor that occurs in the brain and spinal cord.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cs typeface="Times New Roman" panose="02020603050405020304" pitchFamily="18" charset="0"/>
              </a:rPr>
              <a:t>Gliomas are the most prevalent type of adult brain tumor, accounting for 78 percent of malignant brain tumors. </a:t>
            </a:r>
          </a:p>
          <a:p>
            <a:pPr marL="0" indent="0">
              <a:spcBef>
                <a:spcPts val="0"/>
              </a:spcBef>
              <a:spcAft>
                <a:spcPts val="600"/>
              </a:spcAft>
              <a:buNone/>
            </a:pPr>
            <a:endParaRPr lang="en-US" sz="2200" dirty="0">
              <a:effectLst/>
              <a:ea typeface="Calibri" panose="020F0502020204030204" pitchFamily="34" charset="0"/>
              <a:cs typeface="Times New Roman" panose="02020603050405020304" pitchFamily="18" charset="0"/>
            </a:endParaRPr>
          </a:p>
          <a:p>
            <a:pPr marL="0" indent="0">
              <a:spcBef>
                <a:spcPts val="0"/>
              </a:spcBef>
              <a:spcAft>
                <a:spcPts val="600"/>
              </a:spcAft>
              <a:buNone/>
            </a:pPr>
            <a:r>
              <a:rPr lang="en-US" sz="2200" dirty="0">
                <a:effectLst/>
                <a:ea typeface="Calibri" panose="020F0502020204030204" pitchFamily="34" charset="0"/>
                <a:cs typeface="Times New Roman" panose="02020603050405020304" pitchFamily="18" charset="0"/>
              </a:rPr>
              <a:t>Pituitary Tumor</a:t>
            </a:r>
            <a:r>
              <a:rPr lang="en-US" sz="2200" dirty="0">
                <a:ea typeface="Calibri" panose="020F0502020204030204" pitchFamily="34" charset="0"/>
                <a:cs typeface="Times New Roman" panose="02020603050405020304" pitchFamily="18" charset="0"/>
              </a:rPr>
              <a:t>: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A pituitary tumor is an abnormal growth in our pituitary gland. It is located behind the back of the nose.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It makes hormones that affect many other glands and many functions in your body.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Most pituitary tumors are not cancerous (benign). </a:t>
            </a:r>
          </a:p>
        </p:txBody>
      </p:sp>
      <p:sp>
        <p:nvSpPr>
          <p:cNvPr id="4" name="Content Placeholder 3">
            <a:extLst>
              <a:ext uri="{FF2B5EF4-FFF2-40B4-BE49-F238E27FC236}">
                <a16:creationId xmlns:a16="http://schemas.microsoft.com/office/drawing/2014/main" id="{F31A3336-BCFC-4D11-8559-5AA0694C2386}"/>
              </a:ext>
            </a:extLst>
          </p:cNvPr>
          <p:cNvSpPr>
            <a:spLocks noGrp="1"/>
          </p:cNvSpPr>
          <p:nvPr>
            <p:ph sz="half" idx="2"/>
          </p:nvPr>
        </p:nvSpPr>
        <p:spPr>
          <a:xfrm>
            <a:off x="6256020" y="2177456"/>
            <a:ext cx="5097780" cy="3795748"/>
          </a:xfrm>
        </p:spPr>
        <p:txBody>
          <a:bodyPr>
            <a:normAutofit fontScale="92500" lnSpcReduction="20000"/>
          </a:bodyPr>
          <a:lstStyle/>
          <a:p>
            <a:pPr marL="0" marR="0" indent="0">
              <a:spcBef>
                <a:spcPts val="0"/>
              </a:spcBef>
              <a:spcAft>
                <a:spcPts val="600"/>
              </a:spcAft>
              <a:buNone/>
            </a:pPr>
            <a:r>
              <a:rPr lang="en-US" sz="2200" dirty="0">
                <a:effectLst/>
                <a:ea typeface="Calibri" panose="020F0502020204030204" pitchFamily="34" charset="0"/>
                <a:cs typeface="Times New Roman" panose="02020603050405020304" pitchFamily="18" charset="0"/>
              </a:rPr>
              <a:t>Meningioma Tumor</a:t>
            </a:r>
            <a:r>
              <a:rPr lang="en-US" sz="2200" dirty="0">
                <a:ea typeface="Calibri" panose="020F0502020204030204" pitchFamily="34" charset="0"/>
                <a:cs typeface="Times New Roman" panose="02020603050405020304" pitchFamily="18" charset="0"/>
              </a:rPr>
              <a:t>: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Meningioma is the most common primary brain tumor, accounting for more than 30% of all brain tumors.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Meningiomas originate in the meninges, the outer three layers of tissue that cover and protect the brain just under the skull.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About 85% of meningiomas are noncancerous, slow-growing tumors. </a:t>
            </a:r>
            <a:endParaRPr lang="en-US" sz="2000" dirty="0">
              <a:effectLst/>
              <a:ea typeface="Calibri" panose="020F0502020204030204" pitchFamily="34" charset="0"/>
            </a:endParaRPr>
          </a:p>
          <a:p>
            <a:pPr marL="0" marR="0" indent="0">
              <a:spcBef>
                <a:spcPts val="0"/>
              </a:spcBef>
              <a:spcAft>
                <a:spcPts val="600"/>
              </a:spcAft>
              <a:buNone/>
            </a:pPr>
            <a:endParaRPr lang="en-US" sz="2200" dirty="0">
              <a:effectLst/>
              <a:ea typeface="Calibri" panose="020F0502020204030204" pitchFamily="34" charset="0"/>
            </a:endParaRPr>
          </a:p>
          <a:p>
            <a:pPr marL="0" marR="0" indent="0">
              <a:spcBef>
                <a:spcPts val="0"/>
              </a:spcBef>
              <a:spcAft>
                <a:spcPts val="600"/>
              </a:spcAft>
              <a:buNone/>
            </a:pPr>
            <a:r>
              <a:rPr lang="en-US" sz="2200" dirty="0">
                <a:effectLst/>
                <a:ea typeface="Calibri" panose="020F0502020204030204" pitchFamily="34" charset="0"/>
              </a:rPr>
              <a:t>No Tumor</a:t>
            </a:r>
            <a:r>
              <a:rPr lang="en-US" sz="2200" dirty="0">
                <a:ea typeface="Calibri" panose="020F0502020204030204" pitchFamily="34" charset="0"/>
              </a:rPr>
              <a:t>: </a:t>
            </a:r>
          </a:p>
          <a:p>
            <a:pPr marR="0">
              <a:spcBef>
                <a:spcPts val="0"/>
              </a:spcBef>
              <a:spcAft>
                <a:spcPts val="600"/>
              </a:spcAft>
              <a:buFont typeface="Wingdings" panose="05000000000000000000" pitchFamily="2" charset="2"/>
              <a:buChar char="§"/>
            </a:pPr>
            <a:r>
              <a:rPr lang="en-US" sz="2000" dirty="0">
                <a:effectLst/>
                <a:ea typeface="Calibri" panose="020F0502020204030204" pitchFamily="34" charset="0"/>
              </a:rPr>
              <a:t>The MRI image does not contain any kinds of tumor cell</a:t>
            </a:r>
            <a:r>
              <a:rPr lang="en-US" sz="2200" dirty="0">
                <a:effectLst/>
                <a:ea typeface="Calibri" panose="020F0502020204030204" pitchFamily="34" charset="0"/>
              </a:rPr>
              <a:t>.</a:t>
            </a: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309555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5600" dirty="0"/>
              <a:t>Brain Tumor Classes</a:t>
            </a:r>
          </a:p>
        </p:txBody>
      </p:sp>
      <p:sp>
        <p:nvSpPr>
          <p:cNvPr id="11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Diagram&#10;&#10;Description automatically generated">
            <a:extLst>
              <a:ext uri="{FF2B5EF4-FFF2-40B4-BE49-F238E27FC236}">
                <a16:creationId xmlns:a16="http://schemas.microsoft.com/office/drawing/2014/main" id="{6054DC71-9B69-4D57-B424-4830423A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81" y="2619784"/>
            <a:ext cx="3303037" cy="3600041"/>
          </a:xfrm>
          <a:prstGeom prst="rect">
            <a:avLst/>
          </a:prstGeom>
        </p:spPr>
      </p:pic>
      <p:pic>
        <p:nvPicPr>
          <p:cNvPr id="18" name="Picture 17">
            <a:extLst>
              <a:ext uri="{FF2B5EF4-FFF2-40B4-BE49-F238E27FC236}">
                <a16:creationId xmlns:a16="http://schemas.microsoft.com/office/drawing/2014/main" id="{C9129E08-E794-4159-9384-4D03C15F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981" y="2619784"/>
            <a:ext cx="3312037" cy="3600041"/>
          </a:xfrm>
          <a:prstGeom prst="rect">
            <a:avLst/>
          </a:prstGeom>
        </p:spPr>
      </p:pic>
      <p:pic>
        <p:nvPicPr>
          <p:cNvPr id="20" name="Picture 19" descr="Diagram&#10;&#10;Description automatically generated">
            <a:extLst>
              <a:ext uri="{FF2B5EF4-FFF2-40B4-BE49-F238E27FC236}">
                <a16:creationId xmlns:a16="http://schemas.microsoft.com/office/drawing/2014/main" id="{83451370-703B-4D90-A20F-867F7C02DA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1208" y="3104440"/>
            <a:ext cx="3758184" cy="2630728"/>
          </a:xfrm>
          <a:prstGeom prst="rect">
            <a:avLst/>
          </a:prstGeom>
        </p:spPr>
      </p:pic>
    </p:spTree>
    <p:extLst>
      <p:ext uri="{BB962C8B-B14F-4D97-AF65-F5344CB8AC3E}">
        <p14:creationId xmlns:p14="http://schemas.microsoft.com/office/powerpoint/2010/main" val="39332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841248" y="548640"/>
            <a:ext cx="3693414" cy="5431536"/>
          </a:xfrm>
        </p:spPr>
        <p:txBody>
          <a:bodyPr>
            <a:normAutofit/>
          </a:bodyPr>
          <a:lstStyle/>
          <a:p>
            <a:r>
              <a:rPr lang="en-US" sz="5400" dirty="0">
                <a:effectLst/>
                <a:ea typeface="Times New Roman" panose="02020603050405020304" pitchFamily="18" charset="0"/>
              </a:rPr>
              <a:t>Data Wrangling</a:t>
            </a:r>
            <a:endParaRPr lang="en-US" sz="5400" dirty="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03F271-179D-424E-825E-69C6792A822F}"/>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dirty="0"/>
              <a:t> Observed all the MRI images in training, validation, and test set with their respective file format.</a:t>
            </a:r>
          </a:p>
          <a:p>
            <a:pPr>
              <a:buFont typeface="Wingdings" panose="05000000000000000000" pitchFamily="2" charset="2"/>
              <a:buChar char="q"/>
            </a:pPr>
            <a:r>
              <a:rPr lang="en-US" dirty="0"/>
              <a:t> Observed whether the dataset contain RGB or grayscale images.</a:t>
            </a:r>
          </a:p>
          <a:p>
            <a:pPr>
              <a:buFont typeface="Wingdings" panose="05000000000000000000" pitchFamily="2" charset="2"/>
              <a:buChar char="q"/>
            </a:pPr>
            <a:r>
              <a:rPr lang="en-US" dirty="0"/>
              <a:t> Applied different filtering techniques to improve the image quality.</a:t>
            </a:r>
          </a:p>
          <a:p>
            <a:pPr>
              <a:buFont typeface="Wingdings" panose="05000000000000000000" pitchFamily="2" charset="2"/>
              <a:buChar char="q"/>
            </a:pPr>
            <a:r>
              <a:rPr lang="en-US" dirty="0"/>
              <a:t> Observed the shape of each images in training, validation, and test set for resizing.</a:t>
            </a:r>
          </a:p>
          <a:p>
            <a:pPr>
              <a:buFont typeface="Wingdings" panose="05000000000000000000" pitchFamily="2" charset="2"/>
              <a:buChar char="q"/>
            </a:pPr>
            <a:r>
              <a:rPr lang="en-US" dirty="0"/>
              <a:t> Converted all the images into gray scale image of size (128, 128, 1).</a:t>
            </a:r>
          </a:p>
        </p:txBody>
      </p:sp>
    </p:spTree>
    <p:extLst>
      <p:ext uri="{BB962C8B-B14F-4D97-AF65-F5344CB8AC3E}">
        <p14:creationId xmlns:p14="http://schemas.microsoft.com/office/powerpoint/2010/main" val="252102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ea typeface="Times New Roman" panose="02020603050405020304" pitchFamily="18" charset="0"/>
              </a:rPr>
              <a:t>Exploratory Data Analysis Step one</a:t>
            </a:r>
            <a:endParaRPr lang="en-US" sz="4100" dirty="0"/>
          </a:p>
        </p:txBody>
      </p:sp>
      <p:sp>
        <p:nvSpPr>
          <p:cNvPr id="85"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The dataset contains RGB image with different shapes.</a:t>
            </a:r>
          </a:p>
          <a:p>
            <a:pPr>
              <a:buFont typeface="Wingdings" panose="05000000000000000000" pitchFamily="2" charset="2"/>
              <a:buChar char="q"/>
            </a:pPr>
            <a:r>
              <a:rPr lang="en-US" sz="2200" dirty="0"/>
              <a:t> There are four tumor classes in each training, validation, and test set.</a:t>
            </a:r>
          </a:p>
          <a:p>
            <a:pPr>
              <a:buFont typeface="Wingdings" panose="05000000000000000000" pitchFamily="2" charset="2"/>
              <a:buChar char="q"/>
            </a:pPr>
            <a:r>
              <a:rPr lang="en-US" sz="2200" dirty="0"/>
              <a:t> The figure below depicted the MRI images of four different tumor classes.</a:t>
            </a:r>
          </a:p>
        </p:txBody>
      </p:sp>
      <p:pic>
        <p:nvPicPr>
          <p:cNvPr id="14" name="Picture 13" descr="A close-up of a skull&#10;&#10;Description automatically generated with low confidence">
            <a:extLst>
              <a:ext uri="{FF2B5EF4-FFF2-40B4-BE49-F238E27FC236}">
                <a16:creationId xmlns:a16="http://schemas.microsoft.com/office/drawing/2014/main" id="{48990E10-69E5-49A0-B8AA-3609E896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0402"/>
            <a:ext cx="2843784" cy="2829565"/>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B1375C4E-A17A-41CC-AD00-3C4B4E7B9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7512"/>
            <a:ext cx="2843784" cy="2815346"/>
          </a:xfrm>
          <a:prstGeom prst="rect">
            <a:avLst/>
          </a:prstGeom>
        </p:spPr>
      </p:pic>
      <p:pic>
        <p:nvPicPr>
          <p:cNvPr id="15" name="Picture 14" descr="A close-up of a human skull&#10;&#10;Description automatically generated with medium confidence">
            <a:extLst>
              <a:ext uri="{FF2B5EF4-FFF2-40B4-BE49-F238E27FC236}">
                <a16:creationId xmlns:a16="http://schemas.microsoft.com/office/drawing/2014/main" id="{94AD7603-6E33-407A-9509-EEB63CB4A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39504"/>
            <a:ext cx="2843784" cy="2751361"/>
          </a:xfrm>
          <a:prstGeom prst="rect">
            <a:avLst/>
          </a:prstGeom>
        </p:spPr>
      </p:pic>
      <p:pic>
        <p:nvPicPr>
          <p:cNvPr id="13" name="Content Placeholder 12" descr="A picture containing graphical user interface&#10;&#10;Description automatically generated">
            <a:extLst>
              <a:ext uri="{FF2B5EF4-FFF2-40B4-BE49-F238E27FC236}">
                <a16:creationId xmlns:a16="http://schemas.microsoft.com/office/drawing/2014/main" id="{87451C70-1161-441F-8218-D551B78FB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75052"/>
            <a:ext cx="2843784" cy="2680266"/>
          </a:xfrm>
          <a:prstGeom prst="rect">
            <a:avLst/>
          </a:prstGeom>
        </p:spPr>
      </p:pic>
    </p:spTree>
    <p:extLst>
      <p:ext uri="{BB962C8B-B14F-4D97-AF65-F5344CB8AC3E}">
        <p14:creationId xmlns:p14="http://schemas.microsoft.com/office/powerpoint/2010/main" val="174433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1703</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Wingdings</vt:lpstr>
      <vt:lpstr>Office Theme</vt:lpstr>
      <vt:lpstr>BRAIN TUMOR CLASSIFICATION AND PREDICTION USING CONVOLUTION-AL NEURAL NETWORKS</vt:lpstr>
      <vt:lpstr>Problem Statement</vt:lpstr>
      <vt:lpstr>Introduction </vt:lpstr>
      <vt:lpstr>Stakeholders</vt:lpstr>
      <vt:lpstr>Dataset Summary</vt:lpstr>
      <vt:lpstr>Brain Tumor Classes</vt:lpstr>
      <vt:lpstr>Brain Tumor Classes</vt:lpstr>
      <vt:lpstr>Data Wrangling</vt:lpstr>
      <vt:lpstr>Exploratory Data Analysis Step one</vt:lpstr>
      <vt:lpstr>Exploratory Data Analysis Step two</vt:lpstr>
      <vt:lpstr>Preprocessing</vt:lpstr>
      <vt:lpstr>Modeling Steps</vt:lpstr>
      <vt:lpstr>Model 1: Simple neural network with only dense layers</vt:lpstr>
      <vt:lpstr>Evaluation Results for Model 1</vt:lpstr>
      <vt:lpstr>Model 2: Convolutional neural network with two Conv2D layers</vt:lpstr>
      <vt:lpstr>Evaluation Results for Model 2</vt:lpstr>
      <vt:lpstr>Model 3: Convolutional neural network with two Conv2D layers and an  addition of regularization layers</vt:lpstr>
      <vt:lpstr>Evaluation Results for Model 3</vt:lpstr>
      <vt:lpstr>Model 4: Convolutional neural network with three Conv2D layers and regularization layers</vt:lpstr>
      <vt:lpstr>Evaluation Results for Model 4</vt:lpstr>
      <vt:lpstr>Model 5: Convolutional neural network with four Conv2D layers and regularization layers</vt:lpstr>
      <vt:lpstr>Evaluation Results for Model 5</vt:lpstr>
      <vt:lpstr>Results and Findings</vt:lpstr>
      <vt:lpstr>Table showing the comparison among all Models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Shahjahan Ahmed</dc:creator>
  <cp:lastModifiedBy>Shahjahan Ahmed</cp:lastModifiedBy>
  <cp:revision>383</cp:revision>
  <dcterms:created xsi:type="dcterms:W3CDTF">2021-10-26T21:35:32Z</dcterms:created>
  <dcterms:modified xsi:type="dcterms:W3CDTF">2022-01-15T16:39:10Z</dcterms:modified>
</cp:coreProperties>
</file>