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1/2/2022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1/2/2022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Compile </a:t>
            </a:r>
            <a:r>
              <a:rPr lang="en-US" sz="2200" dirty="0">
                <a:latin typeface="Arial" panose="020B0604020202020204" pitchFamily="34" charset="0"/>
                <a:ea typeface="Times New Roman" panose="02020603050405020304" pitchFamily="18" charset="0"/>
              </a:rPr>
              <a:t>each model using appropriate optimizer, loss function, and model metrics</a:t>
            </a:r>
            <a:endParaRPr lang="en-US" sz="2200" dirty="0">
              <a:effectLst/>
              <a:latin typeface="Arial" panose="020B0604020202020204" pitchFamily="34" charset="0"/>
              <a:ea typeface="Times New Roman" panose="02020603050405020304" pitchFamily="18" charset="0"/>
            </a:endParaRP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latin typeface="Arial" panose="020B0604020202020204" pitchFamily="34" charset="0"/>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latin typeface="Arial" panose="020B0604020202020204" pitchFamily="34" charset="0"/>
                <a:ea typeface="Times New Roman" panose="02020603050405020304" pitchFamily="18" charset="0"/>
              </a:rPr>
              <a:t> Compare and find the best model</a:t>
            </a:r>
            <a:endParaRPr lang="en-US" sz="22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latin typeface="Arial" panose="020B0604020202020204" pitchFamily="34" charset="0"/>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a:bodyPr>
          <a:lstStyle/>
          <a:p>
            <a:pPr>
              <a:buFont typeface="Wingdings" panose="05000000000000000000" pitchFamily="2" charset="2"/>
              <a:buChar char="q"/>
            </a:pPr>
            <a:r>
              <a:rPr lang="en-US" sz="1400"/>
              <a:t> The model 1 contains an input layer, six Dense layers, and one output layer. </a:t>
            </a:r>
          </a:p>
          <a:p>
            <a:pPr>
              <a:buFont typeface="Wingdings" panose="05000000000000000000" pitchFamily="2" charset="2"/>
              <a:buChar char="q"/>
            </a:pPr>
            <a:r>
              <a:rPr lang="en-US" sz="1400"/>
              <a:t> I have used ‘ReLU’ as an activation function for the Dense layers and ‘softmax’ as an activation function for the output layer</a:t>
            </a:r>
          </a:p>
          <a:p>
            <a:pPr>
              <a:buFont typeface="Wingdings" panose="05000000000000000000" pitchFamily="2" charset="2"/>
              <a:buChar char="q"/>
            </a:pPr>
            <a:r>
              <a:rPr lang="en-US" sz="1400"/>
              <a:t> I have defined Adam as an optimizer, categorical accuracy as a loss function, categorical cross entropy as a model metric.</a:t>
            </a:r>
          </a:p>
          <a:p>
            <a:pPr>
              <a:buFont typeface="Wingdings" panose="05000000000000000000" pitchFamily="2" charset="2"/>
              <a:buChar char="q"/>
            </a:pPr>
            <a:r>
              <a:rPr lang="en-US" sz="1400"/>
              <a:t> No Regularization technique used.</a:t>
            </a:r>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1</a:t>
            </a:r>
            <a:endParaRPr lang="en-US" sz="300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a:effectLst/>
                <a:latin typeface="Arial" panose="020B0604020202020204" pitchFamily="34" charset="0"/>
                <a:ea typeface="Times New Roman" panose="02020603050405020304" pitchFamily="18" charset="0"/>
              </a:rPr>
              <a:t>Model 2: Convolutional neural network with two Conv2D layers</a:t>
            </a:r>
            <a:endParaRPr lang="en-US" sz="250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300"/>
              <a:t>Model 2 contains an input layer, two Conv2D layers with MaxPolling2D layer, one Dense layer, and an output layer. </a:t>
            </a:r>
          </a:p>
          <a:p>
            <a:pPr>
              <a:buFont typeface="Wingdings" panose="05000000000000000000" pitchFamily="2" charset="2"/>
              <a:buChar char="q"/>
            </a:pPr>
            <a:r>
              <a:rPr lang="en-US" sz="1300"/>
              <a:t> I have used ‘ReLU’ as an activation function for the hidden layers and ‘softmax’ as an activation function for the output layer</a:t>
            </a:r>
          </a:p>
          <a:p>
            <a:pPr>
              <a:buFont typeface="Wingdings" panose="05000000000000000000" pitchFamily="2" charset="2"/>
              <a:buChar char="q"/>
            </a:pPr>
            <a:r>
              <a:rPr lang="en-US" sz="1300"/>
              <a:t> I have defined Adam as an optimizer, categorical accuracy as a loss function, categorical cross entropy as a model metric.</a:t>
            </a:r>
          </a:p>
          <a:p>
            <a:pPr>
              <a:buFont typeface="Wingdings" panose="05000000000000000000" pitchFamily="2" charset="2"/>
              <a:buChar char="q"/>
            </a:pPr>
            <a:r>
              <a:rPr lang="en-US" sz="1300"/>
              <a:t> No Regularization technique used.</a:t>
            </a:r>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2</a:t>
            </a:r>
            <a:endParaRPr lang="en-US" sz="300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a:effectLst/>
                <a:latin typeface="Arial" panose="020B0604020202020204" pitchFamily="34" charset="0"/>
                <a:ea typeface="Times New Roman" panose="02020603050405020304" pitchFamily="18" charset="0"/>
              </a:rPr>
              <a:t>Model 3: Convolutional neural network with two Conv2D layers and an  addition of regularization layers</a:t>
            </a:r>
            <a:endParaRPr lang="en-US" sz="200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500"/>
              <a:t>Model 3 is a copy of model 2 with some additional regularization techniques. </a:t>
            </a:r>
          </a:p>
          <a:p>
            <a:pPr>
              <a:buFont typeface="Wingdings" panose="05000000000000000000" pitchFamily="2" charset="2"/>
              <a:buChar char="q"/>
            </a:pPr>
            <a:r>
              <a:rPr lang="en-US" sz="150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a:t> The optimizer, loss function, model metrics have kept same with previous model.</a:t>
            </a:r>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Arial" panose="020B0604020202020204" pitchFamily="34" charset="0"/>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a:effectLst/>
                <a:latin typeface="Arial" panose="020B0604020202020204" pitchFamily="34" charset="0"/>
                <a:ea typeface="Times New Roman" panose="02020603050405020304" pitchFamily="18" charset="0"/>
              </a:rPr>
              <a:t>Model 4: Convolutional neural network with three Conv2D layers and regularization layers</a:t>
            </a:r>
            <a:endParaRPr lang="en-US" sz="220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a:bodyPr>
          <a:lstStyle/>
          <a:p>
            <a:pPr>
              <a:buFont typeface="Wingdings" panose="05000000000000000000" pitchFamily="2" charset="2"/>
              <a:buChar char="q"/>
            </a:pPr>
            <a:r>
              <a:rPr lang="en-US" sz="1300"/>
              <a:t>Model 4 contains an input layer, three Conv2D layers with MaxPolling2D and BatchNorm2D layers, two Dense layers, and an output layer.</a:t>
            </a:r>
          </a:p>
          <a:p>
            <a:pPr>
              <a:buFont typeface="Wingdings" panose="05000000000000000000" pitchFamily="2" charset="2"/>
              <a:buChar char="q"/>
            </a:pPr>
            <a:r>
              <a:rPr lang="en-US" sz="1300"/>
              <a:t> The activation function, optimizer, loss function, and model metrics remains same with previous models. </a:t>
            </a:r>
          </a:p>
          <a:p>
            <a:pPr>
              <a:buFont typeface="Wingdings" panose="05000000000000000000" pitchFamily="2" charset="2"/>
              <a:buChar char="q"/>
            </a:pPr>
            <a:r>
              <a:rPr lang="en-US" sz="1300"/>
              <a:t> Additionally,  I have introduced learning rate scheduling and EarlyStopping for adaptive training.</a:t>
            </a:r>
          </a:p>
          <a:p>
            <a:pPr>
              <a:buFont typeface="Wingdings" panose="05000000000000000000" pitchFamily="2" charset="2"/>
              <a:buChar char="q"/>
            </a:pPr>
            <a:r>
              <a:rPr lang="en-US" sz="1300"/>
              <a:t> BatchNorm2D, and Dropout layers used for regularization.</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latin typeface="Arial" panose="020B0604020202020204" pitchFamily="34" charset="0"/>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Arial" panose="020B0604020202020204" pitchFamily="34" charset="0"/>
                <a:ea typeface="Times New Roman" panose="02020603050405020304" pitchFamily="18" charset="0"/>
              </a:rPr>
              <a:t>Evaluation Results for Model 4</a:t>
            </a:r>
            <a:endParaRPr lang="en-US" sz="3000" dirty="0"/>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2500">
                <a:effectLst/>
                <a:latin typeface="Arial" panose="020B0604020202020204" pitchFamily="34" charset="0"/>
                <a:ea typeface="Times New Roman" panose="02020603050405020304" pitchFamily="18" charset="0"/>
              </a:rPr>
              <a:t>Model 5: Convolutional neural network with four Conv2D layers and regularization layers</a:t>
            </a:r>
            <a:endParaRPr lang="en-US" sz="2500"/>
          </a:p>
        </p:txBody>
      </p:sp>
      <p:sp>
        <p:nvSpPr>
          <p:cNvPr id="96" name="Rectangle 9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8" name="Rectangle 9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p:txBody>
      </p:sp>
      <p:pic>
        <p:nvPicPr>
          <p:cNvPr id="7" name="Picture 6" descr="Graphical user interface, chart, scatter chart&#10;&#10;Description automatically generated">
            <a:extLst>
              <a:ext uri="{FF2B5EF4-FFF2-40B4-BE49-F238E27FC236}">
                <a16:creationId xmlns:a16="http://schemas.microsoft.com/office/drawing/2014/main" id="{AB2B46FC-C35A-4760-B381-90CC3ACFD760}"/>
              </a:ext>
            </a:extLst>
          </p:cNvPr>
          <p:cNvPicPr>
            <a:picLocks noChangeAspect="1"/>
          </p:cNvPicPr>
          <p:nvPr/>
        </p:nvPicPr>
        <p:blipFill rotWithShape="1">
          <a:blip r:embed="rId2">
            <a:extLst>
              <a:ext uri="{28A0092B-C50C-407E-A947-70E740481C1C}">
                <a14:useLocalDpi xmlns:a14="http://schemas.microsoft.com/office/drawing/2010/main" val="0"/>
              </a:ext>
            </a:extLst>
          </a:blip>
          <a:srcRect t="2227" r="1" b="3920"/>
          <a:stretch/>
        </p:blipFill>
        <p:spPr>
          <a:xfrm>
            <a:off x="558234" y="2734056"/>
            <a:ext cx="11163923" cy="3483864"/>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7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a:t>Training Accuracy: 1.00</a:t>
            </a:r>
          </a:p>
          <a:p>
            <a:pPr>
              <a:buFont typeface="Courier New" panose="02070309020205020404" pitchFamily="49" charset="0"/>
              <a:buChar char="o"/>
            </a:pPr>
            <a:r>
              <a:rPr lang="en-US" sz="2200"/>
              <a:t>Validation Accuracy: 0.972</a:t>
            </a:r>
          </a:p>
          <a:p>
            <a:pPr>
              <a:buFont typeface="Courier New" panose="02070309020205020404" pitchFamily="49" charset="0"/>
              <a:buChar char="o"/>
            </a:pPr>
            <a:r>
              <a:rPr lang="en-US" sz="2200"/>
              <a:t>Test Accuracy: 0.979</a:t>
            </a:r>
          </a:p>
          <a:p>
            <a:pPr>
              <a:buFont typeface="Courier New" panose="02070309020205020404" pitchFamily="49" charset="0"/>
              <a:buChar char="o"/>
            </a:pPr>
            <a:r>
              <a:rPr lang="en-US" sz="2200"/>
              <a:t>Precision Score: 0.98</a:t>
            </a:r>
          </a:p>
          <a:p>
            <a:pPr>
              <a:buFont typeface="Courier New" panose="02070309020205020404" pitchFamily="49" charset="0"/>
              <a:buChar char="o"/>
            </a:pPr>
            <a:r>
              <a:rPr lang="en-US" sz="2200"/>
              <a:t>Recall Score: 0.98</a:t>
            </a:r>
          </a:p>
          <a:p>
            <a:pPr>
              <a:buFont typeface="Courier New" panose="02070309020205020404" pitchFamily="49" charset="0"/>
              <a:buChar char="o"/>
            </a:pPr>
            <a:r>
              <a:rPr lang="en-US" sz="2200"/>
              <a:t>F1 Score: 0.98</a:t>
            </a:r>
            <a:endParaRPr lang="en-US" sz="2200" dirty="0"/>
          </a:p>
        </p:txBody>
      </p:sp>
      <p:pic>
        <p:nvPicPr>
          <p:cNvPr id="8" name="Picture 7" descr="Table, calendar&#10;&#10;Description automatically generated">
            <a:extLst>
              <a:ext uri="{FF2B5EF4-FFF2-40B4-BE49-F238E27FC236}">
                <a16:creationId xmlns:a16="http://schemas.microsoft.com/office/drawing/2014/main" id="{D35407F6-B60D-413E-829E-D9C8D76AC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latin typeface="Arial" panose="020B0604020202020204" pitchFamily="34" charset="0"/>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 Model 1</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 Model 2</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0.999, validation accuracy of 0.916, and test accuracy of 0.938. The weighted value of precision, recall, and F1-score is 0.94.</a:t>
            </a:r>
          </a:p>
          <a:p>
            <a:pPr>
              <a:buFont typeface="Wingdings" panose="05000000000000000000" pitchFamily="2" charset="2"/>
              <a:buChar char="q"/>
            </a:pPr>
            <a:r>
              <a:rPr lang="en-US" sz="1700" dirty="0">
                <a:latin typeface="Arial" panose="020B0604020202020204" pitchFamily="34" charset="0"/>
                <a:ea typeface="Times New Roman" panose="02020603050405020304" pitchFamily="18" charset="0"/>
                <a:cs typeface="Times New Roman" panose="02020603050405020304" pitchFamily="18" charset="0"/>
              </a:rPr>
              <a:t> </a:t>
            </a: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Model 3</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0.988, validation accuracy of 0.921, and test accuracy of 0.932. The weighted value of precision, recall, and F1-score is 0.93.</a:t>
            </a:r>
          </a:p>
          <a:p>
            <a:pPr>
              <a:buFont typeface="Wingdings" panose="05000000000000000000" pitchFamily="2" charset="2"/>
              <a:buChar char="q"/>
            </a:pPr>
            <a:r>
              <a:rPr lang="en-US" sz="17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Model 4</a:t>
            </a:r>
            <a:r>
              <a:rPr lang="en-US" sz="1700" dirty="0">
                <a:effectLst/>
                <a:latin typeface="Arial" panose="020B0604020202020204" pitchFamily="34" charset="0"/>
                <a:ea typeface="Times New Roman" panose="02020603050405020304" pitchFamily="18" charset="0"/>
                <a:cs typeface="Times New Roman" panose="02020603050405020304" pitchFamily="18" charset="0"/>
              </a:rPr>
              <a:t>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latin typeface="Arial" panose="020B0604020202020204" pitchFamily="34" charset="0"/>
                <a:ea typeface="Times New Roman" panose="02020603050405020304" pitchFamily="18" charset="0"/>
                <a:cs typeface="Times New Roman" panose="02020603050405020304" pitchFamily="18" charset="0"/>
              </a:rPr>
              <a:t> Finally, the optimum model (model 5) results training accuracy of 100%, validation accuracy of 97.2%, and test accuracy of 97.9%. The weighted value of precision, recall, and F1-score is 98%.</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a:effectLst/>
                <a:latin typeface="Arial" panose="020B0604020202020204" pitchFamily="34" charset="0"/>
                <a:ea typeface="Times New Roman" panose="02020603050405020304" pitchFamily="18" charset="0"/>
              </a:rPr>
              <a:t>Table showing the comparison among all Models Outcome</a:t>
            </a:r>
            <a:endParaRPr lang="en-US" sz="370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3576055071"/>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1.00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The optimum model (model 5) results training accuracy of 100%, validation accuracy of 97.2%, test accuracy of 97.9%, and the weighted value of precision, recall, and F1-score of 98%.</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Model 5 shows a significantly low misclassification: only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23 misclassifications out of 1048 test images.</a:t>
            </a:r>
          </a:p>
          <a:p>
            <a:pPr>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More precisely there is only 2.19% misclassification and out of them 1.5% false negatives and 0.57% false positives.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latin typeface="Arial" panose="020B0604020202020204" pitchFamily="34" charset="0"/>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latin typeface="Arial" panose="020B0604020202020204" pitchFamily="34" charset="0"/>
                <a:ea typeface="Times New Roman" panose="02020603050405020304" pitchFamily="18" charset="0"/>
                <a:cs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a:t>Stakeholders</a:t>
            </a:r>
            <a:endParaRPr lang="en-US" sz="50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a:t> Doctors </a:t>
            </a:r>
          </a:p>
          <a:p>
            <a:pPr>
              <a:buFont typeface="Wingdings" panose="05000000000000000000" pitchFamily="2" charset="2"/>
              <a:buChar char="q"/>
            </a:pPr>
            <a:r>
              <a:rPr lang="en-US" sz="3200"/>
              <a:t> Hospitals</a:t>
            </a:r>
          </a:p>
          <a:p>
            <a:pPr>
              <a:buFont typeface="Wingdings" panose="05000000000000000000" pitchFamily="2" charset="2"/>
              <a:buChar char="q"/>
            </a:pPr>
            <a:r>
              <a:rPr lang="en-US" sz="3200"/>
              <a:t> Medical Centers</a:t>
            </a:r>
          </a:p>
          <a:p>
            <a:pPr>
              <a:buFont typeface="Wingdings" panose="05000000000000000000" pitchFamily="2" charset="2"/>
              <a:buChar char="q"/>
            </a:pPr>
            <a:r>
              <a:rPr lang="en-US" sz="3200"/>
              <a:t> Patients</a:t>
            </a:r>
            <a:endParaRPr lang="en-US" sz="3200" dirty="0"/>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a:bodyPr>
          <a:lstStyle/>
          <a:p>
            <a:pPr marR="0">
              <a:spcBef>
                <a:spcPts val="0"/>
              </a:spcBef>
              <a:spcAft>
                <a:spcPts val="600"/>
              </a:spcAft>
              <a:buFont typeface="Wingdings" panose="05000000000000000000" pitchFamily="2" charset="2"/>
              <a:buChar char="q"/>
            </a:pPr>
            <a:r>
              <a:rPr lang="en-US" sz="2000" dirty="0">
                <a:effectLst/>
                <a:latin typeface="Arial" panose="020B0604020202020204" pitchFamily="34" charset="0"/>
                <a:ea typeface="Calibri" panose="020F0502020204030204" pitchFamily="34" charset="0"/>
                <a:cs typeface="Times New Roman" panose="02020603050405020304" pitchFamily="18" charset="0"/>
              </a:rPr>
              <a:t> Glioma Tumor: Glioma is a type of tumor that occurs in the brain and spinal cord. Gliomas begin in the gluey supportive cells (glial cells) that surround nerve cells and help them function. </a:t>
            </a:r>
          </a:p>
          <a:p>
            <a:pPr marL="0" marR="0" indent="0">
              <a:spcBef>
                <a:spcPts val="0"/>
              </a:spcBef>
              <a:spcAft>
                <a:spcPts val="600"/>
              </a:spcAft>
              <a:buNone/>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a:spcBef>
                <a:spcPts val="0"/>
              </a:spcBef>
              <a:spcAft>
                <a:spcPts val="600"/>
              </a:spcAft>
              <a:buFont typeface="Wingdings" panose="05000000000000000000" pitchFamily="2" charset="2"/>
              <a:buChar char="q"/>
            </a:pP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Times New Roman" panose="02020603050405020304" pitchFamily="18" charset="0"/>
              </a:rPr>
              <a:t>Pituitary Tumor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rPr>
              <a:t>Pituitary tumors are abnormal growths that develop in our pituitary gland. Some pituitary tumors result in too much of the hormones that regulate important functions of our body.</a:t>
            </a:r>
          </a:p>
          <a:p>
            <a:pPr marR="0">
              <a:spcBef>
                <a:spcPts val="0"/>
              </a:spcBef>
              <a:spcAft>
                <a:spcPts val="600"/>
              </a:spcAft>
              <a:buFont typeface="Wingdings" panose="05000000000000000000" pitchFamily="2" charset="2"/>
              <a:buChar char="q"/>
            </a:pPr>
            <a:endParaRPr lang="en-US" sz="2000" dirty="0"/>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a:bodyPr>
          <a:lstStyle/>
          <a:p>
            <a:pPr marR="0">
              <a:spcBef>
                <a:spcPts val="0"/>
              </a:spcBef>
              <a:spcAft>
                <a:spcPts val="600"/>
              </a:spcAft>
              <a:buFont typeface="Wingdings" panose="05000000000000000000" pitchFamily="2" charset="2"/>
              <a:buChar char="q"/>
            </a:pPr>
            <a:r>
              <a:rPr lang="en-US" sz="2200" dirty="0">
                <a:effectLst/>
                <a:latin typeface="Arial" panose="020B0604020202020204" pitchFamily="34" charset="0"/>
                <a:ea typeface="Calibri" panose="020F0502020204030204" pitchFamily="34" charset="0"/>
                <a:cs typeface="Times New Roman" panose="02020603050405020304" pitchFamily="18" charset="0"/>
              </a:rPr>
              <a:t> Meningioma Tumor</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Arial" panose="020B0604020202020204" pitchFamily="34" charset="0"/>
                <a:ea typeface="Calibri" panose="020F0502020204030204" pitchFamily="34" charset="0"/>
              </a:rPr>
              <a:t>A meningioma is a tumor that arises from the meninges — the membranes that surround our brain and spinal cord. Meningioma is the most common type of tumor that forms in the head.</a:t>
            </a:r>
          </a:p>
          <a:p>
            <a:pPr marL="0" marR="0" indent="0">
              <a:spcBef>
                <a:spcPts val="0"/>
              </a:spcBef>
              <a:spcAft>
                <a:spcPts val="600"/>
              </a:spcAft>
              <a:buNone/>
            </a:pPr>
            <a:endParaRPr lang="en-US" sz="2200" dirty="0">
              <a:effectLst/>
              <a:latin typeface="Arial" panose="020B0604020202020204" pitchFamily="34" charset="0"/>
              <a:ea typeface="Calibri" panose="020F0502020204030204" pitchFamily="34" charset="0"/>
            </a:endParaRPr>
          </a:p>
          <a:p>
            <a:pPr marR="0">
              <a:spcBef>
                <a:spcPts val="0"/>
              </a:spcBef>
              <a:spcAft>
                <a:spcPts val="600"/>
              </a:spcAft>
              <a:buFont typeface="Wingdings" panose="05000000000000000000" pitchFamily="2" charset="2"/>
              <a:buChar char="q"/>
            </a:pPr>
            <a:r>
              <a:rPr lang="en-US" sz="2200" dirty="0">
                <a:effectLst/>
                <a:latin typeface="Arial" panose="020B0604020202020204" pitchFamily="34" charset="0"/>
                <a:ea typeface="Calibri" panose="020F0502020204030204" pitchFamily="34" charset="0"/>
              </a:rPr>
              <a:t> No Tumor</a:t>
            </a:r>
            <a:r>
              <a:rPr lang="en-US" sz="2200" dirty="0">
                <a:latin typeface="Times New Roman" panose="02020603050405020304" pitchFamily="18" charset="0"/>
                <a:ea typeface="Calibri" panose="020F0502020204030204" pitchFamily="34" charset="0"/>
              </a:rPr>
              <a:t>: </a:t>
            </a:r>
            <a:r>
              <a:rPr lang="en-US" sz="2200" dirty="0">
                <a:effectLst/>
                <a:latin typeface="Arial" panose="020B0604020202020204" pitchFamily="34" charset="0"/>
                <a:ea typeface="Calibri" panose="020F0502020204030204" pitchFamily="34" charset="0"/>
              </a:rPr>
              <a:t>The MRI image does not contain any kinds of tumor cell.</a:t>
            </a:r>
            <a:endParaRPr lang="en-US" sz="2200" dirty="0">
              <a:effectLst/>
              <a:latin typeface="Times New Roman" panose="02020603050405020304" pitchFamily="18" charset="0"/>
              <a:ea typeface="Times New Roman" panose="02020603050405020304" pitchFamily="18" charset="0"/>
            </a:endParaRPr>
          </a:p>
          <a:p>
            <a:pPr marR="0">
              <a:spcBef>
                <a:spcPts val="0"/>
              </a:spcBef>
              <a:spcAft>
                <a:spcPts val="600"/>
              </a:spcAft>
              <a:buFont typeface="Wingdings" panose="05000000000000000000" pitchFamily="2" charset="2"/>
              <a:buChar char="q"/>
            </a:pPr>
            <a:endParaRPr lang="en-US" sz="2200" dirty="0"/>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latin typeface="Arial" panose="020B0604020202020204" pitchFamily="34" charset="0"/>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1577</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352</cp:revision>
  <dcterms:created xsi:type="dcterms:W3CDTF">2021-10-26T21:35:32Z</dcterms:created>
  <dcterms:modified xsi:type="dcterms:W3CDTF">2022-01-03T03:21:23Z</dcterms:modified>
</cp:coreProperties>
</file>