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0" r:id="rId5"/>
    <p:sldId id="259" r:id="rId6"/>
    <p:sldId id="260" r:id="rId7"/>
    <p:sldId id="289" r:id="rId8"/>
    <p:sldId id="277" r:id="rId9"/>
    <p:sldId id="261" r:id="rId10"/>
    <p:sldId id="262" r:id="rId11"/>
    <p:sldId id="263" r:id="rId12"/>
    <p:sldId id="278" r:id="rId13"/>
    <p:sldId id="264" r:id="rId14"/>
    <p:sldId id="28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9" r:id="rId23"/>
    <p:sldId id="288" r:id="rId24"/>
    <p:sldId id="27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854-68E7-44BE-B663-67335BF3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73C12-046C-4385-97F4-409BA4551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5F2A-89DF-4606-8E24-77B4D896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698E-83E1-40E5-96EA-C38BB6E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8010-5ACF-4364-80F6-9D17C235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00-A849-4AB7-BDCF-24F5B78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BB3EC-4F48-4D29-B3EE-65EBCF066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E2F8-A9B6-4700-BBAD-91BEE70D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D839-F439-4FF6-A9D4-5FA50F23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BAFE-92BC-4CB5-AD9B-E7174B7F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50590-34FA-4047-96AE-10B58A092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2FDF-2270-4930-9A61-70211460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A744-AE1B-41ED-AD41-83AF1D55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C05F-8C5A-4486-ABE1-2AF8D70F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8919-C650-4C36-8ECB-883F1936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1A5D-7CC9-4794-AAC4-9B2FBA87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848E-8C42-4858-A376-B5C805BE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AD8C-8D8E-47C3-B0C5-54592D34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1147-8397-40D9-94C3-A45CF12A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8C54-CA1B-45D0-9563-D7929E87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B662-17AF-493B-8EFC-87051A97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6E54-A634-4FAA-8C77-6B5E6F6C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72B4-C5C2-4D17-8415-118EF551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C800-AE6C-40A3-904D-0011C4C6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32E9-084A-43FA-BEEC-35C67516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DC71-4A26-463D-BFBA-250567D5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F412-AE62-45A3-9FD7-7A7237FF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E59AA-47DD-42BD-9B1A-D195662E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6818-13C5-4D63-B1A0-CB85F790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D7CF7-9CDF-4A57-889F-59B292C3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F30A-B70A-4720-ADE6-D3106682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2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F1C-65E1-4D04-802D-3E8C1D12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572B-BA56-48C2-A7C4-67D11E70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81AC6-52E7-4B6B-90A3-102F3DC1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11BD-B141-4371-9F38-314BCFDAB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C253C-ED44-4D7C-B2C7-FB3950E6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D1AF-0D45-4C3C-B50A-A726E037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6AB67-9419-4236-A6D2-E0F44008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CA59E-6B2D-4651-805B-888E3CBC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A97D-3CAF-4841-8C36-E2868537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752EB-9ACD-40D8-8AF9-381D40E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36E15-EB7D-4F70-B6A1-18366DB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28EDE-C93D-47DC-8AE8-E617FAC9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22B0B-7F37-4AFE-9C09-CAD5F55D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3C9F6-DAF4-4C46-939F-E5A2B794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BC63-83BE-4BDD-B746-769428A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2561-2F71-49A0-A6E2-340773CC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B5BA-2E6B-4DB6-AEFE-51BAF0CE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C2D0-5995-4B14-9A1F-A10EED3A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A005-CCBB-4152-988A-E723A9AB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CD15-73DF-4808-B9B3-51242320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477B-C459-431F-9828-9DBFF708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EB5C-A69C-4DE6-8F7C-04709C99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CF4CA-167B-4ACF-810B-5C2627F8B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BB24C-06A6-448E-B9BA-1331A974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7C101-2E4E-4DF2-A5B2-B4FFF4A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5C56-7C04-41D6-BE04-C228E52D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3618-461B-41C0-AC9E-992BE54F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C5552-2372-4D2D-998A-5712AA4B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0131-D0FE-4CF1-826F-25B0E22D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8A0D-3BA3-4D32-A773-F9B0205BF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8984-827A-478A-9D5F-BEAAD85FC1D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C198-7E8D-497A-AC9A-65EE962FD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0E4E-0E93-4401-BCD7-EEB5E2F0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D2D9-47C7-4BE4-8D4E-40025F17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6674A-EEB4-4EC5-8C69-EE99CD8B6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CREDIT CARD CUSTOMER ATTRITION (CHURN) PREDICTION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9E556-34B9-409A-93C8-BF9DFF97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</a:rPr>
              <a:t>CAPSTONE PROJECT TWO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</a:rPr>
              <a:t>DATA SCIENCE CAREER TRACK </a:t>
            </a:r>
          </a:p>
          <a:p>
            <a:r>
              <a:rPr lang="en-US" sz="2200" dirty="0">
                <a:effectLst/>
              </a:rPr>
              <a:t>SPRINGBOARD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</a:rPr>
              <a:t>SHAHJAHAN AHMED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</a:rPr>
              <a:t>OCTOBER 27, 2021</a:t>
            </a:r>
          </a:p>
        </p:txBody>
      </p:sp>
    </p:spTree>
    <p:extLst>
      <p:ext uri="{BB962C8B-B14F-4D97-AF65-F5344CB8AC3E}">
        <p14:creationId xmlns:p14="http://schemas.microsoft.com/office/powerpoint/2010/main" val="293193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6AE13-340A-4143-B58E-657EB8D7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4000" dirty="0"/>
              <a:t>Visualizing Outliers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133F15C-B21D-46ED-B4EC-8865D6794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0106" y="586822"/>
                <a:ext cx="6106742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Standard deviation (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𝑀𝑒𝑎𝑛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±3∗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𝑆𝑡𝑎𝑛𝑑𝑎𝑟𝑑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𝐷𝑒𝑣𝑖𝑎𝑡𝑖𝑜𝑛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based outlier detection.</a:t>
                </a: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By observing the histogram and vertical lines (Mean,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𝑀𝑒𝑎𝑛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±3∗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𝑆𝑡𝑎𝑛𝑑𝑎𝑟𝑑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𝐷𝑒𝑣𝑖𝑎𝑡𝑖𝑜𝑛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) it is clear that some numerical attribute contains outliers.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133F15C-B21D-46ED-B4EC-8865D6794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0106" y="586822"/>
                <a:ext cx="6106742" cy="1645920"/>
              </a:xfrm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0A2BD39-294E-4DCD-9807-846B55E1A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2" y="2729397"/>
            <a:ext cx="5219271" cy="3483864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29D9473-423C-4C43-A2FB-87E65C078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86" y="2729397"/>
            <a:ext cx="5219271" cy="3483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B3B510-2224-45CB-9AE0-FBE26B56272B}"/>
                  </a:ext>
                </a:extLst>
              </p:cNvPr>
              <p:cNvSpPr txBox="1"/>
              <p:nvPr/>
            </p:nvSpPr>
            <p:spPr>
              <a:xfrm>
                <a:off x="2913926" y="6348752"/>
                <a:ext cx="6448425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Fig.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𝑀𝑒𝑎𝑛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±3∗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𝑆𝑡𝑎𝑛𝑑𝑎𝑟𝑑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𝐷𝑒𝑣𝑖𝑎𝑡𝑖𝑜𝑛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based outlier detection.</a:t>
                </a:r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B3B510-2224-45CB-9AE0-FBE26B56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26" y="6348752"/>
                <a:ext cx="6448425" cy="373757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4B8B1-669E-4E3E-A8D9-6C3D6BBF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67772"/>
            <a:ext cx="3560252" cy="1645920"/>
          </a:xfrm>
        </p:spPr>
        <p:txBody>
          <a:bodyPr>
            <a:normAutofit/>
          </a:bodyPr>
          <a:lstStyle/>
          <a:p>
            <a:r>
              <a:rPr lang="en-US" sz="3600" dirty="0"/>
              <a:t>Visualizing  Correlations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81D4A4-1C62-4B8C-9389-7FAEBD21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6777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Heatmaps are essential for visualizing the correlation between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Few columns have significantly high positive correlations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Few others have correlations, that are not too high. </a:t>
            </a:r>
          </a:p>
        </p:txBody>
      </p:sp>
      <p:pic>
        <p:nvPicPr>
          <p:cNvPr id="4" name="Content Placeholder 3" descr="Treemap chart&#10;&#10;Description automatically generated">
            <a:extLst>
              <a:ext uri="{FF2B5EF4-FFF2-40B4-BE49-F238E27FC236}">
                <a16:creationId xmlns:a16="http://schemas.microsoft.com/office/drawing/2014/main" id="{CD45CA2F-845C-4108-9B73-B4851BCFE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31" y="2753106"/>
            <a:ext cx="6573330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85A0C-52F6-43E3-9601-588D2647CEBC}"/>
              </a:ext>
            </a:extLst>
          </p:cNvPr>
          <p:cNvSpPr txBox="1"/>
          <p:nvPr/>
        </p:nvSpPr>
        <p:spPr>
          <a:xfrm>
            <a:off x="3505200" y="6372225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Correlation between numerical attributes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8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C9AD0-FAAA-466D-ABF2-FE2173CE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Modeling Steps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1510A7-EF09-4940-B9B2-64CA3B7E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Preprocess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Tuning hyperparameters for each model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Train and Test each model using best hyperparameters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Evaluate using evaluation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Find the best model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5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F75B3-9089-4509-8A3F-6F3EC7DD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 dirty="0"/>
              <a:t>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28C4-D33A-4740-AD89-0C6F1B3C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Encoded the target attribute ‘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Attrition_Flag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to binary 1 and 0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(‘1’ for '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Attrited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Customer' and ‘0’ for 'Existing Customer’).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Separated the dependent variable y, and the independent variables X from the dataset.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Split the data (X and y) into train and test for performing training and evaluation for each classifier.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for scaling the training and test set separately.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the pandas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get_dummies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for one hot encoding of the categorical attributes.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580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4E352-9E28-45A5-BB95-ADDF4899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ea typeface="Times New Roman" panose="02020603050405020304" pitchFamily="18" charset="0"/>
              </a:rPr>
              <a:t>ML Models</a:t>
            </a:r>
            <a:r>
              <a:rPr lang="en-US" sz="5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used for Customer Churn prediction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8AAA-266C-4239-BA83-96FED871F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KNN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Logistic Regression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Decision Tree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SVM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Random Forest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Gradient Boosting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Times New Roman" panose="02020603050405020304" pitchFamily="18" charset="0"/>
              </a:rPr>
              <a:t>XGBoost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</a:rPr>
              <a:t> Classifier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3976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187-6D71-4CD3-A63B-F97F8908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Churn Prediction using KNN Classifier</a:t>
            </a:r>
            <a:endParaRPr lang="en-US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433F18-2C98-4BF9-B82C-C562ACEA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25" y="416560"/>
            <a:ext cx="6656747" cy="1289925"/>
          </a:xfrm>
        </p:spPr>
        <p:txBody>
          <a:bodyPr numCol="2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Training Accuracy: 0.951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Test Accuracy: 0.904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Precision Score: 0.791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Recall Score: 0.603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F1 Score: 0.902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Area Under ROC: 0.895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F32E7A44-E16F-4EB6-A006-FD3074F4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" y="2891484"/>
            <a:ext cx="4931591" cy="3291840"/>
          </a:xfrm>
          <a:prstGeom prst="rect">
            <a:avLst/>
          </a:prstGeom>
        </p:spPr>
      </p:pic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A93D92-FED3-4536-B723-3A11E000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6" y="2752557"/>
            <a:ext cx="493159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7419-A08C-4E2E-AEB8-2E87CCDF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257048"/>
            <a:ext cx="3685032" cy="1608328"/>
          </a:xfrm>
        </p:spPr>
        <p:txBody>
          <a:bodyPr>
            <a:normAutofit/>
          </a:bodyPr>
          <a:lstStyle/>
          <a:p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Churn Prediction using Logistic Regression Classifier</a:t>
            </a:r>
            <a:endParaRPr lang="en-US" sz="25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A686D6-00EE-4B5C-B6E0-5AEF2057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45" y="419582"/>
            <a:ext cx="6675627" cy="1442131"/>
          </a:xfrm>
        </p:spPr>
        <p:txBody>
          <a:bodyPr numCol="2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Training Accuracy: 0.900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Test Accuracy: 0.901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Precision Score: 0.768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Recall Score: 0.580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F1 Score: 0.895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Area Under ROC: 0.934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F78AAA6E-CC8E-436E-BEEC-36523356D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2" y="2742397"/>
            <a:ext cx="4931591" cy="3291840"/>
          </a:xfrm>
          <a:prstGeom prst="rect">
            <a:avLst/>
          </a:prstGeom>
        </p:spPr>
      </p:pic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A276CA7-FC05-4EC0-8E00-98367C5AE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6" y="2742397"/>
            <a:ext cx="493159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831E-8E17-46F2-97D8-21FB1AF4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Churn Prediction using Decision Tree Classifier</a:t>
            </a:r>
            <a:endParaRPr lang="en-US" sz="25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9CA59E-17AC-4451-ABB1-C43285D1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600074"/>
            <a:ext cx="6675627" cy="1038226"/>
          </a:xfrm>
        </p:spPr>
        <p:txBody>
          <a:bodyPr numCol="2" anchor="ctr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Training Accuracy: 0.982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Test Accuracy: 0.938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Precision Score: 0.853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Recall Score: 0.762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F1 Score: 0.937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Area Under ROC: 0.900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93ACFC26-3C0B-44CD-9A54-75F57DF5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2" y="2742397"/>
            <a:ext cx="4931591" cy="3291840"/>
          </a:xfrm>
          <a:prstGeom prst="rect">
            <a:avLst/>
          </a:prstGeom>
        </p:spPr>
      </p:pic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51EBE41-AEE2-426B-9386-0262DBD3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6" y="2742397"/>
            <a:ext cx="493159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6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1F08-BA99-4B40-91E7-832A4F79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Churn Prediction using SVM Classifier</a:t>
            </a:r>
            <a:endParaRPr lang="en-US" sz="36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12D14B-7E6D-4B5A-87A3-4E6524B4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504524"/>
            <a:ext cx="6675627" cy="1303955"/>
          </a:xfrm>
        </p:spPr>
        <p:txBody>
          <a:bodyPr numCol="2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Training Accuracy: 0.966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Test Accuracy: 0.938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Precision Score: 0.885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Recall Score: 0.719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F1 Score: 0.935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Area Under ROC: 0.970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99362A8B-8583-4502-AD85-2E4C1CEAC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2" y="2742397"/>
            <a:ext cx="4931591" cy="329184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2E8622D-E987-40B8-8DC9-F2CD87975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6" y="2742397"/>
            <a:ext cx="493159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5245-3774-4899-9936-942A2380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5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Churn Prediction using Random Forest Classifier</a:t>
            </a:r>
            <a:endParaRPr lang="en-US" sz="25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38393E-99EC-441A-8FC4-9A32B46B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504524"/>
            <a:ext cx="6675627" cy="1387247"/>
          </a:xfrm>
        </p:spPr>
        <p:txBody>
          <a:bodyPr numCol="2" anchor="ctr">
            <a:normAutofit/>
          </a:bodyPr>
          <a:lstStyle/>
          <a:p>
            <a:r>
              <a:rPr lang="en-US" sz="2000" dirty="0"/>
              <a:t>Training Accuracy: 1.000</a:t>
            </a:r>
          </a:p>
          <a:p>
            <a:r>
              <a:rPr lang="en-US" sz="2000" dirty="0"/>
              <a:t>Test Accuracy: 0.958</a:t>
            </a:r>
          </a:p>
          <a:p>
            <a:r>
              <a:rPr lang="en-US" sz="2000" dirty="0"/>
              <a:t>Precision Score: 0.909</a:t>
            </a:r>
          </a:p>
          <a:p>
            <a:r>
              <a:rPr lang="en-US" sz="2000" dirty="0"/>
              <a:t>Recall Score: 0.830</a:t>
            </a:r>
          </a:p>
          <a:p>
            <a:r>
              <a:rPr lang="en-US" sz="2000" dirty="0"/>
              <a:t>F1 Score: 0.957</a:t>
            </a:r>
          </a:p>
          <a:p>
            <a:r>
              <a:rPr lang="en-US" sz="2000" dirty="0"/>
              <a:t>Area Under ROC: 0.987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C52F2A8-7E51-42D2-80D9-0D49390D8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2" y="2742397"/>
            <a:ext cx="4931591" cy="329184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2B296A9-578E-4618-9F4E-C98AB8FC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6" y="2742397"/>
            <a:ext cx="493159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0EDC-4A92-4F4D-BFD2-6C35B84C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6EDD-9083-4214-9AD5-5E1443FF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the credit card customer attrition rate and find the potential churning customers by analyzing data for a specific period (last twelve month) of time to minimize churn rate by providing better service for company’s growth and financial stability.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256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C8E7-0D53-406A-9411-31D69394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5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Churn Prediction using Gradient Boosting Classifier</a:t>
            </a:r>
            <a:endParaRPr lang="en-US" sz="25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2EB225-3106-400D-80DD-C414C294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45" y="504524"/>
            <a:ext cx="6675627" cy="1303955"/>
          </a:xfrm>
        </p:spPr>
        <p:txBody>
          <a:bodyPr numCol="2" anchor="ctr">
            <a:normAutofit/>
          </a:bodyPr>
          <a:lstStyle/>
          <a:p>
            <a:r>
              <a:rPr lang="en-US" sz="2000" dirty="0"/>
              <a:t>Training Accuracy: 0.997</a:t>
            </a:r>
          </a:p>
          <a:p>
            <a:r>
              <a:rPr lang="en-US" sz="2000" dirty="0"/>
              <a:t>Test Accuracy: 0.973</a:t>
            </a:r>
          </a:p>
          <a:p>
            <a:r>
              <a:rPr lang="en-US" sz="2000" dirty="0"/>
              <a:t>Precision Score: 0.934</a:t>
            </a:r>
          </a:p>
          <a:p>
            <a:r>
              <a:rPr lang="en-US" sz="2000" dirty="0"/>
              <a:t>Recall Score: 0.901</a:t>
            </a:r>
          </a:p>
          <a:p>
            <a:r>
              <a:rPr lang="en-US" sz="2000" dirty="0"/>
              <a:t>F1 Score: 0.973</a:t>
            </a:r>
          </a:p>
          <a:p>
            <a:r>
              <a:rPr lang="en-US" sz="2000" dirty="0"/>
              <a:t>Area Under ROC: 0.994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C442CEB-1357-4154-B3E7-991D0400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2" y="2742397"/>
            <a:ext cx="4931591" cy="329184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C00C9DE-9889-4677-86D6-012BE2409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6" y="2742397"/>
            <a:ext cx="493159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A286-7A6A-4F53-86DE-87EC8921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1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Churn Prediction using XGBoost Classifier</a:t>
            </a:r>
            <a:endParaRPr lang="en-US" sz="31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8B988C-9ACE-4F65-9924-760222D2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504525"/>
            <a:ext cx="6675627" cy="1201960"/>
          </a:xfrm>
        </p:spPr>
        <p:txBody>
          <a:bodyPr numCol="2" anchor="ctr">
            <a:normAutofit/>
          </a:bodyPr>
          <a:lstStyle/>
          <a:p>
            <a:r>
              <a:rPr lang="en-US" sz="2000" dirty="0"/>
              <a:t>Training Accuracy: 0.999</a:t>
            </a:r>
          </a:p>
          <a:p>
            <a:r>
              <a:rPr lang="en-US" sz="2000" dirty="0"/>
              <a:t>Test Accuracy: 0.974</a:t>
            </a:r>
          </a:p>
          <a:p>
            <a:r>
              <a:rPr lang="en-US" sz="2000" dirty="0"/>
              <a:t>Precision Score: 0.935</a:t>
            </a:r>
          </a:p>
          <a:p>
            <a:r>
              <a:rPr lang="en-US" sz="2000" dirty="0"/>
              <a:t>Recall Score: 0.909</a:t>
            </a:r>
          </a:p>
          <a:p>
            <a:r>
              <a:rPr lang="en-US" sz="2000" dirty="0"/>
              <a:t>F1 Score: 0.974</a:t>
            </a:r>
          </a:p>
          <a:p>
            <a:r>
              <a:rPr lang="en-US" sz="2000" dirty="0"/>
              <a:t>Area Under ROC: 0.994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0EFB4A68-1589-40D9-BC8D-2525A1F0D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2" y="2742397"/>
            <a:ext cx="4931591" cy="329184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252B819-B1C1-46BA-85E1-A8D3BDFF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6" y="2742397"/>
            <a:ext cx="493159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3BD1E-FD68-4A71-AA88-4EDFF563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Best Model for Predicting Customer Churn and Findings</a:t>
            </a:r>
            <a:endParaRPr lang="en-US" sz="54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3AE-5371-43D3-8F54-4FBCEA29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Classifier outperformed well based on all model evaluation metrics I have used.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have used the metric ‘Recall’ as my main evaluation metric.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predict all possible churning customer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false negatives should be low, and recall should be high.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Despite the class imbalance data, the ‘Recall’ value of 0.909 or 91% indicates that my model worked well on predicting possible churning customers.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Also, the ‘F1 Score’ of 0.974 and the Area under roc curve of 0.994 indicates that my model performed well.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5EFA-37BD-453C-A35E-6633A102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showing the comparison among all Models Outcome</a:t>
            </a:r>
            <a:endParaRPr lang="en-US" sz="7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077DB6-E925-4B90-AB1D-0BF5BB231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497798"/>
              </p:ext>
            </p:extLst>
          </p:nvPr>
        </p:nvGraphicFramePr>
        <p:xfrm>
          <a:off x="838200" y="2237086"/>
          <a:ext cx="10515602" cy="4159277"/>
        </p:xfrm>
        <a:graphic>
          <a:graphicData uri="http://schemas.openxmlformats.org/drawingml/2006/table">
            <a:tbl>
              <a:tblPr firstRow="1" firstCol="1" bandRow="1"/>
              <a:tblGrid>
                <a:gridCol w="1672141">
                  <a:extLst>
                    <a:ext uri="{9D8B030D-6E8A-4147-A177-3AD203B41FA5}">
                      <a16:colId xmlns:a16="http://schemas.microsoft.com/office/drawing/2014/main" val="3206702203"/>
                    </a:ext>
                  </a:extLst>
                </a:gridCol>
                <a:gridCol w="2127091">
                  <a:extLst>
                    <a:ext uri="{9D8B030D-6E8A-4147-A177-3AD203B41FA5}">
                      <a16:colId xmlns:a16="http://schemas.microsoft.com/office/drawing/2014/main" val="127610001"/>
                    </a:ext>
                  </a:extLst>
                </a:gridCol>
                <a:gridCol w="1772336">
                  <a:extLst>
                    <a:ext uri="{9D8B030D-6E8A-4147-A177-3AD203B41FA5}">
                      <a16:colId xmlns:a16="http://schemas.microsoft.com/office/drawing/2014/main" val="4285774844"/>
                    </a:ext>
                  </a:extLst>
                </a:gridCol>
                <a:gridCol w="1916154">
                  <a:extLst>
                    <a:ext uri="{9D8B030D-6E8A-4147-A177-3AD203B41FA5}">
                      <a16:colId xmlns:a16="http://schemas.microsoft.com/office/drawing/2014/main" val="1495066608"/>
                    </a:ext>
                  </a:extLst>
                </a:gridCol>
                <a:gridCol w="1026871">
                  <a:extLst>
                    <a:ext uri="{9D8B030D-6E8A-4147-A177-3AD203B41FA5}">
                      <a16:colId xmlns:a16="http://schemas.microsoft.com/office/drawing/2014/main" val="3252280466"/>
                    </a:ext>
                  </a:extLst>
                </a:gridCol>
                <a:gridCol w="988520">
                  <a:extLst>
                    <a:ext uri="{9D8B030D-6E8A-4147-A177-3AD203B41FA5}">
                      <a16:colId xmlns:a16="http://schemas.microsoft.com/office/drawing/2014/main" val="16450851"/>
                    </a:ext>
                  </a:extLst>
                </a:gridCol>
                <a:gridCol w="1012489">
                  <a:extLst>
                    <a:ext uri="{9D8B030D-6E8A-4147-A177-3AD203B41FA5}">
                      <a16:colId xmlns:a16="http://schemas.microsoft.com/office/drawing/2014/main" val="1957567664"/>
                    </a:ext>
                  </a:extLst>
                </a:gridCol>
              </a:tblGrid>
              <a:tr h="63836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Metrics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067" marR="138067" marT="69033" marB="690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067" marR="138067" marT="69033" marB="690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Score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067" marR="138067" marT="69033" marB="690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 Score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067" marR="138067" marT="69033" marB="690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067" marR="138067" marT="69033" marB="690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 Under ROC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067" marR="138067" marT="69033" marB="69033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94052"/>
                  </a:ext>
                </a:extLst>
              </a:tr>
              <a:tr h="36750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ML Models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804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0.791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0.902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72688"/>
                  </a:ext>
                </a:extLst>
              </a:tr>
              <a:tr h="61132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42489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0.982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0.762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321712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83513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92676"/>
                  </a:ext>
                </a:extLst>
              </a:tr>
              <a:tr h="61132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167972"/>
                  </a:ext>
                </a:extLst>
              </a:tr>
              <a:tr h="34047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4472C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0.994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50" marR="103550" marT="1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12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73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8D9D8-B08B-4E0D-8BAC-D8109C69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8E13-3533-4702-9F44-A039953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target attributes have class imbalance data, and approximately 16% of the customers are labeled with ‘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Attrited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Customer’ and the remaining 84% customers are labeled with ‘Current Customer’. </a:t>
            </a:r>
          </a:p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Despite of the class imbalance, the ‘Recall’ value of 0.909 or 91%, ‘F1 Score’ of 0.974, and AUROC of 0.994 indicates that the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classifier accurately predicted the possible churning customers. </a:t>
            </a:r>
          </a:p>
        </p:txBody>
      </p:sp>
    </p:spTree>
    <p:extLst>
      <p:ext uri="{BB962C8B-B14F-4D97-AF65-F5344CB8AC3E}">
        <p14:creationId xmlns:p14="http://schemas.microsoft.com/office/powerpoint/2010/main" val="414445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820DF-E4A9-467E-854C-168936C2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5A30-ADFF-4E2F-8239-783A4FA8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 are also few correlations, and outliers in the dataset</a:t>
            </a:r>
            <a:endParaRPr lang="en-US" sz="2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Due to those irregularities my model did not get 100% accuracy on all the metrices.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Spending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time on preprocessing to tackle those issues will be helpful to get better accuracy on each of the evaluation metrics I have used.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642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ADD9-7849-4E1A-829D-B1343CDB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13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40AFB4-1A0B-4F66-84DA-8D64C301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0C98C-E5E8-497D-969D-751AF560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Churn Prediction is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most popular Big Data use cases in banking sector. It consists of detecting account holders who are likely to close their account or stop using the services.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ability to predict that a particular credit card holder is at a high risk of churning, while there is still time to do something about it, represents a huge additional potential revenue source for a Bank.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helps the stakeholders to make proactive changes to the retention efforts that drive down churn rates. </a:t>
            </a:r>
          </a:p>
        </p:txBody>
      </p:sp>
    </p:spTree>
    <p:extLst>
      <p:ext uri="{BB962C8B-B14F-4D97-AF65-F5344CB8AC3E}">
        <p14:creationId xmlns:p14="http://schemas.microsoft.com/office/powerpoint/2010/main" val="260626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C2AD4-13A7-4A78-8577-CBB72C3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Stakeholders</a:t>
            </a:r>
            <a:endParaRPr lang="en-US" sz="5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89FF-5AB0-4333-89CA-FC941D85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Board of Directors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Chief Executive Officer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Chief Financial Officer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Territorial Heads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Branch Managers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Financial Analyst</a:t>
            </a:r>
          </a:p>
        </p:txBody>
      </p:sp>
    </p:spTree>
    <p:extLst>
      <p:ext uri="{BB962C8B-B14F-4D97-AF65-F5344CB8AC3E}">
        <p14:creationId xmlns:p14="http://schemas.microsoft.com/office/powerpoint/2010/main" val="331050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1292-0ABD-4FDD-A654-EFA8E26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Dataset Summary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9DF4A-5FC6-4598-AEDE-A3BF31DE9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43315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pie chart showing the d</a:t>
            </a:r>
            <a:r>
              <a:rPr lang="en-US" sz="2000" dirty="0">
                <a:effectLst/>
              </a:rPr>
              <a:t>istribution of attributes Based on Data Type.</a:t>
            </a:r>
          </a:p>
          <a:p>
            <a:pPr marL="1143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Approximately 70% of the attributes contained numerical data.</a:t>
            </a:r>
          </a:p>
          <a:p>
            <a:pPr marL="1143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30% of the attributes contained categorical data.</a:t>
            </a:r>
          </a:p>
          <a:p>
            <a:pPr marL="1143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Among numerical attributes, few columns are discrete.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2C8757D4-85EE-40CB-BBE9-D13754A4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2" r="16575" b="-1"/>
          <a:stretch/>
        </p:blipFill>
        <p:spPr>
          <a:xfrm>
            <a:off x="5787803" y="807593"/>
            <a:ext cx="525544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084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94AE-DFCA-4A0B-B387-4278E9F7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93414" cy="5431536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Exploratory Data Analysis Steps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F271-179D-424E-825E-69C6792A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Distribution of Numerical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Finding Normality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Distribution of Categorical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Visualizing Outliers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Visualizing Correlations</a:t>
            </a:r>
          </a:p>
        </p:txBody>
      </p:sp>
    </p:spTree>
    <p:extLst>
      <p:ext uri="{BB962C8B-B14F-4D97-AF65-F5344CB8AC3E}">
        <p14:creationId xmlns:p14="http://schemas.microsoft.com/office/powerpoint/2010/main" val="252102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0766E-B73F-4C6D-B2C1-647B126F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Numerical Attributes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04837D-7A2D-47F9-900F-E871F58C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histogram is showing the distribution of numerical attributes.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distribution of few attributes are approximately normal.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Few attributes are skewed to the right.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Few attributes are bimodal, and the rest does not have any relationship at all.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C5ABFFD-D71E-4EED-A965-36DBB51A6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74699"/>
            <a:ext cx="6978904" cy="46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05A17-23F9-43BB-A5B1-2F50147A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Distribution of Categorical Attributes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0E418B-872C-45BD-819E-15AAD02E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distribution of categorical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target attributes contained class imbalance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A significant number of customers Income is below $40K.</a:t>
            </a:r>
          </a:p>
        </p:txBody>
      </p:sp>
      <p:pic>
        <p:nvPicPr>
          <p:cNvPr id="4" name="Content Placeholder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DBEAD70-415E-4BB4-AD63-EE368FCE5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83950"/>
            <a:ext cx="5468112" cy="364996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B848548-885D-445A-A6B3-08D11F6C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583950"/>
            <a:ext cx="5468112" cy="36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BD8227-58F7-4C7E-AF34-217179CB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Visualizing Normality using ECDF</a:t>
            </a:r>
            <a:endParaRPr lang="en-US" sz="4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DAEB52-9753-4B71-B87E-CEA9752D9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The distribution of Age is normal.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Few other columns distribution are also approximately normal.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The rest of the attributes have no normality.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ABB5A5FB-5F69-4067-A7E0-A5E180D381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2" y="2729397"/>
            <a:ext cx="5219271" cy="3483864"/>
          </a:xfrm>
          <a:prstGeom prst="rect">
            <a:avLst/>
          </a:prstGeom>
        </p:spPr>
      </p:pic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D6B5B0EB-6DA7-40C5-BC16-79FFD8D30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75" y="2729397"/>
            <a:ext cx="5238894" cy="3483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87A64-5556-43C5-9718-FADA92BA5808}"/>
              </a:ext>
            </a:extLst>
          </p:cNvPr>
          <p:cNvSpPr txBox="1"/>
          <p:nvPr/>
        </p:nvSpPr>
        <p:spPr>
          <a:xfrm>
            <a:off x="3067050" y="637222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Theoretical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ecdf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comparison of numerical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1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1184</Words>
  <Application>Microsoft Office PowerPoint</Application>
  <PresentationFormat>Widescreen</PresentationFormat>
  <Paragraphs>207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CREDIT CARD CUSTOMER ATTRITION (CHURN) PREDICTION</vt:lpstr>
      <vt:lpstr>Problem Statement</vt:lpstr>
      <vt:lpstr>Introduction </vt:lpstr>
      <vt:lpstr>Stakeholders</vt:lpstr>
      <vt:lpstr>Dataset Summary</vt:lpstr>
      <vt:lpstr>Exploratory Data Analysis Steps</vt:lpstr>
      <vt:lpstr>Numerical Attributes</vt:lpstr>
      <vt:lpstr>Distribution of Categorical Attributes</vt:lpstr>
      <vt:lpstr>Visualizing Normality using ECDF</vt:lpstr>
      <vt:lpstr>Visualizing Outliers</vt:lpstr>
      <vt:lpstr>Visualizing  Correlations</vt:lpstr>
      <vt:lpstr>Modeling Steps</vt:lpstr>
      <vt:lpstr>Preprocessing</vt:lpstr>
      <vt:lpstr>ML Models used for Customer Churn prediction</vt:lpstr>
      <vt:lpstr>Customer Churn Prediction using KNN Classifier</vt:lpstr>
      <vt:lpstr>Customer Churn Prediction using Logistic Regression Classifier</vt:lpstr>
      <vt:lpstr>Customer Churn Prediction using Decision Tree Classifier</vt:lpstr>
      <vt:lpstr>Customer Churn Prediction using SVM Classifier</vt:lpstr>
      <vt:lpstr>Customer Churn Prediction using Random Forest Classifier</vt:lpstr>
      <vt:lpstr>Customer Churn Prediction using Gradient Boosting Classifier</vt:lpstr>
      <vt:lpstr>Customer Churn Prediction using XGBoost Classifier</vt:lpstr>
      <vt:lpstr>Best Model for Predicting Customer Churn and Findings</vt:lpstr>
      <vt:lpstr>Table showing the comparison among all Models Outcome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Shahjahan Ahmed</dc:creator>
  <cp:lastModifiedBy>Shahjahan Ahmed</cp:lastModifiedBy>
  <cp:revision>225</cp:revision>
  <dcterms:created xsi:type="dcterms:W3CDTF">2021-10-26T21:35:32Z</dcterms:created>
  <dcterms:modified xsi:type="dcterms:W3CDTF">2021-10-28T05:23:55Z</dcterms:modified>
</cp:coreProperties>
</file>