
<file path=[Content_Types].xml><?xml version="1.0" encoding="utf-8"?>
<Types xmlns="http://schemas.openxmlformats.org/package/2006/content-types">
  <Default Extension="fntdata" ContentType="application/x-fontdata"/>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86" r:id="rId8"/>
    <p:sldId id="262" r:id="rId9"/>
    <p:sldId id="263" r:id="rId10"/>
    <p:sldId id="285" r:id="rId11"/>
    <p:sldId id="264" r:id="rId12"/>
    <p:sldId id="265" r:id="rId13"/>
    <p:sldId id="266" r:id="rId14"/>
    <p:sldId id="267" r:id="rId15"/>
    <p:sldId id="269" r:id="rId16"/>
    <p:sldId id="271" r:id="rId17"/>
    <p:sldId id="273" r:id="rId18"/>
    <p:sldId id="274" r:id="rId19"/>
    <p:sldId id="275" r:id="rId20"/>
    <p:sldId id="284"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Montserrat" panose="00000500000000000000"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F5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55" d="100"/>
          <a:sy n="55" d="100"/>
        </p:scale>
        <p:origin x="90" y="6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10787C-439C-44F7-8DD4-61DF8F0F72DD}" type="doc">
      <dgm:prSet loTypeId="urn:microsoft.com/office/officeart/2005/8/layout/process1" loCatId="process" qsTypeId="urn:microsoft.com/office/officeart/2005/8/quickstyle/simple1" qsCatId="simple" csTypeId="urn:microsoft.com/office/officeart/2005/8/colors/accent1_2" csCatId="accent1" phldr="1"/>
      <dgm:spPr/>
    </dgm:pt>
    <dgm:pt modelId="{F360CF9B-E3C7-4248-842C-2694E2D14D44}">
      <dgm:prSet phldrT="[Text]" custT="1"/>
      <dgm:spPr>
        <a:noFill/>
      </dgm:spPr>
      <dgm:t>
        <a:bodyPr/>
        <a:lstStyle/>
        <a:p>
          <a:r>
            <a:rPr lang="en-IN" sz="1500" b="1" kern="1200" dirty="0">
              <a:solidFill>
                <a:srgbClr val="134F5C"/>
              </a:solidFill>
              <a:latin typeface="Montserrat" panose="020B0604020202020204" pitchFamily="2" charset="0"/>
              <a:ea typeface="+mn-ea"/>
              <a:cs typeface="+mn-cs"/>
            </a:rPr>
            <a:t>Data understanding</a:t>
          </a:r>
        </a:p>
      </dgm:t>
    </dgm:pt>
    <dgm:pt modelId="{95A1F1D1-34C9-4390-A04F-AC54499429F1}" type="parTrans" cxnId="{6AF9864C-9DDA-4646-8083-58D5F04B1839}">
      <dgm:prSet/>
      <dgm:spPr/>
      <dgm:t>
        <a:bodyPr/>
        <a:lstStyle/>
        <a:p>
          <a:endParaRPr lang="en-IN"/>
        </a:p>
      </dgm:t>
    </dgm:pt>
    <dgm:pt modelId="{C5C0AAA9-5B03-4D39-9047-17C679C618D9}" type="sibTrans" cxnId="{6AF9864C-9DDA-4646-8083-58D5F04B1839}">
      <dgm:prSet/>
      <dgm:spPr/>
      <dgm:t>
        <a:bodyPr/>
        <a:lstStyle/>
        <a:p>
          <a:endParaRPr lang="en-IN"/>
        </a:p>
      </dgm:t>
    </dgm:pt>
    <dgm:pt modelId="{A11AF721-D198-4EB5-9A07-DBD463D3153A}">
      <dgm:prSet phldrT="[Text]" custT="1"/>
      <dgm:spPr>
        <a:noFill/>
      </dgm:spPr>
      <dgm:t>
        <a:bodyPr/>
        <a:lstStyle/>
        <a:p>
          <a:r>
            <a:rPr lang="en-IN" sz="1500" b="1" dirty="0">
              <a:latin typeface="Montserrat" panose="020B0604020202020204" pitchFamily="2" charset="0"/>
            </a:rPr>
            <a:t>Data Cleaning and Manipulation</a:t>
          </a:r>
        </a:p>
      </dgm:t>
    </dgm:pt>
    <dgm:pt modelId="{4C7DE734-F653-4290-A91F-58FD0E982928}" type="parTrans" cxnId="{570F9AAF-43BA-4274-A2CE-82707B5A4A1E}">
      <dgm:prSet/>
      <dgm:spPr/>
      <dgm:t>
        <a:bodyPr/>
        <a:lstStyle/>
        <a:p>
          <a:endParaRPr lang="en-IN"/>
        </a:p>
      </dgm:t>
    </dgm:pt>
    <dgm:pt modelId="{62BDF8B6-2FF1-4CB0-9E4C-A50698BA504C}" type="sibTrans" cxnId="{570F9AAF-43BA-4274-A2CE-82707B5A4A1E}">
      <dgm:prSet/>
      <dgm:spPr/>
      <dgm:t>
        <a:bodyPr/>
        <a:lstStyle/>
        <a:p>
          <a:endParaRPr lang="en-IN"/>
        </a:p>
      </dgm:t>
    </dgm:pt>
    <dgm:pt modelId="{E33B1231-DE42-4096-9F98-DED50E4A7361}">
      <dgm:prSet phldrT="[Text]" custT="1"/>
      <dgm:spPr>
        <a:noFill/>
      </dgm:spPr>
      <dgm:t>
        <a:bodyPr/>
        <a:lstStyle/>
        <a:p>
          <a:r>
            <a:rPr lang="en-IN" sz="1500" b="1" dirty="0">
              <a:latin typeface="Montserrat" panose="020B0604020202020204" pitchFamily="2" charset="0"/>
            </a:rPr>
            <a:t>Exploratory Data Analysis</a:t>
          </a:r>
        </a:p>
      </dgm:t>
    </dgm:pt>
    <dgm:pt modelId="{2B9E0800-2908-4038-BA87-FADBA59A7F3A}" type="parTrans" cxnId="{5299EF71-2372-4E5A-9606-EF118BEF396E}">
      <dgm:prSet/>
      <dgm:spPr/>
      <dgm:t>
        <a:bodyPr/>
        <a:lstStyle/>
        <a:p>
          <a:endParaRPr lang="en-IN"/>
        </a:p>
      </dgm:t>
    </dgm:pt>
    <dgm:pt modelId="{E985A2A1-3DD6-4874-BD1B-74BA1561FD77}" type="sibTrans" cxnId="{5299EF71-2372-4E5A-9606-EF118BEF396E}">
      <dgm:prSet/>
      <dgm:spPr/>
      <dgm:t>
        <a:bodyPr/>
        <a:lstStyle/>
        <a:p>
          <a:endParaRPr lang="en-IN"/>
        </a:p>
      </dgm:t>
    </dgm:pt>
    <dgm:pt modelId="{967CC810-4D53-4160-899E-690886A867A6}" type="pres">
      <dgm:prSet presAssocID="{5C10787C-439C-44F7-8DD4-61DF8F0F72DD}" presName="Name0" presStyleCnt="0">
        <dgm:presLayoutVars>
          <dgm:dir/>
          <dgm:resizeHandles val="exact"/>
        </dgm:presLayoutVars>
      </dgm:prSet>
      <dgm:spPr/>
    </dgm:pt>
    <dgm:pt modelId="{E7D2A017-BC33-4F84-BEA4-46A492D7919B}" type="pres">
      <dgm:prSet presAssocID="{F360CF9B-E3C7-4248-842C-2694E2D14D44}" presName="node" presStyleLbl="node1" presStyleIdx="0" presStyleCnt="3">
        <dgm:presLayoutVars>
          <dgm:bulletEnabled val="1"/>
        </dgm:presLayoutVars>
      </dgm:prSet>
      <dgm:spPr/>
    </dgm:pt>
    <dgm:pt modelId="{1E41E746-03D1-4DF7-AC31-93F656C83902}" type="pres">
      <dgm:prSet presAssocID="{C5C0AAA9-5B03-4D39-9047-17C679C618D9}" presName="sibTrans" presStyleLbl="sibTrans2D1" presStyleIdx="0" presStyleCnt="2"/>
      <dgm:spPr/>
    </dgm:pt>
    <dgm:pt modelId="{1EA3A226-87A1-4B8A-AD9C-6CB3EF560A64}" type="pres">
      <dgm:prSet presAssocID="{C5C0AAA9-5B03-4D39-9047-17C679C618D9}" presName="connectorText" presStyleLbl="sibTrans2D1" presStyleIdx="0" presStyleCnt="2"/>
      <dgm:spPr/>
    </dgm:pt>
    <dgm:pt modelId="{7BD5A967-D35F-4E06-BB18-4C3DA1DBB4B6}" type="pres">
      <dgm:prSet presAssocID="{A11AF721-D198-4EB5-9A07-DBD463D3153A}" presName="node" presStyleLbl="node1" presStyleIdx="1" presStyleCnt="3">
        <dgm:presLayoutVars>
          <dgm:bulletEnabled val="1"/>
        </dgm:presLayoutVars>
      </dgm:prSet>
      <dgm:spPr/>
    </dgm:pt>
    <dgm:pt modelId="{06CB260C-7AD1-49CA-AEEE-4BB572A93A7E}" type="pres">
      <dgm:prSet presAssocID="{62BDF8B6-2FF1-4CB0-9E4C-A50698BA504C}" presName="sibTrans" presStyleLbl="sibTrans2D1" presStyleIdx="1" presStyleCnt="2"/>
      <dgm:spPr/>
    </dgm:pt>
    <dgm:pt modelId="{C0D3EA77-5D71-4866-B2E4-24EA498EA78C}" type="pres">
      <dgm:prSet presAssocID="{62BDF8B6-2FF1-4CB0-9E4C-A50698BA504C}" presName="connectorText" presStyleLbl="sibTrans2D1" presStyleIdx="1" presStyleCnt="2"/>
      <dgm:spPr/>
    </dgm:pt>
    <dgm:pt modelId="{7EC42301-601D-4749-857A-949AE39E0EE1}" type="pres">
      <dgm:prSet presAssocID="{E33B1231-DE42-4096-9F98-DED50E4A7361}" presName="node" presStyleLbl="node1" presStyleIdx="2" presStyleCnt="3">
        <dgm:presLayoutVars>
          <dgm:bulletEnabled val="1"/>
        </dgm:presLayoutVars>
      </dgm:prSet>
      <dgm:spPr/>
    </dgm:pt>
  </dgm:ptLst>
  <dgm:cxnLst>
    <dgm:cxn modelId="{6AF9864C-9DDA-4646-8083-58D5F04B1839}" srcId="{5C10787C-439C-44F7-8DD4-61DF8F0F72DD}" destId="{F360CF9B-E3C7-4248-842C-2694E2D14D44}" srcOrd="0" destOrd="0" parTransId="{95A1F1D1-34C9-4390-A04F-AC54499429F1}" sibTransId="{C5C0AAA9-5B03-4D39-9047-17C679C618D9}"/>
    <dgm:cxn modelId="{5299EF71-2372-4E5A-9606-EF118BEF396E}" srcId="{5C10787C-439C-44F7-8DD4-61DF8F0F72DD}" destId="{E33B1231-DE42-4096-9F98-DED50E4A7361}" srcOrd="2" destOrd="0" parTransId="{2B9E0800-2908-4038-BA87-FADBA59A7F3A}" sibTransId="{E985A2A1-3DD6-4874-BD1B-74BA1561FD77}"/>
    <dgm:cxn modelId="{7F41307A-DEF0-4FFC-B0BD-282904DFBF15}" type="presOf" srcId="{62BDF8B6-2FF1-4CB0-9E4C-A50698BA504C}" destId="{06CB260C-7AD1-49CA-AEEE-4BB572A93A7E}" srcOrd="0" destOrd="0" presId="urn:microsoft.com/office/officeart/2005/8/layout/process1"/>
    <dgm:cxn modelId="{6D2AA48A-FF2E-4597-806B-C9D2AE2559DE}" type="presOf" srcId="{62BDF8B6-2FF1-4CB0-9E4C-A50698BA504C}" destId="{C0D3EA77-5D71-4866-B2E4-24EA498EA78C}" srcOrd="1" destOrd="0" presId="urn:microsoft.com/office/officeart/2005/8/layout/process1"/>
    <dgm:cxn modelId="{03B30D9B-DC62-470E-AFB0-4B4DB779E11F}" type="presOf" srcId="{E33B1231-DE42-4096-9F98-DED50E4A7361}" destId="{7EC42301-601D-4749-857A-949AE39E0EE1}" srcOrd="0" destOrd="0" presId="urn:microsoft.com/office/officeart/2005/8/layout/process1"/>
    <dgm:cxn modelId="{570F9AAF-43BA-4274-A2CE-82707B5A4A1E}" srcId="{5C10787C-439C-44F7-8DD4-61DF8F0F72DD}" destId="{A11AF721-D198-4EB5-9A07-DBD463D3153A}" srcOrd="1" destOrd="0" parTransId="{4C7DE734-F653-4290-A91F-58FD0E982928}" sibTransId="{62BDF8B6-2FF1-4CB0-9E4C-A50698BA504C}"/>
    <dgm:cxn modelId="{A04D77C1-4631-4171-9A27-AE015F6025EF}" type="presOf" srcId="{C5C0AAA9-5B03-4D39-9047-17C679C618D9}" destId="{1EA3A226-87A1-4B8A-AD9C-6CB3EF560A64}" srcOrd="1" destOrd="0" presId="urn:microsoft.com/office/officeart/2005/8/layout/process1"/>
    <dgm:cxn modelId="{1C556ED1-44E1-477B-BDB9-2B0E37F16AB0}" type="presOf" srcId="{F360CF9B-E3C7-4248-842C-2694E2D14D44}" destId="{E7D2A017-BC33-4F84-BEA4-46A492D7919B}" srcOrd="0" destOrd="0" presId="urn:microsoft.com/office/officeart/2005/8/layout/process1"/>
    <dgm:cxn modelId="{639BDFE3-B991-42EF-9FA9-3FE816B2AFAF}" type="presOf" srcId="{5C10787C-439C-44F7-8DD4-61DF8F0F72DD}" destId="{967CC810-4D53-4160-899E-690886A867A6}" srcOrd="0" destOrd="0" presId="urn:microsoft.com/office/officeart/2005/8/layout/process1"/>
    <dgm:cxn modelId="{A7F100E7-CE8E-4608-A3C9-0DF4CD0CCF22}" type="presOf" srcId="{C5C0AAA9-5B03-4D39-9047-17C679C618D9}" destId="{1E41E746-03D1-4DF7-AC31-93F656C83902}" srcOrd="0" destOrd="0" presId="urn:microsoft.com/office/officeart/2005/8/layout/process1"/>
    <dgm:cxn modelId="{D6FF18EC-F18F-453C-9C5F-3A01673F46C2}" type="presOf" srcId="{A11AF721-D198-4EB5-9A07-DBD463D3153A}" destId="{7BD5A967-D35F-4E06-BB18-4C3DA1DBB4B6}" srcOrd="0" destOrd="0" presId="urn:microsoft.com/office/officeart/2005/8/layout/process1"/>
    <dgm:cxn modelId="{0ECFFB08-0E08-4F2B-AC54-35DB0B9D0846}" type="presParOf" srcId="{967CC810-4D53-4160-899E-690886A867A6}" destId="{E7D2A017-BC33-4F84-BEA4-46A492D7919B}" srcOrd="0" destOrd="0" presId="urn:microsoft.com/office/officeart/2005/8/layout/process1"/>
    <dgm:cxn modelId="{B0DE1983-AA76-46A6-BC2C-1799E3948FC5}" type="presParOf" srcId="{967CC810-4D53-4160-899E-690886A867A6}" destId="{1E41E746-03D1-4DF7-AC31-93F656C83902}" srcOrd="1" destOrd="0" presId="urn:microsoft.com/office/officeart/2005/8/layout/process1"/>
    <dgm:cxn modelId="{B4EA7940-F11F-43E6-98FE-1260ADFB86E0}" type="presParOf" srcId="{1E41E746-03D1-4DF7-AC31-93F656C83902}" destId="{1EA3A226-87A1-4B8A-AD9C-6CB3EF560A64}" srcOrd="0" destOrd="0" presId="urn:microsoft.com/office/officeart/2005/8/layout/process1"/>
    <dgm:cxn modelId="{77B554A7-04BC-40AD-B27C-444A974A90A1}" type="presParOf" srcId="{967CC810-4D53-4160-899E-690886A867A6}" destId="{7BD5A967-D35F-4E06-BB18-4C3DA1DBB4B6}" srcOrd="2" destOrd="0" presId="urn:microsoft.com/office/officeart/2005/8/layout/process1"/>
    <dgm:cxn modelId="{82EF5BA7-9C4C-4769-99B6-1DFE89C425BA}" type="presParOf" srcId="{967CC810-4D53-4160-899E-690886A867A6}" destId="{06CB260C-7AD1-49CA-AEEE-4BB572A93A7E}" srcOrd="3" destOrd="0" presId="urn:microsoft.com/office/officeart/2005/8/layout/process1"/>
    <dgm:cxn modelId="{1FC71198-8610-4E86-B9D9-D5D8F72339D8}" type="presParOf" srcId="{06CB260C-7AD1-49CA-AEEE-4BB572A93A7E}" destId="{C0D3EA77-5D71-4866-B2E4-24EA498EA78C}" srcOrd="0" destOrd="0" presId="urn:microsoft.com/office/officeart/2005/8/layout/process1"/>
    <dgm:cxn modelId="{9DBB948E-A501-46C4-B62A-EC6D61B83F60}" type="presParOf" srcId="{967CC810-4D53-4160-899E-690886A867A6}" destId="{7EC42301-601D-4749-857A-949AE39E0EE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2A017-BC33-4F84-BEA4-46A492D7919B}">
      <dsp:nvSpPr>
        <dsp:cNvPr id="0" name=""/>
        <dsp:cNvSpPr/>
      </dsp:nvSpPr>
      <dsp:spPr>
        <a:xfrm>
          <a:off x="5570" y="1532518"/>
          <a:ext cx="1664938" cy="998963"/>
        </a:xfrm>
        <a:prstGeom prst="roundRect">
          <a:avLst>
            <a:gd name="adj" fmla="val 10000"/>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rgbClr val="134F5C"/>
              </a:solidFill>
              <a:latin typeface="Montserrat" panose="020B0604020202020204" pitchFamily="2" charset="0"/>
              <a:ea typeface="+mn-ea"/>
              <a:cs typeface="+mn-cs"/>
            </a:rPr>
            <a:t>Data understanding</a:t>
          </a:r>
        </a:p>
      </dsp:txBody>
      <dsp:txXfrm>
        <a:off x="34829" y="1561777"/>
        <a:ext cx="1606420" cy="940445"/>
      </dsp:txXfrm>
    </dsp:sp>
    <dsp:sp modelId="{1E41E746-03D1-4DF7-AC31-93F656C83902}">
      <dsp:nvSpPr>
        <dsp:cNvPr id="0" name=""/>
        <dsp:cNvSpPr/>
      </dsp:nvSpPr>
      <dsp:spPr>
        <a:xfrm>
          <a:off x="1837003" y="1825547"/>
          <a:ext cx="352967" cy="412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1837003" y="1908128"/>
        <a:ext cx="247077" cy="247742"/>
      </dsp:txXfrm>
    </dsp:sp>
    <dsp:sp modelId="{7BD5A967-D35F-4E06-BB18-4C3DA1DBB4B6}">
      <dsp:nvSpPr>
        <dsp:cNvPr id="0" name=""/>
        <dsp:cNvSpPr/>
      </dsp:nvSpPr>
      <dsp:spPr>
        <a:xfrm>
          <a:off x="2336485" y="1532518"/>
          <a:ext cx="1664938" cy="998963"/>
        </a:xfrm>
        <a:prstGeom prst="roundRect">
          <a:avLst>
            <a:gd name="adj" fmla="val 10000"/>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latin typeface="Montserrat" panose="020B0604020202020204" pitchFamily="2" charset="0"/>
            </a:rPr>
            <a:t>Data Cleaning and Manipulation</a:t>
          </a:r>
        </a:p>
      </dsp:txBody>
      <dsp:txXfrm>
        <a:off x="2365744" y="1561777"/>
        <a:ext cx="1606420" cy="940445"/>
      </dsp:txXfrm>
    </dsp:sp>
    <dsp:sp modelId="{06CB260C-7AD1-49CA-AEEE-4BB572A93A7E}">
      <dsp:nvSpPr>
        <dsp:cNvPr id="0" name=""/>
        <dsp:cNvSpPr/>
      </dsp:nvSpPr>
      <dsp:spPr>
        <a:xfrm>
          <a:off x="4167917" y="1825547"/>
          <a:ext cx="352967" cy="4129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4167917" y="1908128"/>
        <a:ext cx="247077" cy="247742"/>
      </dsp:txXfrm>
    </dsp:sp>
    <dsp:sp modelId="{7EC42301-601D-4749-857A-949AE39E0EE1}">
      <dsp:nvSpPr>
        <dsp:cNvPr id="0" name=""/>
        <dsp:cNvSpPr/>
      </dsp:nvSpPr>
      <dsp:spPr>
        <a:xfrm>
          <a:off x="4667399" y="1532518"/>
          <a:ext cx="1664938" cy="998963"/>
        </a:xfrm>
        <a:prstGeom prst="roundRect">
          <a:avLst>
            <a:gd name="adj" fmla="val 10000"/>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latin typeface="Montserrat" panose="020B0604020202020204" pitchFamily="2" charset="0"/>
            </a:rPr>
            <a:t>Exploratory Data Analysis</a:t>
          </a:r>
        </a:p>
      </dsp:txBody>
      <dsp:txXfrm>
        <a:off x="4696658" y="1561777"/>
        <a:ext cx="1606420" cy="9404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7212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2837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8759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9496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8446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6419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6661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46134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44014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9439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8813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3411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46930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41776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4222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2817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2594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4480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2790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7561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4700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80639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19802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1859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71344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17132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342900"/>
            <a:ext cx="8512500" cy="441335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 – 1</a:t>
            </a:r>
            <a:br>
              <a:rPr lang="en-GB" sz="4200" b="1" dirty="0">
                <a:solidFill>
                  <a:srgbClr val="CC0000"/>
                </a:solidFill>
                <a:latin typeface="Montserrat"/>
                <a:ea typeface="Montserrat"/>
                <a:cs typeface="Montserrat"/>
                <a:sym typeface="Montserrat"/>
              </a:rPr>
            </a:b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3600" b="1" dirty="0">
                <a:solidFill>
                  <a:schemeClr val="lt1"/>
                </a:solidFill>
                <a:latin typeface="Montserrat"/>
                <a:ea typeface="Montserrat"/>
                <a:cs typeface="Montserrat"/>
                <a:sym typeface="Montserrat"/>
              </a:rPr>
              <a:t>EDA On Airbnb Booking Analysis</a:t>
            </a:r>
            <a:br>
              <a:rPr lang="en-IN" sz="3600" b="1" dirty="0">
                <a:solidFill>
                  <a:schemeClr val="lt1"/>
                </a:solidFill>
                <a:latin typeface="Montserrat"/>
                <a:ea typeface="Montserrat"/>
                <a:cs typeface="Montserrat"/>
                <a:sym typeface="Montserrat"/>
              </a:rPr>
            </a:br>
            <a:r>
              <a:rPr lang="en-IN" sz="2400" b="1" dirty="0">
                <a:solidFill>
                  <a:schemeClr val="lt1"/>
                </a:solidFill>
                <a:latin typeface="Montserrat"/>
                <a:ea typeface="Montserrat"/>
                <a:cs typeface="Montserrat"/>
                <a:sym typeface="Montserrat"/>
              </a:rPr>
              <a:t>By</a:t>
            </a:r>
            <a:br>
              <a:rPr lang="en-IN" sz="2400" b="1" dirty="0">
                <a:solidFill>
                  <a:schemeClr val="lt1"/>
                </a:solidFill>
                <a:latin typeface="Montserrat"/>
                <a:ea typeface="Montserrat"/>
                <a:cs typeface="Montserrat"/>
                <a:sym typeface="Montserrat"/>
              </a:rPr>
            </a:br>
            <a:br>
              <a:rPr lang="en-IN" sz="2400" b="1" dirty="0">
                <a:solidFill>
                  <a:schemeClr val="lt1"/>
                </a:solidFill>
                <a:latin typeface="Montserrat"/>
                <a:ea typeface="Montserrat"/>
                <a:cs typeface="Montserrat"/>
                <a:sym typeface="Montserrat"/>
              </a:rPr>
            </a:br>
            <a:r>
              <a:rPr lang="en-IN" sz="1800" b="1" dirty="0">
                <a:solidFill>
                  <a:srgbClr val="CC0000"/>
                </a:solidFill>
                <a:latin typeface="Montserrat"/>
                <a:ea typeface="Montserrat"/>
                <a:cs typeface="Montserrat"/>
                <a:sym typeface="Montserrat"/>
              </a:rPr>
              <a:t>SHAIK AHMAD BASHA</a:t>
            </a: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1028" name="Picture 4">
            <a:extLst>
              <a:ext uri="{FF2B5EF4-FFF2-40B4-BE49-F238E27FC236}">
                <a16:creationId xmlns:a16="http://schemas.microsoft.com/office/drawing/2014/main" id="{91E7F559-C47C-470B-AC2F-CC8D7FBDB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101" y="284155"/>
            <a:ext cx="6725798" cy="29565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D095942-B597-4753-8787-30C021914049}"/>
              </a:ext>
            </a:extLst>
          </p:cNvPr>
          <p:cNvSpPr txBox="1"/>
          <p:nvPr/>
        </p:nvSpPr>
        <p:spPr>
          <a:xfrm>
            <a:off x="754655" y="3466331"/>
            <a:ext cx="7956431" cy="379463"/>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1" i="0" dirty="0">
                <a:solidFill>
                  <a:srgbClr val="134F5C"/>
                </a:solidFill>
                <a:effectLst/>
                <a:latin typeface="Montserrat" panose="00000500000000000000" pitchFamily="2" charset="0"/>
              </a:rPr>
              <a:t>In the data, there are total of 221 unique areas</a:t>
            </a:r>
            <a:endParaRPr lang="en-IN" b="1" dirty="0">
              <a:solidFill>
                <a:srgbClr val="134F5C"/>
              </a:solidFill>
              <a:latin typeface="Montserrat" panose="00000500000000000000" pitchFamily="2" charset="0"/>
            </a:endParaRPr>
          </a:p>
        </p:txBody>
      </p:sp>
      <p:sp>
        <p:nvSpPr>
          <p:cNvPr id="10" name="TextBox 9">
            <a:extLst>
              <a:ext uri="{FF2B5EF4-FFF2-40B4-BE49-F238E27FC236}">
                <a16:creationId xmlns:a16="http://schemas.microsoft.com/office/drawing/2014/main" id="{33160591-7C50-423C-A184-7572E08D0379}"/>
              </a:ext>
            </a:extLst>
          </p:cNvPr>
          <p:cNvSpPr txBox="1"/>
          <p:nvPr/>
        </p:nvSpPr>
        <p:spPr>
          <a:xfrm>
            <a:off x="754655" y="3845794"/>
            <a:ext cx="7761384" cy="738664"/>
          </a:xfrm>
          <a:prstGeom prst="rect">
            <a:avLst/>
          </a:prstGeom>
          <a:noFill/>
        </p:spPr>
        <p:txBody>
          <a:bodyPr wrap="square">
            <a:spAutoFit/>
          </a:bodyPr>
          <a:lstStyle/>
          <a:p>
            <a:pPr marL="285750" indent="-285750">
              <a:buFont typeface="Wingdings" panose="05000000000000000000" pitchFamily="2" charset="2"/>
              <a:buChar char="v"/>
            </a:pPr>
            <a:r>
              <a:rPr lang="en-US" b="1" i="0" dirty="0">
                <a:solidFill>
                  <a:srgbClr val="134F5C"/>
                </a:solidFill>
                <a:effectLst/>
                <a:latin typeface="Montserrat" panose="00000500000000000000" pitchFamily="2" charset="0"/>
              </a:rPr>
              <a:t>The areas with most number of listings are ['Williamsburg' 'Bedford-Stuyvesant' 'Harlem' 'Bushwick' 'Upper West Side' "Hell's Kitchen" 'East Village' 'Upper East Side' 'Crown Heights' 'Midtown']</a:t>
            </a:r>
            <a:endParaRPr lang="en-IN" b="1" dirty="0">
              <a:solidFill>
                <a:srgbClr val="134F5C"/>
              </a:solidFill>
              <a:latin typeface="Montserrat" panose="00000500000000000000" pitchFamily="2" charset="0"/>
            </a:endParaRPr>
          </a:p>
        </p:txBody>
      </p:sp>
    </p:spTree>
    <p:extLst>
      <p:ext uri="{BB962C8B-B14F-4D97-AF65-F5344CB8AC3E}">
        <p14:creationId xmlns:p14="http://schemas.microsoft.com/office/powerpoint/2010/main" val="213077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1026" name="Picture 2">
            <a:extLst>
              <a:ext uri="{FF2B5EF4-FFF2-40B4-BE49-F238E27FC236}">
                <a16:creationId xmlns:a16="http://schemas.microsoft.com/office/drawing/2014/main" id="{48777860-6AD9-4552-B5E1-8890FF3BB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361" y="432382"/>
            <a:ext cx="3315375" cy="31591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BB1C5BB-6769-411B-AB0A-9A90F25160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3880" y="509500"/>
            <a:ext cx="3876335" cy="28115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2A89FD3-DA66-4A3C-9506-D48418C7ED7A}"/>
              </a:ext>
            </a:extLst>
          </p:cNvPr>
          <p:cNvSpPr txBox="1"/>
          <p:nvPr/>
        </p:nvSpPr>
        <p:spPr>
          <a:xfrm>
            <a:off x="593784" y="3824015"/>
            <a:ext cx="7956431" cy="1021946"/>
          </a:xfrm>
          <a:prstGeom prst="rect">
            <a:avLst/>
          </a:prstGeom>
          <a:noFill/>
        </p:spPr>
        <p:txBody>
          <a:bodyPr wrap="square">
            <a:spAutoFit/>
          </a:bodyPr>
          <a:lstStyle/>
          <a:p>
            <a:pPr>
              <a:lnSpc>
                <a:spcPct val="150000"/>
              </a:lnSpc>
            </a:pPr>
            <a:r>
              <a:rPr lang="en-US" b="1" dirty="0">
                <a:solidFill>
                  <a:srgbClr val="134F5C"/>
                </a:solidFill>
                <a:latin typeface="Montserrat" panose="020B0604020202020204" pitchFamily="2" charset="0"/>
              </a:rPr>
              <a:t>From the above charts, we can say that most number of listings are from Manhattan with 44.3% and Brooklyn with 41.12%</a:t>
            </a:r>
          </a:p>
          <a:p>
            <a:pPr>
              <a:lnSpc>
                <a:spcPct val="150000"/>
              </a:lnSpc>
            </a:pPr>
            <a:r>
              <a:rPr lang="en-US" b="1" dirty="0">
                <a:solidFill>
                  <a:srgbClr val="134F5C"/>
                </a:solidFill>
                <a:latin typeface="Montserrat" panose="020B0604020202020204" pitchFamily="2" charset="0"/>
              </a:rPr>
              <a:t>The least number of listings are from Staten Island with 0.76%</a:t>
            </a:r>
            <a:endParaRPr lang="en-IN" dirty="0">
              <a:latin typeface="Montserrat" panose="020B0604020202020204" pitchFamily="2" charset="0"/>
            </a:endParaRPr>
          </a:p>
        </p:txBody>
      </p:sp>
    </p:spTree>
    <p:extLst>
      <p:ext uri="{BB962C8B-B14F-4D97-AF65-F5344CB8AC3E}">
        <p14:creationId xmlns:p14="http://schemas.microsoft.com/office/powerpoint/2010/main" val="1078896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2050" name="Picture 2">
            <a:extLst>
              <a:ext uri="{FF2B5EF4-FFF2-40B4-BE49-F238E27FC236}">
                <a16:creationId xmlns:a16="http://schemas.microsoft.com/office/drawing/2014/main" id="{1EA3FCFB-32FD-4F7B-9941-30E0A99CB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00" y="509500"/>
            <a:ext cx="3168890" cy="30319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71E87D5-CCAC-41A5-8F8B-3988A8F4DC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4740" y="597482"/>
            <a:ext cx="3937562" cy="2856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B8E631-C14B-463F-A05D-F180A08B54CC}"/>
              </a:ext>
            </a:extLst>
          </p:cNvPr>
          <p:cNvSpPr txBox="1"/>
          <p:nvPr/>
        </p:nvSpPr>
        <p:spPr>
          <a:xfrm>
            <a:off x="520700" y="3854873"/>
            <a:ext cx="7956431" cy="701539"/>
          </a:xfrm>
          <a:prstGeom prst="rect">
            <a:avLst/>
          </a:prstGeom>
          <a:noFill/>
        </p:spPr>
        <p:txBody>
          <a:bodyPr wrap="square">
            <a:spAutoFit/>
          </a:bodyPr>
          <a:lstStyle/>
          <a:p>
            <a:pPr>
              <a:lnSpc>
                <a:spcPct val="150000"/>
              </a:lnSpc>
            </a:pPr>
            <a:r>
              <a:rPr lang="en-US" b="1" dirty="0">
                <a:solidFill>
                  <a:srgbClr val="134F5C"/>
                </a:solidFill>
                <a:latin typeface="Montserrat" panose="020B0604020202020204" pitchFamily="2" charset="0"/>
              </a:rPr>
              <a:t>From the above charts, we can say that most number of listings are in category of Entire home/apt room type than others.</a:t>
            </a:r>
            <a:endParaRPr lang="en-IN" dirty="0">
              <a:latin typeface="Montserrat" panose="020B0604020202020204" pitchFamily="2" charset="0"/>
            </a:endParaRPr>
          </a:p>
        </p:txBody>
      </p:sp>
    </p:spTree>
    <p:extLst>
      <p:ext uri="{BB962C8B-B14F-4D97-AF65-F5344CB8AC3E}">
        <p14:creationId xmlns:p14="http://schemas.microsoft.com/office/powerpoint/2010/main" val="1108983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3076" name="Picture 4">
            <a:extLst>
              <a:ext uri="{FF2B5EF4-FFF2-40B4-BE49-F238E27FC236}">
                <a16:creationId xmlns:a16="http://schemas.microsoft.com/office/drawing/2014/main" id="{DFDA5B95-F7E1-4EA9-9130-BBB3CF7257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181" y="509500"/>
            <a:ext cx="4719637" cy="32933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2828A5B-BC8C-417A-9AC7-6D920F80D6B8}"/>
              </a:ext>
            </a:extLst>
          </p:cNvPr>
          <p:cNvSpPr txBox="1"/>
          <p:nvPr/>
        </p:nvSpPr>
        <p:spPr>
          <a:xfrm>
            <a:off x="520700" y="3854873"/>
            <a:ext cx="7956431" cy="701539"/>
          </a:xfrm>
          <a:prstGeom prst="rect">
            <a:avLst/>
          </a:prstGeom>
          <a:noFill/>
        </p:spPr>
        <p:txBody>
          <a:bodyPr wrap="square">
            <a:spAutoFit/>
          </a:bodyPr>
          <a:lstStyle/>
          <a:p>
            <a:pPr>
              <a:lnSpc>
                <a:spcPct val="150000"/>
              </a:lnSpc>
            </a:pPr>
            <a:r>
              <a:rPr lang="en-US" b="1" i="0" dirty="0">
                <a:solidFill>
                  <a:srgbClr val="134F5C"/>
                </a:solidFill>
                <a:effectLst/>
                <a:latin typeface="Montserrat" panose="020B0604020202020204" pitchFamily="2" charset="0"/>
              </a:rPr>
              <a:t>From the above plot we can observe that price is mostly in the range of 0 to 1000 and a few are in range of 1000 to 10000</a:t>
            </a:r>
            <a:endParaRPr lang="en-IN" b="1" dirty="0">
              <a:solidFill>
                <a:srgbClr val="134F5C"/>
              </a:solidFill>
              <a:latin typeface="Montserrat" panose="020B0604020202020204" pitchFamily="2" charset="0"/>
            </a:endParaRPr>
          </a:p>
        </p:txBody>
      </p:sp>
    </p:spTree>
    <p:extLst>
      <p:ext uri="{BB962C8B-B14F-4D97-AF65-F5344CB8AC3E}">
        <p14:creationId xmlns:p14="http://schemas.microsoft.com/office/powerpoint/2010/main" val="2087237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593784" y="540512"/>
            <a:ext cx="8158564" cy="362743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4098" name="Picture 2">
            <a:extLst>
              <a:ext uri="{FF2B5EF4-FFF2-40B4-BE49-F238E27FC236}">
                <a16:creationId xmlns:a16="http://schemas.microsoft.com/office/drawing/2014/main" id="{3C989E6C-F3F1-40D4-8D45-D0A87DE254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68" y="405036"/>
            <a:ext cx="3284950" cy="28715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297BC4-3D4A-449E-8C7A-4D0A0B008A99}"/>
              </a:ext>
            </a:extLst>
          </p:cNvPr>
          <p:cNvSpPr txBox="1"/>
          <p:nvPr/>
        </p:nvSpPr>
        <p:spPr>
          <a:xfrm>
            <a:off x="488297" y="3577579"/>
            <a:ext cx="7956431" cy="1025409"/>
          </a:xfrm>
          <a:prstGeom prst="rect">
            <a:avLst/>
          </a:prstGeom>
          <a:noFill/>
        </p:spPr>
        <p:txBody>
          <a:bodyPr wrap="square">
            <a:spAutoFit/>
          </a:bodyPr>
          <a:lstStyle/>
          <a:p>
            <a:pPr>
              <a:lnSpc>
                <a:spcPct val="150000"/>
              </a:lnSpc>
            </a:pPr>
            <a:r>
              <a:rPr lang="en-US" b="1" i="0" dirty="0">
                <a:solidFill>
                  <a:srgbClr val="134F5C"/>
                </a:solidFill>
                <a:effectLst/>
                <a:latin typeface="Montserrat" panose="020B0604020202020204" pitchFamily="2" charset="0"/>
              </a:rPr>
              <a:t>From the above charts we can observe that :</a:t>
            </a:r>
          </a:p>
          <a:p>
            <a:pPr marL="285750" indent="-285750">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Manhattan area has highest average price and least is Bronx</a:t>
            </a:r>
          </a:p>
          <a:p>
            <a:pPr marL="285750" indent="-285750">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Entire home/apt has highest average price than others</a:t>
            </a:r>
            <a:endParaRPr lang="en-IN" b="1" dirty="0">
              <a:solidFill>
                <a:srgbClr val="134F5C"/>
              </a:solidFill>
              <a:latin typeface="Montserrat" panose="020B0604020202020204" pitchFamily="2" charset="0"/>
            </a:endParaRPr>
          </a:p>
        </p:txBody>
      </p:sp>
      <p:pic>
        <p:nvPicPr>
          <p:cNvPr id="5" name="Picture 2">
            <a:extLst>
              <a:ext uri="{FF2B5EF4-FFF2-40B4-BE49-F238E27FC236}">
                <a16:creationId xmlns:a16="http://schemas.microsoft.com/office/drawing/2014/main" id="{F700A043-5EED-4650-89C7-3F3E7D905A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512" y="405036"/>
            <a:ext cx="3669360" cy="287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753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6146" name="Picture 2">
            <a:extLst>
              <a:ext uri="{FF2B5EF4-FFF2-40B4-BE49-F238E27FC236}">
                <a16:creationId xmlns:a16="http://schemas.microsoft.com/office/drawing/2014/main" id="{FA903BC9-6BAD-4BFC-A021-ABEF241E7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84" y="290424"/>
            <a:ext cx="3583042" cy="30832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F5048F-D9B6-4ADD-B49D-D5737A314EF7}"/>
              </a:ext>
            </a:extLst>
          </p:cNvPr>
          <p:cNvSpPr txBox="1"/>
          <p:nvPr/>
        </p:nvSpPr>
        <p:spPr>
          <a:xfrm>
            <a:off x="695384" y="3723474"/>
            <a:ext cx="7956431" cy="1025409"/>
          </a:xfrm>
          <a:prstGeom prst="rect">
            <a:avLst/>
          </a:prstGeom>
          <a:noFill/>
        </p:spPr>
        <p:txBody>
          <a:bodyPr wrap="square">
            <a:spAutoFit/>
          </a:bodyPr>
          <a:lstStyle/>
          <a:p>
            <a:pPr>
              <a:lnSpc>
                <a:spcPct val="150000"/>
              </a:lnSpc>
            </a:pPr>
            <a:r>
              <a:rPr lang="en-US" b="1" i="0" dirty="0">
                <a:solidFill>
                  <a:srgbClr val="134F5C"/>
                </a:solidFill>
                <a:effectLst/>
                <a:latin typeface="Montserrat" panose="020B0604020202020204" pitchFamily="2" charset="0"/>
              </a:rPr>
              <a:t>From the above chart we can observe that:</a:t>
            </a:r>
          </a:p>
          <a:p>
            <a:pPr marL="285750" indent="-285750">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Manhattan has high count of listings and the least is Staten Island.</a:t>
            </a:r>
          </a:p>
          <a:p>
            <a:pPr marL="285750" indent="-285750">
              <a:lnSpc>
                <a:spcPct val="150000"/>
              </a:lnSpc>
              <a:buFont typeface="Wingdings" panose="05000000000000000000" pitchFamily="2" charset="2"/>
              <a:buChar char="v"/>
            </a:pPr>
            <a:r>
              <a:rPr lang="en-US" b="1" dirty="0">
                <a:solidFill>
                  <a:srgbClr val="134F5C"/>
                </a:solidFill>
                <a:latin typeface="Montserrat" panose="020B0604020202020204" pitchFamily="2" charset="0"/>
              </a:rPr>
              <a:t>H</a:t>
            </a:r>
            <a:r>
              <a:rPr lang="en-US" b="1" i="0" dirty="0">
                <a:solidFill>
                  <a:srgbClr val="134F5C"/>
                </a:solidFill>
                <a:effectLst/>
                <a:latin typeface="Montserrat" panose="020B0604020202020204" pitchFamily="2" charset="0"/>
              </a:rPr>
              <a:t>ost listing count is higher for Entire home/apt followed by Private room</a:t>
            </a:r>
            <a:endParaRPr lang="en-IN" b="1" dirty="0">
              <a:solidFill>
                <a:srgbClr val="134F5C"/>
              </a:solidFill>
              <a:latin typeface="Montserrat" panose="020B0604020202020204" pitchFamily="2" charset="0"/>
            </a:endParaRPr>
          </a:p>
        </p:txBody>
      </p:sp>
      <p:pic>
        <p:nvPicPr>
          <p:cNvPr id="5" name="Picture 2">
            <a:extLst>
              <a:ext uri="{FF2B5EF4-FFF2-40B4-BE49-F238E27FC236}">
                <a16:creationId xmlns:a16="http://schemas.microsoft.com/office/drawing/2014/main" id="{ED61672B-DFD6-4D74-9AD4-C4C8013DDB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9" y="290424"/>
            <a:ext cx="3583043" cy="3213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637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8194" name="Picture 2">
            <a:extLst>
              <a:ext uri="{FF2B5EF4-FFF2-40B4-BE49-F238E27FC236}">
                <a16:creationId xmlns:a16="http://schemas.microsoft.com/office/drawing/2014/main" id="{467B0084-E493-4C75-AC03-0D4C6F034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268" y="449487"/>
            <a:ext cx="3147678" cy="26685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28FD1D-40F8-4743-9D6A-51F79D48467D}"/>
              </a:ext>
            </a:extLst>
          </p:cNvPr>
          <p:cNvSpPr txBox="1"/>
          <p:nvPr/>
        </p:nvSpPr>
        <p:spPr>
          <a:xfrm>
            <a:off x="593784" y="3355393"/>
            <a:ext cx="7956431" cy="1348574"/>
          </a:xfrm>
          <a:prstGeom prst="rect">
            <a:avLst/>
          </a:prstGeom>
          <a:noFill/>
        </p:spPr>
        <p:txBody>
          <a:bodyPr wrap="square">
            <a:spAutoFit/>
          </a:bodyPr>
          <a:lstStyle/>
          <a:p>
            <a:pPr>
              <a:lnSpc>
                <a:spcPct val="150000"/>
              </a:lnSpc>
            </a:pPr>
            <a:r>
              <a:rPr lang="en-US" b="1" i="0" dirty="0">
                <a:solidFill>
                  <a:srgbClr val="134F5C"/>
                </a:solidFill>
                <a:effectLst/>
                <a:latin typeface="Montserrat" panose="020B0604020202020204" pitchFamily="2" charset="0"/>
              </a:rPr>
              <a:t>From the above chart we can say that :</a:t>
            </a:r>
          </a:p>
          <a:p>
            <a:pPr marL="285750" indent="-285750">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Brooklyn has highest number of reviews followed by Manhattan and least is Staten Island</a:t>
            </a:r>
          </a:p>
          <a:p>
            <a:pPr marL="285750" indent="-285750">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Entire home/apt has highest number of reviews than others.</a:t>
            </a:r>
            <a:endParaRPr lang="en-IN" b="1" dirty="0">
              <a:solidFill>
                <a:srgbClr val="134F5C"/>
              </a:solidFill>
              <a:latin typeface="Montserrat" panose="020B0604020202020204" pitchFamily="2" charset="0"/>
            </a:endParaRPr>
          </a:p>
        </p:txBody>
      </p:sp>
      <p:pic>
        <p:nvPicPr>
          <p:cNvPr id="5" name="Picture 2">
            <a:extLst>
              <a:ext uri="{FF2B5EF4-FFF2-40B4-BE49-F238E27FC236}">
                <a16:creationId xmlns:a16="http://schemas.microsoft.com/office/drawing/2014/main" id="{19619C05-E44D-44A4-ABDC-25C2D75DD6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9" y="336357"/>
            <a:ext cx="3147678" cy="2781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813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10242" name="Picture 2">
            <a:extLst>
              <a:ext uri="{FF2B5EF4-FFF2-40B4-BE49-F238E27FC236}">
                <a16:creationId xmlns:a16="http://schemas.microsoft.com/office/drawing/2014/main" id="{73D91E28-51AD-4670-A242-359884F36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357189"/>
            <a:ext cx="3508375" cy="294321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EA5A76D5-B7D4-4791-AE23-2F661670F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184" y="357189"/>
            <a:ext cx="3419430" cy="30218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AEFEE6-FF36-45A0-8235-CAF7A0A09012}"/>
              </a:ext>
            </a:extLst>
          </p:cNvPr>
          <p:cNvSpPr txBox="1"/>
          <p:nvPr/>
        </p:nvSpPr>
        <p:spPr>
          <a:xfrm>
            <a:off x="593784" y="3519433"/>
            <a:ext cx="7956431" cy="1025409"/>
          </a:xfrm>
          <a:prstGeom prst="rect">
            <a:avLst/>
          </a:prstGeom>
          <a:noFill/>
        </p:spPr>
        <p:txBody>
          <a:bodyPr wrap="square">
            <a:spAutoFit/>
          </a:bodyPr>
          <a:lstStyle/>
          <a:p>
            <a:pPr>
              <a:lnSpc>
                <a:spcPct val="150000"/>
              </a:lnSpc>
            </a:pPr>
            <a:r>
              <a:rPr lang="en-US" b="1" i="0" dirty="0">
                <a:solidFill>
                  <a:srgbClr val="134F5C"/>
                </a:solidFill>
                <a:effectLst/>
                <a:latin typeface="Montserrat" panose="020B0604020202020204" pitchFamily="2" charset="0"/>
              </a:rPr>
              <a:t>From the above chart we can say that :</a:t>
            </a:r>
          </a:p>
          <a:p>
            <a:pPr marL="285750" indent="-285750">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Manhattan has more night stays</a:t>
            </a:r>
          </a:p>
          <a:p>
            <a:pPr marL="285750" indent="-285750">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Entire home/apt has more night stays and least is Shared room</a:t>
            </a:r>
            <a:endParaRPr lang="en-IN" b="1" dirty="0">
              <a:solidFill>
                <a:srgbClr val="134F5C"/>
              </a:solidFill>
              <a:latin typeface="Montserrat" panose="020B0604020202020204" pitchFamily="2" charset="0"/>
            </a:endParaRPr>
          </a:p>
        </p:txBody>
      </p:sp>
    </p:spTree>
    <p:extLst>
      <p:ext uri="{BB962C8B-B14F-4D97-AF65-F5344CB8AC3E}">
        <p14:creationId xmlns:p14="http://schemas.microsoft.com/office/powerpoint/2010/main" val="1611402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11266" name="Picture 2">
            <a:extLst>
              <a:ext uri="{FF2B5EF4-FFF2-40B4-BE49-F238E27FC236}">
                <a16:creationId xmlns:a16="http://schemas.microsoft.com/office/drawing/2014/main" id="{EF050C5D-9DE7-4DA0-89B2-C378FC221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749" y="173847"/>
            <a:ext cx="5010501" cy="34033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CECE05-3FEB-4576-B04C-9831A5415F7D}"/>
              </a:ext>
            </a:extLst>
          </p:cNvPr>
          <p:cNvSpPr txBox="1"/>
          <p:nvPr/>
        </p:nvSpPr>
        <p:spPr>
          <a:xfrm>
            <a:off x="593783" y="3604544"/>
            <a:ext cx="7956431" cy="1348574"/>
          </a:xfrm>
          <a:prstGeom prst="rect">
            <a:avLst/>
          </a:prstGeom>
          <a:noFill/>
        </p:spPr>
        <p:txBody>
          <a:bodyPr wrap="square">
            <a:spAutoFit/>
          </a:bodyPr>
          <a:lstStyle/>
          <a:p>
            <a:pPr>
              <a:lnSpc>
                <a:spcPct val="150000"/>
              </a:lnSpc>
            </a:pPr>
            <a:r>
              <a:rPr lang="en-US" b="1" i="0" dirty="0">
                <a:solidFill>
                  <a:srgbClr val="134F5C"/>
                </a:solidFill>
                <a:effectLst/>
                <a:latin typeface="Montserrat" panose="020B0604020202020204" pitchFamily="2" charset="0"/>
              </a:rPr>
              <a:t>As we know Manhattan has highest average price. In Manhattan, entire home/apt has highest average price.</a:t>
            </a:r>
          </a:p>
          <a:p>
            <a:pPr>
              <a:lnSpc>
                <a:spcPct val="150000"/>
              </a:lnSpc>
            </a:pPr>
            <a:r>
              <a:rPr lang="en-US" b="1" dirty="0">
                <a:solidFill>
                  <a:srgbClr val="134F5C"/>
                </a:solidFill>
                <a:latin typeface="Montserrat" panose="020B0604020202020204" pitchFamily="2" charset="0"/>
              </a:rPr>
              <a:t>Similarly, we can see comparison between the average price for room types across each neighborhood groups.</a:t>
            </a:r>
            <a:endParaRPr lang="en-IN" b="1" dirty="0">
              <a:solidFill>
                <a:srgbClr val="134F5C"/>
              </a:solidFill>
              <a:latin typeface="Montserrat" panose="020B0604020202020204" pitchFamily="2" charset="0"/>
            </a:endParaRPr>
          </a:p>
        </p:txBody>
      </p:sp>
    </p:spTree>
    <p:extLst>
      <p:ext uri="{BB962C8B-B14F-4D97-AF65-F5344CB8AC3E}">
        <p14:creationId xmlns:p14="http://schemas.microsoft.com/office/powerpoint/2010/main" val="2920546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12290" name="Picture 2">
            <a:extLst>
              <a:ext uri="{FF2B5EF4-FFF2-40B4-BE49-F238E27FC236}">
                <a16:creationId xmlns:a16="http://schemas.microsoft.com/office/drawing/2014/main" id="{CBD148FB-3EB7-4E9C-AF64-383DA50E0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940" y="426950"/>
            <a:ext cx="4634119" cy="30761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9FBF3C-64A9-4217-8C63-260D6C68CB7B}"/>
              </a:ext>
            </a:extLst>
          </p:cNvPr>
          <p:cNvSpPr txBox="1"/>
          <p:nvPr/>
        </p:nvSpPr>
        <p:spPr>
          <a:xfrm>
            <a:off x="593783" y="3604544"/>
            <a:ext cx="7956431" cy="1348574"/>
          </a:xfrm>
          <a:prstGeom prst="rect">
            <a:avLst/>
          </a:prstGeom>
          <a:noFill/>
        </p:spPr>
        <p:txBody>
          <a:bodyPr wrap="square">
            <a:spAutoFit/>
          </a:bodyPr>
          <a:lstStyle/>
          <a:p>
            <a:pPr>
              <a:lnSpc>
                <a:spcPct val="150000"/>
              </a:lnSpc>
            </a:pPr>
            <a:r>
              <a:rPr lang="en-US" b="1" i="0" dirty="0">
                <a:solidFill>
                  <a:srgbClr val="134F5C"/>
                </a:solidFill>
                <a:effectLst/>
                <a:latin typeface="Montserrat" panose="020B0604020202020204" pitchFamily="2" charset="0"/>
              </a:rPr>
              <a:t>As we know Brooklyn has highest number of reviews. In Brooklyn, entire home/apt has highest number of reviews.</a:t>
            </a:r>
          </a:p>
          <a:p>
            <a:pPr>
              <a:lnSpc>
                <a:spcPct val="150000"/>
              </a:lnSpc>
            </a:pPr>
            <a:r>
              <a:rPr lang="en-US" b="1" dirty="0">
                <a:solidFill>
                  <a:srgbClr val="134F5C"/>
                </a:solidFill>
                <a:latin typeface="Montserrat" panose="020B0604020202020204" pitchFamily="2" charset="0"/>
              </a:rPr>
              <a:t>Similarly, we can see comparison between the number of reviews for room types across each neighborhood groups</a:t>
            </a:r>
            <a:endParaRPr lang="en-IN" b="1" dirty="0">
              <a:solidFill>
                <a:srgbClr val="134F5C"/>
              </a:solidFill>
              <a:latin typeface="Montserrat" panose="020B0604020202020204" pitchFamily="2" charset="0"/>
            </a:endParaRPr>
          </a:p>
        </p:txBody>
      </p:sp>
    </p:spTree>
    <p:extLst>
      <p:ext uri="{BB962C8B-B14F-4D97-AF65-F5344CB8AC3E}">
        <p14:creationId xmlns:p14="http://schemas.microsoft.com/office/powerpoint/2010/main" val="66530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CAA15C80-448D-4D91-B91D-5CDDDCE911F1}"/>
              </a:ext>
            </a:extLst>
          </p:cNvPr>
          <p:cNvSpPr txBox="1"/>
          <p:nvPr/>
        </p:nvSpPr>
        <p:spPr>
          <a:xfrm>
            <a:off x="577969" y="501415"/>
            <a:ext cx="4572000" cy="400110"/>
          </a:xfrm>
          <a:prstGeom prst="rect">
            <a:avLst/>
          </a:prstGeom>
          <a:noFill/>
        </p:spPr>
        <p:txBody>
          <a:bodyPr wrap="square">
            <a:spAutoFit/>
          </a:bodyPr>
          <a:lstStyle/>
          <a:p>
            <a:r>
              <a:rPr lang="en-GB" sz="2000" b="1" dirty="0">
                <a:solidFill>
                  <a:srgbClr val="CC0000"/>
                </a:solidFill>
                <a:latin typeface="Montserrat"/>
                <a:ea typeface="Montserrat"/>
                <a:cs typeface="Montserrat"/>
                <a:sym typeface="Montserrat"/>
              </a:rPr>
              <a:t>What is Airbnb ?</a:t>
            </a:r>
            <a:endParaRPr lang="en-IN" sz="2000" dirty="0"/>
          </a:p>
        </p:txBody>
      </p:sp>
      <p:sp>
        <p:nvSpPr>
          <p:cNvPr id="6" name="TextBox 5">
            <a:extLst>
              <a:ext uri="{FF2B5EF4-FFF2-40B4-BE49-F238E27FC236}">
                <a16:creationId xmlns:a16="http://schemas.microsoft.com/office/drawing/2014/main" id="{50E633BF-11E8-4724-B90E-B6B1C1327D85}"/>
              </a:ext>
            </a:extLst>
          </p:cNvPr>
          <p:cNvSpPr txBox="1"/>
          <p:nvPr/>
        </p:nvSpPr>
        <p:spPr>
          <a:xfrm>
            <a:off x="577968" y="1044519"/>
            <a:ext cx="7956431" cy="4078039"/>
          </a:xfrm>
          <a:prstGeom prst="rect">
            <a:avLst/>
          </a:prstGeom>
          <a:noFill/>
        </p:spPr>
        <p:txBody>
          <a:bodyPr wrap="square">
            <a:spAutoFit/>
          </a:bodyPr>
          <a:lstStyle/>
          <a:p>
            <a:pPr>
              <a:lnSpc>
                <a:spcPct val="150000"/>
              </a:lnSpc>
            </a:pPr>
            <a:r>
              <a:rPr lang="en-US" b="1" i="0" dirty="0">
                <a:solidFill>
                  <a:srgbClr val="134F5C"/>
                </a:solidFill>
                <a:effectLst/>
                <a:latin typeface="Montserrat" panose="020B0604020202020204" pitchFamily="2" charset="0"/>
              </a:rPr>
              <a:t>Airbnb</a:t>
            </a:r>
            <a:r>
              <a:rPr lang="en-US" b="1" i="0" dirty="0">
                <a:solidFill>
                  <a:srgbClr val="405176"/>
                </a:solidFill>
                <a:effectLst/>
                <a:latin typeface="Montserrat" panose="020B0604020202020204" pitchFamily="2" charset="0"/>
              </a:rPr>
              <a:t>, as in “Air Bed and Breakfast,” is a service that lets property owners rent out their spaces to travelers looking for a place to stay. Travelers can rent a space for multiple people to share, a shared space with private rooms, or the entire property for themselves</a:t>
            </a:r>
            <a:r>
              <a:rPr lang="en-US" i="0" dirty="0">
                <a:solidFill>
                  <a:srgbClr val="405176"/>
                </a:solidFill>
                <a:effectLst/>
                <a:latin typeface="Montserrat" panose="020B0604020202020204" pitchFamily="2" charset="0"/>
              </a:rPr>
              <a:t>.</a:t>
            </a:r>
          </a:p>
          <a:p>
            <a:pPr>
              <a:lnSpc>
                <a:spcPct val="150000"/>
              </a:lnSpc>
            </a:pPr>
            <a:endParaRPr lang="en-US" dirty="0">
              <a:solidFill>
                <a:srgbClr val="405176"/>
              </a:solidFill>
              <a:latin typeface="Montserrat" panose="020B0604020202020204" pitchFamily="2" charset="0"/>
            </a:endParaRPr>
          </a:p>
          <a:p>
            <a:pPr>
              <a:lnSpc>
                <a:spcPct val="150000"/>
              </a:lnSpc>
            </a:pPr>
            <a:r>
              <a:rPr lang="en-US" b="1" i="0" dirty="0">
                <a:solidFill>
                  <a:srgbClr val="405176"/>
                </a:solidFill>
                <a:effectLst/>
                <a:latin typeface="Montserrat" panose="020B0604020202020204" pitchFamily="2" charset="0"/>
              </a:rPr>
              <a:t>Airbnb is based on a peer-to-peer business model. This makes it simple, easy to use, and tends to be more profitable for both parties. The model also gives you the opportunity to customize and personalize your guests’ experience the way you want.</a:t>
            </a:r>
          </a:p>
          <a:p>
            <a:endParaRPr lang="en-US" dirty="0">
              <a:solidFill>
                <a:srgbClr val="405176"/>
              </a:solidFill>
              <a:latin typeface="Montserrat" panose="020B0604020202020204" pitchFamily="2" charset="0"/>
            </a:endParaRPr>
          </a:p>
          <a:p>
            <a:endParaRPr lang="en-US" dirty="0">
              <a:solidFill>
                <a:srgbClr val="405176"/>
              </a:solidFill>
              <a:latin typeface="Montserrat" panose="020B0604020202020204" pitchFamily="2" charset="0"/>
            </a:endParaRPr>
          </a:p>
          <a:p>
            <a:endParaRPr lang="en-US" dirty="0">
              <a:solidFill>
                <a:srgbClr val="405176"/>
              </a:solidFill>
              <a:latin typeface="Montserrat" panose="020B0604020202020204" pitchFamily="2" charset="0"/>
            </a:endParaRPr>
          </a:p>
          <a:p>
            <a:endParaRPr lang="en-US" dirty="0">
              <a:solidFill>
                <a:srgbClr val="405176"/>
              </a:solidFill>
              <a:latin typeface="Montserrat" panose="020B0604020202020204" pitchFamily="2" charset="0"/>
            </a:endParaRPr>
          </a:p>
          <a:p>
            <a:endParaRPr lang="en-IN" dirty="0">
              <a:latin typeface="Montserrat" panose="020B0604020202020204"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13314" name="Picture 2">
            <a:extLst>
              <a:ext uri="{FF2B5EF4-FFF2-40B4-BE49-F238E27FC236}">
                <a16:creationId xmlns:a16="http://schemas.microsoft.com/office/drawing/2014/main" id="{75118810-8E24-41DC-B351-A2F289257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16" y="190382"/>
            <a:ext cx="4872963" cy="32593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24C792-F5A6-4962-AA68-E044D83DCB4F}"/>
              </a:ext>
            </a:extLst>
          </p:cNvPr>
          <p:cNvSpPr txBox="1"/>
          <p:nvPr/>
        </p:nvSpPr>
        <p:spPr>
          <a:xfrm>
            <a:off x="593783" y="3604544"/>
            <a:ext cx="7956431" cy="1348574"/>
          </a:xfrm>
          <a:prstGeom prst="rect">
            <a:avLst/>
          </a:prstGeom>
          <a:noFill/>
        </p:spPr>
        <p:txBody>
          <a:bodyPr wrap="square">
            <a:spAutoFit/>
          </a:bodyPr>
          <a:lstStyle/>
          <a:p>
            <a:pPr>
              <a:lnSpc>
                <a:spcPct val="150000"/>
              </a:lnSpc>
            </a:pPr>
            <a:r>
              <a:rPr lang="en-US" b="1" i="0" dirty="0">
                <a:solidFill>
                  <a:srgbClr val="134F5C"/>
                </a:solidFill>
                <a:effectLst/>
                <a:latin typeface="Montserrat" panose="020B0604020202020204" pitchFamily="2" charset="0"/>
              </a:rPr>
              <a:t>As we know Manhattan has highest number of host listings. In Manhattan, entire home/apt has highest number of reviews.</a:t>
            </a:r>
          </a:p>
          <a:p>
            <a:pPr>
              <a:lnSpc>
                <a:spcPct val="150000"/>
              </a:lnSpc>
            </a:pPr>
            <a:r>
              <a:rPr lang="en-US" b="1" dirty="0">
                <a:solidFill>
                  <a:srgbClr val="134F5C"/>
                </a:solidFill>
                <a:latin typeface="Montserrat" panose="020B0604020202020204" pitchFamily="2" charset="0"/>
              </a:rPr>
              <a:t>Similarly, we can see comparison between the number of host listings for room types across each neighborhood groups</a:t>
            </a:r>
            <a:endParaRPr lang="en-IN" b="1" dirty="0">
              <a:solidFill>
                <a:srgbClr val="134F5C"/>
              </a:solidFill>
              <a:latin typeface="Montserrat" panose="020B0604020202020204" pitchFamily="2" charset="0"/>
            </a:endParaRPr>
          </a:p>
        </p:txBody>
      </p:sp>
    </p:spTree>
    <p:extLst>
      <p:ext uri="{BB962C8B-B14F-4D97-AF65-F5344CB8AC3E}">
        <p14:creationId xmlns:p14="http://schemas.microsoft.com/office/powerpoint/2010/main" val="3807117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pic>
        <p:nvPicPr>
          <p:cNvPr id="14338" name="Picture 2">
            <a:extLst>
              <a:ext uri="{FF2B5EF4-FFF2-40B4-BE49-F238E27FC236}">
                <a16:creationId xmlns:a16="http://schemas.microsoft.com/office/drawing/2014/main" id="{4E829391-9B55-4E0D-926A-26FC9659E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904" y="297860"/>
            <a:ext cx="4802187" cy="31876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D487618-3B7A-4928-9322-CEB793B49E6B}"/>
              </a:ext>
            </a:extLst>
          </p:cNvPr>
          <p:cNvSpPr txBox="1"/>
          <p:nvPr/>
        </p:nvSpPr>
        <p:spPr>
          <a:xfrm>
            <a:off x="593783" y="3604544"/>
            <a:ext cx="7956431" cy="1348574"/>
          </a:xfrm>
          <a:prstGeom prst="rect">
            <a:avLst/>
          </a:prstGeom>
          <a:noFill/>
        </p:spPr>
        <p:txBody>
          <a:bodyPr wrap="square">
            <a:spAutoFit/>
          </a:bodyPr>
          <a:lstStyle/>
          <a:p>
            <a:pPr>
              <a:lnSpc>
                <a:spcPct val="150000"/>
              </a:lnSpc>
            </a:pPr>
            <a:r>
              <a:rPr lang="en-US" b="1" i="0" dirty="0">
                <a:solidFill>
                  <a:srgbClr val="134F5C"/>
                </a:solidFill>
                <a:effectLst/>
                <a:latin typeface="Montserrat" panose="020B0604020202020204" pitchFamily="2" charset="0"/>
              </a:rPr>
              <a:t>As we know Manhattan has highest number of night stays. In Manhattan, entire home/apt has highest number of night stays.</a:t>
            </a:r>
          </a:p>
          <a:p>
            <a:pPr>
              <a:lnSpc>
                <a:spcPct val="150000"/>
              </a:lnSpc>
            </a:pPr>
            <a:r>
              <a:rPr lang="en-US" b="1" dirty="0">
                <a:solidFill>
                  <a:srgbClr val="134F5C"/>
                </a:solidFill>
                <a:latin typeface="Montserrat" panose="020B0604020202020204" pitchFamily="2" charset="0"/>
              </a:rPr>
              <a:t>Similarly, we can see comparison between the number of night stays for room types across each neighborhood groups</a:t>
            </a:r>
            <a:endParaRPr lang="en-IN" b="1" dirty="0">
              <a:solidFill>
                <a:srgbClr val="134F5C"/>
              </a:solidFill>
              <a:latin typeface="Montserrat" panose="020B0604020202020204" pitchFamily="2" charset="0"/>
            </a:endParaRPr>
          </a:p>
        </p:txBody>
      </p:sp>
    </p:spTree>
    <p:extLst>
      <p:ext uri="{BB962C8B-B14F-4D97-AF65-F5344CB8AC3E}">
        <p14:creationId xmlns:p14="http://schemas.microsoft.com/office/powerpoint/2010/main" val="405912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49" y="976342"/>
            <a:ext cx="7554648" cy="335892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1EA15042-65F0-4017-8910-1829769F97D1}"/>
              </a:ext>
            </a:extLst>
          </p:cNvPr>
          <p:cNvSpPr txBox="1"/>
          <p:nvPr/>
        </p:nvSpPr>
        <p:spPr>
          <a:xfrm>
            <a:off x="577969" y="309445"/>
            <a:ext cx="4572000" cy="400110"/>
          </a:xfrm>
          <a:prstGeom prst="rect">
            <a:avLst/>
          </a:prstGeom>
          <a:noFill/>
        </p:spPr>
        <p:txBody>
          <a:bodyPr wrap="square">
            <a:spAutoFit/>
          </a:bodyPr>
          <a:lstStyle/>
          <a:p>
            <a:r>
              <a:rPr lang="en-GB" sz="2000" b="1" dirty="0">
                <a:solidFill>
                  <a:srgbClr val="CC0000"/>
                </a:solidFill>
                <a:latin typeface="Montserrat"/>
                <a:sym typeface="Montserrat"/>
              </a:rPr>
              <a:t>Busiest Hosts</a:t>
            </a:r>
            <a:endParaRPr lang="en-IN" sz="2000" dirty="0"/>
          </a:p>
        </p:txBody>
      </p:sp>
      <p:sp>
        <p:nvSpPr>
          <p:cNvPr id="4" name="TextBox 3">
            <a:extLst>
              <a:ext uri="{FF2B5EF4-FFF2-40B4-BE49-F238E27FC236}">
                <a16:creationId xmlns:a16="http://schemas.microsoft.com/office/drawing/2014/main" id="{0481CA60-5DCA-4D51-A2B7-3AB6A8519739}"/>
              </a:ext>
            </a:extLst>
          </p:cNvPr>
          <p:cNvSpPr txBox="1"/>
          <p:nvPr/>
        </p:nvSpPr>
        <p:spPr>
          <a:xfrm>
            <a:off x="577969" y="709555"/>
            <a:ext cx="7956431" cy="711028"/>
          </a:xfrm>
          <a:prstGeom prst="rect">
            <a:avLst/>
          </a:prstGeom>
          <a:noFill/>
        </p:spPr>
        <p:txBody>
          <a:bodyPr wrap="square">
            <a:spAutoFit/>
          </a:bodyPr>
          <a:lstStyle/>
          <a:p>
            <a:pPr>
              <a:lnSpc>
                <a:spcPct val="150000"/>
              </a:lnSpc>
            </a:pPr>
            <a:r>
              <a:rPr lang="en-IN" b="1" i="0" dirty="0">
                <a:solidFill>
                  <a:srgbClr val="134F5C"/>
                </a:solidFill>
                <a:effectLst/>
                <a:latin typeface="Montserrat" panose="020B0604020202020204" pitchFamily="2" charset="0"/>
              </a:rPr>
              <a:t>The busiest hosts are </a:t>
            </a:r>
            <a:r>
              <a:rPr lang="en-IN" b="1" i="0" dirty="0" err="1">
                <a:solidFill>
                  <a:srgbClr val="134F5C"/>
                </a:solidFill>
                <a:effectLst/>
                <a:latin typeface="Montserrat" panose="020B0604020202020204" pitchFamily="2" charset="0"/>
              </a:rPr>
              <a:t>Blueground</a:t>
            </a:r>
            <a:r>
              <a:rPr lang="en-IN" b="1" i="0" dirty="0">
                <a:solidFill>
                  <a:srgbClr val="134F5C"/>
                </a:solidFill>
                <a:effectLst/>
                <a:latin typeface="Montserrat" panose="020B0604020202020204" pitchFamily="2" charset="0"/>
              </a:rPr>
              <a:t>, Sonder (NYC), Kara, Michael, Jeremy &amp; Laura, Sonder, Corporate Housing, Ken, Kazuya, </a:t>
            </a:r>
            <a:r>
              <a:rPr lang="en-IN" b="1" i="0" dirty="0" err="1">
                <a:solidFill>
                  <a:srgbClr val="134F5C"/>
                </a:solidFill>
                <a:effectLst/>
                <a:latin typeface="Montserrat" panose="020B0604020202020204" pitchFamily="2" charset="0"/>
              </a:rPr>
              <a:t>Pranjal</a:t>
            </a:r>
            <a:endParaRPr lang="en-IN" b="1" dirty="0">
              <a:solidFill>
                <a:srgbClr val="134F5C"/>
              </a:solidFill>
              <a:latin typeface="Montserrat" panose="020B0604020202020204" pitchFamily="2" charset="0"/>
            </a:endParaRPr>
          </a:p>
        </p:txBody>
      </p:sp>
      <p:pic>
        <p:nvPicPr>
          <p:cNvPr id="15362" name="Picture 2">
            <a:extLst>
              <a:ext uri="{FF2B5EF4-FFF2-40B4-BE49-F238E27FC236}">
                <a16:creationId xmlns:a16="http://schemas.microsoft.com/office/drawing/2014/main" id="{12431D9D-9BCA-4014-877E-378201F4B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666" y="1548029"/>
            <a:ext cx="6927731" cy="2885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081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16386" name="Picture 2">
            <a:extLst>
              <a:ext uri="{FF2B5EF4-FFF2-40B4-BE49-F238E27FC236}">
                <a16:creationId xmlns:a16="http://schemas.microsoft.com/office/drawing/2014/main" id="{8EEE959A-0276-4E53-B98D-87EFBE1EA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588" y="509500"/>
            <a:ext cx="3933825" cy="2705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9E56BEA-7976-4239-B34E-65D08CEDF131}"/>
              </a:ext>
            </a:extLst>
          </p:cNvPr>
          <p:cNvSpPr txBox="1"/>
          <p:nvPr/>
        </p:nvSpPr>
        <p:spPr>
          <a:xfrm>
            <a:off x="593784" y="3398936"/>
            <a:ext cx="7956431" cy="1025409"/>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From the above histogram, we can say that a most number of listings are available for only less than 50days</a:t>
            </a:r>
          </a:p>
          <a:p>
            <a:pPr marL="285750" indent="-285750">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There are total of 1294 listings that are available for 365 days</a:t>
            </a:r>
            <a:endParaRPr lang="en-IN" b="1" dirty="0">
              <a:solidFill>
                <a:srgbClr val="134F5C"/>
              </a:solidFill>
              <a:latin typeface="Montserrat" panose="020B0604020202020204" pitchFamily="2" charset="0"/>
            </a:endParaRPr>
          </a:p>
        </p:txBody>
      </p:sp>
    </p:spTree>
    <p:extLst>
      <p:ext uri="{BB962C8B-B14F-4D97-AF65-F5344CB8AC3E}">
        <p14:creationId xmlns:p14="http://schemas.microsoft.com/office/powerpoint/2010/main" val="2622121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17412" name="Picture 4">
            <a:extLst>
              <a:ext uri="{FF2B5EF4-FFF2-40B4-BE49-F238E27FC236}">
                <a16:creationId xmlns:a16="http://schemas.microsoft.com/office/drawing/2014/main" id="{79C1A580-71E1-45BA-859F-4BDF447D4A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509500"/>
            <a:ext cx="3303588" cy="27359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9C82CC-8F10-4B97-A956-2793CF636553}"/>
              </a:ext>
            </a:extLst>
          </p:cNvPr>
          <p:cNvSpPr txBox="1"/>
          <p:nvPr/>
        </p:nvSpPr>
        <p:spPr>
          <a:xfrm>
            <a:off x="682684" y="3781595"/>
            <a:ext cx="7956431" cy="1277273"/>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1" dirty="0">
                <a:solidFill>
                  <a:srgbClr val="134F5C"/>
                </a:solidFill>
                <a:effectLst/>
                <a:latin typeface="Montserrat" panose="020B0604020202020204" pitchFamily="2" charset="0"/>
              </a:rPr>
              <a:t>From the above charts we can see that Staten Island has availability of rooms with more number of days and </a:t>
            </a:r>
          </a:p>
          <a:p>
            <a:pPr marL="285750" indent="-285750">
              <a:lnSpc>
                <a:spcPct val="150000"/>
              </a:lnSpc>
              <a:buFont typeface="Wingdings" panose="05000000000000000000" pitchFamily="2" charset="2"/>
              <a:buChar char="v"/>
            </a:pPr>
            <a:r>
              <a:rPr lang="en-US" b="1" dirty="0">
                <a:solidFill>
                  <a:srgbClr val="134F5C"/>
                </a:solidFill>
                <a:latin typeface="Montserrat" panose="020B0604020202020204" pitchFamily="2" charset="0"/>
              </a:rPr>
              <a:t>S</a:t>
            </a:r>
            <a:r>
              <a:rPr lang="en-US" b="1" dirty="0">
                <a:solidFill>
                  <a:srgbClr val="134F5C"/>
                </a:solidFill>
                <a:effectLst/>
                <a:latin typeface="Montserrat" panose="020B0604020202020204" pitchFamily="2" charset="0"/>
              </a:rPr>
              <a:t>hared room category has availability of rooms with more number of days</a:t>
            </a:r>
          </a:p>
          <a:p>
            <a:endParaRPr lang="en-US" b="1" dirty="0">
              <a:solidFill>
                <a:srgbClr val="134F5C"/>
              </a:solidFill>
              <a:effectLst/>
              <a:latin typeface="Montserrat" panose="020B0604020202020204" pitchFamily="2" charset="0"/>
            </a:endParaRPr>
          </a:p>
        </p:txBody>
      </p:sp>
      <p:pic>
        <p:nvPicPr>
          <p:cNvPr id="17414" name="Picture 6">
            <a:extLst>
              <a:ext uri="{FF2B5EF4-FFF2-40B4-BE49-F238E27FC236}">
                <a16:creationId xmlns:a16="http://schemas.microsoft.com/office/drawing/2014/main" id="{41310CEE-0054-4A45-A576-12A1E05CA9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09500"/>
            <a:ext cx="3303588" cy="302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65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4AAB0110-A820-4F05-B9AD-F9744EB510FB}"/>
              </a:ext>
            </a:extLst>
          </p:cNvPr>
          <p:cNvSpPr txBox="1"/>
          <p:nvPr/>
        </p:nvSpPr>
        <p:spPr>
          <a:xfrm>
            <a:off x="577968" y="309445"/>
            <a:ext cx="6953131" cy="400110"/>
          </a:xfrm>
          <a:prstGeom prst="rect">
            <a:avLst/>
          </a:prstGeom>
          <a:noFill/>
        </p:spPr>
        <p:txBody>
          <a:bodyPr wrap="square">
            <a:spAutoFit/>
          </a:bodyPr>
          <a:lstStyle/>
          <a:p>
            <a:r>
              <a:rPr lang="en-GB" sz="2000" b="1" dirty="0">
                <a:solidFill>
                  <a:srgbClr val="CC0000"/>
                </a:solidFill>
                <a:latin typeface="Montserrat"/>
                <a:sym typeface="Montserrat"/>
              </a:rPr>
              <a:t>Final Conclusions : </a:t>
            </a:r>
            <a:endParaRPr lang="en-IN" sz="2000" dirty="0"/>
          </a:p>
        </p:txBody>
      </p:sp>
      <p:sp>
        <p:nvSpPr>
          <p:cNvPr id="7" name="TextBox 6">
            <a:extLst>
              <a:ext uri="{FF2B5EF4-FFF2-40B4-BE49-F238E27FC236}">
                <a16:creationId xmlns:a16="http://schemas.microsoft.com/office/drawing/2014/main" id="{69E841BF-37F1-4DFC-A937-8CA6D4AB07A0}"/>
              </a:ext>
            </a:extLst>
          </p:cNvPr>
          <p:cNvSpPr txBox="1"/>
          <p:nvPr/>
        </p:nvSpPr>
        <p:spPr>
          <a:xfrm>
            <a:off x="577968" y="847555"/>
            <a:ext cx="7988064" cy="4185761"/>
          </a:xfrm>
          <a:prstGeom prst="rect">
            <a:avLst/>
          </a:prstGeom>
          <a:noFill/>
        </p:spPr>
        <p:txBody>
          <a:bodyPr wrap="square">
            <a:spAutoFit/>
          </a:bodyPr>
          <a:lstStyle/>
          <a:p>
            <a:pPr marL="285750" indent="-285750" algn="l">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Most people are preferring Manhattan (44.3%) and Brooklyn(41.12%), and the least is Staten Island(0.76%).</a:t>
            </a:r>
          </a:p>
          <a:p>
            <a:pPr marL="285750" indent="-285750" algn="l">
              <a:lnSpc>
                <a:spcPct val="150000"/>
              </a:lnSpc>
              <a:buFont typeface="Wingdings" panose="05000000000000000000" pitchFamily="2" charset="2"/>
              <a:buChar char="v"/>
            </a:pPr>
            <a:r>
              <a:rPr lang="en-US" b="1" dirty="0">
                <a:solidFill>
                  <a:srgbClr val="134F5C"/>
                </a:solidFill>
                <a:latin typeface="Montserrat" panose="020B0604020202020204" pitchFamily="2" charset="0"/>
              </a:rPr>
              <a:t>M</a:t>
            </a:r>
            <a:r>
              <a:rPr lang="en-US" b="1" i="0" dirty="0">
                <a:solidFill>
                  <a:srgbClr val="134F5C"/>
                </a:solidFill>
                <a:effectLst/>
                <a:latin typeface="Montserrat" panose="020B0604020202020204" pitchFamily="2" charset="0"/>
              </a:rPr>
              <a:t>ost people are preferring listings which has low price. </a:t>
            </a:r>
          </a:p>
          <a:p>
            <a:pPr marL="285750" indent="-285750" algn="l">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Most people are preferring Entire home/apt (51.97%) followed by Private room(45.65%) and least is Shared room(2.37%).</a:t>
            </a:r>
          </a:p>
          <a:p>
            <a:pPr marL="285750" indent="-285750" algn="l">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The price of listings are mostly in the range of 0 to 1000 and a few listings are in range of 1000 to 10000</a:t>
            </a:r>
          </a:p>
          <a:p>
            <a:pPr marL="285750" indent="-285750" algn="l">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The number of listings with price less than 1000 are 48619.</a:t>
            </a:r>
          </a:p>
          <a:p>
            <a:pPr marL="285750" indent="-285750" algn="l">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The number of listings with price more than 1000 are 239.</a:t>
            </a:r>
          </a:p>
          <a:p>
            <a:pPr marL="285750" indent="-285750" algn="l">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Manhattan area has the highest average price (</a:t>
            </a:r>
            <a:r>
              <a:rPr lang="en-IN" b="1" i="0" dirty="0">
                <a:solidFill>
                  <a:srgbClr val="134F5C"/>
                </a:solidFill>
                <a:effectLst/>
                <a:latin typeface="Montserrat" panose="020B0604020202020204" pitchFamily="2" charset="0"/>
              </a:rPr>
              <a:t>196.87</a:t>
            </a:r>
            <a:r>
              <a:rPr lang="en-US" b="1" i="0" dirty="0">
                <a:solidFill>
                  <a:srgbClr val="134F5C"/>
                </a:solidFill>
                <a:effectLst/>
                <a:latin typeface="Montserrat" panose="020B0604020202020204" pitchFamily="2" charset="0"/>
              </a:rPr>
              <a:t>) and the least is Bronx(87.4967 )</a:t>
            </a:r>
          </a:p>
          <a:p>
            <a:pPr marL="285750" indent="-285750" algn="l">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Entire home/apt has highest average price (211.806) than others</a:t>
            </a:r>
          </a:p>
          <a:p>
            <a:pPr algn="l"/>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2219981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FEA9861B-43F4-41A2-9A1B-7E3215D1A51B}"/>
              </a:ext>
            </a:extLst>
          </p:cNvPr>
          <p:cNvSpPr txBox="1"/>
          <p:nvPr/>
        </p:nvSpPr>
        <p:spPr>
          <a:xfrm>
            <a:off x="628650" y="509500"/>
            <a:ext cx="7886700" cy="3933897"/>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Manhattan has the high count of listings (21,643) and the least is Staten Island(373).</a:t>
            </a:r>
          </a:p>
          <a:p>
            <a:pPr marL="285750" indent="-285750">
              <a:lnSpc>
                <a:spcPct val="150000"/>
              </a:lnSpc>
              <a:buFont typeface="Wingdings" panose="05000000000000000000" pitchFamily="2" charset="2"/>
              <a:buChar char="v"/>
            </a:pPr>
            <a:r>
              <a:rPr lang="en-US" b="1" dirty="0">
                <a:solidFill>
                  <a:srgbClr val="134F5C"/>
                </a:solidFill>
                <a:latin typeface="Montserrat" panose="020B0604020202020204" pitchFamily="2" charset="0"/>
              </a:rPr>
              <a:t>H</a:t>
            </a:r>
            <a:r>
              <a:rPr lang="en-US" b="1" i="0" dirty="0">
                <a:solidFill>
                  <a:srgbClr val="134F5C"/>
                </a:solidFill>
                <a:effectLst/>
                <a:latin typeface="Montserrat" panose="020B0604020202020204" pitchFamily="2" charset="0"/>
              </a:rPr>
              <a:t>ost listing count is higher for Entire home/apt (25,393) followed by Private room (22,306) and least is Shared room (11,59).</a:t>
            </a:r>
          </a:p>
          <a:p>
            <a:pPr marL="285750" indent="-285750">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Brooklyn has the highest number of reviews and the least is Staten Island.</a:t>
            </a:r>
          </a:p>
          <a:p>
            <a:pPr marL="285750" indent="-285750">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Entire home/apt has the highest number of reviews</a:t>
            </a:r>
          </a:p>
          <a:p>
            <a:pPr marL="285750" indent="-285750" algn="l">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Manhattan has more night stays and the least is Staten Island</a:t>
            </a:r>
          </a:p>
          <a:p>
            <a:pPr marL="285750" indent="-285750" algn="l">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Entire home/apt has more night stays and the least is Shared room</a:t>
            </a:r>
          </a:p>
          <a:p>
            <a:pPr marL="285750" indent="-285750" algn="l">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The top hosts with most </a:t>
            </a:r>
            <a:r>
              <a:rPr lang="en-US" b="1" i="0" dirty="0" err="1">
                <a:solidFill>
                  <a:srgbClr val="134F5C"/>
                </a:solidFill>
                <a:effectLst/>
                <a:latin typeface="Montserrat" panose="020B0604020202020204" pitchFamily="2" charset="0"/>
              </a:rPr>
              <a:t>number_of_reviews</a:t>
            </a:r>
            <a:r>
              <a:rPr lang="en-US" b="1" i="0" dirty="0">
                <a:solidFill>
                  <a:srgbClr val="134F5C"/>
                </a:solidFill>
                <a:effectLst/>
                <a:latin typeface="Montserrat" panose="020B0604020202020204" pitchFamily="2" charset="0"/>
              </a:rPr>
              <a:t> are Dona, </a:t>
            </a:r>
            <a:r>
              <a:rPr lang="en-US" b="1" i="0" dirty="0" err="1">
                <a:solidFill>
                  <a:srgbClr val="134F5C"/>
                </a:solidFill>
                <a:effectLst/>
                <a:latin typeface="Montserrat" panose="020B0604020202020204" pitchFamily="2" charset="0"/>
              </a:rPr>
              <a:t>Jj</a:t>
            </a:r>
            <a:r>
              <a:rPr lang="en-US" b="1" i="0" dirty="0">
                <a:solidFill>
                  <a:srgbClr val="134F5C"/>
                </a:solidFill>
                <a:effectLst/>
                <a:latin typeface="Montserrat" panose="020B0604020202020204" pitchFamily="2" charset="0"/>
              </a:rPr>
              <a:t>, Maya, Carol, Danielle, Asa, Wanda</a:t>
            </a:r>
          </a:p>
          <a:p>
            <a:pPr marL="285750" indent="-285750" algn="l">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The top 10 hosts with most </a:t>
            </a:r>
            <a:r>
              <a:rPr lang="en-US" b="1" i="0" dirty="0" err="1">
                <a:solidFill>
                  <a:srgbClr val="134F5C"/>
                </a:solidFill>
                <a:effectLst/>
                <a:latin typeface="Montserrat" panose="020B0604020202020204" pitchFamily="2" charset="0"/>
              </a:rPr>
              <a:t>minimum_nights</a:t>
            </a:r>
            <a:r>
              <a:rPr lang="en-US" b="1" i="0" dirty="0">
                <a:solidFill>
                  <a:srgbClr val="134F5C"/>
                </a:solidFill>
                <a:effectLst/>
                <a:latin typeface="Montserrat" panose="020B0604020202020204" pitchFamily="2" charset="0"/>
              </a:rPr>
              <a:t> are Genevieve, Glenn H., Angie, Meg, Aliya, John, Laura, Amanda, Meg, Shining</a:t>
            </a:r>
          </a:p>
        </p:txBody>
      </p:sp>
    </p:spTree>
    <p:extLst>
      <p:ext uri="{BB962C8B-B14F-4D97-AF65-F5344CB8AC3E}">
        <p14:creationId xmlns:p14="http://schemas.microsoft.com/office/powerpoint/2010/main" val="3254971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D143189A-018F-49FC-8A5C-C47CAEBA873A}"/>
              </a:ext>
            </a:extLst>
          </p:cNvPr>
          <p:cNvSpPr txBox="1"/>
          <p:nvPr/>
        </p:nvSpPr>
        <p:spPr>
          <a:xfrm>
            <a:off x="641350" y="849200"/>
            <a:ext cx="7861300" cy="2641236"/>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The top hosts with most listing price are Kathrine, Erin, Jelena, Olson, Amy, Matt, Rum, Jessica, Sally, Jack.</a:t>
            </a:r>
          </a:p>
          <a:p>
            <a:pPr marL="285750" indent="-285750" algn="l">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The top host with most </a:t>
            </a:r>
            <a:r>
              <a:rPr lang="en-US" b="1" i="0" dirty="0" err="1">
                <a:solidFill>
                  <a:srgbClr val="134F5C"/>
                </a:solidFill>
                <a:effectLst/>
                <a:latin typeface="Montserrat" panose="020B0604020202020204" pitchFamily="2" charset="0"/>
              </a:rPr>
              <a:t>calculated_host_listings_count</a:t>
            </a:r>
            <a:r>
              <a:rPr lang="en-US" b="1" i="0" dirty="0">
                <a:solidFill>
                  <a:srgbClr val="134F5C"/>
                </a:solidFill>
                <a:effectLst/>
                <a:latin typeface="Montserrat" panose="020B0604020202020204" pitchFamily="2" charset="0"/>
              </a:rPr>
              <a:t> is Sonder (NYC).</a:t>
            </a:r>
          </a:p>
          <a:p>
            <a:pPr marL="285750" indent="-285750" algn="l">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The busiest hosts are </a:t>
            </a:r>
            <a:r>
              <a:rPr lang="en-US" b="1" i="0" dirty="0" err="1">
                <a:solidFill>
                  <a:srgbClr val="134F5C"/>
                </a:solidFill>
                <a:effectLst/>
                <a:latin typeface="Montserrat" panose="020B0604020202020204" pitchFamily="2" charset="0"/>
              </a:rPr>
              <a:t>Blueground</a:t>
            </a:r>
            <a:r>
              <a:rPr lang="en-US" b="1" i="0" dirty="0">
                <a:solidFill>
                  <a:srgbClr val="134F5C"/>
                </a:solidFill>
                <a:effectLst/>
                <a:latin typeface="Montserrat" panose="020B0604020202020204" pitchFamily="2" charset="0"/>
              </a:rPr>
              <a:t>, Sonder (NYC), Kara, Michael, Jeremy &amp; Laura, Sonder, Corporate Housing, Ken, Kazuya, </a:t>
            </a:r>
            <a:r>
              <a:rPr lang="en-US" b="1" i="0" dirty="0" err="1">
                <a:solidFill>
                  <a:srgbClr val="134F5C"/>
                </a:solidFill>
                <a:effectLst/>
                <a:latin typeface="Montserrat" panose="020B0604020202020204" pitchFamily="2" charset="0"/>
              </a:rPr>
              <a:t>Pranjal</a:t>
            </a:r>
            <a:r>
              <a:rPr lang="en-US" b="1" i="0" dirty="0">
                <a:solidFill>
                  <a:srgbClr val="134F5C"/>
                </a:solidFill>
                <a:effectLst/>
                <a:latin typeface="Montserrat" panose="020B0604020202020204" pitchFamily="2" charset="0"/>
              </a:rPr>
              <a:t>.</a:t>
            </a:r>
          </a:p>
          <a:p>
            <a:pPr marL="285750" indent="-285750">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Staten Island has availability of rooms with more number of days</a:t>
            </a:r>
          </a:p>
          <a:p>
            <a:pPr marL="285750" indent="-285750" algn="l">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The shared room category has availability of rooms with more number of days</a:t>
            </a:r>
            <a:r>
              <a:rPr lang="en-US" b="0" i="0" dirty="0">
                <a:solidFill>
                  <a:srgbClr val="212121"/>
                </a:solidFill>
                <a:effectLst/>
                <a:latin typeface="Roboto" panose="02000000000000000000" pitchFamily="2" charset="0"/>
              </a:rPr>
              <a:t>.</a:t>
            </a:r>
            <a:endParaRPr lang="en-US" b="1" i="0" dirty="0">
              <a:solidFill>
                <a:srgbClr val="134F5C"/>
              </a:solidFill>
              <a:effectLst/>
              <a:latin typeface="Montserrat" panose="020B0604020202020204" pitchFamily="2" charset="0"/>
            </a:endParaRPr>
          </a:p>
          <a:p>
            <a:pPr marL="285750" indent="-285750" algn="l">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There are total of 1294 listings that are available for 365 days.</a:t>
            </a:r>
            <a:endParaRPr lang="en-IN" b="1" dirty="0">
              <a:solidFill>
                <a:srgbClr val="134F5C"/>
              </a:solidFill>
              <a:latin typeface="Montserrat" panose="020B0604020202020204" pitchFamily="2" charset="0"/>
            </a:endParaRPr>
          </a:p>
        </p:txBody>
      </p:sp>
    </p:spTree>
    <p:extLst>
      <p:ext uri="{BB962C8B-B14F-4D97-AF65-F5344CB8AC3E}">
        <p14:creationId xmlns:p14="http://schemas.microsoft.com/office/powerpoint/2010/main" val="1864429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4" name="TextBox 3">
            <a:extLst>
              <a:ext uri="{FF2B5EF4-FFF2-40B4-BE49-F238E27FC236}">
                <a16:creationId xmlns:a16="http://schemas.microsoft.com/office/drawing/2014/main" id="{082FE835-E31A-4EE2-858A-662046802C64}"/>
              </a:ext>
            </a:extLst>
          </p:cNvPr>
          <p:cNvSpPr txBox="1"/>
          <p:nvPr/>
        </p:nvSpPr>
        <p:spPr>
          <a:xfrm>
            <a:off x="2197100" y="1648420"/>
            <a:ext cx="5092700" cy="923330"/>
          </a:xfrm>
          <a:prstGeom prst="rect">
            <a:avLst/>
          </a:prstGeom>
          <a:noFill/>
        </p:spPr>
        <p:txBody>
          <a:bodyPr wrap="square">
            <a:spAutoFit/>
          </a:bodyPr>
          <a:lstStyle/>
          <a:p>
            <a:r>
              <a:rPr lang="en-US" sz="5400" b="1" i="0" dirty="0">
                <a:solidFill>
                  <a:srgbClr val="134F5C"/>
                </a:solidFill>
                <a:effectLst/>
                <a:latin typeface="Montserrat" panose="020B0604020202020204" pitchFamily="2" charset="0"/>
              </a:rPr>
              <a:t>THANK YOU </a:t>
            </a:r>
            <a:endParaRPr lang="en-IN" sz="5400" dirty="0"/>
          </a:p>
        </p:txBody>
      </p:sp>
    </p:spTree>
    <p:extLst>
      <p:ext uri="{BB962C8B-B14F-4D97-AF65-F5344CB8AC3E}">
        <p14:creationId xmlns:p14="http://schemas.microsoft.com/office/powerpoint/2010/main" val="1430170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11616445-26E5-423A-B30A-FD4ADC3B89D3}"/>
              </a:ext>
            </a:extLst>
          </p:cNvPr>
          <p:cNvSpPr txBox="1"/>
          <p:nvPr/>
        </p:nvSpPr>
        <p:spPr>
          <a:xfrm>
            <a:off x="577969" y="501415"/>
            <a:ext cx="4572000" cy="400110"/>
          </a:xfrm>
          <a:prstGeom prst="rect">
            <a:avLst/>
          </a:prstGeom>
          <a:noFill/>
        </p:spPr>
        <p:txBody>
          <a:bodyPr wrap="square">
            <a:spAutoFit/>
          </a:bodyPr>
          <a:lstStyle/>
          <a:p>
            <a:r>
              <a:rPr lang="en-GB" sz="2000" b="1" dirty="0">
                <a:solidFill>
                  <a:srgbClr val="CC0000"/>
                </a:solidFill>
                <a:latin typeface="Montserrat"/>
                <a:sym typeface="Montserrat"/>
              </a:rPr>
              <a:t>Problem Statement</a:t>
            </a:r>
            <a:endParaRPr lang="en-IN" sz="2000" dirty="0"/>
          </a:p>
        </p:txBody>
      </p:sp>
      <p:sp>
        <p:nvSpPr>
          <p:cNvPr id="5" name="TextBox 4">
            <a:extLst>
              <a:ext uri="{FF2B5EF4-FFF2-40B4-BE49-F238E27FC236}">
                <a16:creationId xmlns:a16="http://schemas.microsoft.com/office/drawing/2014/main" id="{F82CD476-73B7-4571-A69A-79B79ABA3C57}"/>
              </a:ext>
            </a:extLst>
          </p:cNvPr>
          <p:cNvSpPr txBox="1"/>
          <p:nvPr/>
        </p:nvSpPr>
        <p:spPr>
          <a:xfrm>
            <a:off x="577968" y="1044519"/>
            <a:ext cx="7956431" cy="3216265"/>
          </a:xfrm>
          <a:prstGeom prst="rect">
            <a:avLst/>
          </a:prstGeom>
          <a:noFill/>
        </p:spPr>
        <p:txBody>
          <a:bodyPr wrap="square">
            <a:spAutoFit/>
          </a:bodyPr>
          <a:lstStyle/>
          <a:p>
            <a:pPr>
              <a:lnSpc>
                <a:spcPct val="150000"/>
              </a:lnSpc>
            </a:pPr>
            <a:r>
              <a:rPr lang="en-US" b="1" i="0" dirty="0">
                <a:solidFill>
                  <a:srgbClr val="134F5C"/>
                </a:solidFill>
                <a:effectLst/>
                <a:latin typeface="Montserrat" panose="020B0604020202020204" pitchFamily="2" charset="0"/>
              </a:rPr>
              <a:t>For this project, we will be analyzing Airbnb’s New York City(NYC)</a:t>
            </a:r>
            <a:r>
              <a:rPr lang="en-US" b="1" dirty="0">
                <a:solidFill>
                  <a:srgbClr val="405176"/>
                </a:solidFill>
                <a:latin typeface="Montserrat" panose="020B0604020202020204" pitchFamily="2" charset="0"/>
              </a:rPr>
              <a:t> data of 2019.  This dataset contains listings information such as listing name, host name, room types, minimum night stays, availability, area, reviews etc.</a:t>
            </a:r>
          </a:p>
          <a:p>
            <a:pPr>
              <a:lnSpc>
                <a:spcPct val="150000"/>
              </a:lnSpc>
            </a:pPr>
            <a:endParaRPr lang="en-US" dirty="0">
              <a:solidFill>
                <a:srgbClr val="405176"/>
              </a:solidFill>
              <a:latin typeface="Montserrat" panose="020B0604020202020204" pitchFamily="2" charset="0"/>
            </a:endParaRPr>
          </a:p>
          <a:p>
            <a:pPr>
              <a:lnSpc>
                <a:spcPct val="150000"/>
              </a:lnSpc>
            </a:pPr>
            <a:r>
              <a:rPr lang="en-US" b="1" i="0" dirty="0">
                <a:solidFill>
                  <a:srgbClr val="405176"/>
                </a:solidFill>
                <a:effectLst/>
                <a:latin typeface="Montserrat" panose="020B0604020202020204" pitchFamily="2" charset="0"/>
              </a:rPr>
              <a:t>Our main objective behind this project is to explore and analyze the data to discover the key understandings. For this, we will </a:t>
            </a:r>
            <a:r>
              <a:rPr lang="en-US" b="1" dirty="0">
                <a:solidFill>
                  <a:srgbClr val="405176"/>
                </a:solidFill>
                <a:latin typeface="Montserrat" panose="020B0604020202020204" pitchFamily="2" charset="0"/>
              </a:rPr>
              <a:t>explore and visualize the dataset from Airbnb in NYC using basic exploratory data analysis techniques. </a:t>
            </a:r>
            <a:endParaRPr lang="en-US" dirty="0">
              <a:solidFill>
                <a:srgbClr val="405176"/>
              </a:solidFill>
              <a:latin typeface="Montserrat" panose="020B0604020202020204" pitchFamily="2" charset="0"/>
            </a:endParaRPr>
          </a:p>
          <a:p>
            <a:endParaRPr lang="en-US" dirty="0">
              <a:solidFill>
                <a:srgbClr val="405176"/>
              </a:solidFill>
              <a:latin typeface="Montserrat" panose="020B0604020202020204" pitchFamily="2" charset="0"/>
            </a:endParaRPr>
          </a:p>
          <a:p>
            <a:endParaRPr lang="en-US" dirty="0">
              <a:solidFill>
                <a:srgbClr val="405176"/>
              </a:solidFill>
              <a:latin typeface="Montserrat" panose="020B0604020202020204" pitchFamily="2" charset="0"/>
            </a:endParaRPr>
          </a:p>
          <a:p>
            <a:endParaRPr lang="en-US" dirty="0">
              <a:solidFill>
                <a:srgbClr val="405176"/>
              </a:solidFill>
              <a:latin typeface="Montserrat" panose="020B0604020202020204" pitchFamily="2" charset="0"/>
            </a:endParaRPr>
          </a:p>
          <a:p>
            <a:endParaRPr lang="en-IN" dirty="0">
              <a:latin typeface="Montserrat" panose="020B0604020202020204" pitchFamily="2" charset="0"/>
            </a:endParaRPr>
          </a:p>
        </p:txBody>
      </p:sp>
    </p:spTree>
    <p:extLst>
      <p:ext uri="{BB962C8B-B14F-4D97-AF65-F5344CB8AC3E}">
        <p14:creationId xmlns:p14="http://schemas.microsoft.com/office/powerpoint/2010/main" val="3992202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3A73D7E1-5A6C-46AC-B219-A41C3180F2DC}"/>
              </a:ext>
            </a:extLst>
          </p:cNvPr>
          <p:cNvSpPr txBox="1"/>
          <p:nvPr/>
        </p:nvSpPr>
        <p:spPr>
          <a:xfrm>
            <a:off x="577969" y="501415"/>
            <a:ext cx="4572000" cy="400110"/>
          </a:xfrm>
          <a:prstGeom prst="rect">
            <a:avLst/>
          </a:prstGeom>
          <a:noFill/>
        </p:spPr>
        <p:txBody>
          <a:bodyPr wrap="square">
            <a:spAutoFit/>
          </a:bodyPr>
          <a:lstStyle/>
          <a:p>
            <a:r>
              <a:rPr lang="en-GB" sz="2000" b="1" dirty="0">
                <a:solidFill>
                  <a:srgbClr val="CC0000"/>
                </a:solidFill>
                <a:latin typeface="Montserrat"/>
                <a:sym typeface="Montserrat"/>
              </a:rPr>
              <a:t>Work Flow: </a:t>
            </a:r>
            <a:endParaRPr lang="en-IN" sz="2000" dirty="0"/>
          </a:p>
        </p:txBody>
      </p:sp>
      <p:graphicFrame>
        <p:nvGraphicFramePr>
          <p:cNvPr id="4" name="Diagram 3">
            <a:extLst>
              <a:ext uri="{FF2B5EF4-FFF2-40B4-BE49-F238E27FC236}">
                <a16:creationId xmlns:a16="http://schemas.microsoft.com/office/drawing/2014/main" id="{0816EC01-5530-4DAB-B097-9564A36118D9}"/>
              </a:ext>
            </a:extLst>
          </p:cNvPr>
          <p:cNvGraphicFramePr/>
          <p:nvPr>
            <p:extLst>
              <p:ext uri="{D42A27DB-BD31-4B8C-83A1-F6EECF244321}">
                <p14:modId xmlns:p14="http://schemas.microsoft.com/office/powerpoint/2010/main" val="3759549100"/>
              </p:ext>
            </p:extLst>
          </p:nvPr>
        </p:nvGraphicFramePr>
        <p:xfrm>
          <a:off x="1403045" y="701470"/>
          <a:ext cx="6337909"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283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B036024C-D642-4FC2-97D9-2C8E03318EFB}"/>
              </a:ext>
            </a:extLst>
          </p:cNvPr>
          <p:cNvSpPr txBox="1"/>
          <p:nvPr/>
        </p:nvSpPr>
        <p:spPr>
          <a:xfrm>
            <a:off x="539869" y="305403"/>
            <a:ext cx="4572000" cy="400110"/>
          </a:xfrm>
          <a:prstGeom prst="rect">
            <a:avLst/>
          </a:prstGeom>
          <a:noFill/>
        </p:spPr>
        <p:txBody>
          <a:bodyPr wrap="square">
            <a:spAutoFit/>
          </a:bodyPr>
          <a:lstStyle/>
          <a:p>
            <a:r>
              <a:rPr lang="en-GB" sz="2000" b="1" dirty="0">
                <a:solidFill>
                  <a:srgbClr val="CC0000"/>
                </a:solidFill>
                <a:latin typeface="Montserrat"/>
                <a:ea typeface="Montserrat"/>
                <a:cs typeface="Montserrat"/>
                <a:sym typeface="Montserrat"/>
              </a:rPr>
              <a:t>Data Understanding</a:t>
            </a:r>
            <a:endParaRPr lang="en-IN" sz="2000" dirty="0"/>
          </a:p>
        </p:txBody>
      </p:sp>
      <p:sp>
        <p:nvSpPr>
          <p:cNvPr id="4" name="TextBox 3">
            <a:extLst>
              <a:ext uri="{FF2B5EF4-FFF2-40B4-BE49-F238E27FC236}">
                <a16:creationId xmlns:a16="http://schemas.microsoft.com/office/drawing/2014/main" id="{3EEE54A1-CAEE-4505-A182-AF9BAEACF1E0}"/>
              </a:ext>
            </a:extLst>
          </p:cNvPr>
          <p:cNvSpPr txBox="1"/>
          <p:nvPr/>
        </p:nvSpPr>
        <p:spPr>
          <a:xfrm>
            <a:off x="800100" y="1460325"/>
            <a:ext cx="7543800" cy="3862596"/>
          </a:xfrm>
          <a:prstGeom prst="rect">
            <a:avLst/>
          </a:prstGeom>
          <a:noFill/>
        </p:spPr>
        <p:txBody>
          <a:bodyPr wrap="square" rtlCol="0">
            <a:spAutoFit/>
          </a:bodyPr>
          <a:lstStyle/>
          <a:p>
            <a:pPr marL="285750" indent="-285750" algn="l">
              <a:spcBef>
                <a:spcPts val="200"/>
              </a:spcBef>
              <a:buFont typeface="Wingdings" panose="05000000000000000000" pitchFamily="2" charset="2"/>
              <a:buChar char="Ø"/>
            </a:pPr>
            <a:r>
              <a:rPr lang="en-US" sz="1200" b="1" i="0" dirty="0">
                <a:solidFill>
                  <a:srgbClr val="134F5C"/>
                </a:solidFill>
                <a:effectLst/>
                <a:latin typeface="Montserrat" panose="020B0604020202020204" pitchFamily="2" charset="0"/>
              </a:rPr>
              <a:t>id </a:t>
            </a:r>
            <a:r>
              <a:rPr lang="en-US" sz="1200" b="1" dirty="0">
                <a:solidFill>
                  <a:srgbClr val="134F5C"/>
                </a:solidFill>
                <a:latin typeface="Montserrat" panose="020B0604020202020204" pitchFamily="2" charset="0"/>
              </a:rPr>
              <a:t>:</a:t>
            </a:r>
            <a:r>
              <a:rPr lang="en-US" sz="1200" b="0" i="0" dirty="0">
                <a:solidFill>
                  <a:srgbClr val="134F5C"/>
                </a:solidFill>
                <a:effectLst/>
                <a:latin typeface="Montserrat" panose="020B0604020202020204" pitchFamily="2" charset="0"/>
              </a:rPr>
              <a:t> Unique id of listing</a:t>
            </a:r>
          </a:p>
          <a:p>
            <a:pPr marL="285750" indent="-285750" algn="l">
              <a:spcBef>
                <a:spcPts val="200"/>
              </a:spcBef>
              <a:buFont typeface="Wingdings" panose="05000000000000000000" pitchFamily="2" charset="2"/>
              <a:buChar char="Ø"/>
            </a:pPr>
            <a:r>
              <a:rPr lang="en-US" sz="1200" b="1" i="0" dirty="0">
                <a:solidFill>
                  <a:srgbClr val="134F5C"/>
                </a:solidFill>
                <a:effectLst/>
                <a:latin typeface="Montserrat" panose="020B0604020202020204" pitchFamily="2" charset="0"/>
              </a:rPr>
              <a:t>name</a:t>
            </a:r>
            <a:r>
              <a:rPr lang="en-US" sz="1200" b="0" i="0" dirty="0">
                <a:solidFill>
                  <a:srgbClr val="134F5C"/>
                </a:solidFill>
                <a:effectLst/>
                <a:latin typeface="Montserrat" panose="020B0604020202020204" pitchFamily="2" charset="0"/>
              </a:rPr>
              <a:t> </a:t>
            </a:r>
            <a:r>
              <a:rPr lang="en-US" sz="1200" b="1" i="0" dirty="0">
                <a:solidFill>
                  <a:srgbClr val="134F5C"/>
                </a:solidFill>
                <a:effectLst/>
                <a:latin typeface="Montserrat" panose="020B0604020202020204" pitchFamily="2" charset="0"/>
              </a:rPr>
              <a:t>:</a:t>
            </a:r>
            <a:r>
              <a:rPr lang="en-US" sz="1200" b="0" i="0" dirty="0">
                <a:solidFill>
                  <a:srgbClr val="134F5C"/>
                </a:solidFill>
                <a:effectLst/>
                <a:latin typeface="Montserrat" panose="020B0604020202020204" pitchFamily="2" charset="0"/>
              </a:rPr>
              <a:t> Name of the listing</a:t>
            </a:r>
          </a:p>
          <a:p>
            <a:pPr marL="285750" indent="-285750" algn="l">
              <a:spcBef>
                <a:spcPts val="200"/>
              </a:spcBef>
              <a:buFont typeface="Wingdings" panose="05000000000000000000" pitchFamily="2" charset="2"/>
              <a:buChar char="Ø"/>
            </a:pPr>
            <a:r>
              <a:rPr lang="en-US" sz="1200" b="1" i="0" dirty="0" err="1">
                <a:solidFill>
                  <a:srgbClr val="134F5C"/>
                </a:solidFill>
                <a:effectLst/>
                <a:latin typeface="Montserrat" panose="020B0604020202020204" pitchFamily="2" charset="0"/>
              </a:rPr>
              <a:t>host_id</a:t>
            </a:r>
            <a:r>
              <a:rPr lang="en-US" sz="1200" b="1" i="0" dirty="0">
                <a:solidFill>
                  <a:srgbClr val="134F5C"/>
                </a:solidFill>
                <a:effectLst/>
                <a:latin typeface="Montserrat" panose="020B0604020202020204" pitchFamily="2" charset="0"/>
              </a:rPr>
              <a:t> </a:t>
            </a:r>
            <a:r>
              <a:rPr lang="en-US" sz="1200" b="1" dirty="0">
                <a:solidFill>
                  <a:srgbClr val="134F5C"/>
                </a:solidFill>
                <a:latin typeface="Montserrat" panose="020B0604020202020204" pitchFamily="2" charset="0"/>
              </a:rPr>
              <a:t>:</a:t>
            </a:r>
            <a:r>
              <a:rPr lang="en-US" sz="1200" b="0" i="0" dirty="0">
                <a:solidFill>
                  <a:srgbClr val="134F5C"/>
                </a:solidFill>
                <a:effectLst/>
                <a:latin typeface="Montserrat" panose="020B0604020202020204" pitchFamily="2" charset="0"/>
              </a:rPr>
              <a:t> Unique id of host</a:t>
            </a:r>
          </a:p>
          <a:p>
            <a:pPr marL="285750" indent="-285750" algn="l">
              <a:spcBef>
                <a:spcPts val="200"/>
              </a:spcBef>
              <a:buFont typeface="Wingdings" panose="05000000000000000000" pitchFamily="2" charset="2"/>
              <a:buChar char="Ø"/>
            </a:pPr>
            <a:r>
              <a:rPr lang="en-US" sz="1200" b="1" i="0" dirty="0" err="1">
                <a:solidFill>
                  <a:srgbClr val="134F5C"/>
                </a:solidFill>
                <a:effectLst/>
                <a:latin typeface="Montserrat" panose="020B0604020202020204" pitchFamily="2" charset="0"/>
              </a:rPr>
              <a:t>host_name</a:t>
            </a:r>
            <a:r>
              <a:rPr lang="en-US" sz="1200" b="1" i="0" dirty="0">
                <a:solidFill>
                  <a:srgbClr val="134F5C"/>
                </a:solidFill>
                <a:effectLst/>
                <a:latin typeface="Montserrat" panose="020B0604020202020204" pitchFamily="2" charset="0"/>
              </a:rPr>
              <a:t> </a:t>
            </a:r>
            <a:r>
              <a:rPr lang="en-US" sz="1200" b="1" dirty="0">
                <a:solidFill>
                  <a:srgbClr val="134F5C"/>
                </a:solidFill>
                <a:latin typeface="Montserrat" panose="020B0604020202020204" pitchFamily="2" charset="0"/>
              </a:rPr>
              <a:t>:</a:t>
            </a:r>
            <a:r>
              <a:rPr lang="en-US" sz="1200" b="0" i="0" dirty="0">
                <a:solidFill>
                  <a:srgbClr val="134F5C"/>
                </a:solidFill>
                <a:effectLst/>
                <a:latin typeface="Montserrat" panose="020B0604020202020204" pitchFamily="2" charset="0"/>
              </a:rPr>
              <a:t> Name of the host</a:t>
            </a:r>
          </a:p>
          <a:p>
            <a:pPr marL="285750" indent="-285750" algn="l">
              <a:spcBef>
                <a:spcPts val="200"/>
              </a:spcBef>
              <a:buFont typeface="Wingdings" panose="05000000000000000000" pitchFamily="2" charset="2"/>
              <a:buChar char="Ø"/>
            </a:pPr>
            <a:r>
              <a:rPr lang="en-US" sz="1200" b="1" i="0" dirty="0" err="1">
                <a:solidFill>
                  <a:srgbClr val="134F5C"/>
                </a:solidFill>
                <a:effectLst/>
                <a:latin typeface="Montserrat" panose="020B0604020202020204" pitchFamily="2" charset="0"/>
              </a:rPr>
              <a:t>neighbourhood_group</a:t>
            </a:r>
            <a:r>
              <a:rPr lang="en-US" sz="1200" b="1" i="0" dirty="0">
                <a:solidFill>
                  <a:srgbClr val="134F5C"/>
                </a:solidFill>
                <a:effectLst/>
                <a:latin typeface="Montserrat" panose="020B0604020202020204" pitchFamily="2" charset="0"/>
              </a:rPr>
              <a:t> </a:t>
            </a:r>
            <a:r>
              <a:rPr lang="en-US" sz="1200" b="1" dirty="0">
                <a:solidFill>
                  <a:srgbClr val="134F5C"/>
                </a:solidFill>
                <a:latin typeface="Montserrat" panose="020B0604020202020204" pitchFamily="2" charset="0"/>
              </a:rPr>
              <a:t>:</a:t>
            </a:r>
            <a:r>
              <a:rPr lang="en-US" sz="1200" dirty="0">
                <a:solidFill>
                  <a:srgbClr val="134F5C"/>
                </a:solidFill>
                <a:latin typeface="Montserrat" panose="020B0604020202020204" pitchFamily="2" charset="0"/>
              </a:rPr>
              <a:t> Location</a:t>
            </a:r>
            <a:endParaRPr lang="en-US" sz="1200" b="0" i="0" dirty="0">
              <a:solidFill>
                <a:srgbClr val="134F5C"/>
              </a:solidFill>
              <a:effectLst/>
              <a:latin typeface="Montserrat" panose="020B0604020202020204" pitchFamily="2" charset="0"/>
            </a:endParaRPr>
          </a:p>
          <a:p>
            <a:pPr marL="285750" indent="-285750" algn="l">
              <a:spcBef>
                <a:spcPts val="200"/>
              </a:spcBef>
              <a:buFont typeface="Wingdings" panose="05000000000000000000" pitchFamily="2" charset="2"/>
              <a:buChar char="Ø"/>
            </a:pPr>
            <a:r>
              <a:rPr lang="en-US" sz="1200" b="1" i="0" dirty="0" err="1">
                <a:solidFill>
                  <a:srgbClr val="134F5C"/>
                </a:solidFill>
                <a:effectLst/>
                <a:latin typeface="Montserrat" panose="020B0604020202020204" pitchFamily="2" charset="0"/>
              </a:rPr>
              <a:t>neighbourhood</a:t>
            </a:r>
            <a:r>
              <a:rPr lang="en-US" sz="1200" b="0" i="0" dirty="0">
                <a:solidFill>
                  <a:srgbClr val="134F5C"/>
                </a:solidFill>
                <a:effectLst/>
                <a:latin typeface="Montserrat" panose="020B0604020202020204" pitchFamily="2" charset="0"/>
              </a:rPr>
              <a:t> </a:t>
            </a:r>
            <a:r>
              <a:rPr lang="en-US" sz="1200" b="1" i="0" dirty="0">
                <a:solidFill>
                  <a:srgbClr val="134F5C"/>
                </a:solidFill>
                <a:effectLst/>
                <a:latin typeface="Montserrat" panose="020B0604020202020204" pitchFamily="2" charset="0"/>
              </a:rPr>
              <a:t>:</a:t>
            </a:r>
            <a:r>
              <a:rPr lang="en-US" sz="1200" b="0" i="0" dirty="0">
                <a:solidFill>
                  <a:srgbClr val="134F5C"/>
                </a:solidFill>
                <a:effectLst/>
                <a:latin typeface="Montserrat" panose="020B0604020202020204" pitchFamily="2" charset="0"/>
              </a:rPr>
              <a:t> Area</a:t>
            </a:r>
          </a:p>
          <a:p>
            <a:pPr marL="285750" indent="-285750" algn="l">
              <a:spcBef>
                <a:spcPts val="200"/>
              </a:spcBef>
              <a:buFont typeface="Wingdings" panose="05000000000000000000" pitchFamily="2" charset="2"/>
              <a:buChar char="Ø"/>
            </a:pPr>
            <a:r>
              <a:rPr lang="en-US" sz="1200" b="1" i="0" dirty="0">
                <a:solidFill>
                  <a:srgbClr val="134F5C"/>
                </a:solidFill>
                <a:effectLst/>
                <a:latin typeface="Montserrat" panose="020B0604020202020204" pitchFamily="2" charset="0"/>
              </a:rPr>
              <a:t>latitude </a:t>
            </a:r>
            <a:r>
              <a:rPr lang="en-US" sz="1200" b="1" dirty="0">
                <a:solidFill>
                  <a:srgbClr val="134F5C"/>
                </a:solidFill>
                <a:latin typeface="Montserrat" panose="020B0604020202020204" pitchFamily="2" charset="0"/>
              </a:rPr>
              <a:t>:</a:t>
            </a:r>
            <a:r>
              <a:rPr lang="en-US" sz="1200" b="0" i="0" dirty="0">
                <a:solidFill>
                  <a:srgbClr val="134F5C"/>
                </a:solidFill>
                <a:effectLst/>
                <a:latin typeface="Montserrat" panose="020B0604020202020204" pitchFamily="2" charset="0"/>
              </a:rPr>
              <a:t> Latitude of listing</a:t>
            </a:r>
          </a:p>
          <a:p>
            <a:pPr marL="285750" indent="-285750" algn="l">
              <a:spcBef>
                <a:spcPts val="200"/>
              </a:spcBef>
              <a:buFont typeface="Wingdings" panose="05000000000000000000" pitchFamily="2" charset="2"/>
              <a:buChar char="Ø"/>
            </a:pPr>
            <a:r>
              <a:rPr lang="en-US" sz="1200" b="1" i="0" dirty="0">
                <a:solidFill>
                  <a:srgbClr val="134F5C"/>
                </a:solidFill>
                <a:effectLst/>
                <a:latin typeface="Montserrat" panose="020B0604020202020204" pitchFamily="2" charset="0"/>
              </a:rPr>
              <a:t>longitude</a:t>
            </a:r>
            <a:r>
              <a:rPr lang="en-US" sz="1200" b="0" i="0" dirty="0">
                <a:solidFill>
                  <a:srgbClr val="134F5C"/>
                </a:solidFill>
                <a:effectLst/>
                <a:latin typeface="Montserrat" panose="020B0604020202020204" pitchFamily="2" charset="0"/>
              </a:rPr>
              <a:t> </a:t>
            </a:r>
            <a:r>
              <a:rPr lang="en-US" sz="1200" b="1" i="0" dirty="0">
                <a:solidFill>
                  <a:srgbClr val="134F5C"/>
                </a:solidFill>
                <a:effectLst/>
                <a:latin typeface="Montserrat" panose="020B0604020202020204" pitchFamily="2" charset="0"/>
              </a:rPr>
              <a:t>:</a:t>
            </a:r>
            <a:r>
              <a:rPr lang="en-US" sz="1200" b="0" i="0" dirty="0">
                <a:solidFill>
                  <a:srgbClr val="134F5C"/>
                </a:solidFill>
                <a:effectLst/>
                <a:latin typeface="Montserrat" panose="020B0604020202020204" pitchFamily="2" charset="0"/>
              </a:rPr>
              <a:t> Longitude of listing</a:t>
            </a:r>
          </a:p>
          <a:p>
            <a:pPr marL="285750" indent="-285750" algn="l">
              <a:spcBef>
                <a:spcPts val="200"/>
              </a:spcBef>
              <a:buFont typeface="Wingdings" panose="05000000000000000000" pitchFamily="2" charset="2"/>
              <a:buChar char="Ø"/>
            </a:pPr>
            <a:r>
              <a:rPr lang="en-US" sz="1200" b="1" i="0" dirty="0" err="1">
                <a:solidFill>
                  <a:srgbClr val="134F5C"/>
                </a:solidFill>
                <a:effectLst/>
                <a:latin typeface="Montserrat" panose="020B0604020202020204" pitchFamily="2" charset="0"/>
              </a:rPr>
              <a:t>room_type</a:t>
            </a:r>
            <a:r>
              <a:rPr lang="en-US" sz="1200" b="1" i="0" dirty="0">
                <a:solidFill>
                  <a:srgbClr val="134F5C"/>
                </a:solidFill>
                <a:effectLst/>
                <a:latin typeface="Montserrat" panose="020B0604020202020204" pitchFamily="2" charset="0"/>
              </a:rPr>
              <a:t> </a:t>
            </a:r>
            <a:r>
              <a:rPr lang="en-US" sz="1200" b="1" dirty="0">
                <a:solidFill>
                  <a:srgbClr val="134F5C"/>
                </a:solidFill>
                <a:latin typeface="Montserrat" panose="020B0604020202020204" pitchFamily="2" charset="0"/>
              </a:rPr>
              <a:t>:</a:t>
            </a:r>
            <a:r>
              <a:rPr lang="en-US" sz="1200" b="0" i="0" dirty="0">
                <a:solidFill>
                  <a:srgbClr val="134F5C"/>
                </a:solidFill>
                <a:effectLst/>
                <a:latin typeface="Montserrat" panose="020B0604020202020204" pitchFamily="2" charset="0"/>
              </a:rPr>
              <a:t> Type of rooms</a:t>
            </a:r>
          </a:p>
          <a:p>
            <a:pPr marL="285750" indent="-285750" algn="l">
              <a:spcBef>
                <a:spcPts val="200"/>
              </a:spcBef>
              <a:buFont typeface="Wingdings" panose="05000000000000000000" pitchFamily="2" charset="2"/>
              <a:buChar char="Ø"/>
            </a:pPr>
            <a:r>
              <a:rPr lang="en-US" sz="1200" b="1" i="0" dirty="0">
                <a:solidFill>
                  <a:srgbClr val="134F5C"/>
                </a:solidFill>
                <a:effectLst/>
                <a:latin typeface="Montserrat" panose="020B0604020202020204" pitchFamily="2" charset="0"/>
              </a:rPr>
              <a:t>price</a:t>
            </a:r>
            <a:r>
              <a:rPr lang="en-US" sz="1200" b="0" i="0" dirty="0">
                <a:solidFill>
                  <a:srgbClr val="134F5C"/>
                </a:solidFill>
                <a:effectLst/>
                <a:latin typeface="Montserrat" panose="020B0604020202020204" pitchFamily="2" charset="0"/>
              </a:rPr>
              <a:t> </a:t>
            </a:r>
            <a:r>
              <a:rPr lang="en-US" sz="1200" b="1" i="0" dirty="0">
                <a:solidFill>
                  <a:srgbClr val="134F5C"/>
                </a:solidFill>
                <a:effectLst/>
                <a:latin typeface="Montserrat" panose="020B0604020202020204" pitchFamily="2" charset="0"/>
              </a:rPr>
              <a:t>:</a:t>
            </a:r>
            <a:r>
              <a:rPr lang="en-US" sz="1200" b="0" i="0" dirty="0">
                <a:solidFill>
                  <a:srgbClr val="134F5C"/>
                </a:solidFill>
                <a:effectLst/>
                <a:latin typeface="Montserrat" panose="020B0604020202020204" pitchFamily="2" charset="0"/>
              </a:rPr>
              <a:t> Price of listing</a:t>
            </a:r>
          </a:p>
          <a:p>
            <a:pPr marL="285750" indent="-285750" algn="l">
              <a:spcBef>
                <a:spcPts val="200"/>
              </a:spcBef>
              <a:buFont typeface="Wingdings" panose="05000000000000000000" pitchFamily="2" charset="2"/>
              <a:buChar char="Ø"/>
            </a:pPr>
            <a:r>
              <a:rPr lang="en-US" sz="1200" b="1" i="0" dirty="0" err="1">
                <a:solidFill>
                  <a:srgbClr val="134F5C"/>
                </a:solidFill>
                <a:effectLst/>
                <a:latin typeface="Montserrat" panose="020B0604020202020204" pitchFamily="2" charset="0"/>
              </a:rPr>
              <a:t>minimum_nights</a:t>
            </a:r>
            <a:r>
              <a:rPr lang="en-US" sz="1200" b="1" i="0" dirty="0">
                <a:solidFill>
                  <a:srgbClr val="134F5C"/>
                </a:solidFill>
                <a:effectLst/>
                <a:latin typeface="Montserrat" panose="020B0604020202020204" pitchFamily="2" charset="0"/>
              </a:rPr>
              <a:t> </a:t>
            </a:r>
            <a:r>
              <a:rPr lang="en-US" sz="1200" b="1" dirty="0">
                <a:solidFill>
                  <a:srgbClr val="134F5C"/>
                </a:solidFill>
                <a:latin typeface="Montserrat" panose="020B0604020202020204" pitchFamily="2" charset="0"/>
              </a:rPr>
              <a:t>:</a:t>
            </a:r>
            <a:r>
              <a:rPr lang="en-US" sz="1200" b="0" i="0" dirty="0">
                <a:solidFill>
                  <a:srgbClr val="134F5C"/>
                </a:solidFill>
                <a:effectLst/>
                <a:latin typeface="Montserrat" panose="020B0604020202020204" pitchFamily="2" charset="0"/>
              </a:rPr>
              <a:t> </a:t>
            </a:r>
            <a:r>
              <a:rPr lang="en-US" sz="1200" b="0" i="0" dirty="0" err="1">
                <a:solidFill>
                  <a:srgbClr val="134F5C"/>
                </a:solidFill>
                <a:effectLst/>
                <a:latin typeface="Montserrat" panose="020B0604020202020204" pitchFamily="2" charset="0"/>
              </a:rPr>
              <a:t>Minumum</a:t>
            </a:r>
            <a:r>
              <a:rPr lang="en-US" sz="1200" b="0" i="0" dirty="0">
                <a:solidFill>
                  <a:srgbClr val="134F5C"/>
                </a:solidFill>
                <a:effectLst/>
                <a:latin typeface="Montserrat" panose="020B0604020202020204" pitchFamily="2" charset="0"/>
              </a:rPr>
              <a:t> number of nights people stay</a:t>
            </a:r>
          </a:p>
          <a:p>
            <a:pPr marL="285750" indent="-285750" algn="l">
              <a:spcBef>
                <a:spcPts val="200"/>
              </a:spcBef>
              <a:buFont typeface="Wingdings" panose="05000000000000000000" pitchFamily="2" charset="2"/>
              <a:buChar char="Ø"/>
            </a:pPr>
            <a:r>
              <a:rPr lang="en-US" sz="1200" b="1" i="0" dirty="0" err="1">
                <a:solidFill>
                  <a:srgbClr val="134F5C"/>
                </a:solidFill>
                <a:effectLst/>
                <a:latin typeface="Montserrat" panose="020B0604020202020204" pitchFamily="2" charset="0"/>
              </a:rPr>
              <a:t>number_of_reviews</a:t>
            </a:r>
            <a:r>
              <a:rPr lang="en-US" sz="1200" b="1" i="0" dirty="0">
                <a:solidFill>
                  <a:srgbClr val="134F5C"/>
                </a:solidFill>
                <a:effectLst/>
                <a:latin typeface="Montserrat" panose="020B0604020202020204" pitchFamily="2" charset="0"/>
              </a:rPr>
              <a:t> </a:t>
            </a:r>
            <a:r>
              <a:rPr lang="en-US" sz="1200" b="1" dirty="0">
                <a:solidFill>
                  <a:srgbClr val="134F5C"/>
                </a:solidFill>
                <a:latin typeface="Montserrat" panose="020B0604020202020204" pitchFamily="2" charset="0"/>
              </a:rPr>
              <a:t>:</a:t>
            </a:r>
            <a:r>
              <a:rPr lang="en-US" sz="1200" b="0" i="0" dirty="0">
                <a:solidFill>
                  <a:srgbClr val="134F5C"/>
                </a:solidFill>
                <a:effectLst/>
                <a:latin typeface="Montserrat" panose="020B0604020202020204" pitchFamily="2" charset="0"/>
              </a:rPr>
              <a:t> No. of reviews given for listing</a:t>
            </a:r>
          </a:p>
          <a:p>
            <a:pPr marL="285750" indent="-285750" algn="l">
              <a:spcBef>
                <a:spcPts val="200"/>
              </a:spcBef>
              <a:buFont typeface="Wingdings" panose="05000000000000000000" pitchFamily="2" charset="2"/>
              <a:buChar char="Ø"/>
            </a:pPr>
            <a:r>
              <a:rPr lang="en-US" sz="1200" b="1" i="0" dirty="0" err="1">
                <a:solidFill>
                  <a:srgbClr val="134F5C"/>
                </a:solidFill>
                <a:effectLst/>
                <a:latin typeface="Montserrat" panose="020B0604020202020204" pitchFamily="2" charset="0"/>
              </a:rPr>
              <a:t>last_review</a:t>
            </a:r>
            <a:r>
              <a:rPr lang="en-US" sz="1200" b="1" i="0" dirty="0">
                <a:solidFill>
                  <a:srgbClr val="134F5C"/>
                </a:solidFill>
                <a:effectLst/>
                <a:latin typeface="Montserrat" panose="020B0604020202020204" pitchFamily="2" charset="0"/>
              </a:rPr>
              <a:t> </a:t>
            </a:r>
            <a:r>
              <a:rPr lang="en-US" sz="1200" b="1" dirty="0">
                <a:solidFill>
                  <a:srgbClr val="134F5C"/>
                </a:solidFill>
                <a:latin typeface="Montserrat" panose="020B0604020202020204" pitchFamily="2" charset="0"/>
              </a:rPr>
              <a:t>:</a:t>
            </a:r>
            <a:r>
              <a:rPr lang="en-US" sz="1200" b="0" i="0" dirty="0">
                <a:solidFill>
                  <a:srgbClr val="134F5C"/>
                </a:solidFill>
                <a:effectLst/>
                <a:latin typeface="Montserrat" panose="020B0604020202020204" pitchFamily="2" charset="0"/>
              </a:rPr>
              <a:t> Latest review given for listing</a:t>
            </a:r>
          </a:p>
          <a:p>
            <a:pPr marL="285750" indent="-285750" algn="l">
              <a:spcBef>
                <a:spcPts val="200"/>
              </a:spcBef>
              <a:buFont typeface="Wingdings" panose="05000000000000000000" pitchFamily="2" charset="2"/>
              <a:buChar char="Ø"/>
            </a:pPr>
            <a:r>
              <a:rPr lang="en-US" sz="1200" b="1" i="0" dirty="0" err="1">
                <a:solidFill>
                  <a:srgbClr val="134F5C"/>
                </a:solidFill>
                <a:effectLst/>
                <a:latin typeface="Montserrat" panose="020B0604020202020204" pitchFamily="2" charset="0"/>
              </a:rPr>
              <a:t>reviews_per_month</a:t>
            </a:r>
            <a:r>
              <a:rPr lang="en-US" sz="1200" b="1" i="0" dirty="0">
                <a:solidFill>
                  <a:srgbClr val="134F5C"/>
                </a:solidFill>
                <a:effectLst/>
                <a:latin typeface="Montserrat" panose="020B0604020202020204" pitchFamily="2" charset="0"/>
              </a:rPr>
              <a:t> </a:t>
            </a:r>
            <a:r>
              <a:rPr lang="en-US" sz="1200" b="1" dirty="0">
                <a:solidFill>
                  <a:srgbClr val="134F5C"/>
                </a:solidFill>
                <a:latin typeface="Montserrat" panose="020B0604020202020204" pitchFamily="2" charset="0"/>
              </a:rPr>
              <a:t>:</a:t>
            </a:r>
            <a:r>
              <a:rPr lang="en-US" sz="1200" b="0" i="0" dirty="0">
                <a:solidFill>
                  <a:srgbClr val="134F5C"/>
                </a:solidFill>
                <a:effectLst/>
                <a:latin typeface="Montserrat" panose="020B0604020202020204" pitchFamily="2" charset="0"/>
              </a:rPr>
              <a:t> </a:t>
            </a:r>
            <a:r>
              <a:rPr lang="en-US" sz="1200" b="0" i="0" dirty="0" err="1">
                <a:solidFill>
                  <a:srgbClr val="134F5C"/>
                </a:solidFill>
                <a:effectLst/>
                <a:latin typeface="Montserrat" panose="020B0604020202020204" pitchFamily="2" charset="0"/>
              </a:rPr>
              <a:t>No.of</a:t>
            </a:r>
            <a:r>
              <a:rPr lang="en-US" sz="1200" b="0" i="0" dirty="0">
                <a:solidFill>
                  <a:srgbClr val="134F5C"/>
                </a:solidFill>
                <a:effectLst/>
                <a:latin typeface="Montserrat" panose="020B0604020202020204" pitchFamily="2" charset="0"/>
              </a:rPr>
              <a:t> review given per month</a:t>
            </a:r>
          </a:p>
          <a:p>
            <a:pPr marL="285750" indent="-285750" algn="l">
              <a:spcBef>
                <a:spcPts val="200"/>
              </a:spcBef>
              <a:buFont typeface="Wingdings" panose="05000000000000000000" pitchFamily="2" charset="2"/>
              <a:buChar char="Ø"/>
            </a:pPr>
            <a:r>
              <a:rPr lang="en-US" sz="1200" b="1" i="0" dirty="0" err="1">
                <a:solidFill>
                  <a:srgbClr val="134F5C"/>
                </a:solidFill>
                <a:effectLst/>
                <a:latin typeface="Montserrat" panose="020B0604020202020204" pitchFamily="2" charset="0"/>
              </a:rPr>
              <a:t>calculated_host_listings_count</a:t>
            </a:r>
            <a:r>
              <a:rPr lang="en-US" sz="1200" b="1" i="0" dirty="0">
                <a:solidFill>
                  <a:srgbClr val="134F5C"/>
                </a:solidFill>
                <a:effectLst/>
                <a:latin typeface="Montserrat" panose="020B0604020202020204" pitchFamily="2" charset="0"/>
              </a:rPr>
              <a:t> :</a:t>
            </a:r>
            <a:r>
              <a:rPr lang="en-US" sz="1200" b="0" i="0" dirty="0">
                <a:solidFill>
                  <a:srgbClr val="134F5C"/>
                </a:solidFill>
                <a:effectLst/>
                <a:latin typeface="Montserrat" panose="020B0604020202020204" pitchFamily="2" charset="0"/>
              </a:rPr>
              <a:t> Total No. of listings for host</a:t>
            </a:r>
          </a:p>
          <a:p>
            <a:pPr marL="285750" indent="-285750" algn="l">
              <a:spcBef>
                <a:spcPts val="200"/>
              </a:spcBef>
              <a:buFont typeface="Wingdings" panose="05000000000000000000" pitchFamily="2" charset="2"/>
              <a:buChar char="Ø"/>
            </a:pPr>
            <a:r>
              <a:rPr lang="en-US" sz="1200" b="1" i="0" dirty="0">
                <a:solidFill>
                  <a:srgbClr val="134F5C"/>
                </a:solidFill>
                <a:effectLst/>
                <a:latin typeface="Montserrat" panose="020B0604020202020204" pitchFamily="2" charset="0"/>
              </a:rPr>
              <a:t>availability_365 </a:t>
            </a:r>
            <a:r>
              <a:rPr lang="en-US" sz="1200" b="1" dirty="0">
                <a:solidFill>
                  <a:srgbClr val="134F5C"/>
                </a:solidFill>
                <a:latin typeface="Montserrat" panose="020B0604020202020204" pitchFamily="2" charset="0"/>
              </a:rPr>
              <a:t>:</a:t>
            </a:r>
            <a:r>
              <a:rPr lang="en-US" sz="1200" b="0" i="0" dirty="0">
                <a:solidFill>
                  <a:srgbClr val="134F5C"/>
                </a:solidFill>
                <a:effectLst/>
                <a:latin typeface="Montserrat" panose="020B0604020202020204" pitchFamily="2" charset="0"/>
              </a:rPr>
              <a:t> No. of days listing available</a:t>
            </a:r>
          </a:p>
          <a:p>
            <a:endParaRPr lang="en-IN" dirty="0"/>
          </a:p>
          <a:p>
            <a:endParaRPr lang="en-IN" dirty="0"/>
          </a:p>
        </p:txBody>
      </p:sp>
      <p:sp>
        <p:nvSpPr>
          <p:cNvPr id="6" name="TextBox 5">
            <a:extLst>
              <a:ext uri="{FF2B5EF4-FFF2-40B4-BE49-F238E27FC236}">
                <a16:creationId xmlns:a16="http://schemas.microsoft.com/office/drawing/2014/main" id="{EE140A96-F472-4817-9D7F-8B9C5B1A1385}"/>
              </a:ext>
            </a:extLst>
          </p:cNvPr>
          <p:cNvSpPr txBox="1"/>
          <p:nvPr/>
        </p:nvSpPr>
        <p:spPr>
          <a:xfrm>
            <a:off x="539869" y="688909"/>
            <a:ext cx="7956431" cy="1384995"/>
          </a:xfrm>
          <a:prstGeom prst="rect">
            <a:avLst/>
          </a:prstGeom>
          <a:noFill/>
        </p:spPr>
        <p:txBody>
          <a:bodyPr wrap="square">
            <a:spAutoFit/>
          </a:bodyPr>
          <a:lstStyle/>
          <a:p>
            <a:pPr>
              <a:lnSpc>
                <a:spcPct val="150000"/>
              </a:lnSpc>
            </a:pPr>
            <a:r>
              <a:rPr lang="en-US" b="1" dirty="0">
                <a:solidFill>
                  <a:srgbClr val="134F5C"/>
                </a:solidFill>
                <a:latin typeface="Montserrat" panose="020B0604020202020204" pitchFamily="2" charset="0"/>
              </a:rPr>
              <a:t>After collecting data its very important to understand the data. Our data has 48895 rows and 16 columns. Those 16 columns are:</a:t>
            </a:r>
            <a:endParaRPr lang="en-US" dirty="0">
              <a:solidFill>
                <a:srgbClr val="405176"/>
              </a:solidFill>
              <a:latin typeface="Montserrat" panose="020B0604020202020204" pitchFamily="2" charset="0"/>
            </a:endParaRPr>
          </a:p>
          <a:p>
            <a:endParaRPr lang="en-US" dirty="0">
              <a:solidFill>
                <a:srgbClr val="405176"/>
              </a:solidFill>
              <a:latin typeface="Montserrat" panose="020B0604020202020204" pitchFamily="2" charset="0"/>
            </a:endParaRPr>
          </a:p>
          <a:p>
            <a:endParaRPr lang="en-US" dirty="0">
              <a:solidFill>
                <a:srgbClr val="405176"/>
              </a:solidFill>
              <a:latin typeface="Montserrat" panose="020B0604020202020204" pitchFamily="2" charset="0"/>
            </a:endParaRPr>
          </a:p>
          <a:p>
            <a:endParaRPr lang="en-IN" dirty="0">
              <a:latin typeface="Montserrat" panose="020B0604020202020204" pitchFamily="2" charset="0"/>
            </a:endParaRPr>
          </a:p>
        </p:txBody>
      </p:sp>
    </p:spTree>
    <p:extLst>
      <p:ext uri="{BB962C8B-B14F-4D97-AF65-F5344CB8AC3E}">
        <p14:creationId xmlns:p14="http://schemas.microsoft.com/office/powerpoint/2010/main" val="130461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8536E272-9CB8-4104-B969-7646F326E2BB}"/>
              </a:ext>
            </a:extLst>
          </p:cNvPr>
          <p:cNvSpPr txBox="1"/>
          <p:nvPr/>
        </p:nvSpPr>
        <p:spPr>
          <a:xfrm>
            <a:off x="577969" y="309445"/>
            <a:ext cx="4572000" cy="400110"/>
          </a:xfrm>
          <a:prstGeom prst="rect">
            <a:avLst/>
          </a:prstGeom>
          <a:noFill/>
        </p:spPr>
        <p:txBody>
          <a:bodyPr wrap="square">
            <a:spAutoFit/>
          </a:bodyPr>
          <a:lstStyle/>
          <a:p>
            <a:r>
              <a:rPr lang="en-GB" sz="2000" b="1" dirty="0">
                <a:solidFill>
                  <a:srgbClr val="CC0000"/>
                </a:solidFill>
                <a:latin typeface="Montserrat"/>
                <a:sym typeface="Montserrat"/>
              </a:rPr>
              <a:t>Data Cleaning and Manipulation</a:t>
            </a:r>
            <a:endParaRPr lang="en-IN" sz="2000" dirty="0"/>
          </a:p>
        </p:txBody>
      </p:sp>
      <p:sp>
        <p:nvSpPr>
          <p:cNvPr id="4" name="TextBox 3">
            <a:extLst>
              <a:ext uri="{FF2B5EF4-FFF2-40B4-BE49-F238E27FC236}">
                <a16:creationId xmlns:a16="http://schemas.microsoft.com/office/drawing/2014/main" id="{2316A1BE-6D7E-4408-95C4-1959ACCBC6BC}"/>
              </a:ext>
            </a:extLst>
          </p:cNvPr>
          <p:cNvSpPr txBox="1"/>
          <p:nvPr/>
        </p:nvSpPr>
        <p:spPr>
          <a:xfrm>
            <a:off x="577969" y="709555"/>
            <a:ext cx="7956431" cy="1061829"/>
          </a:xfrm>
          <a:prstGeom prst="rect">
            <a:avLst/>
          </a:prstGeom>
          <a:noFill/>
        </p:spPr>
        <p:txBody>
          <a:bodyPr wrap="square">
            <a:spAutoFit/>
          </a:bodyPr>
          <a:lstStyle/>
          <a:p>
            <a:pPr>
              <a:lnSpc>
                <a:spcPct val="150000"/>
              </a:lnSpc>
            </a:pPr>
            <a:r>
              <a:rPr lang="en-US" b="1" dirty="0">
                <a:solidFill>
                  <a:srgbClr val="134F5C"/>
                </a:solidFill>
                <a:latin typeface="Montserrat" panose="020B0604020202020204" pitchFamily="2" charset="0"/>
              </a:rPr>
              <a:t>Our data has 4 columns with null values. </a:t>
            </a:r>
            <a:endParaRPr lang="en-US" dirty="0">
              <a:solidFill>
                <a:srgbClr val="405176"/>
              </a:solidFill>
              <a:latin typeface="Montserrat" panose="020B0604020202020204" pitchFamily="2" charset="0"/>
            </a:endParaRPr>
          </a:p>
          <a:p>
            <a:endParaRPr lang="en-US" dirty="0">
              <a:solidFill>
                <a:srgbClr val="405176"/>
              </a:solidFill>
              <a:latin typeface="Montserrat" panose="020B0604020202020204" pitchFamily="2" charset="0"/>
            </a:endParaRPr>
          </a:p>
          <a:p>
            <a:endParaRPr lang="en-US" dirty="0">
              <a:solidFill>
                <a:srgbClr val="405176"/>
              </a:solidFill>
              <a:latin typeface="Montserrat" panose="020B0604020202020204" pitchFamily="2" charset="0"/>
            </a:endParaRPr>
          </a:p>
          <a:p>
            <a:endParaRPr lang="en-IN" dirty="0">
              <a:latin typeface="Montserrat" panose="020B0604020202020204" pitchFamily="2" charset="0"/>
            </a:endParaRPr>
          </a:p>
        </p:txBody>
      </p:sp>
      <p:pic>
        <p:nvPicPr>
          <p:cNvPr id="5" name="Picture 4">
            <a:extLst>
              <a:ext uri="{FF2B5EF4-FFF2-40B4-BE49-F238E27FC236}">
                <a16:creationId xmlns:a16="http://schemas.microsoft.com/office/drawing/2014/main" id="{1E88FC75-446D-43E1-B103-E0323485F7CB}"/>
              </a:ext>
            </a:extLst>
          </p:cNvPr>
          <p:cNvPicPr>
            <a:picLocks noChangeAspect="1"/>
          </p:cNvPicPr>
          <p:nvPr/>
        </p:nvPicPr>
        <p:blipFill>
          <a:blip r:embed="rId3"/>
          <a:stretch>
            <a:fillRect/>
          </a:stretch>
        </p:blipFill>
        <p:spPr>
          <a:xfrm>
            <a:off x="1842046" y="1155461"/>
            <a:ext cx="5459906" cy="1778240"/>
          </a:xfrm>
          <a:prstGeom prst="rect">
            <a:avLst/>
          </a:prstGeom>
        </p:spPr>
      </p:pic>
      <p:sp>
        <p:nvSpPr>
          <p:cNvPr id="7" name="TextBox 6">
            <a:extLst>
              <a:ext uri="{FF2B5EF4-FFF2-40B4-BE49-F238E27FC236}">
                <a16:creationId xmlns:a16="http://schemas.microsoft.com/office/drawing/2014/main" id="{FD4B2D19-EA89-4603-AFF2-996DB5AB240F}"/>
              </a:ext>
            </a:extLst>
          </p:cNvPr>
          <p:cNvSpPr txBox="1"/>
          <p:nvPr/>
        </p:nvSpPr>
        <p:spPr>
          <a:xfrm>
            <a:off x="620277" y="2933701"/>
            <a:ext cx="7956431" cy="2246769"/>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1" dirty="0" err="1">
                <a:solidFill>
                  <a:srgbClr val="134F5C"/>
                </a:solidFill>
                <a:latin typeface="Montserrat" panose="020B0604020202020204" pitchFamily="2" charset="0"/>
              </a:rPr>
              <a:t>last_review</a:t>
            </a:r>
            <a:r>
              <a:rPr lang="en-US" b="1" dirty="0">
                <a:solidFill>
                  <a:srgbClr val="134F5C"/>
                </a:solidFill>
                <a:latin typeface="Montserrat" panose="020B0604020202020204" pitchFamily="2" charset="0"/>
              </a:rPr>
              <a:t> and </a:t>
            </a:r>
            <a:r>
              <a:rPr lang="en-US" b="1" dirty="0" err="1">
                <a:solidFill>
                  <a:srgbClr val="134F5C"/>
                </a:solidFill>
                <a:latin typeface="Montserrat" panose="020B0604020202020204" pitchFamily="2" charset="0"/>
              </a:rPr>
              <a:t>review_per_month</a:t>
            </a:r>
            <a:r>
              <a:rPr lang="en-US" b="1" dirty="0">
                <a:solidFill>
                  <a:srgbClr val="134F5C"/>
                </a:solidFill>
                <a:latin typeface="Montserrat" panose="020B0604020202020204" pitchFamily="2" charset="0"/>
              </a:rPr>
              <a:t> columns have more null values, so we can remove those columns. </a:t>
            </a:r>
            <a:endParaRPr lang="en-US" b="1" dirty="0">
              <a:solidFill>
                <a:srgbClr val="405176"/>
              </a:solidFill>
              <a:latin typeface="Montserrat" panose="020B0604020202020204" pitchFamily="2" charset="0"/>
            </a:endParaRPr>
          </a:p>
          <a:p>
            <a:pPr marL="285750" indent="-285750">
              <a:lnSpc>
                <a:spcPct val="150000"/>
              </a:lnSpc>
              <a:buFont typeface="Wingdings" panose="05000000000000000000" pitchFamily="2" charset="2"/>
              <a:buChar char="v"/>
            </a:pPr>
            <a:r>
              <a:rPr lang="en-US" b="1" dirty="0" err="1">
                <a:solidFill>
                  <a:srgbClr val="405176"/>
                </a:solidFill>
                <a:latin typeface="Montserrat" panose="020B0604020202020204" pitchFamily="2" charset="0"/>
              </a:rPr>
              <a:t>host_name</a:t>
            </a:r>
            <a:r>
              <a:rPr lang="en-US" b="1" dirty="0">
                <a:solidFill>
                  <a:srgbClr val="405176"/>
                </a:solidFill>
                <a:latin typeface="Montserrat" panose="020B0604020202020204" pitchFamily="2" charset="0"/>
              </a:rPr>
              <a:t> and name columns have 21 and 16 null values respectively, so we can remove those null values.</a:t>
            </a:r>
          </a:p>
          <a:p>
            <a:pPr marL="285750" indent="-285750">
              <a:lnSpc>
                <a:spcPct val="150000"/>
              </a:lnSpc>
              <a:buFont typeface="Wingdings" panose="05000000000000000000" pitchFamily="2" charset="2"/>
              <a:buChar char="v"/>
            </a:pPr>
            <a:r>
              <a:rPr lang="en-US" b="1" i="0" dirty="0">
                <a:solidFill>
                  <a:srgbClr val="134F5C"/>
                </a:solidFill>
                <a:effectLst/>
                <a:latin typeface="Montserrat" panose="020B0604020202020204" pitchFamily="2" charset="0"/>
              </a:rPr>
              <a:t>we can also remove latitude, longitude columns as these columns don’t effect much for our analysis.</a:t>
            </a:r>
            <a:endParaRPr lang="en-US" b="1" dirty="0">
              <a:solidFill>
                <a:srgbClr val="134F5C"/>
              </a:solidFill>
              <a:latin typeface="Montserrat" panose="020B0604020202020204" pitchFamily="2" charset="0"/>
            </a:endParaRPr>
          </a:p>
          <a:p>
            <a:endParaRPr lang="en-IN" dirty="0">
              <a:latin typeface="Montserrat" panose="020B0604020202020204" pitchFamily="2" charset="0"/>
            </a:endParaRPr>
          </a:p>
        </p:txBody>
      </p:sp>
    </p:spTree>
    <p:extLst>
      <p:ext uri="{BB962C8B-B14F-4D97-AF65-F5344CB8AC3E}">
        <p14:creationId xmlns:p14="http://schemas.microsoft.com/office/powerpoint/2010/main" val="355159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24C2FC80-7367-46CF-A947-447B9CEB841C}"/>
              </a:ext>
            </a:extLst>
          </p:cNvPr>
          <p:cNvSpPr txBox="1"/>
          <p:nvPr/>
        </p:nvSpPr>
        <p:spPr>
          <a:xfrm>
            <a:off x="577969" y="309445"/>
            <a:ext cx="4572000" cy="400110"/>
          </a:xfrm>
          <a:prstGeom prst="rect">
            <a:avLst/>
          </a:prstGeom>
          <a:noFill/>
        </p:spPr>
        <p:txBody>
          <a:bodyPr wrap="square">
            <a:spAutoFit/>
          </a:bodyPr>
          <a:lstStyle/>
          <a:p>
            <a:r>
              <a:rPr lang="en-GB" sz="2000" b="1" dirty="0">
                <a:solidFill>
                  <a:srgbClr val="CC0000"/>
                </a:solidFill>
                <a:latin typeface="Montserrat"/>
                <a:sym typeface="Montserrat"/>
              </a:rPr>
              <a:t>Exploratory Data Analysis</a:t>
            </a:r>
            <a:endParaRPr lang="en-IN" sz="2000" dirty="0"/>
          </a:p>
        </p:txBody>
      </p:sp>
      <p:graphicFrame>
        <p:nvGraphicFramePr>
          <p:cNvPr id="2" name="Table 3">
            <a:extLst>
              <a:ext uri="{FF2B5EF4-FFF2-40B4-BE49-F238E27FC236}">
                <a16:creationId xmlns:a16="http://schemas.microsoft.com/office/drawing/2014/main" id="{36DC8746-B39F-44FF-BE1D-8EF63B8711E9}"/>
              </a:ext>
            </a:extLst>
          </p:cNvPr>
          <p:cNvGraphicFramePr>
            <a:graphicFrameLocks noGrp="1"/>
          </p:cNvGraphicFramePr>
          <p:nvPr>
            <p:extLst>
              <p:ext uri="{D42A27DB-BD31-4B8C-83A1-F6EECF244321}">
                <p14:modId xmlns:p14="http://schemas.microsoft.com/office/powerpoint/2010/main" val="1798085616"/>
              </p:ext>
            </p:extLst>
          </p:nvPr>
        </p:nvGraphicFramePr>
        <p:xfrm>
          <a:off x="1836145" y="958735"/>
          <a:ext cx="5471710" cy="3535620"/>
        </p:xfrm>
        <a:graphic>
          <a:graphicData uri="http://schemas.openxmlformats.org/drawingml/2006/table">
            <a:tbl>
              <a:tblPr firstRow="1" bandRow="1">
                <a:tableStyleId>{C083E6E3-FA7D-4D7B-A595-EF9225AFEA82}</a:tableStyleId>
              </a:tblPr>
              <a:tblGrid>
                <a:gridCol w="2735855">
                  <a:extLst>
                    <a:ext uri="{9D8B030D-6E8A-4147-A177-3AD203B41FA5}">
                      <a16:colId xmlns:a16="http://schemas.microsoft.com/office/drawing/2014/main" val="2483164803"/>
                    </a:ext>
                  </a:extLst>
                </a:gridCol>
                <a:gridCol w="2735855">
                  <a:extLst>
                    <a:ext uri="{9D8B030D-6E8A-4147-A177-3AD203B41FA5}">
                      <a16:colId xmlns:a16="http://schemas.microsoft.com/office/drawing/2014/main" val="338294898"/>
                    </a:ext>
                  </a:extLst>
                </a:gridCol>
              </a:tblGrid>
              <a:tr h="332862">
                <a:tc>
                  <a:txBody>
                    <a:bodyPr/>
                    <a:lstStyle/>
                    <a:p>
                      <a:pPr algn="ctr"/>
                      <a:r>
                        <a:rPr lang="en-IN" sz="1300" dirty="0"/>
                        <a:t>Numerical Features</a:t>
                      </a:r>
                    </a:p>
                  </a:txBody>
                  <a:tcPr marL="82076" marR="82076" marT="41038" marB="41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300" dirty="0"/>
                        <a:t>Categorical Features</a:t>
                      </a:r>
                    </a:p>
                  </a:txBody>
                  <a:tcPr marL="82076" marR="82076" marT="41038" marB="41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553339"/>
                  </a:ext>
                </a:extLst>
              </a:tr>
              <a:tr h="36667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300" b="1" dirty="0">
                          <a:solidFill>
                            <a:srgbClr val="134F5C"/>
                          </a:solidFill>
                          <a:latin typeface="Montserrat" panose="00000500000000000000" pitchFamily="2" charset="0"/>
                        </a:rPr>
                        <a:t>id</a:t>
                      </a:r>
                    </a:p>
                    <a:p>
                      <a:pPr algn="ctr"/>
                      <a:endParaRPr lang="en-IN" sz="1300" b="1" dirty="0">
                        <a:solidFill>
                          <a:srgbClr val="134F5C"/>
                        </a:solidFill>
                        <a:latin typeface="Montserrat" panose="00000500000000000000" pitchFamily="2" charset="0"/>
                      </a:endParaRPr>
                    </a:p>
                  </a:txBody>
                  <a:tcPr marL="82076" marR="82076" marT="41038" marB="41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300" b="1" dirty="0">
                          <a:solidFill>
                            <a:srgbClr val="134F5C"/>
                          </a:solidFill>
                          <a:latin typeface="Montserrat" panose="00000500000000000000" pitchFamily="2" charset="0"/>
                        </a:rPr>
                        <a:t>name</a:t>
                      </a:r>
                    </a:p>
                  </a:txBody>
                  <a:tcPr marL="82076" marR="82076" marT="41038" marB="41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3960878"/>
                  </a:ext>
                </a:extLst>
              </a:tr>
              <a:tr h="33286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300" b="1" dirty="0" err="1">
                          <a:solidFill>
                            <a:srgbClr val="134F5C"/>
                          </a:solidFill>
                          <a:latin typeface="Montserrat" panose="00000500000000000000" pitchFamily="2" charset="0"/>
                        </a:rPr>
                        <a:t>host_id</a:t>
                      </a:r>
                      <a:endParaRPr lang="en-IN" sz="1300" b="1" dirty="0">
                        <a:solidFill>
                          <a:srgbClr val="134F5C"/>
                        </a:solidFill>
                        <a:latin typeface="Montserrat" panose="00000500000000000000" pitchFamily="2" charset="0"/>
                      </a:endParaRPr>
                    </a:p>
                    <a:p>
                      <a:pPr algn="ctr"/>
                      <a:endParaRPr lang="en-IN" sz="1300" b="1" dirty="0">
                        <a:solidFill>
                          <a:srgbClr val="134F5C"/>
                        </a:solidFill>
                        <a:latin typeface="Montserrat" panose="00000500000000000000" pitchFamily="2" charset="0"/>
                      </a:endParaRPr>
                    </a:p>
                  </a:txBody>
                  <a:tcPr marL="82076" marR="82076" marT="41038" marB="41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300" b="1" dirty="0" err="1">
                          <a:solidFill>
                            <a:srgbClr val="134F5C"/>
                          </a:solidFill>
                          <a:latin typeface="Montserrat" panose="00000500000000000000" pitchFamily="2" charset="0"/>
                        </a:rPr>
                        <a:t>host_name</a:t>
                      </a:r>
                      <a:endParaRPr lang="en-IN" sz="1300" b="1" dirty="0">
                        <a:solidFill>
                          <a:srgbClr val="134F5C"/>
                        </a:solidFill>
                        <a:latin typeface="Montserrat" panose="00000500000000000000" pitchFamily="2" charset="0"/>
                      </a:endParaRPr>
                    </a:p>
                    <a:p>
                      <a:pPr algn="ctr"/>
                      <a:endParaRPr lang="en-IN" sz="1300" b="1" dirty="0">
                        <a:solidFill>
                          <a:srgbClr val="134F5C"/>
                        </a:solidFill>
                        <a:latin typeface="Montserrat" panose="00000500000000000000" pitchFamily="2" charset="0"/>
                      </a:endParaRPr>
                    </a:p>
                  </a:txBody>
                  <a:tcPr marL="82076" marR="82076" marT="41038" marB="41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027407"/>
                  </a:ext>
                </a:extLst>
              </a:tr>
              <a:tr h="33286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300" b="1" dirty="0">
                          <a:solidFill>
                            <a:srgbClr val="134F5C"/>
                          </a:solidFill>
                          <a:latin typeface="Montserrat" panose="00000500000000000000" pitchFamily="2" charset="0"/>
                        </a:rPr>
                        <a:t>price</a:t>
                      </a:r>
                    </a:p>
                    <a:p>
                      <a:pPr algn="ctr"/>
                      <a:endParaRPr lang="en-IN" sz="1300" b="1" dirty="0">
                        <a:solidFill>
                          <a:srgbClr val="134F5C"/>
                        </a:solidFill>
                        <a:latin typeface="Montserrat" panose="00000500000000000000" pitchFamily="2" charset="0"/>
                      </a:endParaRPr>
                    </a:p>
                  </a:txBody>
                  <a:tcPr marL="82076" marR="82076" marT="41038" marB="41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300" b="1" dirty="0" err="1">
                          <a:solidFill>
                            <a:srgbClr val="134F5C"/>
                          </a:solidFill>
                          <a:latin typeface="Montserrat" panose="00000500000000000000" pitchFamily="2" charset="0"/>
                        </a:rPr>
                        <a:t>neighbourhood_group</a:t>
                      </a:r>
                      <a:endParaRPr lang="en-IN" sz="1300" b="1" dirty="0">
                        <a:solidFill>
                          <a:srgbClr val="134F5C"/>
                        </a:solidFill>
                        <a:latin typeface="Montserrat" panose="00000500000000000000" pitchFamily="2" charset="0"/>
                      </a:endParaRPr>
                    </a:p>
                    <a:p>
                      <a:pPr algn="ctr"/>
                      <a:endParaRPr lang="en-IN" sz="1300" b="1" dirty="0">
                        <a:solidFill>
                          <a:srgbClr val="134F5C"/>
                        </a:solidFill>
                        <a:latin typeface="Montserrat" panose="00000500000000000000" pitchFamily="2" charset="0"/>
                      </a:endParaRPr>
                    </a:p>
                  </a:txBody>
                  <a:tcPr marL="82076" marR="82076" marT="41038" marB="41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4078959"/>
                  </a:ext>
                </a:extLst>
              </a:tr>
              <a:tr h="33286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300" b="1" dirty="0" err="1">
                          <a:solidFill>
                            <a:srgbClr val="134F5C"/>
                          </a:solidFill>
                          <a:latin typeface="Montserrat" panose="00000500000000000000" pitchFamily="2" charset="0"/>
                        </a:rPr>
                        <a:t>minimum_nights</a:t>
                      </a:r>
                      <a:endParaRPr lang="en-IN" sz="1300" b="1" dirty="0">
                        <a:solidFill>
                          <a:srgbClr val="134F5C"/>
                        </a:solidFill>
                        <a:latin typeface="Montserrat" panose="00000500000000000000" pitchFamily="2" charset="0"/>
                      </a:endParaRPr>
                    </a:p>
                    <a:p>
                      <a:pPr algn="ctr"/>
                      <a:endParaRPr lang="en-IN" sz="1300" b="1" dirty="0">
                        <a:solidFill>
                          <a:srgbClr val="134F5C"/>
                        </a:solidFill>
                        <a:latin typeface="Montserrat" panose="00000500000000000000" pitchFamily="2" charset="0"/>
                      </a:endParaRPr>
                    </a:p>
                  </a:txBody>
                  <a:tcPr marL="82076" marR="82076" marT="41038" marB="41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300" b="1" dirty="0">
                          <a:solidFill>
                            <a:srgbClr val="134F5C"/>
                          </a:solidFill>
                          <a:latin typeface="Montserrat" panose="00000500000000000000" pitchFamily="2" charset="0"/>
                        </a:rPr>
                        <a:t>neighbourhood</a:t>
                      </a:r>
                    </a:p>
                    <a:p>
                      <a:pPr algn="ctr"/>
                      <a:endParaRPr lang="en-IN" sz="1300" b="1" dirty="0">
                        <a:solidFill>
                          <a:srgbClr val="134F5C"/>
                        </a:solidFill>
                        <a:latin typeface="Montserrat" panose="00000500000000000000" pitchFamily="2" charset="0"/>
                      </a:endParaRPr>
                    </a:p>
                  </a:txBody>
                  <a:tcPr marL="82076" marR="82076" marT="41038" marB="41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410681"/>
                  </a:ext>
                </a:extLst>
              </a:tr>
              <a:tr h="33286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300" b="1" dirty="0" err="1">
                          <a:solidFill>
                            <a:srgbClr val="134F5C"/>
                          </a:solidFill>
                          <a:latin typeface="Montserrat" panose="00000500000000000000" pitchFamily="2" charset="0"/>
                        </a:rPr>
                        <a:t>number_of_reviews</a:t>
                      </a:r>
                      <a:endParaRPr lang="en-IN" sz="1300" b="1" dirty="0">
                        <a:solidFill>
                          <a:srgbClr val="134F5C"/>
                        </a:solidFill>
                        <a:latin typeface="Montserrat" panose="00000500000000000000" pitchFamily="2" charset="0"/>
                      </a:endParaRPr>
                    </a:p>
                    <a:p>
                      <a:pPr algn="ctr"/>
                      <a:endParaRPr lang="en-IN" sz="1300" b="1" dirty="0">
                        <a:solidFill>
                          <a:srgbClr val="134F5C"/>
                        </a:solidFill>
                        <a:latin typeface="Montserrat" panose="00000500000000000000" pitchFamily="2" charset="0"/>
                      </a:endParaRPr>
                    </a:p>
                  </a:txBody>
                  <a:tcPr marL="82076" marR="82076" marT="41038" marB="41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300" b="1" dirty="0" err="1">
                          <a:solidFill>
                            <a:srgbClr val="134F5C"/>
                          </a:solidFill>
                          <a:latin typeface="Montserrat" panose="00000500000000000000" pitchFamily="2" charset="0"/>
                        </a:rPr>
                        <a:t>room_type</a:t>
                      </a:r>
                      <a:endParaRPr lang="en-IN" sz="1300" b="1" dirty="0">
                        <a:solidFill>
                          <a:srgbClr val="134F5C"/>
                        </a:solidFill>
                        <a:latin typeface="Montserrat" panose="00000500000000000000" pitchFamily="2" charset="0"/>
                      </a:endParaRPr>
                    </a:p>
                    <a:p>
                      <a:pPr algn="ctr"/>
                      <a:endParaRPr lang="en-IN" sz="1300" b="1" dirty="0">
                        <a:solidFill>
                          <a:srgbClr val="134F5C"/>
                        </a:solidFill>
                        <a:latin typeface="Montserrat" panose="00000500000000000000" pitchFamily="2" charset="0"/>
                      </a:endParaRPr>
                    </a:p>
                  </a:txBody>
                  <a:tcPr marL="82076" marR="82076" marT="41038" marB="41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9079789"/>
                  </a:ext>
                </a:extLst>
              </a:tr>
              <a:tr h="332862">
                <a:tc>
                  <a:txBody>
                    <a:bodyPr/>
                    <a:lstStyle/>
                    <a:p>
                      <a:pPr algn="ctr"/>
                      <a:r>
                        <a:rPr lang="en-IN" sz="1300" b="1" dirty="0" err="1">
                          <a:solidFill>
                            <a:srgbClr val="134F5C"/>
                          </a:solidFill>
                          <a:latin typeface="Montserrat" panose="00000500000000000000" pitchFamily="2" charset="0"/>
                        </a:rPr>
                        <a:t>calculated_host_listings_count</a:t>
                      </a:r>
                      <a:endParaRPr lang="en-IN" sz="1300" b="1" dirty="0">
                        <a:solidFill>
                          <a:srgbClr val="134F5C"/>
                        </a:solidFill>
                        <a:latin typeface="Montserrat" panose="00000500000000000000" pitchFamily="2" charset="0"/>
                      </a:endParaRPr>
                    </a:p>
                  </a:txBody>
                  <a:tcPr marL="82076" marR="82076" marT="41038" marB="41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300" dirty="0"/>
                    </a:p>
                  </a:txBody>
                  <a:tcPr marL="82076" marR="82076" marT="41038" marB="41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8655958"/>
                  </a:ext>
                </a:extLst>
              </a:tr>
              <a:tr h="332862">
                <a:tc>
                  <a:txBody>
                    <a:bodyPr/>
                    <a:lstStyle/>
                    <a:p>
                      <a:pPr algn="ctr"/>
                      <a:r>
                        <a:rPr lang="en-US" sz="1300" b="1" i="0" u="none" strike="noStrike" cap="none" dirty="0">
                          <a:solidFill>
                            <a:srgbClr val="134F5C"/>
                          </a:solidFill>
                          <a:effectLst/>
                          <a:latin typeface="Montserrat" panose="00000500000000000000" pitchFamily="2" charset="0"/>
                          <a:ea typeface="+mn-ea"/>
                          <a:cs typeface="+mn-cs"/>
                          <a:sym typeface="Arial"/>
                        </a:rPr>
                        <a:t>availability_365</a:t>
                      </a:r>
                      <a:endParaRPr lang="en-IN" sz="1300" b="1" dirty="0">
                        <a:solidFill>
                          <a:srgbClr val="134F5C"/>
                        </a:solidFill>
                        <a:latin typeface="Montserrat" panose="00000500000000000000" pitchFamily="2" charset="0"/>
                      </a:endParaRPr>
                    </a:p>
                  </a:txBody>
                  <a:tcPr marL="82076" marR="82076" marT="41038" marB="41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300" dirty="0"/>
                    </a:p>
                  </a:txBody>
                  <a:tcPr marL="82076" marR="82076" marT="41038" marB="4103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7473488"/>
                  </a:ext>
                </a:extLst>
              </a:tr>
            </a:tbl>
          </a:graphicData>
        </a:graphic>
      </p:graphicFrame>
    </p:spTree>
    <p:extLst>
      <p:ext uri="{BB962C8B-B14F-4D97-AF65-F5344CB8AC3E}">
        <p14:creationId xmlns:p14="http://schemas.microsoft.com/office/powerpoint/2010/main" val="4175878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6" name="TextBox 5">
            <a:extLst>
              <a:ext uri="{FF2B5EF4-FFF2-40B4-BE49-F238E27FC236}">
                <a16:creationId xmlns:a16="http://schemas.microsoft.com/office/drawing/2014/main" id="{EDFBE8F2-1089-44F4-AABA-69EA728E74F5}"/>
              </a:ext>
            </a:extLst>
          </p:cNvPr>
          <p:cNvSpPr txBox="1"/>
          <p:nvPr/>
        </p:nvSpPr>
        <p:spPr>
          <a:xfrm>
            <a:off x="704969" y="3818108"/>
            <a:ext cx="7956431" cy="701539"/>
          </a:xfrm>
          <a:prstGeom prst="rect">
            <a:avLst/>
          </a:prstGeom>
          <a:noFill/>
        </p:spPr>
        <p:txBody>
          <a:bodyPr wrap="square">
            <a:spAutoFit/>
          </a:bodyPr>
          <a:lstStyle/>
          <a:p>
            <a:pPr>
              <a:lnSpc>
                <a:spcPct val="150000"/>
              </a:lnSpc>
            </a:pPr>
            <a:r>
              <a:rPr lang="en-US" b="1" dirty="0">
                <a:solidFill>
                  <a:srgbClr val="134F5C"/>
                </a:solidFill>
                <a:latin typeface="Montserrat" panose="020B0604020202020204" pitchFamily="2" charset="0"/>
              </a:rPr>
              <a:t>From the above heatmap, we can say that there are no variables with multicollinearity in the data</a:t>
            </a:r>
            <a:endParaRPr lang="en-IN" dirty="0">
              <a:latin typeface="Montserrat" panose="020B0604020202020204" pitchFamily="2" charset="0"/>
            </a:endParaRPr>
          </a:p>
        </p:txBody>
      </p:sp>
      <p:pic>
        <p:nvPicPr>
          <p:cNvPr id="2050" name="Picture 2">
            <a:extLst>
              <a:ext uri="{FF2B5EF4-FFF2-40B4-BE49-F238E27FC236}">
                <a16:creationId xmlns:a16="http://schemas.microsoft.com/office/drawing/2014/main" id="{652C24C3-C465-4DCD-A787-45FCAAC9F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544" y="988607"/>
            <a:ext cx="3301058" cy="27294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FC15D9-31FB-45E6-AD62-EC740CBF9892}"/>
              </a:ext>
            </a:extLst>
          </p:cNvPr>
          <p:cNvSpPr txBox="1"/>
          <p:nvPr/>
        </p:nvSpPr>
        <p:spPr>
          <a:xfrm>
            <a:off x="622036" y="410500"/>
            <a:ext cx="4572000" cy="338554"/>
          </a:xfrm>
          <a:prstGeom prst="rect">
            <a:avLst/>
          </a:prstGeom>
          <a:noFill/>
        </p:spPr>
        <p:txBody>
          <a:bodyPr wrap="square">
            <a:spAutoFit/>
          </a:bodyPr>
          <a:lstStyle/>
          <a:p>
            <a:r>
              <a:rPr lang="en-GB" sz="1600" b="1" dirty="0">
                <a:solidFill>
                  <a:srgbClr val="CC0000"/>
                </a:solidFill>
                <a:latin typeface="Montserrat"/>
                <a:sym typeface="Montserrat"/>
              </a:rPr>
              <a:t>Correlation between numerical features: </a:t>
            </a:r>
            <a:endParaRPr lang="en-IN" sz="1600" dirty="0"/>
          </a:p>
        </p:txBody>
      </p:sp>
    </p:spTree>
    <p:extLst>
      <p:ext uri="{BB962C8B-B14F-4D97-AF65-F5344CB8AC3E}">
        <p14:creationId xmlns:p14="http://schemas.microsoft.com/office/powerpoint/2010/main" val="216386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id="{7C87AFC8-6238-479E-AF67-8196950608DF}"/>
              </a:ext>
            </a:extLst>
          </p:cNvPr>
          <p:cNvPicPr>
            <a:picLocks noChangeAspect="1"/>
          </p:cNvPicPr>
          <p:nvPr/>
        </p:nvPicPr>
        <p:blipFill>
          <a:blip r:embed="rId5"/>
          <a:stretch>
            <a:fillRect/>
          </a:stretch>
        </p:blipFill>
        <p:spPr>
          <a:xfrm>
            <a:off x="596306" y="607900"/>
            <a:ext cx="3847478" cy="2665082"/>
          </a:xfrm>
          <a:prstGeom prst="rect">
            <a:avLst/>
          </a:prstGeom>
        </p:spPr>
      </p:pic>
      <p:pic>
        <p:nvPicPr>
          <p:cNvPr id="5" name="Picture 4">
            <a:extLst>
              <a:ext uri="{FF2B5EF4-FFF2-40B4-BE49-F238E27FC236}">
                <a16:creationId xmlns:a16="http://schemas.microsoft.com/office/drawing/2014/main" id="{4D5F9760-E942-4995-8ADA-BC6AA36AF510}"/>
              </a:ext>
            </a:extLst>
          </p:cNvPr>
          <p:cNvPicPr>
            <a:picLocks noChangeAspect="1"/>
          </p:cNvPicPr>
          <p:nvPr/>
        </p:nvPicPr>
        <p:blipFill>
          <a:blip r:embed="rId6"/>
          <a:stretch>
            <a:fillRect/>
          </a:stretch>
        </p:blipFill>
        <p:spPr>
          <a:xfrm>
            <a:off x="4443784" y="607900"/>
            <a:ext cx="3824652" cy="2649271"/>
          </a:xfrm>
          <a:prstGeom prst="rect">
            <a:avLst/>
          </a:prstGeom>
        </p:spPr>
      </p:pic>
      <p:sp>
        <p:nvSpPr>
          <p:cNvPr id="9" name="TextBox 8">
            <a:extLst>
              <a:ext uri="{FF2B5EF4-FFF2-40B4-BE49-F238E27FC236}">
                <a16:creationId xmlns:a16="http://schemas.microsoft.com/office/drawing/2014/main" id="{C1923F5C-4F1A-4675-9ABB-7543EC268975}"/>
              </a:ext>
            </a:extLst>
          </p:cNvPr>
          <p:cNvSpPr txBox="1"/>
          <p:nvPr/>
        </p:nvSpPr>
        <p:spPr>
          <a:xfrm>
            <a:off x="596306" y="3572171"/>
            <a:ext cx="7956431" cy="701539"/>
          </a:xfrm>
          <a:prstGeom prst="rect">
            <a:avLst/>
          </a:prstGeom>
          <a:noFill/>
        </p:spPr>
        <p:txBody>
          <a:bodyPr wrap="square">
            <a:spAutoFit/>
          </a:bodyPr>
          <a:lstStyle/>
          <a:p>
            <a:pPr>
              <a:lnSpc>
                <a:spcPct val="150000"/>
              </a:lnSpc>
            </a:pPr>
            <a:r>
              <a:rPr lang="en-US" b="1" dirty="0">
                <a:solidFill>
                  <a:srgbClr val="134F5C"/>
                </a:solidFill>
                <a:latin typeface="Montserrat" panose="020B0604020202020204" pitchFamily="2" charset="0"/>
              </a:rPr>
              <a:t>From the above scatter plots we can say that most people are preferring listings which has low prices.</a:t>
            </a:r>
            <a:endParaRPr lang="en-IN" dirty="0">
              <a:latin typeface="Montserrat" panose="020B0604020202020204" pitchFamily="2" charset="0"/>
            </a:endParaRPr>
          </a:p>
        </p:txBody>
      </p:sp>
      <p:pic>
        <p:nvPicPr>
          <p:cNvPr id="2" name="Audio 1">
            <a:hlinkClick r:id="" action="ppaction://media"/>
            <a:extLst>
              <a:ext uri="{FF2B5EF4-FFF2-40B4-BE49-F238E27FC236}">
                <a16:creationId xmlns:a16="http://schemas.microsoft.com/office/drawing/2014/main" id="{BE1713A3-8FC5-424B-A494-63A256D2C043}"/>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318500" y="4318000"/>
            <a:ext cx="609600" cy="609600"/>
          </a:xfrm>
          <a:prstGeom prst="rect">
            <a:avLst/>
          </a:prstGeom>
        </p:spPr>
      </p:pic>
    </p:spTree>
    <p:extLst>
      <p:ext uri="{BB962C8B-B14F-4D97-AF65-F5344CB8AC3E}">
        <p14:creationId xmlns:p14="http://schemas.microsoft.com/office/powerpoint/2010/main" val="82337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838</TotalTime>
  <Words>1469</Words>
  <Application>Microsoft Office PowerPoint</Application>
  <PresentationFormat>On-screen Show (16:9)</PresentationFormat>
  <Paragraphs>171</Paragraphs>
  <Slides>28</Slides>
  <Notes>28</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Wingdings</vt:lpstr>
      <vt:lpstr>Montserrat</vt:lpstr>
      <vt:lpstr>Roboto</vt:lpstr>
      <vt:lpstr>Arial</vt:lpstr>
      <vt:lpstr>Simple Light</vt:lpstr>
      <vt:lpstr>           Capstone Project – 1  EDA On Airbnb Booking Analysis By  SHAIK AHMAD BASHA   </vt:lpstr>
      <vt:lpstr>   </vt:lpstr>
      <vt:lpstr>   </vt:lpstr>
      <vt:lpstr>   </vt:lpstr>
      <vt:lpstr>   </vt:lpstr>
      <vt:lpstr>   </vt:lpstr>
      <vt:lpstr>   </vt:lpstr>
      <vt:lpstr>   </vt:lpstr>
      <vt:lpstr>   </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  EDA On Airbnb Booking Analysis</dc:title>
  <dc:creator>Ahmed Basha</dc:creator>
  <cp:lastModifiedBy>Ahmed Basha</cp:lastModifiedBy>
  <cp:revision>9</cp:revision>
  <dcterms:modified xsi:type="dcterms:W3CDTF">2022-11-11T04:17:59Z</dcterms:modified>
</cp:coreProperties>
</file>