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56F0-2F04-48C8-B834-C22C69C7778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C1B0-BCE2-4331-9E73-B731661F6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FC1B0-BCE2-4331-9E73-B731661F60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463C-CAD8-44CC-AF1D-7AB24AEECFB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DE4C-47CA-4317-8287-0FE6F6A1B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N = 8 </a:t>
            </a:r>
            <a:r>
              <a:rPr lang="en-US" dirty="0" smtClean="0">
                <a:sym typeface="Wingdings" pitchFamily="2" charset="2"/>
              </a:rPr>
              <a:t> values [0-7]</a:t>
            </a:r>
          </a:p>
          <a:p>
            <a:r>
              <a:rPr lang="en-US" dirty="0" smtClean="0">
                <a:sym typeface="Wingdings" pitchFamily="2" charset="2"/>
              </a:rPr>
              <a:t>Then we will need 3 levels (2^3). Total nodes 15 (-1+2^4). We build an array for these nodes.</a:t>
            </a:r>
          </a:p>
          <a:p>
            <a:r>
              <a:rPr lang="en-US" dirty="0" smtClean="0">
                <a:sym typeface="Wingdings" pitchFamily="2" charset="2"/>
              </a:rPr>
              <a:t>For an easier code, we start indexing in the </a:t>
            </a:r>
            <a:r>
              <a:rPr lang="en-US" dirty="0" err="1" smtClean="0">
                <a:sym typeface="Wingdings" pitchFamily="2" charset="2"/>
              </a:rPr>
              <a:t>segement</a:t>
            </a:r>
            <a:r>
              <a:rPr lang="en-US" dirty="0" smtClean="0">
                <a:sym typeface="Wingdings" pitchFamily="2" charset="2"/>
              </a:rPr>
              <a:t> tree array from 1.</a:t>
            </a:r>
          </a:p>
          <a:p>
            <a:r>
              <a:rPr lang="en-US" dirty="0" smtClean="0">
                <a:sym typeface="Wingdings" pitchFamily="2" charset="2"/>
              </a:rPr>
              <a:t>Assume initial input is array: 2 5 6, the leaves of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86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(10, 1)</a:t>
            </a:r>
          </a:p>
          <a:p>
            <a:pPr algn="ctr"/>
            <a:r>
              <a:rPr lang="en-US" dirty="0" smtClean="0"/>
              <a:t>2-2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(9,0)</a:t>
            </a:r>
          </a:p>
          <a:p>
            <a:pPr algn="ctr"/>
            <a:r>
              <a:rPr lang="en-US" dirty="0" smtClean="0"/>
              <a:t>1-1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(8, 0)</a:t>
            </a:r>
          </a:p>
          <a:p>
            <a:pPr algn="ctr"/>
            <a:r>
              <a:rPr lang="en-US" dirty="0" smtClean="0"/>
              <a:t>0-0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53340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(11, 1)</a:t>
            </a:r>
          </a:p>
          <a:p>
            <a:pPr algn="ctr"/>
            <a:r>
              <a:rPr lang="en-US" dirty="0" smtClean="0"/>
              <a:t>3-3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18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(14, 1)</a:t>
            </a:r>
          </a:p>
          <a:p>
            <a:pPr algn="ctr"/>
            <a:r>
              <a:rPr lang="en-US" dirty="0" smtClean="0"/>
              <a:t>6-6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(13, 1)</a:t>
            </a:r>
          </a:p>
          <a:p>
            <a:pPr algn="ctr"/>
            <a:r>
              <a:rPr lang="en-US" dirty="0" smtClean="0"/>
              <a:t>5-5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(12, 0)</a:t>
            </a:r>
          </a:p>
          <a:p>
            <a:pPr algn="ctr"/>
            <a:r>
              <a:rPr lang="en-US" dirty="0" smtClean="0"/>
              <a:t>4-4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486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(15, 0)</a:t>
            </a:r>
          </a:p>
          <a:p>
            <a:pPr algn="ctr"/>
            <a:r>
              <a:rPr lang="en-US" dirty="0" smtClean="0"/>
              <a:t>7-7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19400" y="33528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(5, 2)</a:t>
            </a:r>
          </a:p>
          <a:p>
            <a:pPr algn="ctr"/>
            <a:r>
              <a:rPr lang="en-US" dirty="0" smtClean="0"/>
              <a:t>2-3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(4,0)</a:t>
            </a:r>
          </a:p>
          <a:p>
            <a:pPr algn="ctr"/>
            <a:r>
              <a:rPr lang="en-US" dirty="0" smtClean="0"/>
              <a:t>0-1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390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(7, 1)</a:t>
            </a:r>
          </a:p>
          <a:p>
            <a:pPr algn="ctr"/>
            <a:r>
              <a:rPr lang="en-US" dirty="0" smtClean="0"/>
              <a:t>6-7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816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(6, 1)</a:t>
            </a:r>
          </a:p>
          <a:p>
            <a:pPr algn="ctr"/>
            <a:r>
              <a:rPr lang="en-US" dirty="0" smtClean="0"/>
              <a:t>4-5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52600" y="16764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(2, 2)</a:t>
            </a:r>
          </a:p>
          <a:p>
            <a:pPr algn="ctr"/>
            <a:r>
              <a:rPr lang="en-US" dirty="0" smtClean="0"/>
              <a:t>0-3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72200" y="1676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(3, 2)</a:t>
            </a:r>
          </a:p>
          <a:p>
            <a:pPr algn="ctr"/>
            <a:r>
              <a:rPr lang="en-US" dirty="0" smtClean="0"/>
              <a:t>4-7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2286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(1, 4)</a:t>
            </a:r>
          </a:p>
          <a:p>
            <a:pPr algn="ctr"/>
            <a:r>
              <a:rPr lang="en-US" dirty="0" smtClean="0"/>
              <a:t>0-7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2"/>
            <a:endCxn id="37" idx="0"/>
          </p:cNvCxnSpPr>
          <p:nvPr/>
        </p:nvCxnSpPr>
        <p:spPr>
          <a:xfrm rot="5400000">
            <a:off x="2971800" y="381000"/>
            <a:ext cx="533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0" idx="0"/>
          </p:cNvCxnSpPr>
          <p:nvPr/>
        </p:nvCxnSpPr>
        <p:spPr>
          <a:xfrm rot="16200000" flipH="1">
            <a:off x="5181600" y="2286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30" idx="0"/>
          </p:cNvCxnSpPr>
          <p:nvPr/>
        </p:nvCxnSpPr>
        <p:spPr>
          <a:xfrm rot="5400000">
            <a:off x="12954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2"/>
            <a:endCxn id="29" idx="0"/>
          </p:cNvCxnSpPr>
          <p:nvPr/>
        </p:nvCxnSpPr>
        <p:spPr>
          <a:xfrm rot="16200000" flipH="1">
            <a:off x="23622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34" idx="0"/>
          </p:cNvCxnSpPr>
          <p:nvPr/>
        </p:nvCxnSpPr>
        <p:spPr>
          <a:xfrm rot="5400000">
            <a:off x="5753100" y="24765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33" idx="0"/>
          </p:cNvCxnSpPr>
          <p:nvPr/>
        </p:nvCxnSpPr>
        <p:spPr>
          <a:xfrm rot="16200000" flipH="1">
            <a:off x="67818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23" idx="0"/>
          </p:cNvCxnSpPr>
          <p:nvPr/>
        </p:nvCxnSpPr>
        <p:spPr>
          <a:xfrm rot="5400000">
            <a:off x="342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0" idx="2"/>
            <a:endCxn id="21" idx="0"/>
          </p:cNvCxnSpPr>
          <p:nvPr/>
        </p:nvCxnSpPr>
        <p:spPr>
          <a:xfrm rot="16200000" flipH="1">
            <a:off x="8763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2"/>
            <a:endCxn id="19" idx="0"/>
          </p:cNvCxnSpPr>
          <p:nvPr/>
        </p:nvCxnSpPr>
        <p:spPr>
          <a:xfrm rot="5400000">
            <a:off x="24765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2"/>
            <a:endCxn id="24" idx="0"/>
          </p:cNvCxnSpPr>
          <p:nvPr/>
        </p:nvCxnSpPr>
        <p:spPr>
          <a:xfrm rot="16200000" flipH="1">
            <a:off x="3009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4" idx="2"/>
            <a:endCxn id="27" idx="0"/>
          </p:cNvCxnSpPr>
          <p:nvPr/>
        </p:nvCxnSpPr>
        <p:spPr>
          <a:xfrm rot="5400000">
            <a:off x="48387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2"/>
            <a:endCxn id="26" idx="0"/>
          </p:cNvCxnSpPr>
          <p:nvPr/>
        </p:nvCxnSpPr>
        <p:spPr>
          <a:xfrm rot="16200000" flipH="1">
            <a:off x="53721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  <a:endCxn id="25" idx="0"/>
          </p:cNvCxnSpPr>
          <p:nvPr/>
        </p:nvCxnSpPr>
        <p:spPr>
          <a:xfrm rot="5400000">
            <a:off x="6934200" y="4572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  <a:endCxn id="28" idx="0"/>
          </p:cNvCxnSpPr>
          <p:nvPr/>
        </p:nvCxnSpPr>
        <p:spPr>
          <a:xfrm rot="16200000" flipH="1">
            <a:off x="7467600" y="4495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7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561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327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" y="381000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represent tree node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2788" y="3066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(1, 3)</a:t>
            </a:r>
          </a:p>
          <a:p>
            <a:pPr algn="ctr"/>
            <a:r>
              <a:rPr lang="en-US" dirty="0" smtClean="0"/>
              <a:t>0-7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38788" y="3752671"/>
            <a:ext cx="17526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1988" y="5048071"/>
            <a:ext cx="4152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node has an interval that it covers.</a:t>
            </a:r>
          </a:p>
          <a:p>
            <a:r>
              <a:rPr lang="en-US" dirty="0" smtClean="0"/>
              <a:t>0-7 is this node interval</a:t>
            </a:r>
          </a:p>
          <a:p>
            <a:r>
              <a:rPr lang="en-US" dirty="0" smtClean="0"/>
              <a:t>Typically root node is </a:t>
            </a:r>
            <a:r>
              <a:rPr lang="en-US" b="1" dirty="0" smtClean="0"/>
              <a:t>whole range</a:t>
            </a:r>
          </a:p>
          <a:p>
            <a:r>
              <a:rPr lang="en-US" dirty="0" smtClean="0"/>
              <a:t>and leaf node is interval of </a:t>
            </a:r>
            <a:r>
              <a:rPr lang="en-US" b="1" dirty="0" smtClean="0"/>
              <a:t>a specific index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29188" y="2838271"/>
            <a:ext cx="23622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1905000"/>
            <a:ext cx="2557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number  represents</a:t>
            </a:r>
          </a:p>
          <a:p>
            <a:r>
              <a:rPr lang="en-US" dirty="0" smtClean="0"/>
              <a:t>Position in segment array</a:t>
            </a:r>
          </a:p>
          <a:p>
            <a:r>
              <a:rPr lang="en-US" dirty="0" smtClean="0"/>
              <a:t>Root start from 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486400" y="2133599"/>
            <a:ext cx="1752600" cy="114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3559" y="1524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is the # of numbers </a:t>
            </a:r>
          </a:p>
          <a:p>
            <a:r>
              <a:rPr lang="en-US" dirty="0" smtClean="0"/>
              <a:t>in this interval =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810000" y="76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(1, 0)</a:t>
            </a:r>
          </a:p>
          <a:p>
            <a:pPr algn="ctr"/>
            <a:r>
              <a:rPr lang="en-US" dirty="0" smtClean="0"/>
              <a:t>0-7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90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019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086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527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8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81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9561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2327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>
            <a:off x="3581400" y="1752600"/>
            <a:ext cx="1219200" cy="22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200400" y="1143000"/>
            <a:ext cx="231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Build the initial tree in</a:t>
            </a:r>
          </a:p>
          <a:p>
            <a:pPr algn="ctr"/>
            <a:r>
              <a:rPr lang="en-US" dirty="0" smtClean="0"/>
              <a:t>Top down approach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1000" y="1981200"/>
            <a:ext cx="319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pos = is 2 * parent pos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05400" y="2069068"/>
            <a:ext cx="365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child pos = is 1 + 2 * parent pos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5967" y="2754868"/>
            <a:ext cx="216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interval =</a:t>
            </a:r>
          </a:p>
          <a:p>
            <a:r>
              <a:rPr lang="en-US" dirty="0" smtClean="0"/>
              <a:t> (start, (</a:t>
            </a:r>
            <a:r>
              <a:rPr lang="en-US" dirty="0" err="1" smtClean="0"/>
              <a:t>start+end</a:t>
            </a:r>
            <a:r>
              <a:rPr lang="en-US" dirty="0" smtClean="0"/>
              <a:t>)/2)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48923" y="2743200"/>
            <a:ext cx="2332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child interval =</a:t>
            </a:r>
          </a:p>
          <a:p>
            <a:r>
              <a:rPr lang="en-US" dirty="0" smtClean="0"/>
              <a:t> (1+(</a:t>
            </a:r>
            <a:r>
              <a:rPr lang="en-US" dirty="0" err="1" smtClean="0"/>
              <a:t>start+end</a:t>
            </a:r>
            <a:r>
              <a:rPr lang="en-US" dirty="0" smtClean="0"/>
              <a:t>)/2, end)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7526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(2, 0)</a:t>
            </a:r>
          </a:p>
          <a:p>
            <a:pPr algn="ctr"/>
            <a:r>
              <a:rPr lang="en-US" dirty="0" smtClean="0"/>
              <a:t>0-3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17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(3, 0)</a:t>
            </a:r>
          </a:p>
          <a:p>
            <a:pPr algn="ctr"/>
            <a:r>
              <a:rPr lang="en-US" dirty="0" smtClean="0"/>
              <a:t>4-7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81000" y="5486400"/>
            <a:ext cx="836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branching till start=end </a:t>
            </a:r>
            <a:r>
              <a:rPr lang="en-US" dirty="0" smtClean="0">
                <a:sym typeface="Wingdings" pitchFamily="2" charset="2"/>
              </a:rPr>
              <a:t> branch node. 0 &lt;= start &lt; N. start is an input array index</a:t>
            </a:r>
            <a:endParaRPr lang="en-US" dirty="0"/>
          </a:p>
        </p:txBody>
      </p:sp>
      <p:sp>
        <p:nvSpPr>
          <p:cNvPr id="93" name="Down Arrow 92"/>
          <p:cNvSpPr/>
          <p:nvPr/>
        </p:nvSpPr>
        <p:spPr>
          <a:xfrm>
            <a:off x="2667000" y="5867400"/>
            <a:ext cx="152400" cy="445008"/>
          </a:xfrm>
          <a:prstGeom prst="downArrow">
            <a:avLst>
              <a:gd name="adj1" fmla="val 84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6096000" y="5867400"/>
            <a:ext cx="152400" cy="445008"/>
          </a:xfrm>
          <a:prstGeom prst="downArrow">
            <a:avLst>
              <a:gd name="adj1" fmla="val 84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7162800" y="5867400"/>
            <a:ext cx="152400" cy="445008"/>
          </a:xfrm>
          <a:prstGeom prst="downArrow">
            <a:avLst>
              <a:gd name="adj1" fmla="val 84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86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(10, 1)</a:t>
            </a:r>
          </a:p>
          <a:p>
            <a:pPr algn="ctr"/>
            <a:r>
              <a:rPr lang="en-US" dirty="0" smtClean="0"/>
              <a:t>2-2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(9,0)</a:t>
            </a:r>
          </a:p>
          <a:p>
            <a:pPr algn="ctr"/>
            <a:r>
              <a:rPr lang="en-US" dirty="0" smtClean="0"/>
              <a:t>1-1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(8, 0)</a:t>
            </a:r>
          </a:p>
          <a:p>
            <a:pPr algn="ctr"/>
            <a:r>
              <a:rPr lang="en-US" dirty="0" smtClean="0"/>
              <a:t>0-0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(11, 0)</a:t>
            </a:r>
          </a:p>
          <a:p>
            <a:pPr algn="ctr"/>
            <a:r>
              <a:rPr lang="en-US" dirty="0" smtClean="0"/>
              <a:t>3-3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18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(14, 1)</a:t>
            </a:r>
          </a:p>
          <a:p>
            <a:pPr algn="ctr"/>
            <a:r>
              <a:rPr lang="en-US" dirty="0" smtClean="0"/>
              <a:t>6-6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(13, 1)</a:t>
            </a:r>
          </a:p>
          <a:p>
            <a:pPr algn="ctr"/>
            <a:r>
              <a:rPr lang="en-US" dirty="0" smtClean="0"/>
              <a:t>5-5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(12, 0)</a:t>
            </a:r>
          </a:p>
          <a:p>
            <a:pPr algn="ctr"/>
            <a:r>
              <a:rPr lang="en-US" dirty="0" smtClean="0"/>
              <a:t>4-4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486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(15, 0)</a:t>
            </a:r>
          </a:p>
          <a:p>
            <a:pPr algn="ctr"/>
            <a:r>
              <a:rPr lang="en-US" dirty="0" smtClean="0"/>
              <a:t>7-7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19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(5, 0)</a:t>
            </a:r>
          </a:p>
          <a:p>
            <a:pPr algn="ctr"/>
            <a:r>
              <a:rPr lang="en-US" dirty="0" smtClean="0"/>
              <a:t>2-3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(4,0)</a:t>
            </a:r>
          </a:p>
          <a:p>
            <a:pPr algn="ctr"/>
            <a:r>
              <a:rPr lang="en-US" dirty="0" smtClean="0"/>
              <a:t>0-1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390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(7, 0)</a:t>
            </a:r>
          </a:p>
          <a:p>
            <a:pPr algn="ctr"/>
            <a:r>
              <a:rPr lang="en-US" dirty="0" smtClean="0"/>
              <a:t>6-7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816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(6, 0)</a:t>
            </a:r>
          </a:p>
          <a:p>
            <a:pPr algn="ctr"/>
            <a:r>
              <a:rPr lang="en-US" dirty="0" smtClean="0"/>
              <a:t>4-5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52600" y="1676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(2, 0)</a:t>
            </a:r>
          </a:p>
          <a:p>
            <a:pPr algn="ctr"/>
            <a:r>
              <a:rPr lang="en-US" dirty="0" smtClean="0"/>
              <a:t>0-3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72200" y="1676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(3, 0)</a:t>
            </a:r>
          </a:p>
          <a:p>
            <a:pPr algn="ctr"/>
            <a:r>
              <a:rPr lang="en-US" dirty="0" smtClean="0"/>
              <a:t>4-7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22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(1, 0)</a:t>
            </a:r>
          </a:p>
          <a:p>
            <a:pPr algn="ctr"/>
            <a:r>
              <a:rPr lang="en-US" dirty="0" smtClean="0"/>
              <a:t>0-7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2"/>
            <a:endCxn id="37" idx="0"/>
          </p:cNvCxnSpPr>
          <p:nvPr/>
        </p:nvCxnSpPr>
        <p:spPr>
          <a:xfrm rot="5400000">
            <a:off x="2971800" y="381000"/>
            <a:ext cx="533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0" idx="0"/>
          </p:cNvCxnSpPr>
          <p:nvPr/>
        </p:nvCxnSpPr>
        <p:spPr>
          <a:xfrm rot="16200000" flipH="1">
            <a:off x="5181600" y="2286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30" idx="0"/>
          </p:cNvCxnSpPr>
          <p:nvPr/>
        </p:nvCxnSpPr>
        <p:spPr>
          <a:xfrm rot="5400000">
            <a:off x="12954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2"/>
            <a:endCxn id="29" idx="0"/>
          </p:cNvCxnSpPr>
          <p:nvPr/>
        </p:nvCxnSpPr>
        <p:spPr>
          <a:xfrm rot="16200000" flipH="1">
            <a:off x="23622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34" idx="0"/>
          </p:cNvCxnSpPr>
          <p:nvPr/>
        </p:nvCxnSpPr>
        <p:spPr>
          <a:xfrm rot="5400000">
            <a:off x="5753100" y="24765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33" idx="0"/>
          </p:cNvCxnSpPr>
          <p:nvPr/>
        </p:nvCxnSpPr>
        <p:spPr>
          <a:xfrm rot="16200000" flipH="1">
            <a:off x="67818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23" idx="0"/>
          </p:cNvCxnSpPr>
          <p:nvPr/>
        </p:nvCxnSpPr>
        <p:spPr>
          <a:xfrm rot="5400000">
            <a:off x="342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0" idx="2"/>
            <a:endCxn id="21" idx="0"/>
          </p:cNvCxnSpPr>
          <p:nvPr/>
        </p:nvCxnSpPr>
        <p:spPr>
          <a:xfrm rot="16200000" flipH="1">
            <a:off x="8763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2"/>
            <a:endCxn id="19" idx="0"/>
          </p:cNvCxnSpPr>
          <p:nvPr/>
        </p:nvCxnSpPr>
        <p:spPr>
          <a:xfrm rot="5400000">
            <a:off x="24765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2"/>
            <a:endCxn id="24" idx="0"/>
          </p:cNvCxnSpPr>
          <p:nvPr/>
        </p:nvCxnSpPr>
        <p:spPr>
          <a:xfrm rot="16200000" flipH="1">
            <a:off x="3009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4" idx="2"/>
            <a:endCxn id="27" idx="0"/>
          </p:cNvCxnSpPr>
          <p:nvPr/>
        </p:nvCxnSpPr>
        <p:spPr>
          <a:xfrm rot="5400000">
            <a:off x="48387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2"/>
            <a:endCxn id="26" idx="0"/>
          </p:cNvCxnSpPr>
          <p:nvPr/>
        </p:nvCxnSpPr>
        <p:spPr>
          <a:xfrm rot="16200000" flipH="1">
            <a:off x="53721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  <a:endCxn id="25" idx="0"/>
          </p:cNvCxnSpPr>
          <p:nvPr/>
        </p:nvCxnSpPr>
        <p:spPr>
          <a:xfrm rot="5400000">
            <a:off x="6934200" y="4572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  <a:endCxn id="28" idx="0"/>
          </p:cNvCxnSpPr>
          <p:nvPr/>
        </p:nvCxnSpPr>
        <p:spPr>
          <a:xfrm rot="16200000" flipH="1">
            <a:off x="7467600" y="4495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7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61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327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7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86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(10, 1)</a:t>
            </a:r>
          </a:p>
          <a:p>
            <a:pPr algn="ctr"/>
            <a:r>
              <a:rPr lang="en-US" dirty="0" smtClean="0"/>
              <a:t>2-2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(9,0)</a:t>
            </a:r>
          </a:p>
          <a:p>
            <a:pPr algn="ctr"/>
            <a:r>
              <a:rPr lang="en-US" dirty="0" smtClean="0"/>
              <a:t>1-1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(8, 0)</a:t>
            </a:r>
          </a:p>
          <a:p>
            <a:pPr algn="ctr"/>
            <a:r>
              <a:rPr lang="en-US" dirty="0" smtClean="0"/>
              <a:t>0-0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(11, 0)</a:t>
            </a:r>
          </a:p>
          <a:p>
            <a:pPr algn="ctr"/>
            <a:r>
              <a:rPr lang="en-US" dirty="0" smtClean="0"/>
              <a:t>3-3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18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(14, 1)</a:t>
            </a:r>
          </a:p>
          <a:p>
            <a:pPr algn="ctr"/>
            <a:r>
              <a:rPr lang="en-US" dirty="0" smtClean="0"/>
              <a:t>6-6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(13, 1)</a:t>
            </a:r>
          </a:p>
          <a:p>
            <a:pPr algn="ctr"/>
            <a:r>
              <a:rPr lang="en-US" dirty="0" smtClean="0"/>
              <a:t>5-5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(12, 0)</a:t>
            </a:r>
          </a:p>
          <a:p>
            <a:pPr algn="ctr"/>
            <a:r>
              <a:rPr lang="en-US" dirty="0" smtClean="0"/>
              <a:t>4-4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486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(15, 0)</a:t>
            </a:r>
          </a:p>
          <a:p>
            <a:pPr algn="ctr"/>
            <a:r>
              <a:rPr lang="en-US" dirty="0" smtClean="0"/>
              <a:t>7-7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19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(5, 1)</a:t>
            </a:r>
          </a:p>
          <a:p>
            <a:pPr algn="ctr"/>
            <a:r>
              <a:rPr lang="en-US" dirty="0" smtClean="0"/>
              <a:t>2-3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(4,0)</a:t>
            </a:r>
          </a:p>
          <a:p>
            <a:pPr algn="ctr"/>
            <a:r>
              <a:rPr lang="en-US" dirty="0" smtClean="0"/>
              <a:t>0-1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390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(7, 1)</a:t>
            </a:r>
          </a:p>
          <a:p>
            <a:pPr algn="ctr"/>
            <a:r>
              <a:rPr lang="en-US" dirty="0" smtClean="0"/>
              <a:t>6-7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816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(6, 1)</a:t>
            </a:r>
          </a:p>
          <a:p>
            <a:pPr algn="ctr"/>
            <a:r>
              <a:rPr lang="en-US" dirty="0" smtClean="0"/>
              <a:t>4-5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52600" y="1676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(2, 1)</a:t>
            </a:r>
          </a:p>
          <a:p>
            <a:pPr algn="ctr"/>
            <a:r>
              <a:rPr lang="en-US" dirty="0" smtClean="0"/>
              <a:t>0-3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72200" y="1676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(3, 2)</a:t>
            </a:r>
          </a:p>
          <a:p>
            <a:pPr algn="ctr"/>
            <a:r>
              <a:rPr lang="en-US" dirty="0" smtClean="0"/>
              <a:t>4-7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22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(1, 3)</a:t>
            </a:r>
          </a:p>
          <a:p>
            <a:pPr algn="ctr"/>
            <a:r>
              <a:rPr lang="en-US" dirty="0" smtClean="0"/>
              <a:t>0-7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2"/>
            <a:endCxn id="37" idx="0"/>
          </p:cNvCxnSpPr>
          <p:nvPr/>
        </p:nvCxnSpPr>
        <p:spPr>
          <a:xfrm rot="5400000">
            <a:off x="2971800" y="381000"/>
            <a:ext cx="533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0" idx="0"/>
          </p:cNvCxnSpPr>
          <p:nvPr/>
        </p:nvCxnSpPr>
        <p:spPr>
          <a:xfrm rot="16200000" flipH="1">
            <a:off x="5181600" y="2286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30" idx="0"/>
          </p:cNvCxnSpPr>
          <p:nvPr/>
        </p:nvCxnSpPr>
        <p:spPr>
          <a:xfrm rot="5400000">
            <a:off x="12954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2"/>
            <a:endCxn id="29" idx="0"/>
          </p:cNvCxnSpPr>
          <p:nvPr/>
        </p:nvCxnSpPr>
        <p:spPr>
          <a:xfrm rot="16200000" flipH="1">
            <a:off x="23622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34" idx="0"/>
          </p:cNvCxnSpPr>
          <p:nvPr/>
        </p:nvCxnSpPr>
        <p:spPr>
          <a:xfrm rot="5400000">
            <a:off x="5753100" y="24765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33" idx="0"/>
          </p:cNvCxnSpPr>
          <p:nvPr/>
        </p:nvCxnSpPr>
        <p:spPr>
          <a:xfrm rot="16200000" flipH="1">
            <a:off x="67818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23" idx="0"/>
          </p:cNvCxnSpPr>
          <p:nvPr/>
        </p:nvCxnSpPr>
        <p:spPr>
          <a:xfrm rot="5400000">
            <a:off x="342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0" idx="2"/>
            <a:endCxn id="21" idx="0"/>
          </p:cNvCxnSpPr>
          <p:nvPr/>
        </p:nvCxnSpPr>
        <p:spPr>
          <a:xfrm rot="16200000" flipH="1">
            <a:off x="8763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2"/>
            <a:endCxn id="19" idx="0"/>
          </p:cNvCxnSpPr>
          <p:nvPr/>
        </p:nvCxnSpPr>
        <p:spPr>
          <a:xfrm rot="5400000">
            <a:off x="24765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2"/>
            <a:endCxn id="24" idx="0"/>
          </p:cNvCxnSpPr>
          <p:nvPr/>
        </p:nvCxnSpPr>
        <p:spPr>
          <a:xfrm rot="16200000" flipH="1">
            <a:off x="3009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4" idx="2"/>
            <a:endCxn id="27" idx="0"/>
          </p:cNvCxnSpPr>
          <p:nvPr/>
        </p:nvCxnSpPr>
        <p:spPr>
          <a:xfrm rot="5400000">
            <a:off x="48387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2"/>
            <a:endCxn id="26" idx="0"/>
          </p:cNvCxnSpPr>
          <p:nvPr/>
        </p:nvCxnSpPr>
        <p:spPr>
          <a:xfrm rot="16200000" flipH="1">
            <a:off x="53721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  <a:endCxn id="25" idx="0"/>
          </p:cNvCxnSpPr>
          <p:nvPr/>
        </p:nvCxnSpPr>
        <p:spPr>
          <a:xfrm rot="5400000">
            <a:off x="6934200" y="4572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  <a:endCxn id="28" idx="0"/>
          </p:cNvCxnSpPr>
          <p:nvPr/>
        </p:nvCxnSpPr>
        <p:spPr>
          <a:xfrm rot="16200000" flipH="1">
            <a:off x="7467600" y="4495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7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61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327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33400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Fixing intervals #count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172200" y="1676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(3, 2)</a:t>
            </a:r>
          </a:p>
          <a:p>
            <a:pPr algn="ctr"/>
            <a:r>
              <a:rPr lang="en-US" dirty="0" smtClean="0"/>
              <a:t>4-7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22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(1, 3)</a:t>
            </a:r>
          </a:p>
          <a:p>
            <a:pPr algn="ctr"/>
            <a:r>
              <a:rPr lang="en-US" dirty="0" smtClean="0"/>
              <a:t>0-7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1" idx="2"/>
            <a:endCxn id="40" idx="0"/>
          </p:cNvCxnSpPr>
          <p:nvPr/>
        </p:nvCxnSpPr>
        <p:spPr>
          <a:xfrm rot="16200000" flipH="1">
            <a:off x="5181600" y="2286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7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61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327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7" idx="0"/>
          </p:cNvCxnSpPr>
          <p:nvPr/>
        </p:nvCxnSpPr>
        <p:spPr>
          <a:xfrm rot="16200000" flipV="1">
            <a:off x="6431141" y="2560459"/>
            <a:ext cx="1371600" cy="975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53200" y="3733800"/>
            <a:ext cx="2102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2 numbers </a:t>
            </a:r>
          </a:p>
          <a:p>
            <a:pPr algn="ctr"/>
            <a:r>
              <a:rPr lang="en-US" dirty="0" smtClean="0"/>
              <a:t>in range [4-7]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61" idx="0"/>
          </p:cNvCxnSpPr>
          <p:nvPr/>
        </p:nvCxnSpPr>
        <p:spPr>
          <a:xfrm rot="5400000" flipH="1" flipV="1">
            <a:off x="2468741" y="258941"/>
            <a:ext cx="914400" cy="2377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5800" y="1905000"/>
            <a:ext cx="2102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3 numbers </a:t>
            </a:r>
          </a:p>
          <a:p>
            <a:pPr algn="ctr"/>
            <a:r>
              <a:rPr lang="en-US" dirty="0" smtClean="0"/>
              <a:t>in range [0-7]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90600" y="2667000"/>
            <a:ext cx="538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Generally, if we have N nodes, then we have N intervals</a:t>
            </a:r>
          </a:p>
          <a:p>
            <a:r>
              <a:rPr lang="en-US" dirty="0" smtClean="0"/>
              <a:t>Each count is HOW many numbers inside this range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9600" y="3429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an Adhock interval! E.g. interval (2, 6)?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66231" y="4038600"/>
            <a:ext cx="558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interval could be constructed from merge of others!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8200" y="4648200"/>
            <a:ext cx="52071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6) = (2, 3) + (4, 5) + (6, 6)</a:t>
            </a:r>
          </a:p>
          <a:p>
            <a:r>
              <a:rPr lang="en-US" dirty="0" smtClean="0"/>
              <a:t>          So smartly, move top down to sum these ranges</a:t>
            </a:r>
          </a:p>
          <a:p>
            <a:r>
              <a:rPr lang="en-US" dirty="0" smtClean="0"/>
              <a:t>          If no intersect, return 0</a:t>
            </a:r>
          </a:p>
          <a:p>
            <a:r>
              <a:rPr lang="en-US" dirty="0" smtClean="0"/>
              <a:t>          If interval is part of me, return its count.</a:t>
            </a:r>
          </a:p>
          <a:p>
            <a:r>
              <a:rPr lang="en-US" dirty="0" smtClean="0"/>
              <a:t>          If not, call left and call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86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(10, 1)</a:t>
            </a:r>
          </a:p>
          <a:p>
            <a:pPr algn="ctr"/>
            <a:r>
              <a:rPr lang="en-US" dirty="0" smtClean="0"/>
              <a:t>2-2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(9,0)</a:t>
            </a:r>
          </a:p>
          <a:p>
            <a:pPr algn="ctr"/>
            <a:r>
              <a:rPr lang="en-US" dirty="0" smtClean="0"/>
              <a:t>1-1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(8, 0)</a:t>
            </a:r>
          </a:p>
          <a:p>
            <a:pPr algn="ctr"/>
            <a:r>
              <a:rPr lang="en-US" dirty="0" smtClean="0"/>
              <a:t>0-0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(11, 0)</a:t>
            </a:r>
          </a:p>
          <a:p>
            <a:pPr algn="ctr"/>
            <a:r>
              <a:rPr lang="en-US" dirty="0" smtClean="0"/>
              <a:t>3-3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1800" y="53340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(14, </a:t>
            </a:r>
            <a:r>
              <a:rPr lang="en-US" b="1" u="sng" dirty="0" smtClean="0"/>
              <a:t>1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6-6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(13,1)</a:t>
            </a:r>
          </a:p>
          <a:p>
            <a:pPr algn="ctr"/>
            <a:r>
              <a:rPr lang="en-US" dirty="0" smtClean="0"/>
              <a:t>5-51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(12, 0)</a:t>
            </a:r>
          </a:p>
          <a:p>
            <a:pPr algn="ctr"/>
            <a:r>
              <a:rPr lang="en-US" dirty="0" smtClean="0"/>
              <a:t>4-4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48600" y="5334000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(15, 0)</a:t>
            </a:r>
          </a:p>
          <a:p>
            <a:pPr algn="ctr"/>
            <a:r>
              <a:rPr lang="en-US" dirty="0" smtClean="0"/>
              <a:t>7-7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19400" y="33528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 </a:t>
            </a:r>
            <a:r>
              <a:rPr lang="en-US" b="1" u="sng" dirty="0" smtClean="0"/>
              <a:t>1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2-3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" y="3352800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(4,0)</a:t>
            </a:r>
          </a:p>
          <a:p>
            <a:pPr algn="ctr"/>
            <a:r>
              <a:rPr lang="en-US" dirty="0" smtClean="0"/>
              <a:t>0-1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39000" y="335280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(7, 1)</a:t>
            </a:r>
          </a:p>
          <a:p>
            <a:pPr algn="ctr"/>
            <a:r>
              <a:rPr lang="en-US" dirty="0" smtClean="0"/>
              <a:t>6-7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81600" y="33528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(6, </a:t>
            </a:r>
            <a:r>
              <a:rPr lang="en-US" b="1" u="sng" dirty="0" smtClean="0"/>
              <a:t>1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4-5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52600" y="167640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(2, 1)</a:t>
            </a:r>
          </a:p>
          <a:p>
            <a:pPr algn="ctr"/>
            <a:r>
              <a:rPr lang="en-US" dirty="0" smtClean="0"/>
              <a:t>0-3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72200" y="167640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(3, 2)</a:t>
            </a:r>
          </a:p>
          <a:p>
            <a:pPr algn="ctr"/>
            <a:r>
              <a:rPr lang="en-US" dirty="0" smtClean="0"/>
              <a:t>4-7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22860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(1, 3)</a:t>
            </a:r>
          </a:p>
          <a:p>
            <a:pPr algn="ctr"/>
            <a:r>
              <a:rPr lang="en-US" dirty="0" smtClean="0"/>
              <a:t>0-7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2"/>
            <a:endCxn id="37" idx="0"/>
          </p:cNvCxnSpPr>
          <p:nvPr/>
        </p:nvCxnSpPr>
        <p:spPr>
          <a:xfrm rot="5400000">
            <a:off x="2971800" y="381000"/>
            <a:ext cx="533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0" idx="0"/>
          </p:cNvCxnSpPr>
          <p:nvPr/>
        </p:nvCxnSpPr>
        <p:spPr>
          <a:xfrm rot="16200000" flipH="1">
            <a:off x="5181600" y="2286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30" idx="0"/>
          </p:cNvCxnSpPr>
          <p:nvPr/>
        </p:nvCxnSpPr>
        <p:spPr>
          <a:xfrm rot="5400000">
            <a:off x="12954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2"/>
            <a:endCxn id="29" idx="0"/>
          </p:cNvCxnSpPr>
          <p:nvPr/>
        </p:nvCxnSpPr>
        <p:spPr>
          <a:xfrm rot="16200000" flipH="1">
            <a:off x="23622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34" idx="0"/>
          </p:cNvCxnSpPr>
          <p:nvPr/>
        </p:nvCxnSpPr>
        <p:spPr>
          <a:xfrm rot="5400000">
            <a:off x="5753100" y="24765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33" idx="0"/>
          </p:cNvCxnSpPr>
          <p:nvPr/>
        </p:nvCxnSpPr>
        <p:spPr>
          <a:xfrm rot="16200000" flipH="1">
            <a:off x="67818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23" idx="0"/>
          </p:cNvCxnSpPr>
          <p:nvPr/>
        </p:nvCxnSpPr>
        <p:spPr>
          <a:xfrm rot="5400000">
            <a:off x="342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0" idx="2"/>
            <a:endCxn id="21" idx="0"/>
          </p:cNvCxnSpPr>
          <p:nvPr/>
        </p:nvCxnSpPr>
        <p:spPr>
          <a:xfrm rot="16200000" flipH="1">
            <a:off x="8763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2"/>
            <a:endCxn id="19" idx="0"/>
          </p:cNvCxnSpPr>
          <p:nvPr/>
        </p:nvCxnSpPr>
        <p:spPr>
          <a:xfrm rot="5400000">
            <a:off x="24765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2"/>
            <a:endCxn id="24" idx="0"/>
          </p:cNvCxnSpPr>
          <p:nvPr/>
        </p:nvCxnSpPr>
        <p:spPr>
          <a:xfrm rot="16200000" flipH="1">
            <a:off x="3009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4" idx="2"/>
            <a:endCxn id="27" idx="0"/>
          </p:cNvCxnSpPr>
          <p:nvPr/>
        </p:nvCxnSpPr>
        <p:spPr>
          <a:xfrm rot="5400000">
            <a:off x="48387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2"/>
            <a:endCxn id="26" idx="0"/>
          </p:cNvCxnSpPr>
          <p:nvPr/>
        </p:nvCxnSpPr>
        <p:spPr>
          <a:xfrm rot="16200000" flipH="1">
            <a:off x="53721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  <a:endCxn id="25" idx="0"/>
          </p:cNvCxnSpPr>
          <p:nvPr/>
        </p:nvCxnSpPr>
        <p:spPr>
          <a:xfrm rot="5400000">
            <a:off x="6934200" y="4572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  <a:endCxn id="28" idx="0"/>
          </p:cNvCxnSpPr>
          <p:nvPr/>
        </p:nvCxnSpPr>
        <p:spPr>
          <a:xfrm rot="16200000" flipH="1">
            <a:off x="7467600" y="4495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7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61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327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76200"/>
            <a:ext cx="31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intersect with [0-7] -&gt; split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304800"/>
            <a:ext cx="31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intersect with [0-3] -&gt; split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545068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! intersect with [0-1] -&gt; return 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773668"/>
            <a:ext cx="366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contains with [2-3] -&gt; return 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299564" y="0"/>
            <a:ext cx="31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intersect with [4-7] -&gt; split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99564" y="228600"/>
            <a:ext cx="353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contains with [4-5] -&gt; return 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299564" y="468868"/>
            <a:ext cx="31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intersect with [6-7] -&gt; split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99564" y="697468"/>
            <a:ext cx="353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contains with [6-6] -&gt; return 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334000" y="914400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6] ! intersect with [7-7] -&gt; return 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1905000"/>
            <a:ext cx="17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Interval(2, 6)  = 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00400" y="2438400"/>
            <a:ext cx="23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 color meaning?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3" grpId="0"/>
      <p:bldP spid="53" grpId="1"/>
      <p:bldP spid="55" grpId="0"/>
      <p:bldP spid="55" grpId="1"/>
      <p:bldP spid="59" grpId="0"/>
      <p:bldP spid="59" grpId="1"/>
      <p:bldP spid="61" grpId="0"/>
      <p:bldP spid="61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9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last Interval </a:t>
            </a:r>
            <a:r>
              <a:rPr lang="en-US" b="1" dirty="0" smtClean="0"/>
              <a:t>Query</a:t>
            </a:r>
            <a:r>
              <a:rPr lang="en-US" dirty="0" smtClean="0"/>
              <a:t>, we have to </a:t>
            </a:r>
            <a:r>
              <a:rPr lang="en-US" b="1" dirty="0" smtClean="0"/>
              <a:t>split</a:t>
            </a:r>
            <a:r>
              <a:rPr lang="en-US" dirty="0" smtClean="0"/>
              <a:t> to 2 calls, but we stop once found covering interval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O(n)</a:t>
            </a:r>
          </a:p>
          <a:p>
            <a:r>
              <a:rPr lang="en-US" dirty="0" smtClean="0"/>
              <a:t>Note that, building the initial segment array needs accessing all nodes, which are </a:t>
            </a:r>
            <a:r>
              <a:rPr lang="en-US" dirty="0" err="1" smtClean="0"/>
              <a:t>nlogn</a:t>
            </a:r>
            <a:r>
              <a:rPr lang="en-US" dirty="0" smtClean="0"/>
              <a:t>, So Order O(</a:t>
            </a:r>
            <a:r>
              <a:rPr lang="en-US" dirty="0" err="1" smtClean="0"/>
              <a:t>nlogn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What about inserting new number? E.g. 3</a:t>
            </a:r>
          </a:p>
          <a:p>
            <a:r>
              <a:rPr lang="en-US" dirty="0" smtClean="0"/>
              <a:t>We just need to find the interval that contains 3, and update it. So O(</a:t>
            </a:r>
            <a:r>
              <a:rPr lang="en-US" dirty="0" err="1" smtClean="0"/>
              <a:t>logn</a:t>
            </a:r>
            <a:r>
              <a:rPr lang="en-US" dirty="0" smtClean="0"/>
              <a:t>) only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86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(10, 1)</a:t>
            </a:r>
          </a:p>
          <a:p>
            <a:pPr algn="ctr"/>
            <a:r>
              <a:rPr lang="en-US" dirty="0" smtClean="0"/>
              <a:t>2-2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(9,0)</a:t>
            </a:r>
          </a:p>
          <a:p>
            <a:pPr algn="ctr"/>
            <a:r>
              <a:rPr lang="en-US" dirty="0" smtClean="0"/>
              <a:t>1-1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(8, 0)</a:t>
            </a:r>
          </a:p>
          <a:p>
            <a:pPr algn="ctr"/>
            <a:r>
              <a:rPr lang="en-US" dirty="0" smtClean="0"/>
              <a:t>0-0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53340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(11, 0)</a:t>
            </a:r>
          </a:p>
          <a:p>
            <a:pPr algn="ctr"/>
            <a:r>
              <a:rPr lang="en-US" dirty="0" smtClean="0"/>
              <a:t>3-3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18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(14, 1)</a:t>
            </a:r>
          </a:p>
          <a:p>
            <a:pPr algn="ctr"/>
            <a:r>
              <a:rPr lang="en-US" dirty="0" smtClean="0"/>
              <a:t>6-6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(13, 1)</a:t>
            </a:r>
          </a:p>
          <a:p>
            <a:pPr algn="ctr"/>
            <a:r>
              <a:rPr lang="en-US" dirty="0" smtClean="0"/>
              <a:t>5-5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2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(12, 0)</a:t>
            </a:r>
          </a:p>
          <a:p>
            <a:pPr algn="ctr"/>
            <a:r>
              <a:rPr lang="en-US" dirty="0" smtClean="0"/>
              <a:t>4-4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48600" y="5334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(15, 0)</a:t>
            </a:r>
          </a:p>
          <a:p>
            <a:pPr algn="ctr"/>
            <a:r>
              <a:rPr lang="en-US" dirty="0" smtClean="0"/>
              <a:t>7-7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19400" y="33528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(5, 1)</a:t>
            </a:r>
          </a:p>
          <a:p>
            <a:pPr algn="ctr"/>
            <a:r>
              <a:rPr lang="en-US" dirty="0" smtClean="0"/>
              <a:t>2-3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(4,0)</a:t>
            </a:r>
          </a:p>
          <a:p>
            <a:pPr algn="ctr"/>
            <a:r>
              <a:rPr lang="en-US" dirty="0" smtClean="0"/>
              <a:t>0-1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390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(7, 1)</a:t>
            </a:r>
          </a:p>
          <a:p>
            <a:pPr algn="ctr"/>
            <a:r>
              <a:rPr lang="en-US" dirty="0" smtClean="0"/>
              <a:t>6-7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816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(6, 1)</a:t>
            </a:r>
          </a:p>
          <a:p>
            <a:pPr algn="ctr"/>
            <a:r>
              <a:rPr lang="en-US" dirty="0" smtClean="0"/>
              <a:t>4-5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52600" y="16764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(2, 1)</a:t>
            </a:r>
          </a:p>
          <a:p>
            <a:pPr algn="ctr"/>
            <a:r>
              <a:rPr lang="en-US" dirty="0" smtClean="0"/>
              <a:t>0-3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72200" y="1676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(3, 2)</a:t>
            </a:r>
          </a:p>
          <a:p>
            <a:pPr algn="ctr"/>
            <a:r>
              <a:rPr lang="en-US" dirty="0" smtClean="0"/>
              <a:t>4-7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2286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(1, 3)</a:t>
            </a:r>
          </a:p>
          <a:p>
            <a:pPr algn="ctr"/>
            <a:r>
              <a:rPr lang="en-US" dirty="0" smtClean="0"/>
              <a:t>0-7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2"/>
            <a:endCxn id="37" idx="0"/>
          </p:cNvCxnSpPr>
          <p:nvPr/>
        </p:nvCxnSpPr>
        <p:spPr>
          <a:xfrm rot="5400000">
            <a:off x="2971800" y="381000"/>
            <a:ext cx="533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0" idx="0"/>
          </p:cNvCxnSpPr>
          <p:nvPr/>
        </p:nvCxnSpPr>
        <p:spPr>
          <a:xfrm rot="16200000" flipH="1">
            <a:off x="5181600" y="2286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30" idx="0"/>
          </p:cNvCxnSpPr>
          <p:nvPr/>
        </p:nvCxnSpPr>
        <p:spPr>
          <a:xfrm rot="5400000">
            <a:off x="12954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2"/>
            <a:endCxn id="29" idx="0"/>
          </p:cNvCxnSpPr>
          <p:nvPr/>
        </p:nvCxnSpPr>
        <p:spPr>
          <a:xfrm rot="16200000" flipH="1">
            <a:off x="23622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34" idx="0"/>
          </p:cNvCxnSpPr>
          <p:nvPr/>
        </p:nvCxnSpPr>
        <p:spPr>
          <a:xfrm rot="5400000">
            <a:off x="5753100" y="24765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33" idx="0"/>
          </p:cNvCxnSpPr>
          <p:nvPr/>
        </p:nvCxnSpPr>
        <p:spPr>
          <a:xfrm rot="16200000" flipH="1">
            <a:off x="6781800" y="24384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23" idx="0"/>
          </p:cNvCxnSpPr>
          <p:nvPr/>
        </p:nvCxnSpPr>
        <p:spPr>
          <a:xfrm rot="5400000">
            <a:off x="342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0" idx="2"/>
            <a:endCxn id="21" idx="0"/>
          </p:cNvCxnSpPr>
          <p:nvPr/>
        </p:nvCxnSpPr>
        <p:spPr>
          <a:xfrm rot="16200000" flipH="1">
            <a:off x="8763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2"/>
            <a:endCxn id="19" idx="0"/>
          </p:cNvCxnSpPr>
          <p:nvPr/>
        </p:nvCxnSpPr>
        <p:spPr>
          <a:xfrm rot="5400000">
            <a:off x="24765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2"/>
            <a:endCxn id="24" idx="0"/>
          </p:cNvCxnSpPr>
          <p:nvPr/>
        </p:nvCxnSpPr>
        <p:spPr>
          <a:xfrm rot="16200000" flipH="1">
            <a:off x="30099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4" idx="2"/>
            <a:endCxn id="27" idx="0"/>
          </p:cNvCxnSpPr>
          <p:nvPr/>
        </p:nvCxnSpPr>
        <p:spPr>
          <a:xfrm rot="5400000">
            <a:off x="48387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2"/>
            <a:endCxn id="26" idx="0"/>
          </p:cNvCxnSpPr>
          <p:nvPr/>
        </p:nvCxnSpPr>
        <p:spPr>
          <a:xfrm rot="16200000" flipH="1">
            <a:off x="5372100" y="45339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  <a:endCxn id="25" idx="0"/>
          </p:cNvCxnSpPr>
          <p:nvPr/>
        </p:nvCxnSpPr>
        <p:spPr>
          <a:xfrm rot="5400000">
            <a:off x="6934200" y="4572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  <a:endCxn id="28" idx="0"/>
          </p:cNvCxnSpPr>
          <p:nvPr/>
        </p:nvCxnSpPr>
        <p:spPr>
          <a:xfrm rot="16200000" flipH="1">
            <a:off x="7467600" y="4495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7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61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32714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76200"/>
            <a:ext cx="372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in first half of [0-7]? Yes .. Move Left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316468"/>
            <a:ext cx="376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in first half of [0-3]? No.. Move Right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609600"/>
            <a:ext cx="376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in first half of [2-3]? No.. Move Right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0" y="849868"/>
            <a:ext cx="374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 node? Yes, stop, increment 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7" grpId="0"/>
      <p:bldP spid="57" grpId="1"/>
      <p:bldP spid="59" grpId="0"/>
      <p:bldP spid="5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1089</Words>
  <Application>Microsoft Office PowerPoint</Application>
  <PresentationFormat>On-screen Show (4:3)</PresentationFormat>
  <Paragraphs>277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Segment Tree</vt:lpstr>
      <vt:lpstr>Let’s represent tree node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Mostafa Saad</dc:creator>
  <cp:lastModifiedBy>Mostafa Saad</cp:lastModifiedBy>
  <cp:revision>54</cp:revision>
  <dcterms:created xsi:type="dcterms:W3CDTF">2013-11-06T12:44:39Z</dcterms:created>
  <dcterms:modified xsi:type="dcterms:W3CDTF">2013-11-10T08:12:56Z</dcterms:modified>
</cp:coreProperties>
</file>