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M Mono"/>
      <p:regular r:id="rId16"/>
      <p:italic r:id="rId17"/>
    </p:embeddedFont>
    <p:embeddedFont>
      <p:font typeface="Space Grotesk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Mono-italic.fntdata"/><Relationship Id="rId16" Type="http://schemas.openxmlformats.org/officeDocument/2006/relationships/font" Target="fonts/DM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paceGrotesk-bold.fntdata"/><Relationship Id="rId6" Type="http://schemas.openxmlformats.org/officeDocument/2006/relationships/slide" Target="slides/slide1.xml"/><Relationship Id="rId18" Type="http://schemas.openxmlformats.org/officeDocument/2006/relationships/font" Target="fonts/SpaceGrotes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d4b877fc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d4b877fc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d6368508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d6368508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d4b877fc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d4b877fc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d4b877fc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d4b877fc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d4d8497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d4d8497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502afd10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502afd10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d636850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d636850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d6368508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d6368508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d6591484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d659148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d65914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d65914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1.gif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742950" y="867400"/>
            <a:ext cx="3718200" cy="21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0769"/>
              <a:buNone/>
            </a:pPr>
            <a:r>
              <a:rPr lang="en" sz="9100"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Tmdb Movies</a:t>
            </a:r>
            <a:endParaRPr sz="9100"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0769"/>
              <a:buNone/>
            </a:pPr>
            <a:r>
              <a:t/>
            </a:r>
            <a:endParaRPr sz="9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1375" y="3611350"/>
            <a:ext cx="3577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Let’s see my project</a:t>
            </a:r>
            <a:endParaRPr sz="1800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cartoon character is eating popcorn while laying on a blue pillow (Provided by Tenor)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875" y="2048863"/>
            <a:ext cx="2050150" cy="20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2022450" y="1817550"/>
            <a:ext cx="5099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Thanks for your time</a:t>
            </a:r>
            <a:endParaRPr sz="37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3685500" y="2571750"/>
            <a:ext cx="177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>
                <a:solidFill>
                  <a:schemeClr val="dk2"/>
                </a:solidFill>
              </a:rPr>
              <a:t>👋</a:t>
            </a:r>
            <a:endParaRPr sz="6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26650" y="1736250"/>
            <a:ext cx="449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WHAT IS THIS </a:t>
            </a:r>
            <a:endParaRPr sz="5400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PROJECT?</a:t>
            </a:r>
            <a:r>
              <a:rPr lang="en" sz="54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5400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drawing of a boy with the words skills mb written on the bottom (Provided by Tenor)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200" y="2718225"/>
            <a:ext cx="718075" cy="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54950" y="357425"/>
            <a:ext cx="522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This </a:t>
            </a:r>
            <a:r>
              <a:rPr lang="en" sz="25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project</a:t>
            </a:r>
            <a:r>
              <a:rPr lang="en" sz="25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 is about </a:t>
            </a:r>
            <a:endParaRPr sz="2500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098200" y="1517400"/>
            <a:ext cx="5379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That there is </a:t>
            </a:r>
            <a:r>
              <a:rPr lang="en" sz="29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top 5000 movies </a:t>
            </a:r>
            <a:r>
              <a:rPr lang="en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and </a:t>
            </a:r>
            <a:r>
              <a:rPr lang="en" sz="29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my goal</a:t>
            </a:r>
            <a:r>
              <a:rPr lang="en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is to make insights about the data of this account</a:t>
            </a:r>
            <a:endParaRPr sz="29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657011" y="2548049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3656998" y="1350100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657023" y="3632794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631150" y="544250"/>
            <a:ext cx="57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Tools I have used</a:t>
            </a:r>
            <a:endParaRPr sz="2200">
              <a:solidFill>
                <a:schemeClr val="dk1"/>
              </a:solidFill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00913" y="1464076"/>
            <a:ext cx="30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1: Visual studio code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blue ribbon with an x in the middle (Provided by Tenor)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0618" y="1464076"/>
            <a:ext cx="530455" cy="4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00913" y="2661253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: Python language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blue and yellow python logo with a white circle in the middle on a white background . (Provided by Tenor)" id="80" name="Google Shape;80;p16"/>
          <p:cNvPicPr preferRelativeResize="0"/>
          <p:nvPr/>
        </p:nvPicPr>
        <p:blipFill rotWithShape="1">
          <a:blip r:embed="rId4">
            <a:alphaModFix/>
          </a:blip>
          <a:srcRect b="680" l="0" r="0" t="680"/>
          <a:stretch/>
        </p:blipFill>
        <p:spPr>
          <a:xfrm>
            <a:off x="3780618" y="2661253"/>
            <a:ext cx="530458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00913" y="3745998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: jupyter notebook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7454" l="0" r="0" t="7454"/>
          <a:stretch/>
        </p:blipFill>
        <p:spPr>
          <a:xfrm>
            <a:off x="3780618" y="3745998"/>
            <a:ext cx="530454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7665183" y="2618861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7665170" y="1420913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7665195" y="3703606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4709085" y="1534888"/>
            <a:ext cx="30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4: pandas library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6">
            <a:alphaModFix/>
          </a:blip>
          <a:srcRect b="15406" l="0" r="0" t="15413"/>
          <a:stretch/>
        </p:blipFill>
        <p:spPr>
          <a:xfrm>
            <a:off x="7788790" y="1534888"/>
            <a:ext cx="530454" cy="4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709085" y="2732066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2: Numpy library</a:t>
            </a:r>
            <a:endParaRPr sz="22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7">
            <a:alphaModFix/>
          </a:blip>
          <a:srcRect b="3874" l="0" r="0" t="3883"/>
          <a:stretch/>
        </p:blipFill>
        <p:spPr>
          <a:xfrm>
            <a:off x="7788790" y="2732065"/>
            <a:ext cx="530459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709085" y="3816810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3: </a:t>
            </a: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Matplotlib library</a:t>
            </a:r>
            <a:endParaRPr sz="20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8">
            <a:alphaModFix/>
          </a:blip>
          <a:srcRect b="3874" l="0" r="0" t="3883"/>
          <a:stretch/>
        </p:blipFill>
        <p:spPr>
          <a:xfrm>
            <a:off x="7788790" y="3816810"/>
            <a:ext cx="530452" cy="48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665725" y="375350"/>
            <a:ext cx="21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Analysis steps</a:t>
            </a:r>
            <a:endParaRPr sz="1900">
              <a:solidFill>
                <a:schemeClr val="dk1"/>
              </a:solidFill>
              <a:highlight>
                <a:srgbClr val="F0808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317825" y="153507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352925" y="154272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401150" y="153507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5436250" y="154272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401138" y="34688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5436238" y="3476450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317813" y="34688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1352913" y="3476450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002500" y="1527275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Gathering Data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954650" y="3461000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Visualizing </a:t>
            </a: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954650" y="1527275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Cleaning </a:t>
            </a: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002500" y="3461000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Investigating Data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364750" y="30580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First insight:</a:t>
            </a:r>
            <a:endParaRPr sz="1800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 rotWithShape="1">
          <a:blip r:embed="rId3">
            <a:alphaModFix/>
          </a:blip>
          <a:srcRect b="14383" l="0" r="0" t="0"/>
          <a:stretch/>
        </p:blipFill>
        <p:spPr>
          <a:xfrm>
            <a:off x="1364900" y="1001624"/>
            <a:ext cx="6024651" cy="41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3159575" y="1360625"/>
            <a:ext cx="29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most Popular movie in this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dataset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is </a:t>
            </a:r>
            <a:r>
              <a:rPr lang="en" sz="18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Minions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16" name="Google Shape;116;p18"/>
          <p:cNvGrpSpPr/>
          <p:nvPr/>
        </p:nvGrpSpPr>
        <p:grpSpPr>
          <a:xfrm rot="-1665457">
            <a:off x="2472599" y="1279073"/>
            <a:ext cx="502633" cy="363635"/>
            <a:chOff x="4146100" y="2320924"/>
            <a:chExt cx="876094" cy="778149"/>
          </a:xfrm>
        </p:grpSpPr>
        <p:sp>
          <p:nvSpPr>
            <p:cNvPr id="117" name="Google Shape;117;p18"/>
            <p:cNvSpPr/>
            <p:nvPr/>
          </p:nvSpPr>
          <p:spPr>
            <a:xfrm rot="-4849725">
              <a:off x="4260045" y="2530110"/>
              <a:ext cx="368916" cy="137949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4849725">
              <a:off x="4343807" y="2441185"/>
              <a:ext cx="368916" cy="343713"/>
            </a:xfrm>
            <a:prstGeom prst="ellipse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rot="10753231">
              <a:off x="4301200" y="2664663"/>
              <a:ext cx="220520" cy="107707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496992">
              <a:off x="4493490" y="2433910"/>
              <a:ext cx="127025" cy="95205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rot="-10529869">
              <a:off x="4287864" y="2581526"/>
              <a:ext cx="229308" cy="123972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5275798">
              <a:off x="4418351" y="2698340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rot="-124202">
              <a:off x="4418441" y="2698299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838535">
              <a:off x="4152446" y="2369196"/>
              <a:ext cx="412408" cy="102956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 rot="-4518482">
              <a:off x="4501013" y="2425586"/>
              <a:ext cx="101726" cy="10172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-9908683">
              <a:off x="4501019" y="2425590"/>
              <a:ext cx="101803" cy="10180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18"/>
            <p:cNvCxnSpPr/>
            <p:nvPr/>
          </p:nvCxnSpPr>
          <p:spPr>
            <a:xfrm flipH="1" rot="-9008875">
              <a:off x="4539926" y="2513999"/>
              <a:ext cx="119334" cy="4353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" name="Google Shape;128;p18"/>
            <p:cNvSpPr/>
            <p:nvPr/>
          </p:nvSpPr>
          <p:spPr>
            <a:xfrm rot="-10352822">
              <a:off x="4287190" y="2477608"/>
              <a:ext cx="240532" cy="118553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 rot="6295885">
              <a:off x="4422644" y="2489490"/>
              <a:ext cx="107117" cy="107117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 rot="905181">
              <a:off x="4422649" y="2489418"/>
              <a:ext cx="107194" cy="1071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18"/>
            <p:cNvCxnSpPr/>
            <p:nvPr/>
          </p:nvCxnSpPr>
          <p:spPr>
            <a:xfrm rot="10800000">
              <a:off x="4312757" y="2582025"/>
              <a:ext cx="159000" cy="14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8"/>
            <p:cNvCxnSpPr/>
            <p:nvPr/>
          </p:nvCxnSpPr>
          <p:spPr>
            <a:xfrm rot="10800000">
              <a:off x="4316273" y="2468934"/>
              <a:ext cx="175800" cy="23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3" name="Google Shape;133;p18"/>
            <p:cNvSpPr/>
            <p:nvPr/>
          </p:nvSpPr>
          <p:spPr>
            <a:xfrm rot="5959416">
              <a:off x="4418278" y="2595263"/>
              <a:ext cx="101845" cy="101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 rot="561402">
              <a:off x="4412700" y="2594882"/>
              <a:ext cx="107024" cy="10702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18"/>
            <p:cNvCxnSpPr>
              <a:stCxn id="133" idx="2"/>
            </p:cNvCxnSpPr>
            <p:nvPr/>
          </p:nvCxnSpPr>
          <p:spPr>
            <a:xfrm flipH="1" rot="1988701">
              <a:off x="4307854" y="2652278"/>
              <a:ext cx="148694" cy="8111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18"/>
            <p:cNvSpPr/>
            <p:nvPr/>
          </p:nvSpPr>
          <p:spPr>
            <a:xfrm rot="-455883">
              <a:off x="4583539" y="2566695"/>
              <a:ext cx="333528" cy="152908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4A853"/>
                </a:solidFill>
              </a:endParaRPr>
            </a:p>
          </p:txBody>
        </p:sp>
        <p:sp>
          <p:nvSpPr>
            <p:cNvPr id="137" name="Google Shape;137;p18"/>
            <p:cNvSpPr txBox="1"/>
            <p:nvPr/>
          </p:nvSpPr>
          <p:spPr>
            <a:xfrm rot="-299344">
              <a:off x="4532318" y="2423135"/>
              <a:ext cx="462251" cy="6570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FFFFFF"/>
                  </a:solidFill>
                  <a:latin typeface="DM Mono"/>
                  <a:ea typeface="DM Mono"/>
                  <a:cs typeface="DM Mono"/>
                  <a:sym typeface="DM Mono"/>
                </a:rPr>
                <a:t>THIS</a:t>
              </a:r>
              <a:endParaRPr sz="40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250" y="898687"/>
            <a:ext cx="6263350" cy="4223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Second </a:t>
            </a: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insight:</a:t>
            </a:r>
            <a:endParaRPr sz="1800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44" name="Google Shape;144;p19"/>
          <p:cNvGrpSpPr/>
          <p:nvPr/>
        </p:nvGrpSpPr>
        <p:grpSpPr>
          <a:xfrm rot="-1716391">
            <a:off x="2841039" y="1530547"/>
            <a:ext cx="596417" cy="316658"/>
            <a:chOff x="4146100" y="2320924"/>
            <a:chExt cx="855994" cy="547149"/>
          </a:xfrm>
        </p:grpSpPr>
        <p:sp>
          <p:nvSpPr>
            <p:cNvPr id="145" name="Google Shape;145;p19"/>
            <p:cNvSpPr/>
            <p:nvPr/>
          </p:nvSpPr>
          <p:spPr>
            <a:xfrm rot="-4849725">
              <a:off x="4260045" y="2530110"/>
              <a:ext cx="368916" cy="137949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4849725">
              <a:off x="4343807" y="2441185"/>
              <a:ext cx="368916" cy="343713"/>
            </a:xfrm>
            <a:prstGeom prst="ellipse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 rot="10753231">
              <a:off x="4301200" y="2664663"/>
              <a:ext cx="220520" cy="107707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 rot="496992">
              <a:off x="4493490" y="2433910"/>
              <a:ext cx="127025" cy="95205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 rot="-10529869">
              <a:off x="4287864" y="2581526"/>
              <a:ext cx="229308" cy="123972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 rot="5275798">
              <a:off x="4418351" y="2698340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124202">
              <a:off x="4418441" y="2698299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 rot="838535">
              <a:off x="4152446" y="2369196"/>
              <a:ext cx="412408" cy="102956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-4518482">
              <a:off x="4501013" y="2425586"/>
              <a:ext cx="101726" cy="10172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 rot="-9908683">
              <a:off x="4501019" y="2425590"/>
              <a:ext cx="101803" cy="10180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19"/>
            <p:cNvCxnSpPr/>
            <p:nvPr/>
          </p:nvCxnSpPr>
          <p:spPr>
            <a:xfrm flipH="1" rot="-9008875">
              <a:off x="4539926" y="2513999"/>
              <a:ext cx="119334" cy="4353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" name="Google Shape;156;p19"/>
            <p:cNvSpPr/>
            <p:nvPr/>
          </p:nvSpPr>
          <p:spPr>
            <a:xfrm rot="-10352822">
              <a:off x="4287190" y="2477608"/>
              <a:ext cx="240532" cy="118553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 rot="6295885">
              <a:off x="4422644" y="2489490"/>
              <a:ext cx="107117" cy="107117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 rot="905181">
              <a:off x="4422649" y="2489418"/>
              <a:ext cx="107194" cy="1071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19"/>
            <p:cNvCxnSpPr/>
            <p:nvPr/>
          </p:nvCxnSpPr>
          <p:spPr>
            <a:xfrm rot="10800000">
              <a:off x="4312757" y="2582025"/>
              <a:ext cx="159000" cy="14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19"/>
            <p:cNvCxnSpPr/>
            <p:nvPr/>
          </p:nvCxnSpPr>
          <p:spPr>
            <a:xfrm rot="10800000">
              <a:off x="4316273" y="2468934"/>
              <a:ext cx="175800" cy="23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19"/>
            <p:cNvSpPr/>
            <p:nvPr/>
          </p:nvSpPr>
          <p:spPr>
            <a:xfrm rot="5959416">
              <a:off x="4418278" y="2595263"/>
              <a:ext cx="101845" cy="101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 rot="561402">
              <a:off x="4412700" y="2594882"/>
              <a:ext cx="107024" cy="10702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" name="Google Shape;163;p19"/>
            <p:cNvCxnSpPr>
              <a:stCxn id="161" idx="2"/>
            </p:cNvCxnSpPr>
            <p:nvPr/>
          </p:nvCxnSpPr>
          <p:spPr>
            <a:xfrm flipH="1" rot="1988701">
              <a:off x="4307854" y="2652278"/>
              <a:ext cx="148694" cy="8111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Google Shape;164;p19"/>
            <p:cNvSpPr/>
            <p:nvPr/>
          </p:nvSpPr>
          <p:spPr>
            <a:xfrm rot="-455883">
              <a:off x="4583539" y="2566695"/>
              <a:ext cx="333528" cy="152908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4A853"/>
                </a:solidFill>
              </a:endParaRPr>
            </a:p>
          </p:txBody>
        </p:sp>
        <p:sp>
          <p:nvSpPr>
            <p:cNvPr id="165" name="Google Shape;165;p19"/>
            <p:cNvSpPr txBox="1"/>
            <p:nvPr/>
          </p:nvSpPr>
          <p:spPr>
            <a:xfrm rot="-299344">
              <a:off x="4522268" y="2423571"/>
              <a:ext cx="462251" cy="425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FFFFFF"/>
                  </a:solidFill>
                  <a:latin typeface="DM Mono"/>
                  <a:ea typeface="DM Mono"/>
                  <a:cs typeface="DM Mono"/>
                  <a:sym typeface="DM Mono"/>
                </a:rPr>
                <a:t>THIS</a:t>
              </a:r>
              <a:endParaRPr sz="40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endParaRPr>
            </a:p>
          </p:txBody>
        </p:sp>
      </p:grpSp>
      <p:sp>
        <p:nvSpPr>
          <p:cNvPr id="166" name="Google Shape;166;p19"/>
          <p:cNvSpPr txBox="1"/>
          <p:nvPr/>
        </p:nvSpPr>
        <p:spPr>
          <a:xfrm>
            <a:off x="3475375" y="1251775"/>
            <a:ext cx="30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most 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Movie achieved revenue is </a:t>
            </a:r>
            <a:r>
              <a:rPr lang="en" sz="18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Avatar</a:t>
            </a:r>
            <a:endParaRPr sz="1800">
              <a:solidFill>
                <a:schemeClr val="dk1"/>
              </a:solidFill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00" y="978700"/>
            <a:ext cx="6500241" cy="400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Third </a:t>
            </a: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insight:</a:t>
            </a:r>
            <a:endParaRPr sz="1800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73" name="Google Shape;173;p20"/>
          <p:cNvGrpSpPr/>
          <p:nvPr/>
        </p:nvGrpSpPr>
        <p:grpSpPr>
          <a:xfrm rot="-1716391">
            <a:off x="2663989" y="1264947"/>
            <a:ext cx="596417" cy="316658"/>
            <a:chOff x="4146100" y="2320924"/>
            <a:chExt cx="855994" cy="547149"/>
          </a:xfrm>
        </p:grpSpPr>
        <p:sp>
          <p:nvSpPr>
            <p:cNvPr id="174" name="Google Shape;174;p20"/>
            <p:cNvSpPr/>
            <p:nvPr/>
          </p:nvSpPr>
          <p:spPr>
            <a:xfrm rot="-4849725">
              <a:off x="4260045" y="2530110"/>
              <a:ext cx="368916" cy="137949"/>
            </a:xfrm>
            <a:prstGeom prst="rect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 rot="-4849725">
              <a:off x="4343807" y="2441185"/>
              <a:ext cx="368916" cy="343713"/>
            </a:xfrm>
            <a:prstGeom prst="ellipse">
              <a:avLst/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 rot="10753231">
              <a:off x="4301200" y="2664663"/>
              <a:ext cx="220520" cy="107707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 rot="496992">
              <a:off x="4493490" y="2433910"/>
              <a:ext cx="127025" cy="95205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 rot="-10529869">
              <a:off x="4287864" y="2581526"/>
              <a:ext cx="229308" cy="123972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 rot="5275798">
              <a:off x="4418351" y="2698340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 rot="-124202">
              <a:off x="4418441" y="2698299"/>
              <a:ext cx="74749" cy="74749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 rot="838535">
              <a:off x="4152446" y="2369196"/>
              <a:ext cx="412408" cy="102956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 rot="-4518482">
              <a:off x="4501013" y="2425586"/>
              <a:ext cx="101726" cy="101726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 rot="-9908683">
              <a:off x="4501019" y="2425590"/>
              <a:ext cx="101803" cy="101803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20"/>
            <p:cNvCxnSpPr/>
            <p:nvPr/>
          </p:nvCxnSpPr>
          <p:spPr>
            <a:xfrm flipH="1" rot="-9008875">
              <a:off x="4539926" y="2513999"/>
              <a:ext cx="119334" cy="4353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" name="Google Shape;185;p20"/>
            <p:cNvSpPr/>
            <p:nvPr/>
          </p:nvSpPr>
          <p:spPr>
            <a:xfrm rot="-10352822">
              <a:off x="4287190" y="2477608"/>
              <a:ext cx="240532" cy="118553"/>
            </a:xfrm>
            <a:prstGeom prst="roundRect">
              <a:avLst>
                <a:gd fmla="val 50000" name="adj"/>
              </a:avLst>
            </a:prstGeom>
            <a:solidFill>
              <a:srgbClr val="FBBC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 rot="6295885">
              <a:off x="4422644" y="2489490"/>
              <a:ext cx="107117" cy="107117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 rot="905181">
              <a:off x="4422649" y="2489418"/>
              <a:ext cx="107194" cy="10719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8" name="Google Shape;188;p20"/>
            <p:cNvCxnSpPr/>
            <p:nvPr/>
          </p:nvCxnSpPr>
          <p:spPr>
            <a:xfrm rot="10800000">
              <a:off x="4312757" y="2582025"/>
              <a:ext cx="159000" cy="147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0"/>
            <p:cNvCxnSpPr/>
            <p:nvPr/>
          </p:nvCxnSpPr>
          <p:spPr>
            <a:xfrm rot="10800000">
              <a:off x="4316273" y="2468934"/>
              <a:ext cx="175800" cy="231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20"/>
            <p:cNvSpPr/>
            <p:nvPr/>
          </p:nvSpPr>
          <p:spPr>
            <a:xfrm rot="5959416">
              <a:off x="4418278" y="2595263"/>
              <a:ext cx="101845" cy="101845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rot="561402">
              <a:off x="4412700" y="2594882"/>
              <a:ext cx="107024" cy="107024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" name="Google Shape;192;p20"/>
            <p:cNvCxnSpPr>
              <a:stCxn id="190" idx="2"/>
            </p:cNvCxnSpPr>
            <p:nvPr/>
          </p:nvCxnSpPr>
          <p:spPr>
            <a:xfrm flipH="1" rot="1988701">
              <a:off x="4307854" y="2652278"/>
              <a:ext cx="148694" cy="81116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" name="Google Shape;193;p20"/>
            <p:cNvSpPr/>
            <p:nvPr/>
          </p:nvSpPr>
          <p:spPr>
            <a:xfrm rot="-455883">
              <a:off x="4583539" y="2566695"/>
              <a:ext cx="333528" cy="152908"/>
            </a:xfrm>
            <a:prstGeom prst="rect">
              <a:avLst/>
            </a:pr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4A853"/>
                </a:solidFill>
              </a:endParaRPr>
            </a:p>
          </p:txBody>
        </p:sp>
        <p:sp>
          <p:nvSpPr>
            <p:cNvPr id="194" name="Google Shape;194;p20"/>
            <p:cNvSpPr txBox="1"/>
            <p:nvPr/>
          </p:nvSpPr>
          <p:spPr>
            <a:xfrm rot="-299344">
              <a:off x="4522268" y="2423571"/>
              <a:ext cx="462251" cy="4252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">
                  <a:solidFill>
                    <a:srgbClr val="FFFFFF"/>
                  </a:solidFill>
                  <a:latin typeface="DM Mono"/>
                  <a:ea typeface="DM Mono"/>
                  <a:cs typeface="DM Mono"/>
                  <a:sym typeface="DM Mono"/>
                </a:rPr>
                <a:t>THIS</a:t>
              </a:r>
              <a:endParaRPr sz="400">
                <a:solidFill>
                  <a:srgbClr val="FFFFFF"/>
                </a:solidFill>
                <a:latin typeface="DM Mono"/>
                <a:ea typeface="DM Mono"/>
                <a:cs typeface="DM Mono"/>
                <a:sym typeface="DM Mono"/>
              </a:endParaRPr>
            </a:p>
          </p:txBody>
        </p:sp>
      </p:grpSp>
      <p:sp>
        <p:nvSpPr>
          <p:cNvPr id="195" name="Google Shape;195;p20"/>
          <p:cNvSpPr txBox="1"/>
          <p:nvPr/>
        </p:nvSpPr>
        <p:spPr>
          <a:xfrm>
            <a:off x="4785600" y="1461050"/>
            <a:ext cx="3006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Top genre in revenue is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Animation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movies</a:t>
            </a:r>
            <a:endParaRPr sz="1800">
              <a:solidFill>
                <a:schemeClr val="dk1"/>
              </a:solidFill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conclusion:</a:t>
            </a:r>
            <a:endParaRPr sz="1800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1949400" y="1543925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 1</a:t>
            </a:r>
            <a:r>
              <a:rPr lang="en" sz="18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English movies are top movies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1949400" y="2570825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 2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Animation movies are top movies</a:t>
            </a:r>
            <a:endParaRPr sz="180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1745775" y="3730525"/>
            <a:ext cx="572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So I suggest if you want to make a movie make it an animation movie in English</a:t>
            </a:r>
            <a:endParaRPr sz="1800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