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0" r:id="rId12"/>
    <p:sldId id="281" r:id="rId13"/>
    <p:sldId id="282" r:id="rId14"/>
    <p:sldId id="283" r:id="rId15"/>
    <p:sldId id="313" r:id="rId16"/>
    <p:sldId id="314" r:id="rId17"/>
    <p:sldId id="315" r:id="rId18"/>
    <p:sldId id="316" r:id="rId19"/>
    <p:sldId id="319" r:id="rId20"/>
    <p:sldId id="311" r:id="rId21"/>
    <p:sldId id="312" r:id="rId22"/>
    <p:sldId id="317" r:id="rId23"/>
    <p:sldId id="318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B6489-B57F-4002-8DDE-971F20BAA11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7D6CB-E1AB-4B7B-B53C-CD010DDEE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09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1682A3-FA37-4CE1-B64A-5F3EB490E8C0}" type="slidenum">
              <a:rPr lang="en-GB"/>
              <a:pPr/>
              <a:t>23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26F573-898D-47F0-BDBB-3B2B7FB1E53D}" type="slidenum">
              <a:rPr lang="en-GB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23</a:t>
            </a:fld>
            <a:endParaRPr lang="en-GB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5BB6829-B6F0-4BC6-A186-7FE07135437A}" type="slidenum">
              <a:rPr lang="en-GB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23</a:t>
            </a:fld>
            <a:endParaRPr lang="en-GB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6BEB61-6BBC-4F2E-846A-C75543309AD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13D140-C3D5-4B64-9122-57A49084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3101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3101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3101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3101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Fatma</a:t>
            </a:r>
            <a:r>
              <a:rPr lang="en-US" dirty="0" smtClean="0"/>
              <a:t> </a:t>
            </a:r>
            <a:r>
              <a:rPr lang="en-US" dirty="0" err="1" smtClean="0"/>
              <a:t>Meawad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Referenced methods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Balance Lookup(Integer : </a:t>
            </a:r>
            <a:r>
              <a:rPr lang="en-US" dirty="0" err="1" smtClean="0"/>
              <a:t>accountNumber</a:t>
            </a:r>
            <a:r>
              <a:rPr lang="en-US" dirty="0" smtClean="0"/>
              <a:t>) : Real</a:t>
            </a:r>
            <a:endParaRPr lang="en-US" dirty="0"/>
          </a:p>
        </p:txBody>
      </p:sp>
      <p:pic>
        <p:nvPicPr>
          <p:cNvPr id="4" name="Picture 3" descr="retu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55000" cy="412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477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http://www.ibm.com/developerworks/rational/library/3101.html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076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14800" y="63246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http://www.crisp.se/henrik.kniberg/ScrumAndXpFromTheTrenches.pdf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Functional Team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4087" y="1558925"/>
            <a:ext cx="46958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w Cen MT"/>
              </a:rPr>
              <a:t>Now that we have many </a:t>
            </a:r>
            <a:r>
              <a:rPr lang="en-US" dirty="0" err="1" smtClean="0">
                <a:solidFill>
                  <a:srgbClr val="000000"/>
                </a:solidFill>
                <a:latin typeface="Tw Cen MT"/>
              </a:rPr>
              <a:t>artefacts</a:t>
            </a:r>
            <a:r>
              <a:rPr lang="en-US" dirty="0" smtClean="0">
                <a:solidFill>
                  <a:srgbClr val="000000"/>
                </a:solidFill>
                <a:latin typeface="Tw Cen MT"/>
              </a:rPr>
              <a:t> that can help such a big company work on a big software system.</a:t>
            </a:r>
          </a:p>
          <a:p>
            <a:endParaRPr lang="en-US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Tw Cen MT"/>
              </a:rPr>
              <a:t>Product backlog (prioritized)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Tw Cen MT"/>
              </a:rPr>
              <a:t>Class diagram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Tw Cen MT"/>
              </a:rPr>
              <a:t>Sketches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Tw Cen MT"/>
              </a:rPr>
              <a:t>Inter-component Dependencies</a:t>
            </a:r>
          </a:p>
          <a:p>
            <a:endParaRPr lang="en-US" sz="23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w Cen MT"/>
              </a:rPr>
              <a:t>All the above </a:t>
            </a:r>
            <a:r>
              <a:rPr lang="en-US" dirty="0" err="1" smtClean="0">
                <a:solidFill>
                  <a:srgbClr val="000000"/>
                </a:solidFill>
                <a:latin typeface="Tw Cen MT"/>
              </a:rPr>
              <a:t>artefacts</a:t>
            </a:r>
            <a:r>
              <a:rPr lang="en-US" dirty="0" smtClean="0">
                <a:solidFill>
                  <a:srgbClr val="000000"/>
                </a:solidFill>
                <a:latin typeface="Tw Cen MT"/>
              </a:rPr>
              <a:t> are part of the general documentation of the system.</a:t>
            </a:r>
          </a:p>
          <a:p>
            <a:endParaRPr lang="en-US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Tw Cen MT"/>
              </a:rPr>
              <a:t>We are ready to start working per component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9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“ are an </a:t>
            </a:r>
            <a:r>
              <a:rPr lang="en-US" i="1" dirty="0" smtClean="0"/>
              <a:t>abstract unit of effort.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They're not hours.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They're not days.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They're not quarters-of-a-day. “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reflect the difficulty of a story in the point of view of all team members: consider the effort for all parts of the story, such as design, coding, testing, and, documenting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64008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http://radio.javaranch.com/lasse/2008/04/17/1208381586654.html</a:t>
            </a:r>
          </a:p>
        </p:txBody>
      </p:sp>
    </p:spTree>
    <p:extLst>
      <p:ext uri="{BB962C8B-B14F-4D97-AF65-F5344CB8AC3E}">
        <p14:creationId xmlns:p14="http://schemas.microsoft.com/office/powerpoint/2010/main" xmlns="" val="31937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Cards: Estimate your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40000" lnSpcReduction="20000"/>
          </a:bodyPr>
          <a:lstStyle/>
          <a:p>
            <a:endParaRPr lang="en-US" sz="3800" dirty="0" smtClean="0"/>
          </a:p>
          <a:p>
            <a:r>
              <a:rPr lang="en-US" sz="3800" dirty="0" smtClean="0"/>
              <a:t>In the planning session each participant (player) gets a set of cards with the values: </a:t>
            </a:r>
            <a:r>
              <a:rPr lang="en-US" sz="3800" dirty="0" smtClean="0">
                <a:solidFill>
                  <a:srgbClr val="FF0000"/>
                </a:solidFill>
              </a:rPr>
              <a:t>1, 2, </a:t>
            </a:r>
            <a:r>
              <a:rPr lang="en-US" sz="3800" dirty="0" smtClean="0"/>
              <a:t>3, 5, 8, 13, 21 </a:t>
            </a:r>
          </a:p>
          <a:p>
            <a:endParaRPr lang="en-US" sz="3800" dirty="0" smtClean="0"/>
          </a:p>
          <a:p>
            <a:r>
              <a:rPr lang="en-US" sz="3800" dirty="0" smtClean="0"/>
              <a:t>start by picking what you think is the smallest thing on the backlog. Give this a 3. Then find the thing you think is the biggest thing on the backlog. Give this a 21.</a:t>
            </a:r>
          </a:p>
          <a:p>
            <a:endParaRPr lang="en-US" sz="3800" dirty="0" smtClean="0"/>
          </a:p>
          <a:p>
            <a:r>
              <a:rPr lang="en-US" sz="3800" dirty="0" smtClean="0"/>
              <a:t>The above step should help calibrate your scale in the company, then you can play as a component.</a:t>
            </a:r>
          </a:p>
          <a:p>
            <a:endParaRPr lang="en-US" sz="3800" dirty="0" smtClean="0"/>
          </a:p>
          <a:p>
            <a:r>
              <a:rPr lang="en-US" sz="3800" dirty="0" smtClean="0"/>
              <a:t>One story is estimated at a time. </a:t>
            </a:r>
          </a:p>
          <a:p>
            <a:endParaRPr lang="en-US" sz="3800" dirty="0" smtClean="0"/>
          </a:p>
          <a:p>
            <a:r>
              <a:rPr lang="en-US" sz="3800" dirty="0" smtClean="0"/>
              <a:t>Each story is discussed briefly. </a:t>
            </a:r>
          </a:p>
          <a:p>
            <a:endParaRPr lang="en-US" sz="3800" dirty="0" smtClean="0"/>
          </a:p>
          <a:p>
            <a:r>
              <a:rPr lang="en-US" sz="3800" dirty="0" smtClean="0"/>
              <a:t>At the end of the discussion each player selects a card but doesn’t reveal his/her choice yet. </a:t>
            </a:r>
          </a:p>
          <a:p>
            <a:endParaRPr lang="en-US" sz="3800" dirty="0" smtClean="0"/>
          </a:p>
          <a:p>
            <a:r>
              <a:rPr lang="en-US" sz="3800" dirty="0" smtClean="0"/>
              <a:t>Upon a signal of the team leader all players simultaneously put their cards on the table. They keep playing till they all agree…</a:t>
            </a:r>
          </a:p>
          <a:p>
            <a:endParaRPr lang="en-US" sz="3800" dirty="0" smtClean="0"/>
          </a:p>
          <a:p>
            <a:r>
              <a:rPr lang="en-US" sz="3800" dirty="0" smtClean="0"/>
              <a:t>if the effort is 21+ then the story has to be split up and its parts be re-estimated. “</a:t>
            </a:r>
          </a:p>
          <a:p>
            <a:endParaRPr lang="en-US" sz="3800" dirty="0" smtClean="0"/>
          </a:p>
          <a:p>
            <a:r>
              <a:rPr lang="en-US" sz="3800" dirty="0" smtClean="0"/>
              <a:t>You don’t have to estimate the whole backlog (only high priority for now)</a:t>
            </a:r>
          </a:p>
        </p:txBody>
      </p:sp>
    </p:spTree>
    <p:extLst>
      <p:ext uri="{BB962C8B-B14F-4D97-AF65-F5344CB8AC3E}">
        <p14:creationId xmlns:p14="http://schemas.microsoft.com/office/powerpoint/2010/main" xmlns="" val="26753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200" dirty="0" smtClean="0">
              <a:solidFill>
                <a:srgbClr val="000000"/>
              </a:solidFill>
              <a:latin typeface="Wingdings"/>
            </a:endParaRPr>
          </a:p>
          <a:p>
            <a:r>
              <a:rPr lang="en-US" sz="2900" dirty="0" smtClean="0">
                <a:solidFill>
                  <a:srgbClr val="000000"/>
                </a:solidFill>
                <a:latin typeface="Tw Cen MT"/>
              </a:rPr>
              <a:t>Estimate Game Demo</a:t>
            </a:r>
          </a:p>
          <a:p>
            <a:endParaRPr lang="en-US" sz="29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sz="2900" dirty="0" smtClean="0">
                <a:solidFill>
                  <a:srgbClr val="000000"/>
                </a:solidFill>
                <a:latin typeface="Tw Cen MT"/>
              </a:rPr>
              <a:t>Advice</a:t>
            </a:r>
          </a:p>
          <a:p>
            <a:endParaRPr lang="en-US" sz="2900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w Cen MT"/>
              </a:rPr>
              <a:t>Try to relate complexity or effort with something similar you did before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w Cen MT"/>
              </a:rPr>
              <a:t>Don’t worry if you play bad, It improves by time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w Cen MT"/>
              </a:rPr>
              <a:t>You get experience by each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2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a story into tasks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76400"/>
            <a:ext cx="3429000" cy="447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526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sequence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baseline="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baseline="0" dirty="0" smtClean="0">
                <a:solidFill>
                  <a:srgbClr val="000000"/>
                </a:solidFill>
                <a:latin typeface="Tw Cen MT"/>
              </a:rPr>
              <a:t>It is a diagram that models the flow of logic within your system in a visual manner (Sometimes called: visual coding)</a:t>
            </a:r>
          </a:p>
          <a:p>
            <a:pPr>
              <a:buNone/>
            </a:pPr>
            <a:endParaRPr lang="en-US" baseline="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baseline="0" dirty="0" smtClean="0">
                <a:solidFill>
                  <a:srgbClr val="000000"/>
                </a:solidFill>
                <a:latin typeface="Tw Cen MT"/>
              </a:rPr>
              <a:t>It shows and emphasizes the sequence of messages and interactions within the different units of your system</a:t>
            </a:r>
          </a:p>
          <a:p>
            <a:pPr>
              <a:buNone/>
            </a:pPr>
            <a:endParaRPr lang="en-US" baseline="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baseline="0" dirty="0" smtClean="0">
                <a:solidFill>
                  <a:srgbClr val="000000"/>
                </a:solidFill>
                <a:latin typeface="Tw Cen MT"/>
              </a:rPr>
              <a:t>Used in analysis and Design </a:t>
            </a:r>
          </a:p>
          <a:p>
            <a:pPr>
              <a:buNone/>
            </a:pPr>
            <a:endParaRPr lang="en-US" baseline="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baseline="0" dirty="0" smtClean="0">
                <a:solidFill>
                  <a:srgbClr val="000000"/>
                </a:solidFill>
                <a:latin typeface="Tw Cen MT"/>
              </a:rPr>
              <a:t>Can be used to model methods (low level) or services (high level)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6400800"/>
            <a:ext cx="365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http://www.agilemodeling.com/artifacts/sequenceDiagram.htm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7658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962400"/>
            <a:ext cx="3343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3886200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Meetings: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Throughout </a:t>
            </a:r>
            <a:r>
              <a:rPr lang="en-US" dirty="0"/>
              <a:t>the sprint time, you should arrange for minimum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 </a:t>
            </a:r>
            <a:r>
              <a:rPr lang="en-US" dirty="0"/>
              <a:t>Scrum meetings (15 minutes standup/online) per week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scrum of scrums per company / week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attendance taken for scrum master)</a:t>
            </a:r>
          </a:p>
        </p:txBody>
      </p:sp>
    </p:spTree>
    <p:extLst>
      <p:ext uri="{BB962C8B-B14F-4D97-AF65-F5344CB8AC3E}">
        <p14:creationId xmlns:p14="http://schemas.microsoft.com/office/powerpoint/2010/main" xmlns="" val="17901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Board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410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2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6943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86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>
                <a:solidFill>
                  <a:srgbClr val="775F55"/>
                </a:solidFill>
                <a:latin typeface="Tw Cen MT" pitchFamily="32" charset="0"/>
              </a:rPr>
              <a:t>Sprint Planning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DD8047"/>
              </a:buClr>
              <a:buFont typeface="Wingdings" charset="2"/>
              <a:buChar char=""/>
            </a:pPr>
            <a:r>
              <a:rPr lang="en-GB" sz="2900" dirty="0">
                <a:solidFill>
                  <a:srgbClr val="FF0000"/>
                </a:solidFill>
                <a:latin typeface="Tw Cen MT" pitchFamily="32" charset="0"/>
              </a:rPr>
              <a:t>Tasks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Fill the Sprint backlog sheet/ component (collaborative on </a:t>
            </a:r>
            <a:r>
              <a:rPr lang="en-GB" sz="2600" dirty="0" err="1">
                <a:solidFill>
                  <a:srgbClr val="000000"/>
                </a:solidFill>
                <a:latin typeface="Tw Cen MT" pitchFamily="32" charset="0"/>
              </a:rPr>
              <a:t>google</a:t>
            </a: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 docs).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Every time you finish some work, update the sheet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Don’t start working before you register your tasks on the </a:t>
            </a:r>
            <a:r>
              <a:rPr lang="en-GB" sz="2600" dirty="0" err="1" smtClean="0">
                <a:solidFill>
                  <a:srgbClr val="000000"/>
                </a:solidFill>
                <a:latin typeface="Tw Cen MT" pitchFamily="32" charset="0"/>
              </a:rPr>
              <a:t>Github</a:t>
            </a:r>
            <a:r>
              <a:rPr lang="en-GB" sz="2600" dirty="0" smtClean="0">
                <a:solidFill>
                  <a:srgbClr val="000000"/>
                </a:solidFill>
                <a:latin typeface="Tw Cen MT" pitchFamily="32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issue tracker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Every task should have a reviewer (documentation, implementation</a:t>
            </a:r>
            <a:r>
              <a:rPr lang="en-GB" sz="2600" dirty="0" smtClean="0">
                <a:solidFill>
                  <a:srgbClr val="000000"/>
                </a:solidFill>
                <a:latin typeface="Tw Cen MT" pitchFamily="32" charset="0"/>
              </a:rPr>
              <a:t>, Scenario </a:t>
            </a:r>
            <a:r>
              <a:rPr lang="en-GB" sz="2600" dirty="0" err="1">
                <a:solidFill>
                  <a:srgbClr val="000000"/>
                </a:solidFill>
                <a:latin typeface="Tw Cen MT" pitchFamily="32" charset="0"/>
              </a:rPr>
              <a:t>etc</a:t>
            </a: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When you resolve (are done with it) a task, only a reviewer can close it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Font typeface="Wingdings 2" pitchFamily="16" charset="2"/>
              <a:buChar char=""/>
            </a:pPr>
            <a:r>
              <a:rPr lang="en-GB" sz="2600" dirty="0">
                <a:solidFill>
                  <a:srgbClr val="000000"/>
                </a:solidFill>
                <a:latin typeface="Tw Cen MT" pitchFamily="32" charset="0"/>
              </a:rPr>
              <a:t>By end of the sprint all tasks should be closed (reviewed).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GB" sz="2600" dirty="0">
              <a:solidFill>
                <a:srgbClr val="000000"/>
              </a:solidFill>
              <a:latin typeface="Tw Cen MT" pitchFamily="32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GB" sz="2600" dirty="0">
              <a:solidFill>
                <a:srgbClr val="000000"/>
              </a:solidFill>
              <a:latin typeface="Tw Cen M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92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pic>
        <p:nvPicPr>
          <p:cNvPr id="6" name="image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799" y="2743200"/>
            <a:ext cx="7391400" cy="3000375"/>
          </a:xfrm>
          <a:prstGeom prst="rect">
            <a:avLst/>
          </a:prstGeom>
        </p:spPr>
      </p:pic>
      <p:pic>
        <p:nvPicPr>
          <p:cNvPr id="7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85799" y="1600200"/>
            <a:ext cx="73628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next meeting: make sure you get sticky notes or anything that can be attached to our white boards in the lab (magnets)</a:t>
            </a:r>
          </a:p>
          <a:p>
            <a:endParaRPr lang="en-US" dirty="0" smtClean="0"/>
          </a:p>
          <a:p>
            <a:r>
              <a:rPr lang="en-US" dirty="0" smtClean="0"/>
              <a:t>Every story card has description of the story, story points and priority.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Keep the board up to date</a:t>
            </a:r>
          </a:p>
          <a:p>
            <a:endParaRPr lang="en-US" dirty="0" smtClean="0"/>
          </a:p>
          <a:p>
            <a:r>
              <a:rPr lang="en-US" dirty="0" smtClean="0"/>
              <a:t>This should be used by teams for any scrum meetings</a:t>
            </a:r>
          </a:p>
          <a:p>
            <a:endParaRPr lang="en-US" dirty="0" smtClean="0"/>
          </a:p>
          <a:p>
            <a:r>
              <a:rPr lang="en-US" dirty="0" smtClean="0"/>
              <a:t>Gives full visibility of the whole component and company status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Seminar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6117"/>
            <a:ext cx="8229600" cy="34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257800" y="6477000"/>
            <a:ext cx="335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http://www.agilemodeling.com/style/sequenceDiagram.htm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1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w Cen MT"/>
              </a:rPr>
              <a:t>The boxes across the top of the diagram represent classes, components, or actors. (could have different stereotypes)</a:t>
            </a:r>
          </a:p>
          <a:p>
            <a:endParaRPr lang="en-US" sz="2400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  <a:latin typeface="Tw Cen MT"/>
              </a:rPr>
              <a:t>Lifelines (time axis of the diagram)</a:t>
            </a:r>
          </a:p>
          <a:p>
            <a:pPr lvl="1"/>
            <a:endParaRPr lang="en-US" sz="2100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  <a:latin typeface="Tw Cen MT"/>
              </a:rPr>
              <a:t>Activation boxes (control boxes) -They show the duration of the execution of a method in response to a message. </a:t>
            </a:r>
          </a:p>
          <a:p>
            <a:pPr lvl="1"/>
            <a:endParaRPr lang="en-US" sz="2100" dirty="0" smtClean="0">
              <a:solidFill>
                <a:srgbClr val="000000"/>
              </a:solidFill>
              <a:latin typeface="Tw Cen MT"/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  <a:latin typeface="Tw Cen MT"/>
              </a:rPr>
              <a:t>Messages or operations, return calls</a:t>
            </a:r>
          </a:p>
          <a:p>
            <a:endParaRPr lang="en-US" sz="14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w Cen MT"/>
              </a:rPr>
              <a:t>when the source and target of a message is an object or class the label is the signature of the method invoked in response to the message.</a:t>
            </a:r>
          </a:p>
          <a:p>
            <a:endParaRPr lang="en-US" sz="2800" dirty="0" smtClean="0">
              <a:solidFill>
                <a:srgbClr val="000000"/>
              </a:solidFill>
              <a:latin typeface="Tw Cen MT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w Cen MT"/>
              </a:rPr>
              <a:t>if either the source or target is a human actor, then the message is labeled with brief text describing the information being communicated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64008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aseline="0" dirty="0" smtClean="0">
                <a:solidFill>
                  <a:srgbClr val="000000"/>
                </a:solidFill>
                <a:latin typeface="Arial"/>
              </a:rPr>
              <a:t>http://www.agilemodeling.com/artifacts/sequenceDiagram.htm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the library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158" y="1890713"/>
            <a:ext cx="6892767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 Alternative Scenario</a:t>
            </a:r>
            <a:endParaRPr lang="en-US" dirty="0"/>
          </a:p>
        </p:txBody>
      </p:sp>
      <p:sp>
        <p:nvSpPr>
          <p:cNvPr id="3074" name="AutoShape 2" descr="A sequence diagram that has incoming and outgoing mess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ternat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28" y="0"/>
            <a:ext cx="4539172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2667000" cy="434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Modeling an Alternative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477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http://www.ibm.com/developerworks/rational/library/3101.html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2667000" cy="434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Modeling an Option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ft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14400"/>
            <a:ext cx="5962650" cy="5019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477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http://www.ibm.com/developerworks/rational/library/3101.html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fer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353799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477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http://www.ibm.com/developerworks/rational/library/3101.html</a:t>
            </a:r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687</TotalTime>
  <Words>809</Words>
  <Application>Microsoft Office PowerPoint</Application>
  <PresentationFormat>On-screen Show (4:3)</PresentationFormat>
  <Paragraphs>143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Sequence Diagrams</vt:lpstr>
      <vt:lpstr>What is a sequence diagram?</vt:lpstr>
      <vt:lpstr>Enroll in a Seminar</vt:lpstr>
      <vt:lpstr>Notation</vt:lpstr>
      <vt:lpstr>Search the library</vt:lpstr>
      <vt:lpstr>Modeling an Alternative Scenario</vt:lpstr>
      <vt:lpstr>Slide 7</vt:lpstr>
      <vt:lpstr>Slide 8</vt:lpstr>
      <vt:lpstr>Modeling Reference</vt:lpstr>
      <vt:lpstr>Referenced methods and return values</vt:lpstr>
      <vt:lpstr>Planning</vt:lpstr>
      <vt:lpstr>Scrum Teams</vt:lpstr>
      <vt:lpstr>Cross Functional Team</vt:lpstr>
      <vt:lpstr>Where are we now?</vt:lpstr>
      <vt:lpstr>Sprint planning</vt:lpstr>
      <vt:lpstr>Story Points</vt:lpstr>
      <vt:lpstr>Agile Cards: Estimate your effort</vt:lpstr>
      <vt:lpstr>The Game</vt:lpstr>
      <vt:lpstr>Breaking down a story into tasks</vt:lpstr>
      <vt:lpstr>Sprint Backlog</vt:lpstr>
      <vt:lpstr>The Task Board</vt:lpstr>
      <vt:lpstr>GitHub issue Tracker</vt:lpstr>
      <vt:lpstr>Slide 23</vt:lpstr>
      <vt:lpstr>Code Review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fatma.meawad</dc:creator>
  <cp:lastModifiedBy>fatma.meawad</cp:lastModifiedBy>
  <cp:revision>64</cp:revision>
  <dcterms:created xsi:type="dcterms:W3CDTF">2012-04-09T07:00:31Z</dcterms:created>
  <dcterms:modified xsi:type="dcterms:W3CDTF">2013-03-20T12:10:42Z</dcterms:modified>
</cp:coreProperties>
</file>