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6" r:id="rId3"/>
    <p:sldId id="256" r:id="rId4"/>
    <p:sldId id="337" r:id="rId5"/>
    <p:sldId id="257" r:id="rId6"/>
    <p:sldId id="352" r:id="rId7"/>
    <p:sldId id="354" r:id="rId8"/>
    <p:sldId id="353" r:id="rId9"/>
    <p:sldId id="341" r:id="rId10"/>
    <p:sldId id="355" r:id="rId11"/>
    <p:sldId id="260" r:id="rId12"/>
    <p:sldId id="262" r:id="rId13"/>
    <p:sldId id="356" r:id="rId14"/>
    <p:sldId id="357" r:id="rId15"/>
    <p:sldId id="358" r:id="rId16"/>
    <p:sldId id="273" r:id="rId17"/>
    <p:sldId id="344" r:id="rId18"/>
    <p:sldId id="278" r:id="rId19"/>
    <p:sldId id="284" r:id="rId20"/>
    <p:sldId id="371" r:id="rId21"/>
    <p:sldId id="372" r:id="rId22"/>
    <p:sldId id="327" r:id="rId23"/>
    <p:sldId id="285" r:id="rId24"/>
    <p:sldId id="338" r:id="rId25"/>
    <p:sldId id="290" r:id="rId2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duotone>
              <a:schemeClr val="bg1"/>
              <a:srgbClr val="FFFFFF"/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B261-051D-4BD4-8E09-3DB651F532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5" descr="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0"/>
            <a:ext cx="7772400" cy="90868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 Case Diagram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098040"/>
            <a:ext cx="6400800" cy="315976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9" descr="NeuroScan_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046480"/>
            <a:ext cx="8778240" cy="5643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-635"/>
            <a:ext cx="7772400" cy="136652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Business Rules Catalog</a:t>
            </a:r>
            <a:r>
              <a:rPr kumimoji="0" lang="en-GB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Core Business Rules</a:t>
            </a:r>
            <a:endParaRPr kumimoji="0" lang="en-GB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9730" y="1504950"/>
            <a:ext cx="8359140" cy="3067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Data Privacy and Security</a:t>
            </a:r>
            <a:endParaRPr kumimoji="0" lang="en-GB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All patient data must be handled in compliance with HIPAA regulations and other relevant data protection laws.</a:t>
            </a:r>
            <a:endParaRPr kumimoji="0" lang="en-GB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Access to patient information should be restricted to authorized users only, with robust authentication mechanisms in place.</a:t>
            </a:r>
            <a:endParaRPr kumimoji="0" lang="en-GB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Accuracy and Reliability</a:t>
            </a:r>
            <a:endParaRPr kumimoji="0" lang="en-GB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system must achieve a diagnostic accuracy rate of at least 95% for brain tumor detection.</a:t>
            </a:r>
            <a:endParaRPr kumimoji="0" lang="en-GB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deep learning model must undergo continuous training and validation with updated datasets to maintain high accuracy levels.</a:t>
            </a:r>
            <a:endParaRPr kumimoji="0" lang="en-GB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GB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 smtClean="0">
                <a:ln>
                  <a:noFill/>
                </a:ln>
                <a:uLnTx/>
                <a:uFillTx/>
                <a:sym typeface="+mn-ea"/>
              </a:rPr>
              <a:t>Business Rules Catalog</a:t>
            </a:r>
            <a:r>
              <a:rPr lang="en-GB" altLang="en-US" noProof="0" smtClean="0">
                <a:ln>
                  <a:noFill/>
                </a:ln>
                <a:uLnTx/>
                <a:uFillTx/>
                <a:sym typeface="+mn-ea"/>
              </a:rPr>
              <a:t>/</a:t>
            </a:r>
            <a:r>
              <a:rPr lang="en-US" noProof="0" smtClean="0">
                <a:ln>
                  <a:noFill/>
                </a:ln>
                <a:uLnTx/>
                <a:uFillTx/>
                <a:sym typeface="+mn-ea"/>
              </a:rPr>
              <a:t>Core Business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6745"/>
            <a:ext cx="8229600" cy="419925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b="1" noProof="0" dirty="0" smtClean="0">
                <a:ln>
                  <a:noFill/>
                </a:ln>
                <a:uLnTx/>
                <a:uFillTx/>
                <a:sym typeface="+mn-ea"/>
              </a:rPr>
              <a:t>Integration with Existing Systems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NeuroScan must be compatible with standard medical imaging formats (e.g., DICOM) and should integrate seamlessly with existing hospital information systems (HIS).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The system must support both local and cloud-based deployments to cater to different healthcare facility needs.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b="1" noProof="0" dirty="0" smtClean="0">
                <a:ln>
                  <a:noFill/>
                </a:ln>
                <a:uLnTx/>
                <a:uFillTx/>
                <a:sym typeface="+mn-ea"/>
              </a:rPr>
              <a:t>User Accessibility and Usability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The user interface must be intuitive and accessible, requiring minimal training for healthcare professionals.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The system must provide multilingual support to cater to a global audience of medical professionals.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b="1" noProof="0" dirty="0" smtClean="0">
                <a:ln>
                  <a:noFill/>
                </a:ln>
                <a:uLnTx/>
                <a:uFillTx/>
                <a:sym typeface="+mn-ea"/>
              </a:rPr>
              <a:t>Compliance with Medical Standards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All diagnostic processes and outputs must align with the latest medical standards and guidelines for brain tumor detection.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1730"/>
          </a:xfrm>
        </p:spPr>
        <p:txBody>
          <a:bodyPr/>
          <a:p>
            <a:r>
              <a:rPr lang="en-US"/>
              <a:t>Functional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30" y="1061720"/>
            <a:ext cx="8421370" cy="5473700"/>
          </a:xfrm>
        </p:spPr>
        <p:txBody>
          <a:bodyPr/>
          <a:p>
            <a:pPr marL="0" indent="0">
              <a:buNone/>
            </a:pPr>
            <a:r>
              <a:rPr lang="en-GB" altLang="en-US" sz="1800"/>
              <a:t>1. </a:t>
            </a:r>
            <a:r>
              <a:rPr lang="en-US" sz="1800"/>
              <a:t>Image Upload and Preprocessing</a:t>
            </a:r>
            <a:endParaRPr lang="en-US" sz="1800"/>
          </a:p>
          <a:p>
            <a:r>
              <a:rPr lang="en-US" sz="1800"/>
              <a:t>The system must allow users to upload MRI scans for analysis.</a:t>
            </a:r>
            <a:endParaRPr lang="en-US" sz="1800"/>
          </a:p>
          <a:p>
            <a:r>
              <a:rPr lang="en-US" sz="1800"/>
              <a:t>It should perform preprocessing steps like normalization, noise reduction, and artifact removal automatically.</a:t>
            </a:r>
            <a:endParaRPr lang="en-US" sz="1800"/>
          </a:p>
          <a:p>
            <a:pPr marL="0" indent="0">
              <a:buNone/>
            </a:pPr>
            <a:r>
              <a:rPr lang="en-GB" altLang="en-US" sz="1800" b="1"/>
              <a:t>2. </a:t>
            </a:r>
            <a:r>
              <a:rPr lang="en-US" sz="1800" b="1"/>
              <a:t>Automated Tumor Detection</a:t>
            </a:r>
            <a:endParaRPr lang="en-US" sz="1800"/>
          </a:p>
          <a:p>
            <a:r>
              <a:rPr lang="en-US" sz="1800"/>
              <a:t>NeuroScan should analyze uploaded images using AI algorithms to detect the presence, size, and location of brain tumors.</a:t>
            </a:r>
            <a:endParaRPr lang="en-US" sz="1800"/>
          </a:p>
          <a:p>
            <a:r>
              <a:rPr lang="en-US" sz="1800"/>
              <a:t>Results should be presented in a clear, visual format, highlighting tumor areas on the scan.</a:t>
            </a:r>
            <a:endParaRPr lang="en-US" sz="1800"/>
          </a:p>
          <a:p>
            <a:pPr marL="0" indent="0">
              <a:buNone/>
            </a:pPr>
            <a:r>
              <a:rPr lang="en-GB" altLang="en-US" sz="1800" b="1"/>
              <a:t>3. </a:t>
            </a:r>
            <a:r>
              <a:rPr lang="en-US" sz="1800" b="1"/>
              <a:t>Data Augmentation for Improved Accuracy</a:t>
            </a:r>
            <a:endParaRPr lang="en-US" sz="1800"/>
          </a:p>
          <a:p>
            <a:r>
              <a:rPr lang="en-US" sz="1800"/>
              <a:t>The system must include data augmentation functionalities such as rotation, scaling, and flipping to enhance model training and performance.</a:t>
            </a:r>
            <a:endParaRPr lang="en-US" sz="1800"/>
          </a:p>
          <a:p>
            <a:pPr marL="0" indent="0">
              <a:buNone/>
            </a:pPr>
            <a:r>
              <a:rPr lang="en-GB" altLang="en-US" sz="1800" b="1"/>
              <a:t>4. </a:t>
            </a:r>
            <a:r>
              <a:rPr lang="en-US" sz="1800" b="1"/>
              <a:t>Real-time Analysis and Reporting</a:t>
            </a:r>
            <a:endParaRPr lang="en-US" sz="1800"/>
          </a:p>
          <a:p>
            <a:r>
              <a:rPr lang="en-US" sz="1800"/>
              <a:t>The system should process and provide diagnostic results in real-time or within a clinically acceptable time frame.</a:t>
            </a:r>
            <a:endParaRPr lang="en-US" sz="1800"/>
          </a:p>
          <a:p>
            <a:r>
              <a:rPr lang="en-US" sz="1800"/>
              <a:t>A detailed report should be generated automatically, summarizing the findings and suggesting potential next steps.</a:t>
            </a:r>
            <a:endParaRPr 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385"/>
            <a:ext cx="8229600" cy="1054100"/>
          </a:xfrm>
        </p:spPr>
        <p:txBody>
          <a:bodyPr/>
          <a:p>
            <a:r>
              <a:rPr lang="en-US">
                <a:sym typeface="+mn-ea"/>
              </a:rPr>
              <a:t>Functional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8229600" cy="5564505"/>
          </a:xfrm>
        </p:spPr>
        <p:txBody>
          <a:bodyPr/>
          <a:p>
            <a:pPr marL="0" indent="0">
              <a:buNone/>
            </a:pPr>
            <a:r>
              <a:rPr lang="en-GB" altLang="en-US" sz="1900" b="1"/>
              <a:t>5. </a:t>
            </a:r>
            <a:r>
              <a:rPr lang="en-US" sz="1900" b="1"/>
              <a:t>User Management and Role-Based Access</a:t>
            </a:r>
            <a:endParaRPr lang="en-US" sz="1900" b="1"/>
          </a:p>
          <a:p>
            <a:r>
              <a:rPr lang="en-US" sz="1900"/>
              <a:t>NeuroScan should include a user management module with role-based access control</a:t>
            </a:r>
            <a:r>
              <a:rPr lang="en-GB" altLang="en-US" sz="1900"/>
              <a:t> </a:t>
            </a:r>
            <a:r>
              <a:rPr lang="en-US" sz="1900"/>
              <a:t>to manage different types of users (e.g., radiologists, admin staff).</a:t>
            </a:r>
            <a:endParaRPr lang="en-US" sz="1900"/>
          </a:p>
          <a:p>
            <a:r>
              <a:rPr lang="en-US" sz="1900"/>
              <a:t>Users should have access only to the functionalities relevant to their roles.</a:t>
            </a:r>
            <a:endParaRPr lang="en-US" sz="1900"/>
          </a:p>
          <a:p>
            <a:pPr marL="0" indent="0">
              <a:buNone/>
            </a:pPr>
            <a:r>
              <a:rPr lang="en-GB" altLang="en-US" sz="1900" b="1"/>
              <a:t>6. </a:t>
            </a:r>
            <a:r>
              <a:rPr lang="en-US" sz="1900" b="1"/>
              <a:t>Results Storage and Retrieval</a:t>
            </a:r>
            <a:endParaRPr lang="en-US" sz="1900" b="1"/>
          </a:p>
          <a:p>
            <a:r>
              <a:rPr lang="en-US" sz="1900"/>
              <a:t>The system must store diagnostic results securely and provide an easy retrieval mechanism for future reference or further analysis.</a:t>
            </a:r>
            <a:endParaRPr lang="en-US" sz="1900"/>
          </a:p>
          <a:p>
            <a:r>
              <a:rPr lang="en-US" sz="1900"/>
              <a:t>Historical data should be accessible for tracking patient progress over time.</a:t>
            </a:r>
            <a:endParaRPr lang="en-US" sz="1900"/>
          </a:p>
          <a:p>
            <a:pPr marL="0" indent="0">
              <a:buNone/>
            </a:pPr>
            <a:r>
              <a:rPr lang="en-GB" altLang="en-US" sz="1900" b="1"/>
              <a:t>7. </a:t>
            </a:r>
            <a:r>
              <a:rPr lang="en-US" sz="1900" b="1"/>
              <a:t>Alerts and Notifications</a:t>
            </a:r>
            <a:endParaRPr lang="en-US" sz="1900" b="1"/>
          </a:p>
          <a:p>
            <a:r>
              <a:rPr lang="en-US" sz="1900"/>
              <a:t>The system should be able to send alerts and notifications to healthcare providers for critical findings or when further action is required.</a:t>
            </a:r>
            <a:endParaRPr lang="en-US" sz="1900"/>
          </a:p>
          <a:p>
            <a:pPr marL="0" indent="0">
              <a:buNone/>
            </a:pPr>
            <a:r>
              <a:rPr lang="en-GB" altLang="en-US" sz="1900" b="1"/>
              <a:t>8. </a:t>
            </a:r>
            <a:r>
              <a:rPr lang="en-US" sz="1900" b="1"/>
              <a:t>Continuous Learning and Model Updates</a:t>
            </a:r>
            <a:endParaRPr lang="en-US" sz="1900"/>
          </a:p>
          <a:p>
            <a:r>
              <a:rPr lang="en-US" sz="1900"/>
              <a:t>The AI model should support continuous learning, allowing for updates based on new data inputs and evolving medical knowledge.</a:t>
            </a:r>
            <a:endParaRPr lang="en-US"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4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Architectural Design</a:t>
            </a:r>
            <a:endParaRPr kumimoji="0" lang="en-US" sz="44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10"/>
          <p:cNvSpPr/>
          <p:nvPr/>
        </p:nvSpPr>
        <p:spPr>
          <a:xfrm>
            <a:off x="0" y="1385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524000" y="3124200"/>
            <a:ext cx="6781800" cy="7620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None/>
              <a:defRPr/>
            </a:pPr>
            <a:r>
              <a:rPr kumimoji="0" lang="en-US" sz="3200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Provide Architecture Diagram Here</a:t>
            </a:r>
            <a:endParaRPr kumimoji="0" lang="en-US" sz="3200" kern="0" cap="none" spc="0" normalizeH="0" baseline="0" noProof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2" descr="Tiered_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6685" y="1696085"/>
            <a:ext cx="6117590" cy="4399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Team Structure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 - Supervisor - Umair Ali</a:t>
            </a:r>
            <a:endParaRPr kumimoji="0" lang="en-GB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GB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 - Student  Ahmed Kamal</a:t>
            </a:r>
            <a:endParaRPr kumimoji="0" lang="en-GB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GB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External - Supervisor : AT SPOT</a:t>
            </a:r>
            <a:endParaRPr kumimoji="0" lang="en-GB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 Schedule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4" name="Picture 6" descr="Screenshot (270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3405" y="1752600"/>
            <a:ext cx="79057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-635"/>
            <a:ext cx="7772400" cy="104838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Sequence Diagrams</a:t>
            </a:r>
            <a:r>
              <a:rPr kumimoji="0" lang="en-GB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5585" y="1282700"/>
            <a:ext cx="8733155" cy="5387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1" descr="Use case diagram - NeuroScanNew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63345"/>
            <a:ext cx="8969375" cy="53066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Sequence Diagram (Simplified)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1981200"/>
            <a:ext cx="8246745" cy="447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066800"/>
            <a:ext cx="8001000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NeuroScan: Advanced Brain Tumor Detection System</a:t>
            </a:r>
            <a:endParaRPr kumimoji="0" lang="en-US" sz="59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6" descr="C:\Users\usman.waheed\Desktop\vulog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5029200"/>
            <a:ext cx="2014538" cy="146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8115"/>
            <a:ext cx="8229600" cy="1175385"/>
          </a:xfrm>
        </p:spPr>
        <p:txBody>
          <a:bodyPr/>
          <a:p>
            <a:r>
              <a:rPr lang="en-GB" altLang="en-US"/>
              <a:t>Sequence Diagram (Comprehensive)</a:t>
            </a:r>
            <a:endParaRPr lang="en-GB" altLang="en-US"/>
          </a:p>
        </p:txBody>
      </p:sp>
      <p:pic>
        <p:nvPicPr>
          <p:cNvPr id="10" name="Picture 10" descr="Use case diagram - NeuroScanN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915" y="1704975"/>
            <a:ext cx="869569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175" name="Rectangle 58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2239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Research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Methodology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/</a:t>
            </a:r>
            <a:b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Proposed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585"/>
          <p:cNvSpPr/>
          <p:nvPr/>
        </p:nvSpPr>
        <p:spPr>
          <a:xfrm>
            <a:off x="0" y="1376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14400" y="2209800"/>
            <a:ext cx="7620000" cy="259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Provide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Research Methodology/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Proposed Model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diagrams here.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5"/>
          <p:cNvSpPr/>
          <p:nvPr/>
        </p:nvSpPr>
        <p:spPr>
          <a:xfrm>
            <a:off x="0" y="1776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14339" name="Rectangle 6"/>
          <p:cNvSpPr/>
          <p:nvPr/>
        </p:nvSpPr>
        <p:spPr>
          <a:xfrm>
            <a:off x="0" y="5081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Results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 Discussion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914400" y="2209800"/>
            <a:ext cx="7620000" cy="2590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Provide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Results in Tabular form.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457200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User Interfaces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6400800" cy="175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Provide screen shots of GUI in different slides of your application here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Tools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the various tools you have used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during the development of this application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59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Group Id:- S2402CCFFE</a:t>
            </a:r>
            <a:endParaRPr kumimoji="0" lang="en-GB" altLang="en-US" sz="59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229600" cy="176466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GB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Ahmed Kamal BC220422733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-94615"/>
            <a:ext cx="8575040" cy="116268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OF PROJECT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4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0" y="6305550"/>
            <a:ext cx="838200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ext Box 9"/>
          <p:cNvSpPr txBox="1"/>
          <p:nvPr/>
        </p:nvSpPr>
        <p:spPr>
          <a:xfrm>
            <a:off x="415925" y="1068070"/>
            <a:ext cx="8474075" cy="56114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/>
              <a:t>Overview</a:t>
            </a:r>
            <a:r>
              <a:rPr lang="en-GB" altLang="en-US" sz="2000" b="1" dirty="0"/>
              <a:t>:-</a:t>
            </a:r>
            <a:endParaRPr lang="en-US" altLang="en-US" sz="20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2000" dirty="0"/>
              <a:t>NeuroScan is an innovative AI-powered system designed to aid in the early detection and diagnosis of brain tumors.</a:t>
            </a:r>
            <a:endParaRPr lang="en-US" altLang="en-US" sz="20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2000" dirty="0"/>
              <a:t>Utilizes advanced deep learning algorithms and neural networks to analyze medical imaging data.</a:t>
            </a:r>
            <a:endParaRPr lang="en-US" altLang="en-US" sz="20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2000" dirty="0"/>
              <a:t>Aimed at enhancing diagnostic accuracy, reducing human error, and supporting medical professionals in clinical decision-making.</a:t>
            </a:r>
            <a:endParaRPr lang="en-US" altLang="en-US" sz="2000" dirty="0"/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/>
              <a:t>Key Features</a:t>
            </a:r>
            <a:r>
              <a:rPr lang="en-GB" altLang="en-US" sz="2000" b="1" dirty="0"/>
              <a:t>:-</a:t>
            </a:r>
            <a:endParaRPr lang="en-US" altLang="en-US" sz="20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2000" dirty="0"/>
              <a:t>Automated Detection: Quickly identifies and classifies brain tumors from MRI scans, streamlining the diagnostic process.</a:t>
            </a:r>
            <a:endParaRPr lang="en-US" altLang="en-US" sz="20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2000" dirty="0"/>
              <a:t>User-Friendly Interface: Easy-to-navigate application with an intuitive GUI, accessible to both medical professionals and researchers.</a:t>
            </a:r>
            <a:endParaRPr lang="en-US" altLang="en-US" sz="20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2000" dirty="0"/>
              <a:t>Real-time Processing: Offers rapid analysis and results, providing immediate feedback to healthcare providers.</a:t>
            </a:r>
            <a:endParaRPr lang="en-US" altLang="en-US" sz="2000" dirty="0"/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815"/>
            <a:ext cx="8131810" cy="979170"/>
          </a:xfrm>
        </p:spPr>
        <p:txBody>
          <a:bodyPr/>
          <a:p>
            <a:pPr algn="ctr"/>
            <a:r>
              <a:rPr lang="en-US" sz="4000" noProof="0" smtClean="0">
                <a:ln>
                  <a:noFill/>
                </a:ln>
                <a:uLnTx/>
                <a:uFillTx/>
                <a:sym typeface="+mn-ea"/>
              </a:rPr>
              <a:t>INTRODUCTION OF PROJECT</a:t>
            </a:r>
            <a:endParaRPr lang="en-US" sz="4000" noProof="0" smtClean="0">
              <a:ln>
                <a:noFill/>
              </a:ln>
              <a:uLnTx/>
              <a:uFillTx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" y="1023620"/>
            <a:ext cx="8916670" cy="5643880"/>
          </a:xfrm>
        </p:spPr>
        <p:txBody>
          <a:bodyPr/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 dirty="0">
                <a:sym typeface="+mn-ea"/>
              </a:rPr>
              <a:t>Technical Specifications</a:t>
            </a:r>
            <a:r>
              <a:rPr lang="en-GB" altLang="en-US" sz="1500" b="1" dirty="0">
                <a:sym typeface="+mn-ea"/>
              </a:rPr>
              <a:t>:- </a:t>
            </a:r>
            <a:endParaRPr lang="en-US" altLang="en-US" sz="15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1500" b="1" dirty="0">
                <a:sym typeface="+mn-ea"/>
              </a:rPr>
              <a:t>Deep Learning Model: </a:t>
            </a:r>
            <a:r>
              <a:rPr lang="en-US" altLang="en-US" sz="1500" dirty="0">
                <a:sym typeface="+mn-ea"/>
              </a:rPr>
              <a:t>Implements convolutional neural networks (CNNs) trained on extensive datasets for precise image recognition.</a:t>
            </a:r>
            <a:endParaRPr lang="en-US" altLang="en-US" sz="15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1500" b="1" dirty="0">
                <a:sym typeface="+mn-ea"/>
              </a:rPr>
              <a:t>Preprocessing and Augmentation:</a:t>
            </a:r>
            <a:r>
              <a:rPr lang="en-US" altLang="en-US" sz="1500" dirty="0">
                <a:sym typeface="+mn-ea"/>
              </a:rPr>
              <a:t> Includes steps like normalization, noise reduction, and data augmentation techniques (rotation, scaling, etc.) to improve model performance.</a:t>
            </a:r>
            <a:endParaRPr lang="en-US" altLang="en-US" sz="1500" dirty="0"/>
          </a:p>
          <a:p>
            <a:pPr lvl="0">
              <a:spcBef>
                <a:spcPct val="50000"/>
              </a:spcBef>
              <a:buClrTx/>
              <a:buSzTx/>
            </a:pPr>
            <a:r>
              <a:rPr lang="en-US" altLang="en-US" sz="1500" b="1" dirty="0">
                <a:sym typeface="+mn-ea"/>
              </a:rPr>
              <a:t>Integration with Medical Systems:</a:t>
            </a:r>
            <a:r>
              <a:rPr lang="en-US" altLang="en-US" sz="1500" dirty="0">
                <a:sym typeface="+mn-ea"/>
              </a:rPr>
              <a:t> Compatible with existing hospital information systems and supports multiple imaging formats.</a:t>
            </a:r>
            <a:endParaRPr lang="en-US" altLang="en-US" sz="1500" dirty="0">
              <a:sym typeface="+mn-ea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1500" b="1"/>
              <a:t>Benefits</a:t>
            </a:r>
            <a:r>
              <a:rPr lang="en-GB" altLang="en-US" sz="1500" b="1"/>
              <a:t>:-</a:t>
            </a:r>
            <a:endParaRPr lang="en-US" sz="1500" b="1"/>
          </a:p>
          <a:p>
            <a:r>
              <a:rPr lang="en-US" sz="1500" b="1"/>
              <a:t>Enhanced Diagnostic Accuracy: </a:t>
            </a:r>
            <a:r>
              <a:rPr lang="en-US" sz="1500"/>
              <a:t>Reduces the likelihood of misdiagnosis through consistent and reliable analysis.</a:t>
            </a:r>
            <a:endParaRPr lang="en-US" sz="1500"/>
          </a:p>
          <a:p>
            <a:r>
              <a:rPr lang="en-US" sz="1500"/>
              <a:t></a:t>
            </a:r>
            <a:r>
              <a:rPr lang="en-US" sz="1500" b="1"/>
              <a:t>Time Efficiency</a:t>
            </a:r>
            <a:r>
              <a:rPr lang="en-US" sz="1500"/>
              <a:t>: Accelerates the diagnostic workflow, allowing more patients to be evaluated in less time.</a:t>
            </a:r>
            <a:endParaRPr lang="en-US" sz="1500" b="1"/>
          </a:p>
          <a:p>
            <a:r>
              <a:rPr lang="en-US" sz="1500" b="1"/>
              <a:t>Support for Medical Professionals:</a:t>
            </a:r>
            <a:r>
              <a:rPr lang="en-US" sz="1500"/>
              <a:t> Acts as a decision-support tool, providing second opinions and augmenting radiologists’ capabilities.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Project Goals</a:t>
            </a:r>
            <a:r>
              <a:rPr lang="en-GB" altLang="en-US" sz="1500" b="1"/>
              <a:t>:-</a:t>
            </a:r>
            <a:endParaRPr lang="en-US" sz="1500" b="1"/>
          </a:p>
          <a:p>
            <a:r>
              <a:rPr lang="en-US" sz="1500"/>
              <a:t></a:t>
            </a:r>
            <a:r>
              <a:rPr lang="en-US" sz="1500" b="1"/>
              <a:t>Improving Patient Outcomes:</a:t>
            </a:r>
            <a:r>
              <a:rPr lang="en-US" sz="1500"/>
              <a:t> By providing early and accurate tumor detection, NeuroScan aims to improve treatment planning and patient prognosis.</a:t>
            </a:r>
            <a:endParaRPr lang="en-US" sz="1500"/>
          </a:p>
          <a:p>
            <a:r>
              <a:rPr lang="en-US" sz="1500" b="1"/>
              <a:t>Reducing Healthcare Costs:</a:t>
            </a:r>
            <a:r>
              <a:rPr lang="en-US" sz="1500"/>
              <a:t> Streamlining the diagnostic process can lead to reduced costs by minimizing the need for redundant tests and procedures.</a:t>
            </a:r>
            <a:endParaRPr lang="en-US" sz="1500"/>
          </a:p>
          <a:p>
            <a:r>
              <a:rPr lang="en-US" sz="1500"/>
              <a:t></a:t>
            </a:r>
            <a:r>
              <a:rPr lang="en-US" sz="1500" b="1"/>
              <a:t>Advancing Medical AI Research:</a:t>
            </a:r>
            <a:r>
              <a:rPr lang="en-US" sz="1500"/>
              <a:t> Contributes to the field of medical AI, setting a benchmark for future advancements in automated disease detection systems.</a:t>
            </a:r>
            <a:endParaRPr lang="en-US" sz="1500"/>
          </a:p>
          <a:p>
            <a:pPr marL="0" indent="0">
              <a:buNone/>
            </a:pPr>
            <a:endParaRPr 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340485"/>
          </a:xfrm>
        </p:spPr>
        <p:txBody>
          <a:bodyPr/>
          <a:p>
            <a:r>
              <a:rPr lang="en-US" noProof="0" smtClean="0">
                <a:ln>
                  <a:noFill/>
                </a:ln>
                <a:uLnTx/>
                <a:uFillTx/>
                <a:sym typeface="+mn-ea"/>
              </a:rPr>
              <a:t>INTRODUCTION OF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3625" cy="5460365"/>
          </a:xfrm>
        </p:spPr>
        <p:txBody>
          <a:bodyPr/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ym typeface="+mn-ea"/>
              </a:rPr>
              <a:t>Benefits</a:t>
            </a:r>
            <a:endParaRPr lang="en-US" sz="1600"/>
          </a:p>
          <a:p>
            <a:pPr marL="0" indent="0">
              <a:buNone/>
            </a:pPr>
            <a:r>
              <a:rPr lang="en-US" sz="1800" b="1">
                <a:sym typeface="+mn-ea"/>
              </a:rPr>
              <a:t>Enhanced Diagnostic Accuracy: </a:t>
            </a:r>
            <a:r>
              <a:rPr lang="en-US" sz="1800">
                <a:sym typeface="+mn-ea"/>
              </a:rPr>
              <a:t>Reduces the likelihood of misdiagnosis through consistent and reliable analysis.</a:t>
            </a:r>
            <a:endParaRPr lang="en-US" sz="1800"/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 b="1">
                <a:sym typeface="+mn-ea"/>
              </a:rPr>
              <a:t>Time Efficiency:</a:t>
            </a:r>
            <a:r>
              <a:rPr lang="en-US" sz="1800">
                <a:sym typeface="+mn-ea"/>
              </a:rPr>
              <a:t> Accelerates the diagnostic workflow, allowing more patients to be evaluated in less time.</a:t>
            </a:r>
            <a:endParaRPr lang="en-US" sz="1800"/>
          </a:p>
          <a:p>
            <a:pPr marL="0" indent="0">
              <a:buNone/>
            </a:pPr>
            <a:r>
              <a:rPr lang="en-GB" altLang="en-US" sz="1600" b="1">
                <a:sym typeface="+mn-ea"/>
              </a:rPr>
              <a:t> </a:t>
            </a:r>
            <a:r>
              <a:rPr lang="en-US" sz="1600" b="1">
                <a:sym typeface="+mn-ea"/>
              </a:rPr>
              <a:t>Support for Medical Professionals: </a:t>
            </a:r>
            <a:r>
              <a:rPr lang="en-US" sz="1600">
                <a:sym typeface="+mn-ea"/>
              </a:rPr>
              <a:t>Acts as a decision-support tool, providing second</a:t>
            </a:r>
            <a:r>
              <a:rPr lang="en-US">
                <a:sym typeface="+mn-ea"/>
              </a:rPr>
              <a:t> </a:t>
            </a:r>
            <a:r>
              <a:rPr lang="en-US" sz="1600">
                <a:sym typeface="+mn-ea"/>
              </a:rPr>
              <a:t>opinions and augmenting radiologists’ capabilities.</a:t>
            </a:r>
            <a:endParaRPr lang="en-US" sz="1600"/>
          </a:p>
          <a:p>
            <a:pPr marL="0" indent="0">
              <a:buNone/>
            </a:pPr>
            <a:endParaRPr lang="en-US" sz="1800" b="1">
              <a:sym typeface="+mn-ea"/>
            </a:endParaRPr>
          </a:p>
          <a:p>
            <a:pPr marL="0" indent="0">
              <a:buNone/>
            </a:pPr>
            <a:r>
              <a:rPr lang="en-US" sz="1800" b="1">
                <a:sym typeface="+mn-ea"/>
              </a:rPr>
              <a:t>Project Goals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sym typeface="+mn-ea"/>
              </a:rPr>
              <a:t>Improving Patient Outcomes: </a:t>
            </a:r>
            <a:r>
              <a:rPr lang="en-US" sz="1600">
                <a:sym typeface="+mn-ea"/>
              </a:rPr>
              <a:t>By providing early and accurate tumor detection, NeuroScan aims to improve treatment planning and patient prognosis.</a:t>
            </a:r>
            <a:endParaRPr lang="en-US" sz="1600"/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 b="1">
                <a:sym typeface="+mn-ea"/>
              </a:rPr>
              <a:t>Reducing Healthcare Costs:</a:t>
            </a:r>
            <a:r>
              <a:rPr lang="en-US" sz="1600">
                <a:sym typeface="+mn-ea"/>
              </a:rPr>
              <a:t> Streamlining the diagnostic process can lead to reduced costs by minimizing the need for redundant tests and procedures.</a:t>
            </a:r>
            <a:endParaRPr lang="en-US" sz="1600"/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 b="1">
                <a:sym typeface="+mn-ea"/>
              </a:rPr>
              <a:t>Advancing Medical AI Research:</a:t>
            </a:r>
            <a:r>
              <a:rPr lang="en-US" sz="1600">
                <a:sym typeface="+mn-ea"/>
              </a:rPr>
              <a:t> Contributes to the field of medical AI, setting a benchmark for future advancements in automated disease detection systems.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 smtClean="0">
                <a:ln>
                  <a:noFill/>
                </a:ln>
                <a:uLnTx/>
                <a:uFillTx/>
                <a:sym typeface="+mn-ea"/>
              </a:rPr>
              <a:t>INTRODUCTION OF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 b="1">
                <a:sym typeface="+mn-ea"/>
              </a:rPr>
              <a:t>Target Audience</a:t>
            </a:r>
            <a:endParaRPr lang="en-US" sz="2800" b="1"/>
          </a:p>
          <a:p>
            <a:pPr marL="0" indent="0">
              <a:buNone/>
            </a:pPr>
            <a:r>
              <a:rPr lang="en-US" sz="2800">
                <a:sym typeface="+mn-ea"/>
              </a:rPr>
              <a:t>Healthcare Providers: Radiologists, neurologists, and oncologists who require reliable diagnostic tools.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Medical Researchers: Individuals exploring the intersection of AI and medical imaging for further development and innovation.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Hospitals and Clinics: Institutions looking to integrate advanced technology into their diagnostic services.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47"/>
          <p:cNvSpPr txBox="1"/>
          <p:nvPr/>
        </p:nvSpPr>
        <p:spPr>
          <a:xfrm>
            <a:off x="1600200" y="1295400"/>
            <a:ext cx="4876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533400" y="2133600"/>
            <a:ext cx="8077200" cy="2122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Provide Here the  Model. You can make the diagram of process model according to your choice but it should be correct.</a:t>
            </a:r>
            <a:endParaRPr kumimoji="0" lang="en-US" sz="3200" kern="1200" cap="none" spc="0" normalizeH="0" baseline="0" noProof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sz="2400" b="1" kern="1200" cap="none" spc="0" normalizeH="0" baseline="0" noProof="0" dirty="0">
              <a:latin typeface="Tahoma" panose="020B060403050404020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"/>
            <a:ext cx="8229600" cy="962660"/>
          </a:xfrm>
        </p:spPr>
        <p:txBody>
          <a:bodyPr/>
          <a:p>
            <a:r>
              <a:rPr lang="en-US" kern="1200" noProof="0" dirty="0">
                <a:latin typeface="+mn-lt"/>
                <a:ea typeface="+mn-ea"/>
                <a:cs typeface="+mn-cs"/>
                <a:sym typeface="+mn-ea"/>
              </a:rPr>
              <a:t>Diagram of VU Process</a:t>
            </a:r>
            <a:endParaRPr lang="en-US"/>
          </a:p>
        </p:txBody>
      </p:sp>
      <p:pic>
        <p:nvPicPr>
          <p:cNvPr id="7" name="Picture 7" descr="VU hybrid Model"/>
          <p:cNvPicPr>
            <a:picLocks noChangeAspect="1"/>
          </p:cNvPicPr>
          <p:nvPr>
            <p:ph idx="1"/>
          </p:nvPr>
        </p:nvPicPr>
        <p:blipFill>
          <a:blip r:embed="rId1"/>
          <a:srcRect l="1904" t="5237" r="4120" b="7645"/>
          <a:stretch>
            <a:fillRect/>
          </a:stretch>
        </p:blipFill>
        <p:spPr>
          <a:xfrm>
            <a:off x="456565" y="1336040"/>
            <a:ext cx="8315325" cy="4999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0</TotalTime>
  <Words>7155</Words>
  <Application>WPS Presentation</Application>
  <PresentationFormat>On-screen Show 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Tahoma</vt:lpstr>
      <vt:lpstr>Microsoft YaHei</vt:lpstr>
      <vt:lpstr>Arial Unicode MS</vt:lpstr>
      <vt:lpstr>Calibri</vt:lpstr>
      <vt:lpstr>Textured</vt:lpstr>
      <vt:lpstr>PowerPoint 演示文稿</vt:lpstr>
      <vt:lpstr>NeuroScan: Advanced Brain Tumor Detection System</vt:lpstr>
      <vt:lpstr>Group Id:- S2402CCFFE</vt:lpstr>
      <vt:lpstr>INTRODUCTION OF PROJECT</vt:lpstr>
      <vt:lpstr>INTRODUCTION OF PROJECT</vt:lpstr>
      <vt:lpstr>INTRODUCTION OF PROJECT</vt:lpstr>
      <vt:lpstr>INTRODUCTION OF PROJECT</vt:lpstr>
      <vt:lpstr>PowerPoint 演示文稿</vt:lpstr>
      <vt:lpstr>Diagram of VU Process</vt:lpstr>
      <vt:lpstr>Use Case Diagram</vt:lpstr>
      <vt:lpstr>Business Rules Catalog/Core Business Rules</vt:lpstr>
      <vt:lpstr>Business Rules Catalog/Core Business Rules</vt:lpstr>
      <vt:lpstr>Functional Requirements</vt:lpstr>
      <vt:lpstr>Functional Requirements</vt:lpstr>
      <vt:lpstr>Architectural Design</vt:lpstr>
      <vt:lpstr>Team Structure</vt:lpstr>
      <vt:lpstr>Project Schedule</vt:lpstr>
      <vt:lpstr>Sequence Diagrams</vt:lpstr>
      <vt:lpstr>PowerPoint 演示文稿</vt:lpstr>
      <vt:lpstr>PowerPoint 演示文稿</vt:lpstr>
      <vt:lpstr>Research Methodology/ Proposed Model</vt:lpstr>
      <vt:lpstr>Results and Discussion</vt:lpstr>
      <vt:lpstr>User Interfaces</vt:lpstr>
      <vt:lpstr>Tools</vt:lpstr>
    </vt:vector>
  </TitlesOfParts>
  <Company>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Play Chess Online</dc:title>
  <dc:creator>MUHAMMAD HARIS SIDDIQUI</dc:creator>
  <cp:lastModifiedBy>ahmed kamal</cp:lastModifiedBy>
  <cp:revision>73</cp:revision>
  <dcterms:created xsi:type="dcterms:W3CDTF">2007-02-24T01:41:00Z</dcterms:created>
  <dcterms:modified xsi:type="dcterms:W3CDTF">2024-09-24T13:44:17Z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0DBD3268F7FF484CB8876ED1F11C328D_13</vt:lpwstr>
  </property>
  <property fmtid="{D5CDD505-2E9C-101B-9397-08002B2CF9AE}" pid="3" name="KSOProductBuildVer">
    <vt:lpwstr>1033-12.2.0.18283</vt:lpwstr>
  </property>
</Properties>
</file>