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 Slab"/>
      <p:regular r:id="rId51"/>
      <p:bold r:id="rId52"/>
    </p:embeddedFon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Slab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regular.fntdata"/><Relationship Id="rId52" Type="http://schemas.openxmlformats.org/officeDocument/2006/relationships/font" Target="fonts/RobotoSlab-bold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e1f80d6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ce1f80d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0c133500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0c13350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0c1335003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0c13350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0c133500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0c13350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c40951601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c409516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0c1335003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0c13350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0c1335003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0c13350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c133500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c13350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0c133500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0c13350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c40951601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c409516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0c1335003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0c13350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03e22e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03e22e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3af00905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83af0090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0c1335003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0c13350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0c1335003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0c13350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0c1335003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0c13350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0c1335003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0c13350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0c1335003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0c133500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0c1335003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0c13350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0c133500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0c13350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0c1335003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0c133500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0c1335003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0c133500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3af0090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3af009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0c1335003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0c13350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0c133500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0c133500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0c133500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0c133500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0c1335003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0c13350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0c1335003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0c133500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0c133500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0c13350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0c1335003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0c133500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3af009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83af009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0c13350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0c13350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0c13350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0c13350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c1335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0c1335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0c133500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0c133500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0c133500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50c133500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0c133500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0c133500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0c133500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0c133500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0c133500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0c133500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4d32f8352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14d32f83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3af00905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83af009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0c133500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0c13350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0c1335003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0c13350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83af00905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83af009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83af00905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83af0090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762120" y="809640"/>
            <a:ext cx="507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62120" y="1514160"/>
            <a:ext cx="19047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OSPO is not only yours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3rd Party OSS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at which projects?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at which projects?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an open source program office  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an OSPO?</a:t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</a:t>
            </a:r>
            <a:r>
              <a:rPr lang="en" sz="2200"/>
              <a:t>ross-functional team embedded in your organization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Cross-functional team embedded in your organization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center of competency for an organization’s Open Source operations and structure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93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Cross-functional team embedded in your organization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the center of competency for an organization’s Open Source operations and structure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software management and strategy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15"/>
          </a:p>
          <a:p>
            <a:pPr indent="-369252" lvl="0" marL="457200" rtl="0" algn="l">
              <a:spcBef>
                <a:spcPts val="80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Cross-functional team embedded in your organization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the center of competency for an organization’s Open Source operations and structure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Oversees open source software management and strategy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Oversees open source library selection, license compliance workflows, relationship with OSS communities</a:t>
            </a:r>
            <a:endParaRPr sz="2215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15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SzPts val="852"/>
              <a:buNone/>
            </a:pPr>
            <a:r>
              <a:t/>
            </a:r>
            <a:endParaRPr sz="2215"/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it enough?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 at Aiven, it wasn’t!</a:t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140150" y="163050"/>
            <a:ext cx="6863700" cy="647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61175" y="898550"/>
            <a:ext cx="8338200" cy="572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Ahmed 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Engineering Manager @ Aiven’s OSPO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Joomla! 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dvisory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board member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github.com/ahmedsobeh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linkedin.com/ahmedsobeh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twitter.com/ahmedszakaria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5" y="3043075"/>
            <a:ext cx="584675" cy="58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75" y="3694250"/>
            <a:ext cx="584675" cy="58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63" y="4345425"/>
            <a:ext cx="647699" cy="647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77" name="Google Shape;77;p1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03" name="Google Shape;203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team from engineering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10" name="Google Shape;210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11" name="Google Shape;211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team from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timelines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18" name="Google Shape;218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19" name="Google Shape;219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team from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timelines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100% open source work</a:t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choose what to work on?</a:t>
            </a: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33" name="Google Shape;233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</a:t>
            </a:r>
            <a:r>
              <a:rPr lang="en"/>
              <a:t>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41" name="Google Shape;241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Strategically critical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49" name="Google Shape;249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Strategically critical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needs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</a:t>
            </a:r>
            <a:r>
              <a:rPr lang="en"/>
              <a:t>from</a:t>
            </a:r>
            <a:r>
              <a:rPr lang="en"/>
              <a:t> this?</a:t>
            </a:r>
            <a:endParaRPr/>
          </a:p>
        </p:txBody>
      </p:sp>
      <p:sp>
        <p:nvSpPr>
          <p:cNvPr id="261" name="Google Shape;261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62" name="Google Shape;26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69" name="Google Shape;269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70" name="Google Shape;270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77" name="Google Shape;277;p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78" name="Google Shape;278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market for OSS maintainers</a:t>
            </a:r>
            <a:endParaRPr/>
          </a:p>
        </p:txBody>
      </p:sp>
      <p:sp>
        <p:nvSpPr>
          <p:cNvPr id="279" name="Google Shape;279;p4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85" name="Google Shape;285;p4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86" name="Google Shape;286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market for OSS maintainers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Diversify </a:t>
            </a:r>
            <a:r>
              <a:rPr lang="en"/>
              <a:t>contributions</a:t>
            </a:r>
            <a:r>
              <a:rPr lang="en"/>
              <a:t> - Build communities</a:t>
            </a:r>
            <a:endParaRPr/>
          </a:p>
        </p:txBody>
      </p:sp>
      <p:sp>
        <p:nvSpPr>
          <p:cNvPr id="287" name="Google Shape;287;p4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if it’s working?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298" name="Google Shape;298;p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299" name="Google Shape;299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06" name="Google Shape;306;p4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07" name="Google Shape;307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14" name="Google Shape;314;p4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15" name="Google Shape;315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contributors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22" name="Google Shape;322;p4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23" name="Google Shape;323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contributors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diverse maintainers</a:t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30" name="Google Shape;330;p5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31" name="Google Shape;3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0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 txBox="1"/>
          <p:nvPr/>
        </p:nvSpPr>
        <p:spPr>
          <a:xfrm>
            <a:off x="579925" y="1846400"/>
            <a:ext cx="7984200" cy="26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39" name="Google Shape;339;p5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1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1"/>
          <p:cNvSpPr txBox="1"/>
          <p:nvPr/>
        </p:nvSpPr>
        <p:spPr>
          <a:xfrm>
            <a:off x="579925" y="1846400"/>
            <a:ext cx="7984200" cy="300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maintainers of our dependencies + 2 OSS maintainers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48" name="Google Shape;348;p5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/>
        </p:nvSpPr>
        <p:spPr>
          <a:xfrm>
            <a:off x="579925" y="1846400"/>
            <a:ext cx="7984200" cy="369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maintainers of our dependencies + 2 OSS maintainers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Apache Kafka, Apache Flink, Apache Cassandra, PostgreSQL, OpenSearch and ClickHouse are trademarks of their respective owners.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pache Flink Logo" id="352" name="Google Shape;35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824" y="3051275"/>
            <a:ext cx="1546401" cy="79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Logo" id="353" name="Google Shape;35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8550" y="3217075"/>
            <a:ext cx="867675" cy="89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Search Logo" id="354" name="Google Shape;354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0150" y="3295825"/>
            <a:ext cx="2462174" cy="4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7456" y="3938976"/>
            <a:ext cx="1436022" cy="79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2"/>
          <p:cNvPicPr preferRelativeResize="0"/>
          <p:nvPr/>
        </p:nvPicPr>
        <p:blipFill rotWithShape="1">
          <a:blip r:embed="rId9">
            <a:alphaModFix/>
          </a:blip>
          <a:srcRect b="31459" l="0" r="0" t="0"/>
          <a:stretch/>
        </p:blipFill>
        <p:spPr>
          <a:xfrm>
            <a:off x="4788513" y="3826298"/>
            <a:ext cx="1190525" cy="5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2"/>
          <p:cNvPicPr preferRelativeResize="0"/>
          <p:nvPr/>
        </p:nvPicPr>
        <p:blipFill rotWithShape="1">
          <a:blip r:embed="rId10">
            <a:alphaModFix/>
          </a:blip>
          <a:srcRect b="0" l="0" r="0" t="77125"/>
          <a:stretch/>
        </p:blipFill>
        <p:spPr>
          <a:xfrm>
            <a:off x="4788525" y="4373220"/>
            <a:ext cx="1190525" cy="1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90725" y="3520385"/>
            <a:ext cx="1546400" cy="116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56874" y="3982950"/>
            <a:ext cx="235325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</a:t>
            </a:r>
            <a:r>
              <a:rPr lang="en"/>
              <a:t>here!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nice!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nice!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would I pick Aiven?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75" name="Google Shape;375;p55"/>
          <p:cNvSpPr txBox="1"/>
          <p:nvPr/>
        </p:nvSpPr>
        <p:spPr>
          <a:xfrm>
            <a:off x="387900" y="1846400"/>
            <a:ext cx="8338500" cy="23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82" name="Google Shape;382;p56"/>
          <p:cNvSpPr txBox="1"/>
          <p:nvPr/>
        </p:nvSpPr>
        <p:spPr>
          <a:xfrm>
            <a:off x="387900" y="1846400"/>
            <a:ext cx="8338500" cy="307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find the vulnerability, you kill the vulnerability!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5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89" name="Google Shape;389;p57"/>
          <p:cNvSpPr txBox="1"/>
          <p:nvPr/>
        </p:nvSpPr>
        <p:spPr>
          <a:xfrm>
            <a:off x="387900" y="1846400"/>
            <a:ext cx="8338500" cy="338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find the vulnerability, you eliminate the vulnerability!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Projects’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5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3064650" y="3359525"/>
            <a:ext cx="3014700" cy="7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6" name="Google Shape;396;p5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97" name="Google Shape;3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025" y="616275"/>
            <a:ext cx="1889950" cy="1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of 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of dependencies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product on top of an OS project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do?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