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5143500" cx="9144000"/>
  <p:notesSz cx="6858000" cy="9144000"/>
  <p:embeddedFontLst>
    <p:embeddedFont>
      <p:font typeface="Roboto Slab"/>
      <p:regular r:id="rId73"/>
      <p:bold r:id="rId74"/>
    </p:embeddedFont>
    <p:embeddedFont>
      <p:font typeface="Roboto"/>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9BB65CF-0272-4D26-A28A-53F159585D0E}">
  <a:tblStyle styleId="{39BB65CF-0272-4D26-A28A-53F159585D0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Slab-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regular.fntdata"/><Relationship Id="rId30" Type="http://schemas.openxmlformats.org/officeDocument/2006/relationships/slide" Target="slides/slide24.xml"/><Relationship Id="rId74" Type="http://schemas.openxmlformats.org/officeDocument/2006/relationships/font" Target="fonts/RobotoSlab-bold.fntdata"/><Relationship Id="rId33" Type="http://schemas.openxmlformats.org/officeDocument/2006/relationships/slide" Target="slides/slide27.xml"/><Relationship Id="rId77" Type="http://schemas.openxmlformats.org/officeDocument/2006/relationships/font" Target="fonts/Roboto-italic.fntdata"/><Relationship Id="rId32" Type="http://schemas.openxmlformats.org/officeDocument/2006/relationships/slide" Target="slides/slide26.xml"/><Relationship Id="rId76" Type="http://schemas.openxmlformats.org/officeDocument/2006/relationships/font" Target="fonts/Roboto-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Roboto-boldItalic.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ctworks.org/africans-contribute-open-source-software/#.Y_E5kXaZPao" TargetMode="External"/><Relationship Id="rId3" Type="http://schemas.openxmlformats.org/officeDocument/2006/relationships/hyperlink" Target="https://www.ictworks.org/tag/github/" TargetMode="External"/><Relationship Id="rId4" Type="http://schemas.openxmlformats.org/officeDocument/2006/relationships/hyperlink" Target="https://www.ictworks.org/tag/githu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083af0090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083af0090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3af0090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3af0090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083af0090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083af0090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83af009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83af009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83af0090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83af0090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083af0090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083af0090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83af0090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83af0090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083af0090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083af0090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None of these answers touch the main essence of open source, </a:t>
            </a:r>
            <a:r>
              <a:rPr lang="en"/>
              <a:t>sustainability</a:t>
            </a:r>
            <a:r>
              <a:rPr lang="en"/>
              <a:t>, community collaboration, decentralization or transparency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0c4095160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0c4095160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r>
              <a:rPr lang="en"/>
              <a:t>T</a:t>
            </a:r>
            <a:r>
              <a:rPr lang="en">
                <a:solidFill>
                  <a:schemeClr val="dk1"/>
                </a:solidFill>
              </a:rPr>
              <a:t>he share of Github users that contribute to open source was dominated by South Africa a decade ago, reaching over 50% in 2011, but this dominance has been challenged by a rapid growth in open source contributions from Kenya and Nigeria. Nigeria became the country with the largest number of contributing Github users in 2019, and held that position in 2020, with South Africa in second place, Egypt in third place, and Kenya in the fourth place.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c4095160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c4095160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https://www.ictworks.org/africans-contribute-open-source-software/#.Y_E5kXaZPao</a:t>
            </a:r>
            <a:br>
              <a:rPr lang="en"/>
            </a:br>
            <a:br>
              <a:rPr lang="en"/>
            </a:br>
            <a:r>
              <a:rPr lang="en">
                <a:solidFill>
                  <a:schemeClr val="dk1"/>
                </a:solidFill>
              </a:rPr>
              <a:t>We analysed general trends of open source contributions from African users between 2010 and 2020 and discovered that there has been a general increase in the share of contributing</a:t>
            </a:r>
            <a:r>
              <a:rPr lang="en">
                <a:solidFill>
                  <a:schemeClr val="dk1"/>
                </a:solidFill>
                <a:uFill>
                  <a:noFill/>
                </a:uFill>
                <a:hlinkClick r:id="rId3">
                  <a:extLst>
                    <a:ext uri="{A12FA001-AC4F-418D-AE19-62706E023703}">
                      <ahyp:hlinkClr val="tx"/>
                    </a:ext>
                  </a:extLst>
                </a:hlinkClick>
              </a:rPr>
              <a:t> </a:t>
            </a:r>
            <a:r>
              <a:rPr lang="en" u="sng">
                <a:solidFill>
                  <a:schemeClr val="hlink"/>
                </a:solidFill>
                <a:hlinkClick r:id="rId4"/>
              </a:rPr>
              <a:t>Github authors in Africa</a:t>
            </a:r>
            <a:r>
              <a:rPr lang="en">
                <a:solidFill>
                  <a:schemeClr val="dk1"/>
                </a:solidFill>
              </a:rPr>
              <a:t>, from just under 0.5% in 2010 to approximately 2.7% in 2020. The share of actual total contributions from African authors similarly grew from 0.3% in 2010 to approximately 2.3% in 2020.</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03e22e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03e22e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c40951601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c4095160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solidFill>
                  <a:schemeClr val="dk1"/>
                </a:solidFill>
              </a:rPr>
              <a:t>Open source software can provide a low-cost alternative to proprietary software, enabling more people to participate in the digital economy. This, in turn, can help to close the digital divide and promote economic development. Also promotes digital literacy, skills development. Transparency would also build local trust and innovation. And solve local problems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c4095160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c4095160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6230024b7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6230024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0c40951601_0_1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0c40951601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0c40951601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0c4095160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0c40951601_0_1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0c4095160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b6910fa3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b6910fa3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0c40951601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0c40951601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21e98a66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121e98a66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083af00905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083af0090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Issues you can’t relate to, struggles you might find trivial and ideas you might think are already everywhere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0c40951601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0c40951601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121e98a66d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121e98a66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0c40951601_0_2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0c40951601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16230024b7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16230024b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121e98a66d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121e98a66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121e98a66d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121e98a6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121e98a66d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121e98a66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c40951601_0_2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c4095160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0c40951601_0_2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0c40951601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0c40951601_0_3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0c4095160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083af00905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083af0090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c40951601_0_3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0c40951601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c40951601_0_27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c40951601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0c40951601_0_3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0c4095160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0c40951601_0_3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0c40951601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0c40951601_0_3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0c40951601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c40951601_0_2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c40951601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20c40951601_0_3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20c40951601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20c40951601_0_3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20c4095160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0c40951601_0_3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0c40951601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16230024b7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16230024b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083af00905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083af0090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term was coined in 1960 by Walt Whitman Rostow, in his classical piece, The Stages of Economic Growth: A Non-Communist Manifesto (</a:t>
            </a:r>
            <a:r>
              <a:rPr b="1" lang="en">
                <a:solidFill>
                  <a:schemeClr val="dk1"/>
                </a:solidFill>
              </a:rPr>
              <a:t>1960</a:t>
            </a:r>
            <a:r>
              <a:rPr lang="en">
                <a:solidFill>
                  <a:schemeClr val="dk1"/>
                </a:solidFill>
              </a:rPr>
              <a:t>)</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16230024b7_0_3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16230024b7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intellectual property laws and regulations are weak, making it difficult to protect open-source software and contributions here may be limited legal protection for open source software, making it difficult for developers to protect their contributions and for organizations to adopt and use open source software with confidence.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16230024b7_0_3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216230024b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20c40951601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20c40951601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InnerSource is the use of open source software development best practices and the establishment of an open source-like culture within organizations</a:t>
            </a:r>
            <a:endParaRPr sz="1600">
              <a:solidFill>
                <a:schemeClr val="dk1"/>
              </a:solidFill>
              <a:latin typeface="Roboto"/>
              <a:ea typeface="Roboto"/>
              <a:cs typeface="Roboto"/>
              <a:sym typeface="Roboto"/>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16a6a93e8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16a6a93e8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sz="1600">
                <a:solidFill>
                  <a:schemeClr val="dk1"/>
                </a:solidFill>
                <a:latin typeface="Roboto"/>
                <a:ea typeface="Roboto"/>
                <a:cs typeface="Roboto"/>
                <a:sym typeface="Roboto"/>
              </a:rPr>
              <a:t>Organizations can begin to develop a culture of open collaboration and transparency and understand cutting costs</a:t>
            </a:r>
            <a:endParaRPr sz="1600">
              <a:solidFill>
                <a:schemeClr val="dk1"/>
              </a:solidFill>
              <a:latin typeface="Roboto"/>
              <a:ea typeface="Roboto"/>
              <a:cs typeface="Roboto"/>
              <a:sym typeface="Roboto"/>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16a6a93e8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16a6a93e8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latin typeface="Roboto"/>
                <a:ea typeface="Roboto"/>
                <a:cs typeface="Roboto"/>
                <a:sym typeface="Roboto"/>
              </a:rPr>
              <a:t>Innersource can help to promote the development of internal expertise in OSS development</a:t>
            </a:r>
            <a:endParaRPr sz="14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16a6a93e8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16a6a93e8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1200"/>
              </a:spcBef>
              <a:spcAft>
                <a:spcPts val="0"/>
              </a:spcAft>
              <a:buClr>
                <a:schemeClr val="dk1"/>
              </a:buClr>
              <a:buSzPts val="1300"/>
              <a:buFont typeface="Roboto"/>
              <a:buChar char="●"/>
            </a:pPr>
            <a:r>
              <a:rPr lang="en" sz="1600">
                <a:solidFill>
                  <a:schemeClr val="dk1"/>
                </a:solidFill>
                <a:latin typeface="Roboto"/>
                <a:ea typeface="Roboto"/>
                <a:cs typeface="Roboto"/>
                <a:sym typeface="Roboto"/>
              </a:rPr>
              <a:t>Government agencies can begin to build relationships with open source communities and vendors, which can help to facilitate future open source adoption</a:t>
            </a:r>
            <a:endParaRPr sz="1600">
              <a:solidFill>
                <a:schemeClr val="dk1"/>
              </a:solidFill>
              <a:latin typeface="Roboto"/>
              <a:ea typeface="Roboto"/>
              <a:cs typeface="Roboto"/>
              <a:sym typeface="Roboto"/>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121e98a66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121e98a6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121e98a66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121e98a66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121e98a6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121e98a6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083af00905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083af0090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21e98a66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21e98a66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14d32f83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14d32f83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14d32f835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14d32f835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1992f5f9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1992f5f9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21992f5f91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21992f5f91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1992f5f91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1992f5f91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Governments can create favorable intellectual property laws that incentivize the development of OSS and protect the rights of developers. This can include stronger protections for open source licenses and patents, and support for community-driven licensing models.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14d32f8352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14d32f8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083af00905_0_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083af0090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083af00905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083af0090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c40951601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c409516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13000"/>
              <a:buNone/>
              <a:defRPr sz="130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a:effectLst>
            <a:outerShdw blurRad="57150" rotWithShape="0" algn="bl" dir="5400000" dist="19050">
              <a:srgbClr val="000000"/>
            </a:outerShdw>
          </a:effectLst>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a:effectLst>
            <a:outerShdw blurRad="57150" rotWithShape="0" algn="bl" dir="5400000" dist="19050">
              <a:srgbClr val="000000"/>
            </a:outerShdw>
          </a:effectLst>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3.xml"/><Relationship Id="rId3" Type="http://schemas.openxmlformats.org/officeDocument/2006/relationships/hyperlink" Target="https://fosdem.org/2023/schedule/event/cultural_relativism/"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 Id="rId3" Type="http://schemas.openxmlformats.org/officeDocument/2006/relationships/hyperlink" Target="https://fosdem.org/2023/schedule/event/cultural_relativism/"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 Id="rId3" Type="http://schemas.openxmlformats.org/officeDocument/2006/relationships/hyperlink" Target="https://fosdem.org/2023/schedule/event/cultural_relativism/"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The “F” In FOSS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Affording Open Source In Developing Countries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87900" y="458025"/>
            <a:ext cx="8368200" cy="6861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a:bodyPr>
          <a:lstStyle/>
          <a:p>
            <a:pPr indent="0" lvl="0" marL="0" rtl="0" algn="l">
              <a:spcBef>
                <a:spcPts val="0"/>
              </a:spcBef>
              <a:spcAft>
                <a:spcPts val="0"/>
              </a:spcAft>
              <a:buNone/>
            </a:pPr>
            <a:r>
              <a:rPr lang="en"/>
              <a:t>Actual </a:t>
            </a:r>
            <a:r>
              <a:rPr lang="en"/>
              <a:t>conversation from twitter</a:t>
            </a:r>
            <a:endParaRPr/>
          </a:p>
        </p:txBody>
      </p:sp>
      <p:sp>
        <p:nvSpPr>
          <p:cNvPr id="128" name="Google Shape;128;p22"/>
          <p:cNvSpPr txBox="1"/>
          <p:nvPr/>
        </p:nvSpPr>
        <p:spPr>
          <a:xfrm>
            <a:off x="387900" y="1846400"/>
            <a:ext cx="8638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29" name="Google Shape;129;p2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35" name="Google Shape;135;p23"/>
          <p:cNvSpPr txBox="1"/>
          <p:nvPr/>
        </p:nvSpPr>
        <p:spPr>
          <a:xfrm>
            <a:off x="387900" y="1846400"/>
            <a:ext cx="8624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36" name="Google Shape;136;p2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Actual conversation from twitter</a:t>
            </a:r>
            <a:endParaRPr/>
          </a:p>
        </p:txBody>
      </p:sp>
      <p:sp>
        <p:nvSpPr>
          <p:cNvPr id="142" name="Google Shape;142;p24"/>
          <p:cNvSpPr txBox="1"/>
          <p:nvPr/>
        </p:nvSpPr>
        <p:spPr>
          <a:xfrm>
            <a:off x="387900" y="1846400"/>
            <a:ext cx="83385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6"/>
                </a:solidFill>
                <a:latin typeface="Roboto"/>
                <a:ea typeface="Roboto"/>
                <a:cs typeface="Roboto"/>
                <a:sym typeface="Roboto"/>
              </a:rPr>
              <a:t>Angry Person: They STOLE our work and they’re building new stuff with it!!!</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dk1"/>
                </a:solidFill>
                <a:latin typeface="Roboto"/>
                <a:ea typeface="Roboto"/>
                <a:cs typeface="Roboto"/>
                <a:sym typeface="Roboto"/>
              </a:rPr>
              <a:t>Random Person: Isn’t that the whole point of open-source?</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rPr lang="en" sz="1800">
                <a:solidFill>
                  <a:schemeClr val="accent6"/>
                </a:solidFill>
                <a:latin typeface="Roboto"/>
                <a:ea typeface="Roboto"/>
                <a:cs typeface="Roboto"/>
                <a:sym typeface="Roboto"/>
              </a:rPr>
              <a:t>Angry Person: Maybe it is but it’s still stealing in my view</a:t>
            </a:r>
            <a:endParaRPr sz="1800">
              <a:solidFill>
                <a:schemeClr val="accent6"/>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800">
              <a:solidFill>
                <a:schemeClr val="dk1"/>
              </a:solidFill>
              <a:latin typeface="Roboto"/>
              <a:ea typeface="Roboto"/>
              <a:cs typeface="Roboto"/>
              <a:sym typeface="Roboto"/>
            </a:endParaRPr>
          </a:p>
        </p:txBody>
      </p:sp>
      <p:sp>
        <p:nvSpPr>
          <p:cNvPr id="143" name="Google Shape;143;p2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49" name="Google Shape;149;p25"/>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0" name="Google Shape;150;p2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56" name="Google Shape;156;p26"/>
          <p:cNvSpPr txBox="1"/>
          <p:nvPr/>
        </p:nvSpPr>
        <p:spPr>
          <a:xfrm>
            <a:off x="387900" y="2571750"/>
            <a:ext cx="72393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p:txBody>
      </p:sp>
      <p:sp>
        <p:nvSpPr>
          <p:cNvPr id="157" name="Google Shape;157;p26"/>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58" name="Google Shape;158;p2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64" name="Google Shape;164;p27"/>
          <p:cNvSpPr txBox="1"/>
          <p:nvPr/>
        </p:nvSpPr>
        <p:spPr>
          <a:xfrm>
            <a:off x="387900" y="2571750"/>
            <a:ext cx="72393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p:txBody>
      </p:sp>
      <p:sp>
        <p:nvSpPr>
          <p:cNvPr id="165" name="Google Shape;165;p27"/>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66" name="Google Shape;166;p2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72" name="Google Shape;172;p28"/>
          <p:cNvSpPr txBox="1"/>
          <p:nvPr/>
        </p:nvSpPr>
        <p:spPr>
          <a:xfrm>
            <a:off x="387900" y="2571750"/>
            <a:ext cx="7239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a:t>
            </a:r>
            <a:r>
              <a:rPr lang="en" sz="1500">
                <a:solidFill>
                  <a:schemeClr val="dk1"/>
                </a:solidFill>
                <a:latin typeface="Roboto"/>
                <a:ea typeface="Roboto"/>
                <a:cs typeface="Roboto"/>
                <a:sym typeface="Roboto"/>
              </a:rPr>
              <a:t>security team</a:t>
            </a:r>
            <a:r>
              <a:rPr lang="en" sz="1500">
                <a:solidFill>
                  <a:schemeClr val="dk1"/>
                </a:solidFill>
                <a:latin typeface="Roboto"/>
                <a:ea typeface="Roboto"/>
                <a:cs typeface="Roboto"/>
                <a:sym typeface="Roboto"/>
              </a:rPr>
              <a:t> before I use any of those?</a:t>
            </a:r>
            <a:endParaRPr sz="1500">
              <a:solidFill>
                <a:schemeClr val="dk1"/>
              </a:solidFill>
              <a:latin typeface="Roboto"/>
              <a:ea typeface="Roboto"/>
              <a:cs typeface="Roboto"/>
              <a:sym typeface="Roboto"/>
            </a:endParaRPr>
          </a:p>
        </p:txBody>
      </p:sp>
      <p:sp>
        <p:nvSpPr>
          <p:cNvPr id="173" name="Google Shape;173;p28"/>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74" name="Google Shape;174;p2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 Question asked at a team meeting</a:t>
            </a:r>
            <a:endParaRPr/>
          </a:p>
        </p:txBody>
      </p:sp>
      <p:sp>
        <p:nvSpPr>
          <p:cNvPr id="180" name="Google Shape;180;p29"/>
          <p:cNvSpPr txBox="1"/>
          <p:nvPr/>
        </p:nvSpPr>
        <p:spPr>
          <a:xfrm>
            <a:off x="387900" y="2571750"/>
            <a:ext cx="7239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latin typeface="Roboto"/>
                <a:ea typeface="Roboto"/>
                <a:cs typeface="Roboto"/>
                <a:sym typeface="Roboto"/>
              </a:rPr>
              <a:t>Answer A: Free Software that I can use without paying</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B: I gotta check with IT before I install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Answer C: I gotta check with the security team before I use any of those?</a:t>
            </a:r>
            <a:endParaRPr sz="1500">
              <a:solidFill>
                <a:schemeClr val="dk1"/>
              </a:solidFill>
              <a:latin typeface="Roboto"/>
              <a:ea typeface="Roboto"/>
              <a:cs typeface="Roboto"/>
              <a:sym typeface="Roboto"/>
            </a:endParaRPr>
          </a:p>
          <a:p>
            <a:pPr indent="0" lvl="0" marL="0" rtl="0" algn="l">
              <a:spcBef>
                <a:spcPts val="0"/>
              </a:spcBef>
              <a:spcAft>
                <a:spcPts val="0"/>
              </a:spcAft>
              <a:buNone/>
            </a:pPr>
            <a:r>
              <a:t/>
            </a:r>
            <a:endParaRPr sz="1500">
              <a:solidFill>
                <a:schemeClr val="dk1"/>
              </a:solidFill>
              <a:latin typeface="Roboto"/>
              <a:ea typeface="Roboto"/>
              <a:cs typeface="Roboto"/>
              <a:sym typeface="Roboto"/>
            </a:endParaRPr>
          </a:p>
          <a:p>
            <a:pPr indent="0" lvl="0" marL="0" rtl="0" algn="l">
              <a:spcBef>
                <a:spcPts val="0"/>
              </a:spcBef>
              <a:spcAft>
                <a:spcPts val="0"/>
              </a:spcAft>
              <a:buNone/>
            </a:pPr>
            <a:r>
              <a:rPr lang="en" sz="1500">
                <a:solidFill>
                  <a:schemeClr val="dk1"/>
                </a:solidFill>
                <a:latin typeface="Roboto"/>
                <a:ea typeface="Roboto"/>
                <a:cs typeface="Roboto"/>
                <a:sym typeface="Roboto"/>
              </a:rPr>
              <a:t>My Answer: I don’t have to wait for the next release, I can fix the bug myself locally</a:t>
            </a:r>
            <a:endParaRPr sz="1500">
              <a:solidFill>
                <a:schemeClr val="dk1"/>
              </a:solidFill>
              <a:latin typeface="Roboto"/>
              <a:ea typeface="Roboto"/>
              <a:cs typeface="Roboto"/>
              <a:sym typeface="Roboto"/>
            </a:endParaRPr>
          </a:p>
        </p:txBody>
      </p:sp>
      <p:sp>
        <p:nvSpPr>
          <p:cNvPr id="181" name="Google Shape;181;p29"/>
          <p:cNvSpPr txBox="1"/>
          <p:nvPr/>
        </p:nvSpPr>
        <p:spPr>
          <a:xfrm>
            <a:off x="387900" y="1553325"/>
            <a:ext cx="7081500" cy="523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1"/>
                </a:solidFill>
                <a:latin typeface="Roboto Slab"/>
                <a:ea typeface="Roboto Slab"/>
                <a:cs typeface="Roboto Slab"/>
                <a:sym typeface="Roboto Slab"/>
              </a:rPr>
              <a:t>What does Open Source mean to you?</a:t>
            </a:r>
            <a:endParaRPr sz="2200">
              <a:solidFill>
                <a:schemeClr val="dk1"/>
              </a:solidFill>
              <a:latin typeface="Roboto Slab"/>
              <a:ea typeface="Roboto Slab"/>
              <a:cs typeface="Roboto Slab"/>
              <a:sym typeface="Roboto Slab"/>
            </a:endParaRPr>
          </a:p>
        </p:txBody>
      </p:sp>
      <p:sp>
        <p:nvSpPr>
          <p:cNvPr id="182" name="Google Shape;182;p2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88" name="Google Shape;188;p30"/>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189" name="Google Shape;189;p30"/>
          <p:cNvSpPr txBox="1"/>
          <p:nvPr/>
        </p:nvSpPr>
        <p:spPr>
          <a:xfrm>
            <a:off x="2461275" y="1037275"/>
            <a:ext cx="3535500" cy="538800"/>
          </a:xfrm>
          <a:prstGeom prst="rect">
            <a:avLst/>
          </a:prstGeom>
          <a:noFill/>
          <a:ln>
            <a:noFill/>
          </a:ln>
          <a:effectLst>
            <a:outerShdw blurRad="57150" rotWithShape="0" algn="bl" dir="5400000" dist="19050">
              <a:srgbClr val="000000">
                <a:alpha val="8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pic>
        <p:nvPicPr>
          <p:cNvPr id="190" name="Google Shape;190;p30"/>
          <p:cNvPicPr preferRelativeResize="0"/>
          <p:nvPr/>
        </p:nvPicPr>
        <p:blipFill>
          <a:blip r:embed="rId3">
            <a:alphaModFix/>
          </a:blip>
          <a:stretch>
            <a:fillRect/>
          </a:stretch>
        </p:blipFill>
        <p:spPr>
          <a:xfrm>
            <a:off x="1714500" y="1655425"/>
            <a:ext cx="5715000" cy="2495550"/>
          </a:xfrm>
          <a:prstGeom prst="rect">
            <a:avLst/>
          </a:prstGeom>
          <a:noFill/>
          <a:ln>
            <a:noFill/>
          </a:ln>
        </p:spPr>
      </p:pic>
      <p:sp>
        <p:nvSpPr>
          <p:cNvPr id="191" name="Google Shape;191;p3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Is It Right Now?</a:t>
            </a:r>
            <a:endParaRPr/>
          </a:p>
        </p:txBody>
      </p:sp>
      <p:sp>
        <p:nvSpPr>
          <p:cNvPr id="197" name="Google Shape;197;p31"/>
          <p:cNvSpPr txBox="1"/>
          <p:nvPr/>
        </p:nvSpPr>
        <p:spPr>
          <a:xfrm>
            <a:off x="387900" y="1846400"/>
            <a:ext cx="86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pic>
        <p:nvPicPr>
          <p:cNvPr id="198" name="Google Shape;198;p31"/>
          <p:cNvPicPr preferRelativeResize="0"/>
          <p:nvPr/>
        </p:nvPicPr>
        <p:blipFill>
          <a:blip r:embed="rId3">
            <a:alphaModFix/>
          </a:blip>
          <a:stretch>
            <a:fillRect/>
          </a:stretch>
        </p:blipFill>
        <p:spPr>
          <a:xfrm>
            <a:off x="2132450" y="1726000"/>
            <a:ext cx="4670451" cy="2592100"/>
          </a:xfrm>
          <a:prstGeom prst="rect">
            <a:avLst/>
          </a:prstGeom>
          <a:noFill/>
          <a:ln>
            <a:noFill/>
          </a:ln>
        </p:spPr>
      </p:pic>
      <p:sp>
        <p:nvSpPr>
          <p:cNvPr id="199" name="Google Shape;199;p31"/>
          <p:cNvSpPr txBox="1"/>
          <p:nvPr/>
        </p:nvSpPr>
        <p:spPr>
          <a:xfrm>
            <a:off x="2461275" y="1037275"/>
            <a:ext cx="3535500" cy="538800"/>
          </a:xfrm>
          <a:prstGeom prst="rect">
            <a:avLst/>
          </a:prstGeom>
          <a:noFill/>
          <a:ln>
            <a:noFill/>
          </a:ln>
          <a:effectLst>
            <a:outerShdw blurRad="57150" rotWithShape="0" algn="bl" dir="5400000" dist="19050">
              <a:srgbClr val="000000">
                <a:alpha val="81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lang="en" sz="2300">
                <a:solidFill>
                  <a:schemeClr val="dk1"/>
                </a:solidFill>
                <a:latin typeface="Roboto"/>
                <a:ea typeface="Roboto"/>
                <a:cs typeface="Roboto"/>
                <a:sym typeface="Roboto"/>
              </a:rPr>
              <a:t>Africa</a:t>
            </a:r>
            <a:endParaRPr sz="2300">
              <a:solidFill>
                <a:schemeClr val="dk1"/>
              </a:solidFill>
              <a:latin typeface="Roboto"/>
              <a:ea typeface="Roboto"/>
              <a:cs typeface="Roboto"/>
              <a:sym typeface="Roboto"/>
            </a:endParaRPr>
          </a:p>
        </p:txBody>
      </p:sp>
      <p:sp>
        <p:nvSpPr>
          <p:cNvPr id="200" name="Google Shape;200;p3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1140150" y="431450"/>
            <a:ext cx="6863700" cy="6384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whoami</a:t>
            </a:r>
            <a:endParaRPr/>
          </a:p>
        </p:txBody>
      </p:sp>
      <p:sp>
        <p:nvSpPr>
          <p:cNvPr id="70" name="Google Shape;70;p14"/>
          <p:cNvSpPr txBox="1"/>
          <p:nvPr/>
        </p:nvSpPr>
        <p:spPr>
          <a:xfrm>
            <a:off x="161175" y="1172325"/>
            <a:ext cx="8338200" cy="5356500"/>
          </a:xfrm>
          <a:prstGeom prst="rect">
            <a:avLst/>
          </a:prstGeom>
          <a:noFill/>
          <a:ln>
            <a:noFill/>
          </a:ln>
          <a:effectLst>
            <a:outerShdw blurRad="57150" rotWithShape="0" algn="bl" dir="5400000" dist="19050">
              <a:srgbClr val="000000">
                <a:alpha val="62000"/>
              </a:srgbClr>
            </a:outerShdw>
          </a:effectLst>
        </p:spPr>
        <p:txBody>
          <a:bodyPr anchorCtr="0" anchor="t" bIns="91425" lIns="91425" spcFirstLastPara="1" rIns="91425" wrap="square" tIns="91425">
            <a:spAutoFit/>
          </a:bodyPr>
          <a:lstStyle/>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Ahmed Sobeh</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Engineering Manager @ Aiven’s OSPO</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Worked with and led diverse teams</a:t>
            </a:r>
            <a:endParaRPr sz="2400">
              <a:solidFill>
                <a:schemeClr val="dk1"/>
              </a:solidFill>
              <a:latin typeface="Roboto"/>
              <a:ea typeface="Roboto"/>
              <a:cs typeface="Roboto"/>
              <a:sym typeface="Roboto"/>
            </a:endParaRPr>
          </a:p>
          <a:p>
            <a:pPr indent="-381000" lvl="0" marL="457200" rtl="0" algn="l">
              <a:spcBef>
                <a:spcPts val="0"/>
              </a:spcBef>
              <a:spcAft>
                <a:spcPts val="0"/>
              </a:spcAft>
              <a:buClr>
                <a:schemeClr val="dk1"/>
              </a:buClr>
              <a:buSzPts val="2400"/>
              <a:buFont typeface="Roboto"/>
              <a:buChar char="●"/>
            </a:pPr>
            <a:r>
              <a:rPr lang="en" sz="2400">
                <a:solidFill>
                  <a:schemeClr val="dk1"/>
                </a:solidFill>
                <a:latin typeface="Roboto"/>
                <a:ea typeface="Roboto"/>
                <a:cs typeface="Roboto"/>
                <a:sym typeface="Roboto"/>
              </a:rPr>
              <a:t>Born and raised in a country that tries to be developing</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github.com/ahmedsobeh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linkedin.com/ahmedsobeh</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rPr lang="en" sz="2400">
                <a:solidFill>
                  <a:schemeClr val="dk1"/>
                </a:solidFill>
                <a:latin typeface="Roboto"/>
                <a:ea typeface="Roboto"/>
                <a:cs typeface="Roboto"/>
                <a:sym typeface="Roboto"/>
              </a:rPr>
              <a:t>        twitter.com/ahmedszakaria</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pic>
        <p:nvPicPr>
          <p:cNvPr id="71" name="Google Shape;71;p14"/>
          <p:cNvPicPr preferRelativeResize="0"/>
          <p:nvPr/>
        </p:nvPicPr>
        <p:blipFill>
          <a:blip r:embed="rId3">
            <a:alphaModFix/>
          </a:blip>
          <a:stretch>
            <a:fillRect/>
          </a:stretch>
        </p:blipFill>
        <p:spPr>
          <a:xfrm>
            <a:off x="161175" y="3043075"/>
            <a:ext cx="584675" cy="584675"/>
          </a:xfrm>
          <a:prstGeom prst="rect">
            <a:avLst/>
          </a:prstGeom>
          <a:noFill/>
          <a:ln>
            <a:noFill/>
          </a:ln>
          <a:effectLst>
            <a:outerShdw blurRad="57150" rotWithShape="0" algn="bl" dir="5400000" dist="19050">
              <a:srgbClr val="000000"/>
            </a:outerShdw>
          </a:effectLst>
        </p:spPr>
      </p:pic>
      <p:pic>
        <p:nvPicPr>
          <p:cNvPr id="72" name="Google Shape;72;p14"/>
          <p:cNvPicPr preferRelativeResize="0"/>
          <p:nvPr/>
        </p:nvPicPr>
        <p:blipFill>
          <a:blip r:embed="rId4">
            <a:alphaModFix/>
          </a:blip>
          <a:stretch>
            <a:fillRect/>
          </a:stretch>
        </p:blipFill>
        <p:spPr>
          <a:xfrm>
            <a:off x="161175" y="3694250"/>
            <a:ext cx="584675" cy="584675"/>
          </a:xfrm>
          <a:prstGeom prst="rect">
            <a:avLst/>
          </a:prstGeom>
          <a:noFill/>
          <a:ln>
            <a:noFill/>
          </a:ln>
          <a:effectLst>
            <a:outerShdw blurRad="57150" rotWithShape="0" algn="bl" dir="5400000" dist="19050">
              <a:srgbClr val="000000"/>
            </a:outerShdw>
          </a:effectLst>
        </p:spPr>
      </p:pic>
      <p:pic>
        <p:nvPicPr>
          <p:cNvPr id="73" name="Google Shape;73;p14"/>
          <p:cNvPicPr preferRelativeResize="0"/>
          <p:nvPr/>
        </p:nvPicPr>
        <p:blipFill>
          <a:blip r:embed="rId5">
            <a:alphaModFix/>
          </a:blip>
          <a:stretch>
            <a:fillRect/>
          </a:stretch>
        </p:blipFill>
        <p:spPr>
          <a:xfrm>
            <a:off x="129663" y="4345425"/>
            <a:ext cx="647699" cy="647676"/>
          </a:xfrm>
          <a:prstGeom prst="rect">
            <a:avLst/>
          </a:prstGeom>
          <a:noFill/>
          <a:ln>
            <a:noFill/>
          </a:ln>
          <a:effectLst>
            <a:outerShdw blurRad="57150" rotWithShape="0" algn="bl" dir="5400000" dist="19050">
              <a:srgbClr val="000000"/>
            </a:outerShdw>
          </a:effectLst>
        </p:spPr>
      </p:pic>
      <p:sp>
        <p:nvSpPr>
          <p:cNvPr id="74" name="Google Shape;74;p1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Why </a:t>
            </a:r>
            <a:r>
              <a:rPr lang="en"/>
              <a:t>should</a:t>
            </a:r>
            <a:r>
              <a:rPr lang="en"/>
              <a:t> we care?</a:t>
            </a:r>
            <a:endParaRPr/>
          </a:p>
        </p:txBody>
      </p:sp>
      <p:sp>
        <p:nvSpPr>
          <p:cNvPr id="206" name="Google Shape;206;p3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283575" y="20125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Should We Care?</a:t>
            </a:r>
            <a:endParaRPr/>
          </a:p>
        </p:txBody>
      </p:sp>
      <p:sp>
        <p:nvSpPr>
          <p:cNvPr id="212" name="Google Shape;212;p33"/>
          <p:cNvSpPr txBox="1"/>
          <p:nvPr/>
        </p:nvSpPr>
        <p:spPr>
          <a:xfrm>
            <a:off x="283575" y="1011050"/>
            <a:ext cx="8743200" cy="1585500"/>
          </a:xfrm>
          <a:prstGeom prst="rect">
            <a:avLst/>
          </a:prstGeom>
          <a:noFill/>
          <a:ln>
            <a:noFill/>
          </a:ln>
          <a:effectLst>
            <a:outerShdw blurRad="57150" rotWithShape="0" algn="bl" dir="5400000" dist="19050">
              <a:srgbClr val="000000">
                <a:alpha val="6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chemeClr val="dk1"/>
                </a:solidFill>
                <a:latin typeface="Roboto"/>
                <a:ea typeface="Roboto"/>
                <a:cs typeface="Roboto"/>
                <a:sym typeface="Roboto"/>
              </a:rPr>
              <a:t>Top 10 countries to </a:t>
            </a:r>
            <a:r>
              <a:rPr b="1" lang="en" sz="2100">
                <a:solidFill>
                  <a:schemeClr val="dk1"/>
                </a:solidFill>
                <a:latin typeface="Roboto"/>
                <a:ea typeface="Roboto"/>
                <a:cs typeface="Roboto"/>
                <a:sym typeface="Roboto"/>
              </a:rPr>
              <a:t>outsource</a:t>
            </a:r>
            <a:r>
              <a:rPr b="1" lang="en" sz="2100">
                <a:solidFill>
                  <a:schemeClr val="dk1"/>
                </a:solidFill>
                <a:latin typeface="Roboto"/>
                <a:ea typeface="Roboto"/>
                <a:cs typeface="Roboto"/>
                <a:sym typeface="Roboto"/>
              </a:rPr>
              <a:t> software development to </a:t>
            </a:r>
            <a:endParaRPr b="1"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sz="2100">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a:p>
            <a:pPr indent="0" lvl="0" marL="0" rtl="0" algn="l">
              <a:spcBef>
                <a:spcPts val="0"/>
              </a:spcBef>
              <a:spcAft>
                <a:spcPts val="0"/>
              </a:spcAft>
              <a:buNone/>
            </a:pPr>
            <a:r>
              <a:t/>
            </a:r>
            <a:endParaRPr>
              <a:solidFill>
                <a:schemeClr val="dk1"/>
              </a:solidFill>
              <a:latin typeface="Roboto"/>
              <a:ea typeface="Roboto"/>
              <a:cs typeface="Roboto"/>
              <a:sym typeface="Roboto"/>
            </a:endParaRPr>
          </a:p>
        </p:txBody>
      </p:sp>
      <p:graphicFrame>
        <p:nvGraphicFramePr>
          <p:cNvPr id="213" name="Google Shape;213;p33"/>
          <p:cNvGraphicFramePr/>
          <p:nvPr/>
        </p:nvGraphicFramePr>
        <p:xfrm>
          <a:off x="952500" y="1809750"/>
          <a:ext cx="3000000" cy="3000000"/>
        </p:xfrm>
        <a:graphic>
          <a:graphicData uri="http://schemas.openxmlformats.org/drawingml/2006/table">
            <a:tbl>
              <a:tblPr>
                <a:noFill/>
                <a:tableStyleId>{39BB65CF-0272-4D26-A28A-53F159585D0E}</a:tableStyleId>
              </a:tblPr>
              <a:tblGrid>
                <a:gridCol w="3619500"/>
                <a:gridCol w="3619500"/>
              </a:tblGrid>
              <a:tr h="381000">
                <a:tc>
                  <a:txBody>
                    <a:bodyPr/>
                    <a:lstStyle/>
                    <a:p>
                      <a:pPr indent="0" lvl="0" marL="0" rtl="0" algn="ctr">
                        <a:spcBef>
                          <a:spcPts val="0"/>
                        </a:spcBef>
                        <a:spcAft>
                          <a:spcPts val="0"/>
                        </a:spcAft>
                        <a:buNone/>
                      </a:pPr>
                      <a:r>
                        <a:rPr b="1" lang="en">
                          <a:solidFill>
                            <a:schemeClr val="dk1"/>
                          </a:solidFill>
                        </a:rPr>
                        <a:t>India</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Ukraine</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accent6"/>
                          </a:solidFill>
                        </a:rPr>
                        <a:t>China</a:t>
                      </a:r>
                      <a:endParaRPr b="1">
                        <a:solidFill>
                          <a:schemeClr val="accent6"/>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Poland</a:t>
                      </a:r>
                      <a:endParaRPr b="1">
                        <a:solidFill>
                          <a:schemeClr val="accent6"/>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The Philippines </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Romania</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Brazil</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dk1"/>
                          </a:solidFill>
                        </a:rPr>
                        <a:t>Taiwan</a:t>
                      </a:r>
                      <a:endParaRPr b="1">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rPr>
                        <a:t>Egypt</a:t>
                      </a:r>
                      <a:endParaRPr b="1">
                        <a:solidFill>
                          <a:schemeClr val="dk1"/>
                        </a:solidFill>
                      </a:endParaRPr>
                    </a:p>
                  </a:txBody>
                  <a:tcPr marT="91425" marB="91425" marR="91425" marL="91425"/>
                </a:tc>
                <a:tc>
                  <a:txBody>
                    <a:bodyPr/>
                    <a:lstStyle/>
                    <a:p>
                      <a:pPr indent="0" lvl="0" marL="0" rtl="0" algn="ctr">
                        <a:spcBef>
                          <a:spcPts val="0"/>
                        </a:spcBef>
                        <a:spcAft>
                          <a:spcPts val="0"/>
                        </a:spcAft>
                        <a:buNone/>
                      </a:pPr>
                      <a:r>
                        <a:rPr b="1" lang="en">
                          <a:solidFill>
                            <a:schemeClr val="accent6"/>
                          </a:solidFill>
                        </a:rPr>
                        <a:t>Canada</a:t>
                      </a:r>
                      <a:endParaRPr b="1">
                        <a:solidFill>
                          <a:schemeClr val="accent6"/>
                        </a:solidFill>
                      </a:endParaRPr>
                    </a:p>
                  </a:txBody>
                  <a:tcPr marT="91425" marB="91425" marR="91425" marL="91425"/>
                </a:tc>
              </a:tr>
            </a:tbl>
          </a:graphicData>
        </a:graphic>
      </p:graphicFrame>
      <p:sp>
        <p:nvSpPr>
          <p:cNvPr id="214" name="Google Shape;214;p3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Challenges</a:t>
            </a:r>
            <a:endParaRPr/>
          </a:p>
        </p:txBody>
      </p:sp>
      <p:sp>
        <p:nvSpPr>
          <p:cNvPr id="220" name="Google Shape;220;p3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26" name="Google Shape;226;p35"/>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27" name="Google Shape;227;p35"/>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28" name="Google Shape;228;p3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34" name="Google Shape;234;p36"/>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35" name="Google Shape;235;p36"/>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36" name="Google Shape;236;p36"/>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solidFill>
                <a:schemeClr val="lt1"/>
              </a:solidFill>
              <a:latin typeface="Roboto"/>
              <a:ea typeface="Roboto"/>
              <a:cs typeface="Roboto"/>
              <a:sym typeface="Roboto"/>
            </a:endParaRPr>
          </a:p>
        </p:txBody>
      </p:sp>
      <p:sp>
        <p:nvSpPr>
          <p:cNvPr id="237" name="Google Shape;237;p3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deep-dive</a:t>
            </a:r>
            <a:endParaRPr/>
          </a:p>
        </p:txBody>
      </p:sp>
      <p:sp>
        <p:nvSpPr>
          <p:cNvPr id="243" name="Google Shape;243;p37"/>
          <p:cNvSpPr/>
          <p:nvPr/>
        </p:nvSpPr>
        <p:spPr>
          <a:xfrm>
            <a:off x="432350"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44" name="Google Shape;244;p37"/>
          <p:cNvSpPr txBox="1"/>
          <p:nvPr>
            <p:ph idx="4294967295" type="body"/>
          </p:nvPr>
        </p:nvSpPr>
        <p:spPr>
          <a:xfrm>
            <a:off x="432350" y="1451571"/>
            <a:ext cx="2257200" cy="2057700"/>
          </a:xfrm>
          <a:prstGeom prst="rect">
            <a:avLst/>
          </a:prstGeom>
        </p:spPr>
        <p:txBody>
          <a:bodyPr anchorCtr="0" anchor="ctr" bIns="91425" lIns="91425" spcFirstLastPara="1" rIns="91425" wrap="square" tIns="91425">
            <a:normAutofit/>
          </a:bodyPr>
          <a:lstStyle/>
          <a:p>
            <a:pPr indent="0" lvl="0" marL="0" rtl="0" algn="l">
              <a:lnSpc>
                <a:spcPct val="100000"/>
              </a:lnSpc>
              <a:spcBef>
                <a:spcPts val="0"/>
              </a:spcBef>
              <a:spcAft>
                <a:spcPts val="0"/>
              </a:spcAft>
              <a:buNone/>
            </a:pPr>
            <a:r>
              <a:rPr lang="en" sz="1900">
                <a:solidFill>
                  <a:schemeClr val="lt1"/>
                </a:solidFill>
              </a:rPr>
              <a:t>Society and Culture</a:t>
            </a:r>
            <a:endParaRPr sz="1900">
              <a:solidFill>
                <a:schemeClr val="lt1"/>
              </a:solidFill>
            </a:endParaRPr>
          </a:p>
        </p:txBody>
      </p:sp>
      <p:sp>
        <p:nvSpPr>
          <p:cNvPr id="245" name="Google Shape;245;p37"/>
          <p:cNvSpPr/>
          <p:nvPr/>
        </p:nvSpPr>
        <p:spPr>
          <a:xfrm>
            <a:off x="3390825" y="130487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1900">
                <a:solidFill>
                  <a:schemeClr val="lt1"/>
                </a:solidFill>
                <a:latin typeface="Roboto"/>
                <a:ea typeface="Roboto"/>
                <a:cs typeface="Roboto"/>
                <a:sym typeface="Roboto"/>
              </a:rPr>
              <a:t>Resources and Infrastructure</a:t>
            </a:r>
            <a:endParaRPr sz="1900"/>
          </a:p>
        </p:txBody>
      </p:sp>
      <p:sp>
        <p:nvSpPr>
          <p:cNvPr id="246" name="Google Shape;246;p37"/>
          <p:cNvSpPr/>
          <p:nvPr/>
        </p:nvSpPr>
        <p:spPr>
          <a:xfrm>
            <a:off x="6435675" y="1352425"/>
            <a:ext cx="2469300" cy="25620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lang="en" sz="2200">
                <a:solidFill>
                  <a:schemeClr val="lt1"/>
                </a:solidFill>
                <a:latin typeface="Roboto"/>
                <a:ea typeface="Roboto"/>
                <a:cs typeface="Roboto"/>
                <a:sym typeface="Roboto"/>
              </a:rPr>
              <a:t>Governance</a:t>
            </a:r>
            <a:endParaRPr sz="2200"/>
          </a:p>
        </p:txBody>
      </p:sp>
      <p:sp>
        <p:nvSpPr>
          <p:cNvPr id="247" name="Google Shape;247;p3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Society and Culture</a:t>
            </a:r>
            <a:endParaRPr/>
          </a:p>
        </p:txBody>
      </p:sp>
      <p:sp>
        <p:nvSpPr>
          <p:cNvPr id="253" name="Google Shape;253;p3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39"/>
          <p:cNvPicPr preferRelativeResize="0"/>
          <p:nvPr/>
        </p:nvPicPr>
        <p:blipFill rotWithShape="1">
          <a:blip r:embed="rId3">
            <a:alphaModFix/>
          </a:blip>
          <a:srcRect b="3034" l="0" r="0" t="0"/>
          <a:stretch/>
        </p:blipFill>
        <p:spPr>
          <a:xfrm>
            <a:off x="937850" y="100212"/>
            <a:ext cx="6796850" cy="4943075"/>
          </a:xfrm>
          <a:prstGeom prst="rect">
            <a:avLst/>
          </a:prstGeom>
          <a:noFill/>
          <a:ln>
            <a:noFill/>
          </a:ln>
        </p:spPr>
      </p:pic>
      <p:sp>
        <p:nvSpPr>
          <p:cNvPr id="259" name="Google Shape;259;p3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65" name="Google Shape;265;p4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66" name="Google Shape;266;p4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67" name="Google Shape;267;p4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68" name="Google Shape;268;p4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74" name="Google Shape;274;p4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75" name="Google Shape;275;p4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76" name="Google Shape;276;p4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77" name="Google Shape;277;p4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Background</a:t>
            </a:r>
            <a:endParaRPr/>
          </a:p>
        </p:txBody>
      </p:sp>
      <p:sp>
        <p:nvSpPr>
          <p:cNvPr id="80" name="Google Shape;80;p1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83" name="Google Shape;283;p4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4" name="Google Shape;284;p4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85" name="Google Shape;285;p42"/>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86" name="Google Shape;286;p42"/>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287" name="Google Shape;287;p42"/>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t/>
            </a:r>
            <a:endParaRPr sz="1600"/>
          </a:p>
        </p:txBody>
      </p:sp>
      <p:sp>
        <p:nvSpPr>
          <p:cNvPr id="288" name="Google Shape;288;p4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289" name="Google Shape;289;p4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295" name="Google Shape;295;p4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6" name="Google Shape;296;p4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297" name="Google Shape;297;p4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98" name="Google Shape;298;p4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299" name="Google Shape;299;p4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00" name="Google Shape;300;p4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01" name="Google Shape;301;p4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07" name="Google Shape;307;p4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08" name="Google Shape;308;p4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09" name="Google Shape;309;p4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0" name="Google Shape;310;p44"/>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11" name="Google Shape;311;p44"/>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12" name="Google Shape;312;p44"/>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0"/>
              </a:spcAft>
              <a:buNone/>
            </a:pPr>
            <a:r>
              <a:t/>
            </a:r>
            <a:endParaRPr sz="1600"/>
          </a:p>
          <a:p>
            <a:pPr indent="0" lvl="0" marL="0" rtl="0" algn="l">
              <a:spcBef>
                <a:spcPts val="800"/>
              </a:spcBef>
              <a:spcAft>
                <a:spcPts val="800"/>
              </a:spcAft>
              <a:buNone/>
            </a:pPr>
            <a:r>
              <a:t/>
            </a:r>
            <a:endParaRPr sz="1600"/>
          </a:p>
        </p:txBody>
      </p:sp>
      <p:sp>
        <p:nvSpPr>
          <p:cNvPr id="313" name="Google Shape;313;p4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14" name="Google Shape;314;p4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15" name="Google Shape;315;p4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16" name="Google Shape;316;p4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22" name="Google Shape;322;p4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3" name="Google Shape;323;p4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24" name="Google Shape;324;p4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5" name="Google Shape;325;p4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26" name="Google Shape;326;p4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27" name="Google Shape;327;p4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28" name="Google Shape;328;p4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29" name="Google Shape;329;p4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30" name="Google Shape;330;p4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
        <p:nvSpPr>
          <p:cNvPr id="331" name="Google Shape;331;p4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800"/>
              </a:spcAft>
              <a:buSzPts val="852"/>
              <a:buNone/>
            </a:pPr>
            <a:r>
              <a:rPr lang="en" sz="1640"/>
              <a:t>Being resistant to change and preferring to stick with traditional approaches can limit society’s willingness to adopt new technologies and solutions.</a:t>
            </a:r>
            <a:endParaRPr sz="134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37" name="Google Shape;337;p4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38" name="Google Shape;338;p4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39" name="Google Shape;339;p4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0" name="Google Shape;340;p4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41" name="Google Shape;341;p4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42" name="Google Shape;342;p4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43" name="Google Shape;343;p4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44" name="Google Shape;344;p4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45" name="Google Shape;345;p4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80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340"/>
          </a:p>
        </p:txBody>
      </p:sp>
      <p:sp>
        <p:nvSpPr>
          <p:cNvPr id="346" name="Google Shape;346;p4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52" name="Google Shape;352;p4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3" name="Google Shape;353;p4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54" name="Google Shape;354;p4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5" name="Google Shape;355;p4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56" name="Google Shape;356;p4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57" name="Google Shape;357;p4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58" name="Google Shape;358;p4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59" name="Google Shape;359;p4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60" name="Google Shape;360;p4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640">
              <a:solidFill>
                <a:schemeClr val="accent6"/>
              </a:solidFill>
            </a:endParaRPr>
          </a:p>
          <a:p>
            <a:pPr indent="-313690" lvl="0" marL="457200" rtl="0" algn="l">
              <a:lnSpc>
                <a:spcPct val="105000"/>
              </a:lnSpc>
              <a:spcBef>
                <a:spcPts val="800"/>
              </a:spcBef>
              <a:spcAft>
                <a:spcPts val="0"/>
              </a:spcAft>
              <a:buSzPts val="1340"/>
              <a:buChar char="●"/>
            </a:pPr>
            <a:r>
              <a:rPr lang="en" sz="1340"/>
              <a:t>Fear of the unknown</a:t>
            </a:r>
            <a:endParaRPr sz="1340"/>
          </a:p>
        </p:txBody>
      </p:sp>
      <p:sp>
        <p:nvSpPr>
          <p:cNvPr id="361" name="Google Shape;361;p4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Open Source Culture</a:t>
            </a:r>
            <a:endParaRPr/>
          </a:p>
        </p:txBody>
      </p:sp>
      <p:sp>
        <p:nvSpPr>
          <p:cNvPr id="367" name="Google Shape;367;p4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68" name="Google Shape;368;p4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0" lvl="0" marL="0" rtl="0" algn="l">
              <a:spcBef>
                <a:spcPts val="800"/>
              </a:spcBef>
              <a:spcAft>
                <a:spcPts val="800"/>
              </a:spcAft>
              <a:buNone/>
            </a:pPr>
            <a:r>
              <a:rPr lang="en" sz="1600"/>
              <a:t>Information should be as freely and publicly accessible as possible</a:t>
            </a:r>
            <a:endParaRPr sz="1600"/>
          </a:p>
        </p:txBody>
      </p:sp>
      <p:sp>
        <p:nvSpPr>
          <p:cNvPr id="369" name="Google Shape;369;p4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0" name="Google Shape;370;p4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71" name="Google Shape;371;p4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852"/>
              <a:buNone/>
            </a:pPr>
            <a:r>
              <a:rPr lang="en" sz="1640"/>
              <a:t>Being resistant to change and preferring to stick with traditional approaches can limit society’s willingness to adopt new technologies and solutions. </a:t>
            </a:r>
            <a:r>
              <a:rPr lang="en" sz="1640">
                <a:solidFill>
                  <a:schemeClr val="accent6"/>
                </a:solidFill>
              </a:rPr>
              <a:t>Why?</a:t>
            </a:r>
            <a:endParaRPr sz="1640">
              <a:solidFill>
                <a:schemeClr val="accent6"/>
              </a:solidFill>
            </a:endParaRPr>
          </a:p>
          <a:p>
            <a:pPr indent="-313690" lvl="0" marL="457200" rtl="0" algn="l">
              <a:lnSpc>
                <a:spcPct val="105000"/>
              </a:lnSpc>
              <a:spcBef>
                <a:spcPts val="800"/>
              </a:spcBef>
              <a:spcAft>
                <a:spcPts val="0"/>
              </a:spcAft>
              <a:buSzPts val="1340"/>
              <a:buChar char="●"/>
            </a:pPr>
            <a:r>
              <a:rPr lang="en" sz="1340"/>
              <a:t>Fear of the unknown</a:t>
            </a:r>
            <a:endParaRPr sz="1340"/>
          </a:p>
          <a:p>
            <a:pPr indent="-313690" lvl="1" marL="914400" rtl="0" algn="l">
              <a:lnSpc>
                <a:spcPct val="105000"/>
              </a:lnSpc>
              <a:spcBef>
                <a:spcPts val="0"/>
              </a:spcBef>
              <a:spcAft>
                <a:spcPts val="0"/>
              </a:spcAft>
              <a:buSzPts val="1340"/>
              <a:buChar char="○"/>
            </a:pPr>
            <a:r>
              <a:rPr lang="en" sz="1340"/>
              <a:t>Competence</a:t>
            </a:r>
            <a:endParaRPr sz="1340"/>
          </a:p>
          <a:p>
            <a:pPr indent="-313690" lvl="1" marL="914400" rtl="0" algn="l">
              <a:lnSpc>
                <a:spcPct val="105000"/>
              </a:lnSpc>
              <a:spcBef>
                <a:spcPts val="0"/>
              </a:spcBef>
              <a:spcAft>
                <a:spcPts val="0"/>
              </a:spcAft>
              <a:buSzPts val="1340"/>
              <a:buChar char="○"/>
            </a:pPr>
            <a:r>
              <a:rPr lang="en" sz="1340"/>
              <a:t>Accountability</a:t>
            </a:r>
            <a:endParaRPr sz="1340"/>
          </a:p>
        </p:txBody>
      </p:sp>
      <p:sp>
        <p:nvSpPr>
          <p:cNvPr id="372" name="Google Shape;372;p4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lang="en" sz="1700">
                <a:solidFill>
                  <a:schemeClr val="lt1"/>
                </a:solidFill>
              </a:rPr>
              <a:t>Open and transparent</a:t>
            </a:r>
            <a:endParaRPr sz="1700">
              <a:solidFill>
                <a:schemeClr val="lt1"/>
              </a:solidFill>
            </a:endParaRPr>
          </a:p>
        </p:txBody>
      </p:sp>
      <p:sp>
        <p:nvSpPr>
          <p:cNvPr id="373" name="Google Shape;373;p4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Free</a:t>
            </a:r>
            <a:endParaRPr sz="1700">
              <a:solidFill>
                <a:schemeClr val="lt1"/>
              </a:solidFill>
            </a:endParaRPr>
          </a:p>
        </p:txBody>
      </p:sp>
      <p:sp>
        <p:nvSpPr>
          <p:cNvPr id="374" name="Google Shape;374;p4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Dynamic</a:t>
            </a:r>
            <a:endParaRPr sz="1700">
              <a:solidFill>
                <a:schemeClr val="lt1"/>
              </a:solidFill>
            </a:endParaRPr>
          </a:p>
        </p:txBody>
      </p:sp>
      <p:sp>
        <p:nvSpPr>
          <p:cNvPr id="375" name="Google Shape;375;p4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376" name="Google Shape;376;p4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Distributed modes of collaboration, in which large groups of people work together </a:t>
            </a:r>
            <a:r>
              <a:rPr b="1" lang="en" sz="1600"/>
              <a:t>without</a:t>
            </a:r>
            <a:r>
              <a:rPr lang="en" sz="1600"/>
              <a:t> a strongly centralized authority directing them, are highly effective </a:t>
            </a:r>
            <a:endParaRPr sz="1600"/>
          </a:p>
          <a:p>
            <a:pPr indent="0" lvl="0" marL="0" rtl="0" algn="l">
              <a:spcBef>
                <a:spcPts val="800"/>
              </a:spcBef>
              <a:spcAft>
                <a:spcPts val="800"/>
              </a:spcAft>
              <a:buNone/>
            </a:pPr>
            <a:r>
              <a:t/>
            </a:r>
            <a:endParaRPr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Economy and Infrastructure</a:t>
            </a:r>
            <a:endParaRPr/>
          </a:p>
        </p:txBody>
      </p:sp>
      <p:sp>
        <p:nvSpPr>
          <p:cNvPr id="382" name="Google Shape;382;p4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88" name="Google Shape;388;p50"/>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89" name="Google Shape;389;p50"/>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390" name="Google Shape;390;p50"/>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p:txBody>
      </p:sp>
      <p:sp>
        <p:nvSpPr>
          <p:cNvPr id="391" name="Google Shape;391;p5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397" name="Google Shape;397;p51"/>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398" name="Google Shape;398;p51"/>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p:txBody>
      </p:sp>
      <p:sp>
        <p:nvSpPr>
          <p:cNvPr id="399" name="Google Shape;399;p51"/>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00" name="Google Shape;400;p5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86" name="Google Shape;86;p1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06" name="Google Shape;406;p52"/>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07" name="Google Shape;407;p52"/>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08" name="Google Shape;408;p52"/>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09" name="Google Shape;409;p5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15" name="Google Shape;415;p53"/>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6" name="Google Shape;416;p53"/>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17" name="Google Shape;417;p53"/>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18" name="Google Shape;418;p53"/>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0" lvl="0" marL="457200" rtl="0" algn="l">
              <a:spcBef>
                <a:spcPts val="800"/>
              </a:spcBef>
              <a:spcAft>
                <a:spcPts val="800"/>
              </a:spcAft>
              <a:buNone/>
            </a:pPr>
            <a:r>
              <a:t/>
            </a:r>
            <a:endParaRPr sz="1600"/>
          </a:p>
        </p:txBody>
      </p:sp>
      <p:sp>
        <p:nvSpPr>
          <p:cNvPr id="419" name="Google Shape;419;p53"/>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20" name="Google Shape;420;p53"/>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21" name="Google Shape;421;p5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27" name="Google Shape;427;p54"/>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28" name="Google Shape;428;p54"/>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29" name="Google Shape;429;p54"/>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30" name="Google Shape;430;p54"/>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p:txBody>
      </p:sp>
      <p:sp>
        <p:nvSpPr>
          <p:cNvPr id="431" name="Google Shape;431;p54"/>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32" name="Google Shape;432;p54"/>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33" name="Google Shape;433;p5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39" name="Google Shape;439;p5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0" name="Google Shape;440;p55"/>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41" name="Google Shape;441;p5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42" name="Google Shape;442;p5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0" lvl="0" marL="457200" rtl="0" algn="l">
              <a:spcBef>
                <a:spcPts val="800"/>
              </a:spcBef>
              <a:spcAft>
                <a:spcPts val="800"/>
              </a:spcAft>
              <a:buNone/>
            </a:pPr>
            <a:r>
              <a:t/>
            </a:r>
            <a:endParaRPr sz="1600"/>
          </a:p>
        </p:txBody>
      </p:sp>
      <p:sp>
        <p:nvSpPr>
          <p:cNvPr id="443" name="Google Shape;443;p5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44" name="Google Shape;444;p5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45" name="Google Shape;445;p5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51" name="Google Shape;451;p5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2" name="Google Shape;452;p56"/>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53" name="Google Shape;453;p5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54" name="Google Shape;454;p5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a:t>
            </a:r>
            <a:r>
              <a:rPr lang="en" sz="1600"/>
              <a:t> would </a:t>
            </a:r>
            <a:r>
              <a:rPr lang="en" sz="1600"/>
              <a:t>prioritize</a:t>
            </a:r>
            <a:r>
              <a:rPr lang="en" sz="1600"/>
              <a:t>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
        <p:nvSpPr>
          <p:cNvPr id="455" name="Google Shape;455;p5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56" name="Google Shape;456;p5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57" name="Google Shape;457;p5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63" name="Google Shape;463;p57"/>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4" name="Google Shape;464;p57"/>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65" name="Google Shape;465;p57"/>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6" name="Google Shape;466;p57"/>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67" name="Google Shape;467;p57"/>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0" lvl="0" marL="457200" rtl="0" algn="l">
              <a:spcBef>
                <a:spcPts val="800"/>
              </a:spcBef>
              <a:spcAft>
                <a:spcPts val="800"/>
              </a:spcAft>
              <a:buNone/>
            </a:pPr>
            <a:r>
              <a:t/>
            </a:r>
            <a:endParaRPr sz="1600"/>
          </a:p>
        </p:txBody>
      </p:sp>
      <p:sp>
        <p:nvSpPr>
          <p:cNvPr id="468" name="Google Shape;468;p57"/>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69" name="Google Shape;469;p57"/>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70" name="Google Shape;470;p57"/>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71" name="Google Shape;471;p5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72" name="Google Shape;472;p57"/>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78" name="Google Shape;478;p58"/>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79" name="Google Shape;479;p58"/>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480" name="Google Shape;480;p58"/>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1" name="Google Shape;481;p58"/>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82" name="Google Shape;482;p58"/>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p:txBody>
      </p:sp>
      <p:sp>
        <p:nvSpPr>
          <p:cNvPr id="483" name="Google Shape;483;p58"/>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484" name="Google Shape;484;p58"/>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85" name="Google Shape;485;p58"/>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86" name="Google Shape;486;p5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487" name="Google Shape;487;p58"/>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Economical &amp; Infrastructure Challenges</a:t>
            </a:r>
            <a:endParaRPr/>
          </a:p>
        </p:txBody>
      </p:sp>
      <p:sp>
        <p:nvSpPr>
          <p:cNvPr id="493" name="Google Shape;493;p59"/>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4" name="Google Shape;494;p59"/>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5" name="Google Shape;495;p59"/>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Funding</a:t>
            </a:r>
            <a:endParaRPr sz="1700">
              <a:solidFill>
                <a:schemeClr val="lt1"/>
              </a:solidFill>
            </a:endParaRPr>
          </a:p>
        </p:txBody>
      </p:sp>
      <p:sp>
        <p:nvSpPr>
          <p:cNvPr id="496" name="Google Shape;496;p59"/>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497" name="Google Shape;497;p59"/>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Localization</a:t>
            </a:r>
            <a:endParaRPr sz="1700">
              <a:solidFill>
                <a:schemeClr val="lt1"/>
              </a:solidFill>
            </a:endParaRPr>
          </a:p>
        </p:txBody>
      </p:sp>
      <p:sp>
        <p:nvSpPr>
          <p:cNvPr id="498" name="Google Shape;498;p59"/>
          <p:cNvSpPr txBox="1"/>
          <p:nvPr>
            <p:ph idx="4294967295" type="body"/>
          </p:nvPr>
        </p:nvSpPr>
        <p:spPr>
          <a:xfrm>
            <a:off x="6254226"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No entry point</a:t>
            </a:r>
            <a:endParaRPr sz="1600"/>
          </a:p>
          <a:p>
            <a:pPr indent="-330200" lvl="0" marL="457200" rtl="0" algn="l">
              <a:spcBef>
                <a:spcPts val="0"/>
              </a:spcBef>
              <a:spcAft>
                <a:spcPts val="0"/>
              </a:spcAft>
              <a:buSzPts val="1600"/>
              <a:buChar char="●"/>
            </a:pPr>
            <a:r>
              <a:rPr lang="en" sz="1600"/>
              <a:t>Very difficult to get started</a:t>
            </a:r>
            <a:endParaRPr sz="1600"/>
          </a:p>
          <a:p>
            <a:pPr indent="-330200" lvl="0" marL="457200" rtl="0" algn="l">
              <a:spcBef>
                <a:spcPts val="0"/>
              </a:spcBef>
              <a:spcAft>
                <a:spcPts val="0"/>
              </a:spcAft>
              <a:buSzPts val="1600"/>
              <a:buChar char="●"/>
            </a:pPr>
            <a:r>
              <a:rPr lang="en" sz="1600"/>
              <a:t>Time and resources needed would discourage potential contributors</a:t>
            </a:r>
            <a:endParaRPr sz="1600"/>
          </a:p>
        </p:txBody>
      </p:sp>
      <p:sp>
        <p:nvSpPr>
          <p:cNvPr id="499" name="Google Shape;499;p5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700">
                <a:solidFill>
                  <a:schemeClr val="lt1"/>
                </a:solidFill>
              </a:rPr>
              <a:t>Access</a:t>
            </a:r>
            <a:endParaRPr sz="1700">
              <a:solidFill>
                <a:schemeClr val="lt1"/>
              </a:solidFill>
            </a:endParaRPr>
          </a:p>
        </p:txBody>
      </p:sp>
      <p:sp>
        <p:nvSpPr>
          <p:cNvPr id="500" name="Google Shape;500;p5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
        <p:nvSpPr>
          <p:cNvPr id="501" name="Google Shape;501;p59"/>
          <p:cNvSpPr txBox="1"/>
          <p:nvPr>
            <p:ph idx="4294967295" type="body"/>
          </p:nvPr>
        </p:nvSpPr>
        <p:spPr>
          <a:xfrm>
            <a:off x="432350" y="2070575"/>
            <a:ext cx="2471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Equipment and internet</a:t>
            </a:r>
            <a:endParaRPr sz="1600"/>
          </a:p>
          <a:p>
            <a:pPr indent="-330200" lvl="0" marL="457200" rtl="0" algn="l">
              <a:spcBef>
                <a:spcPts val="0"/>
              </a:spcBef>
              <a:spcAft>
                <a:spcPts val="0"/>
              </a:spcAft>
              <a:buSzPts val="1600"/>
              <a:buChar char="●"/>
            </a:pPr>
            <a:r>
              <a:rPr lang="en" sz="1600"/>
              <a:t>Education and self learning</a:t>
            </a:r>
            <a:endParaRPr sz="1600"/>
          </a:p>
          <a:p>
            <a:pPr indent="-330200" lvl="0" marL="457200" rtl="0" algn="l">
              <a:spcBef>
                <a:spcPts val="0"/>
              </a:spcBef>
              <a:spcAft>
                <a:spcPts val="0"/>
              </a:spcAft>
              <a:buSzPts val="1600"/>
              <a:buChar char="●"/>
            </a:pPr>
            <a:r>
              <a:rPr lang="en" sz="1600"/>
              <a:t>How do you create a community?</a:t>
            </a:r>
            <a:endParaRPr sz="1600"/>
          </a:p>
        </p:txBody>
      </p:sp>
      <p:sp>
        <p:nvSpPr>
          <p:cNvPr id="502" name="Google Shape;502;p59"/>
          <p:cNvSpPr txBox="1"/>
          <p:nvPr>
            <p:ph idx="4294967295" type="body"/>
          </p:nvPr>
        </p:nvSpPr>
        <p:spPr>
          <a:xfrm>
            <a:off x="3336146" y="2070575"/>
            <a:ext cx="2471700" cy="26508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Projects would depend on individuals</a:t>
            </a:r>
            <a:endParaRPr sz="1600"/>
          </a:p>
          <a:p>
            <a:pPr indent="-330200" lvl="0" marL="457200" rtl="0" algn="l">
              <a:spcBef>
                <a:spcPts val="0"/>
              </a:spcBef>
              <a:spcAft>
                <a:spcPts val="0"/>
              </a:spcAft>
              <a:buSzPts val="1600"/>
              <a:buChar char="●"/>
            </a:pPr>
            <a:r>
              <a:rPr lang="en" sz="1600"/>
              <a:t>Individuals would prioritize paid work</a:t>
            </a:r>
            <a:endParaRPr sz="1600"/>
          </a:p>
          <a:p>
            <a:pPr indent="-330200" lvl="0" marL="457200" rtl="0" algn="l">
              <a:spcBef>
                <a:spcPts val="0"/>
              </a:spcBef>
              <a:spcAft>
                <a:spcPts val="0"/>
              </a:spcAft>
              <a:buSzPts val="1600"/>
              <a:buChar char="●"/>
            </a:pPr>
            <a:r>
              <a:rPr lang="en" sz="1600"/>
              <a:t>Documentation, marketing and community building</a:t>
            </a:r>
            <a:endParaRPr sz="1600"/>
          </a:p>
          <a:p>
            <a:pPr indent="-330200" lvl="0" marL="457200" rtl="0" algn="l">
              <a:spcBef>
                <a:spcPts val="0"/>
              </a:spcBef>
              <a:spcAft>
                <a:spcPts val="0"/>
              </a:spcAft>
              <a:buSzPts val="1600"/>
              <a:buChar char="●"/>
            </a:pPr>
            <a:r>
              <a:rPr lang="en" sz="1600"/>
              <a:t>Can’t attract or maintain volunteers</a:t>
            </a:r>
            <a:endParaRPr sz="16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08" name="Google Shape;508;p6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1"/>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0" lvl="0" marL="457200" rtl="0" algn="l">
              <a:spcBef>
                <a:spcPts val="800"/>
              </a:spcBef>
              <a:spcAft>
                <a:spcPts val="800"/>
              </a:spcAft>
              <a:buNone/>
            </a:pPr>
            <a:r>
              <a:t/>
            </a:r>
            <a:endParaRPr sz="2600"/>
          </a:p>
        </p:txBody>
      </p:sp>
      <p:sp>
        <p:nvSpPr>
          <p:cNvPr id="514" name="Google Shape;514;p6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15" name="Google Shape;515;p6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a:p>
            <a:pPr indent="0" lvl="0" marL="0" rtl="0" algn="ctr">
              <a:spcBef>
                <a:spcPts val="0"/>
              </a:spcBef>
              <a:spcAft>
                <a:spcPts val="0"/>
              </a:spcAft>
              <a:buNone/>
            </a:pPr>
            <a:r>
              <a:rPr lang="en" sz="2100">
                <a:solidFill>
                  <a:schemeClr val="accent5"/>
                </a:solidFill>
                <a:latin typeface="Roboto"/>
                <a:ea typeface="Roboto"/>
                <a:cs typeface="Roboto"/>
                <a:sym typeface="Roboto"/>
              </a:rPr>
              <a:t>And does it mean now what it meant before?</a:t>
            </a:r>
            <a:endParaRPr/>
          </a:p>
        </p:txBody>
      </p:sp>
      <p:sp>
        <p:nvSpPr>
          <p:cNvPr id="92" name="Google Shape;92;p1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2"/>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0" lvl="0" marL="457200" rtl="0" algn="l">
              <a:spcBef>
                <a:spcPts val="800"/>
              </a:spcBef>
              <a:spcAft>
                <a:spcPts val="800"/>
              </a:spcAft>
              <a:buNone/>
            </a:pPr>
            <a:r>
              <a:t/>
            </a:r>
            <a:endParaRPr sz="2600"/>
          </a:p>
        </p:txBody>
      </p:sp>
      <p:sp>
        <p:nvSpPr>
          <p:cNvPr id="521" name="Google Shape;521;p6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22" name="Google Shape;522;p6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3"/>
          <p:cNvSpPr txBox="1"/>
          <p:nvPr>
            <p:ph idx="4294967295" type="body"/>
          </p:nvPr>
        </p:nvSpPr>
        <p:spPr>
          <a:xfrm>
            <a:off x="432350" y="1171775"/>
            <a:ext cx="7720800" cy="354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600"/>
          </a:p>
          <a:p>
            <a:pPr indent="-393700" lvl="0" marL="457200" rtl="0" algn="l">
              <a:spcBef>
                <a:spcPts val="800"/>
              </a:spcBef>
              <a:spcAft>
                <a:spcPts val="0"/>
              </a:spcAft>
              <a:buSzPts val="2600"/>
              <a:buChar char="●"/>
            </a:pPr>
            <a:r>
              <a:rPr lang="en" sz="2600"/>
              <a:t>Employee contracts</a:t>
            </a:r>
            <a:endParaRPr sz="2600"/>
          </a:p>
          <a:p>
            <a:pPr indent="-393700" lvl="0" marL="457200" rtl="0" algn="l">
              <a:spcBef>
                <a:spcPts val="0"/>
              </a:spcBef>
              <a:spcAft>
                <a:spcPts val="0"/>
              </a:spcAft>
              <a:buSzPts val="2600"/>
              <a:buChar char="●"/>
            </a:pPr>
            <a:r>
              <a:rPr lang="en" sz="2600"/>
              <a:t>Intellectual property laws</a:t>
            </a:r>
            <a:endParaRPr sz="2600"/>
          </a:p>
          <a:p>
            <a:pPr indent="-393700" lvl="0" marL="457200" rtl="0" algn="l">
              <a:spcBef>
                <a:spcPts val="0"/>
              </a:spcBef>
              <a:spcAft>
                <a:spcPts val="0"/>
              </a:spcAft>
              <a:buSzPts val="2600"/>
              <a:buChar char="●"/>
            </a:pPr>
            <a:r>
              <a:rPr lang="en" sz="2600"/>
              <a:t>Proprietary software deals</a:t>
            </a:r>
            <a:endParaRPr sz="2600"/>
          </a:p>
        </p:txBody>
      </p:sp>
      <p:sp>
        <p:nvSpPr>
          <p:cNvPr id="528" name="Google Shape;528;p6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29" name="Google Shape;529;p6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4"/>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Can We Do?</a:t>
            </a:r>
            <a:endParaRPr/>
          </a:p>
        </p:txBody>
      </p:sp>
      <p:sp>
        <p:nvSpPr>
          <p:cNvPr id="535" name="Google Shape;535;p6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5"/>
          <p:cNvSpPr/>
          <p:nvPr/>
        </p:nvSpPr>
        <p:spPr>
          <a:xfrm rot="-10797285">
            <a:off x="16958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5"/>
          <p:cNvSpPr/>
          <p:nvPr/>
        </p:nvSpPr>
        <p:spPr>
          <a:xfrm rot="-10797285">
            <a:off x="278905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5"/>
          <p:cNvSpPr/>
          <p:nvPr/>
        </p:nvSpPr>
        <p:spPr>
          <a:xfrm rot="-10797285">
            <a:off x="5047912"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p:nvPr/>
        </p:nvSpPr>
        <p:spPr>
          <a:xfrm rot="-10797285">
            <a:off x="3840900" y="2419200"/>
            <a:ext cx="759600" cy="30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65"/>
          <p:cNvSpPr/>
          <p:nvPr/>
        </p:nvSpPr>
        <p:spPr>
          <a:xfrm>
            <a:off x="6332450" y="1622513"/>
            <a:ext cx="1969488" cy="1840320"/>
          </a:xfrm>
          <a:prstGeom prst="cloud">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000000"/>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chemeClr val="lt1"/>
              </a:solidFill>
            </a:endParaRPr>
          </a:p>
          <a:p>
            <a:pPr indent="0" lvl="0" marL="0" rtl="0" algn="ctr">
              <a:spcBef>
                <a:spcPts val="0"/>
              </a:spcBef>
              <a:spcAft>
                <a:spcPts val="0"/>
              </a:spcAft>
              <a:buNone/>
            </a:pPr>
            <a:r>
              <a:rPr lang="en" sz="1700">
                <a:solidFill>
                  <a:schemeClr val="lt1"/>
                </a:solidFill>
              </a:rPr>
              <a:t>Open Source</a:t>
            </a:r>
            <a:endParaRPr sz="1700">
              <a:solidFill>
                <a:schemeClr val="lt1"/>
              </a:solidFill>
            </a:endParaRPr>
          </a:p>
          <a:p>
            <a:pPr indent="0" lvl="0" marL="0" rtl="0" algn="l">
              <a:spcBef>
                <a:spcPts val="0"/>
              </a:spcBef>
              <a:spcAft>
                <a:spcPts val="0"/>
              </a:spcAft>
              <a:buNone/>
            </a:pPr>
            <a:r>
              <a:t/>
            </a:r>
            <a:endParaRPr/>
          </a:p>
        </p:txBody>
      </p:sp>
      <p:sp>
        <p:nvSpPr>
          <p:cNvPr id="545" name="Google Shape;545;p65"/>
          <p:cNvSpPr/>
          <p:nvPr/>
        </p:nvSpPr>
        <p:spPr>
          <a:xfrm rot="1999950">
            <a:off x="1861015" y="1943737"/>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5"/>
          <p:cNvSpPr txBox="1"/>
          <p:nvPr/>
        </p:nvSpPr>
        <p:spPr>
          <a:xfrm>
            <a:off x="2213350" y="2463100"/>
            <a:ext cx="3000000" cy="9234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0" lvl="0" marL="0" rtl="0" algn="ctr">
              <a:spcBef>
                <a:spcPts val="0"/>
              </a:spcBef>
              <a:spcAft>
                <a:spcPts val="0"/>
              </a:spcAft>
              <a:buNone/>
            </a:pPr>
            <a:r>
              <a:t/>
            </a:r>
            <a:endParaRPr sz="1700">
              <a:solidFill>
                <a:schemeClr val="dk1"/>
              </a:solidFill>
            </a:endParaRPr>
          </a:p>
          <a:p>
            <a:pPr indent="0" lvl="0" marL="0" rtl="0" algn="ctr">
              <a:spcBef>
                <a:spcPts val="0"/>
              </a:spcBef>
              <a:spcAft>
                <a:spcPts val="0"/>
              </a:spcAft>
              <a:buNone/>
            </a:pPr>
            <a:r>
              <a:rPr lang="en" sz="1700">
                <a:solidFill>
                  <a:schemeClr val="dk1"/>
                </a:solidFill>
              </a:rPr>
              <a:t>InnerSource</a:t>
            </a:r>
            <a:endParaRPr sz="1700">
              <a:solidFill>
                <a:schemeClr val="dk1"/>
              </a:solidFill>
            </a:endParaRPr>
          </a:p>
          <a:p>
            <a:pPr indent="0" lvl="0" marL="0" rtl="0" algn="l">
              <a:spcBef>
                <a:spcPts val="0"/>
              </a:spcBef>
              <a:spcAft>
                <a:spcPts val="0"/>
              </a:spcAft>
              <a:buNone/>
            </a:pPr>
            <a:r>
              <a:t/>
            </a:r>
            <a:endParaRPr>
              <a:solidFill>
                <a:schemeClr val="dk1"/>
              </a:solidFill>
            </a:endParaRPr>
          </a:p>
        </p:txBody>
      </p:sp>
      <p:sp>
        <p:nvSpPr>
          <p:cNvPr id="547" name="Google Shape;547;p65"/>
          <p:cNvSpPr/>
          <p:nvPr/>
        </p:nvSpPr>
        <p:spPr>
          <a:xfrm>
            <a:off x="255975" y="1503525"/>
            <a:ext cx="1033800" cy="1959300"/>
          </a:xfrm>
          <a:prstGeom prst="beve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5"/>
          <p:cNvSpPr/>
          <p:nvPr/>
        </p:nvSpPr>
        <p:spPr>
          <a:xfrm rot="1999950">
            <a:off x="3206715" y="189971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5"/>
          <p:cNvSpPr/>
          <p:nvPr/>
        </p:nvSpPr>
        <p:spPr>
          <a:xfrm rot="1999950">
            <a:off x="4470540" y="1859262"/>
            <a:ext cx="1013291" cy="506645"/>
          </a:xfrm>
          <a:prstGeom prst="bentArrow">
            <a:avLst>
              <a:gd fmla="val 25000" name="adj1"/>
              <a:gd fmla="val 19382" name="adj2"/>
              <a:gd fmla="val 25000" name="adj3"/>
              <a:gd fmla="val 73456"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56" name="Google Shape;556;p66"/>
          <p:cNvSpPr txBox="1"/>
          <p:nvPr/>
        </p:nvSpPr>
        <p:spPr>
          <a:xfrm>
            <a:off x="387900" y="1846400"/>
            <a:ext cx="8338500" cy="1029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57" name="Google Shape;557;p6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63" name="Google Shape;563;p67"/>
          <p:cNvSpPr txBox="1"/>
          <p:nvPr/>
        </p:nvSpPr>
        <p:spPr>
          <a:xfrm>
            <a:off x="387900" y="1846400"/>
            <a:ext cx="8338500" cy="24597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Building open source expertise</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p:txBody>
      </p:sp>
      <p:sp>
        <p:nvSpPr>
          <p:cNvPr id="564" name="Google Shape;564;p6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InnerSource</a:t>
            </a:r>
            <a:endParaRPr/>
          </a:p>
        </p:txBody>
      </p:sp>
      <p:sp>
        <p:nvSpPr>
          <p:cNvPr id="570" name="Google Shape;570;p68"/>
          <p:cNvSpPr txBox="1"/>
          <p:nvPr/>
        </p:nvSpPr>
        <p:spPr>
          <a:xfrm>
            <a:off x="387900" y="1846400"/>
            <a:ext cx="8338500" cy="29199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Char char="●"/>
            </a:pPr>
            <a:r>
              <a:rPr lang="en" sz="2600">
                <a:solidFill>
                  <a:schemeClr val="dk1"/>
                </a:solidFill>
                <a:latin typeface="Roboto"/>
                <a:ea typeface="Roboto"/>
                <a:cs typeface="Roboto"/>
                <a:sym typeface="Roboto"/>
              </a:rPr>
              <a:t>Culture development</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Building open source expertise</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Initiatives will arise</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a:p>
            <a:pPr indent="0" lvl="0" marL="0" rtl="0" algn="l">
              <a:spcBef>
                <a:spcPts val="0"/>
              </a:spcBef>
              <a:spcAft>
                <a:spcPts val="0"/>
              </a:spcAft>
              <a:buNone/>
            </a:pPr>
            <a:r>
              <a:t/>
            </a:r>
            <a:endParaRPr sz="2600">
              <a:solidFill>
                <a:schemeClr val="dk1"/>
              </a:solidFill>
              <a:latin typeface="Roboto"/>
              <a:ea typeface="Roboto"/>
              <a:cs typeface="Roboto"/>
              <a:sym typeface="Roboto"/>
            </a:endParaRPr>
          </a:p>
        </p:txBody>
      </p:sp>
      <p:sp>
        <p:nvSpPr>
          <p:cNvPr id="571" name="Google Shape;571;p6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Governance</a:t>
            </a:r>
            <a:endParaRPr/>
          </a:p>
        </p:txBody>
      </p:sp>
      <p:sp>
        <p:nvSpPr>
          <p:cNvPr id="577" name="Google Shape;577;p6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83" name="Google Shape;583;p70"/>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84" name="Google Shape;584;p70"/>
          <p:cNvSpPr txBox="1"/>
          <p:nvPr/>
        </p:nvSpPr>
        <p:spPr>
          <a:xfrm>
            <a:off x="387900" y="1846400"/>
            <a:ext cx="7372500" cy="10296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74650" lvl="0" marL="457200" rtl="0" algn="l">
              <a:lnSpc>
                <a:spcPct val="115000"/>
              </a:lnSpc>
              <a:spcBef>
                <a:spcPts val="1200"/>
              </a:spcBef>
              <a:spcAft>
                <a:spcPts val="0"/>
              </a:spcAft>
              <a:buClr>
                <a:schemeClr val="dk1"/>
              </a:buClr>
              <a:buSzPts val="2300"/>
              <a:buFont typeface="Roboto"/>
              <a:buChar char="●"/>
            </a:pPr>
            <a:r>
              <a:rPr lang="en" sz="2600">
                <a:solidFill>
                  <a:schemeClr val="dk1"/>
                </a:solidFill>
                <a:latin typeface="Roboto"/>
                <a:ea typeface="Roboto"/>
                <a:cs typeface="Roboto"/>
                <a:sym typeface="Roboto"/>
              </a:rPr>
              <a:t>Create favorable i</a:t>
            </a:r>
            <a:r>
              <a:rPr lang="en" sz="2600">
                <a:solidFill>
                  <a:schemeClr val="dk1"/>
                </a:solidFill>
                <a:latin typeface="Roboto"/>
                <a:ea typeface="Roboto"/>
                <a:cs typeface="Roboto"/>
                <a:sym typeface="Roboto"/>
              </a:rPr>
              <a:t>ntellectual</a:t>
            </a:r>
            <a:r>
              <a:rPr lang="en" sz="2600">
                <a:solidFill>
                  <a:schemeClr val="dk1"/>
                </a:solidFill>
                <a:latin typeface="Roboto"/>
                <a:ea typeface="Roboto"/>
                <a:cs typeface="Roboto"/>
                <a:sym typeface="Roboto"/>
              </a:rPr>
              <a:t> property laws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a:p>
            <a:pPr indent="0" lvl="0" marL="0" rtl="0" algn="l">
              <a:spcBef>
                <a:spcPts val="0"/>
              </a:spcBef>
              <a:spcAft>
                <a:spcPts val="0"/>
              </a:spcAft>
              <a:buNone/>
            </a:pPr>
            <a:r>
              <a:t/>
            </a:r>
            <a:endParaRPr sz="500">
              <a:solidFill>
                <a:schemeClr val="dk1"/>
              </a:solidFill>
              <a:latin typeface="Roboto"/>
              <a:ea typeface="Roboto"/>
              <a:cs typeface="Roboto"/>
              <a:sym typeface="Roboto"/>
            </a:endParaRPr>
          </a:p>
        </p:txBody>
      </p:sp>
      <p:sp>
        <p:nvSpPr>
          <p:cNvPr id="585" name="Google Shape;585;p7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91" name="Google Shape;591;p71"/>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592" name="Google Shape;592;p71"/>
          <p:cNvSpPr txBox="1"/>
          <p:nvPr/>
        </p:nvSpPr>
        <p:spPr>
          <a:xfrm>
            <a:off x="387900" y="1846400"/>
            <a:ext cx="8566800" cy="22734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favorable intellectual property laws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partnerships with Open Source organizations</a:t>
            </a:r>
            <a:endParaRPr sz="2600">
              <a:solidFill>
                <a:schemeClr val="dk1"/>
              </a:solidFill>
              <a:latin typeface="Roboto"/>
              <a:ea typeface="Roboto"/>
              <a:cs typeface="Roboto"/>
              <a:sym typeface="Roboto"/>
            </a:endParaRPr>
          </a:p>
          <a:p>
            <a:pPr indent="0" lvl="0" marL="457200" rtl="0" algn="l">
              <a:lnSpc>
                <a:spcPct val="115000"/>
              </a:lnSpc>
              <a:spcBef>
                <a:spcPts val="1200"/>
              </a:spcBef>
              <a:spcAft>
                <a:spcPts val="0"/>
              </a:spcAft>
              <a:buNone/>
            </a:pPr>
            <a:r>
              <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593" name="Google Shape;593;p7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98" name="Google Shape;98;p18"/>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p:txBody>
      </p:sp>
      <p:sp>
        <p:nvSpPr>
          <p:cNvPr id="99" name="Google Shape;99;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   </a:t>
            </a:r>
            <a:endParaRPr/>
          </a:p>
          <a:p>
            <a:pPr indent="-342900" lvl="0" marL="457200" rtl="0" algn="l">
              <a:spcBef>
                <a:spcPts val="0"/>
              </a:spcBef>
              <a:spcAft>
                <a:spcPts val="0"/>
              </a:spcAft>
              <a:buSzPts val="1800"/>
              <a:buChar char="●"/>
            </a:pPr>
            <a:r>
              <a:rPr lang="en"/>
              <a:t>  </a:t>
            </a:r>
            <a:endParaRPr/>
          </a:p>
        </p:txBody>
      </p:sp>
      <p:sp>
        <p:nvSpPr>
          <p:cNvPr id="100" name="Google Shape;100;p1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Governance</a:t>
            </a:r>
            <a:endParaRPr/>
          </a:p>
        </p:txBody>
      </p:sp>
      <p:sp>
        <p:nvSpPr>
          <p:cNvPr id="599" name="Google Shape;599;p72"/>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0" name="Google Shape;600;p72"/>
          <p:cNvSpPr txBox="1"/>
          <p:nvPr/>
        </p:nvSpPr>
        <p:spPr>
          <a:xfrm>
            <a:off x="387900" y="1846400"/>
            <a:ext cx="9054900" cy="21195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favorable intellectual property laws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Create partnerships with Open Source organizations</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Support community driven initiatives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01" name="Google Shape;601;p72"/>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3"/>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Let them in!</a:t>
            </a:r>
            <a:endParaRPr/>
          </a:p>
        </p:txBody>
      </p:sp>
      <p:sp>
        <p:nvSpPr>
          <p:cNvPr id="607" name="Google Shape;607;p73"/>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13" name="Google Shape;613;p74"/>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14" name="Google Shape;614;p74"/>
          <p:cNvSpPr txBox="1"/>
          <p:nvPr/>
        </p:nvSpPr>
        <p:spPr>
          <a:xfrm>
            <a:off x="387900" y="1846400"/>
            <a:ext cx="8946300" cy="5850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a:t>
            </a:r>
            <a:endParaRPr sz="2600">
              <a:solidFill>
                <a:schemeClr val="dk1"/>
              </a:solidFill>
              <a:latin typeface="Roboto"/>
              <a:ea typeface="Roboto"/>
              <a:cs typeface="Roboto"/>
              <a:sym typeface="Roboto"/>
            </a:endParaRPr>
          </a:p>
        </p:txBody>
      </p:sp>
      <p:sp>
        <p:nvSpPr>
          <p:cNvPr id="615" name="Google Shape;615;p74"/>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1" name="Google Shape;621;p75"/>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22" name="Google Shape;622;p75"/>
          <p:cNvSpPr txBox="1"/>
          <p:nvPr/>
        </p:nvSpPr>
        <p:spPr>
          <a:xfrm>
            <a:off x="387900" y="1846400"/>
            <a:ext cx="8946300" cy="11991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23" name="Google Shape;623;p75"/>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29" name="Google Shape;629;p76"/>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0" name="Google Shape;630;p76"/>
          <p:cNvSpPr txBox="1"/>
          <p:nvPr/>
        </p:nvSpPr>
        <p:spPr>
          <a:xfrm>
            <a:off x="387900" y="1846400"/>
            <a:ext cx="8946300" cy="10452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Mentorship</a:t>
            </a:r>
            <a:endParaRPr sz="2600">
              <a:solidFill>
                <a:schemeClr val="dk1"/>
              </a:solidFill>
              <a:latin typeface="Roboto"/>
              <a:ea typeface="Roboto"/>
              <a:cs typeface="Roboto"/>
              <a:sym typeface="Roboto"/>
            </a:endParaRPr>
          </a:p>
        </p:txBody>
      </p:sp>
      <p:sp>
        <p:nvSpPr>
          <p:cNvPr id="631" name="Google Shape;631;p76"/>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Let them in!</a:t>
            </a:r>
            <a:endParaRPr/>
          </a:p>
        </p:txBody>
      </p:sp>
      <p:sp>
        <p:nvSpPr>
          <p:cNvPr id="637" name="Google Shape;637;p77"/>
          <p:cNvSpPr txBox="1"/>
          <p:nvPr/>
        </p:nvSpPr>
        <p:spPr>
          <a:xfrm>
            <a:off x="906600" y="1578825"/>
            <a:ext cx="3552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38" name="Google Shape;638;p77"/>
          <p:cNvSpPr txBox="1"/>
          <p:nvPr/>
        </p:nvSpPr>
        <p:spPr>
          <a:xfrm>
            <a:off x="387900" y="1846400"/>
            <a:ext cx="8946300" cy="2119500"/>
          </a:xfrm>
          <a:prstGeom prst="rect">
            <a:avLst/>
          </a:prstGeom>
          <a:noFill/>
          <a:ln>
            <a:noFill/>
          </a:ln>
          <a:effectLst>
            <a:outerShdw blurRad="57150" rotWithShape="0" algn="bl" dir="5400000" dist="19050">
              <a:srgbClr val="000000"/>
            </a:outerShdw>
          </a:effectLst>
        </p:spPr>
        <p:txBody>
          <a:bodyPr anchorCtr="0" anchor="t" bIns="91425" lIns="91425" spcFirstLastPara="1" rIns="91425" wrap="square" tIns="91425">
            <a:spAutoFit/>
          </a:bodyPr>
          <a:lstStyle/>
          <a:p>
            <a:pPr indent="-393700" lvl="0" marL="457200" rtl="0" algn="l">
              <a:lnSpc>
                <a:spcPct val="115000"/>
              </a:lnSpc>
              <a:spcBef>
                <a:spcPts val="1200"/>
              </a:spcBef>
              <a:spcAft>
                <a:spcPts val="0"/>
              </a:spcAft>
              <a:buClr>
                <a:schemeClr val="dk1"/>
              </a:buClr>
              <a:buSzPts val="2600"/>
              <a:buFont typeface="Roboto"/>
              <a:buChar char="●"/>
            </a:pPr>
            <a:r>
              <a:rPr lang="en" sz="2600">
                <a:solidFill>
                  <a:schemeClr val="dk1"/>
                </a:solidFill>
                <a:latin typeface="Roboto"/>
                <a:ea typeface="Roboto"/>
                <a:cs typeface="Roboto"/>
                <a:sym typeface="Roboto"/>
              </a:rPr>
              <a:t>Cultural acceptance - </a:t>
            </a:r>
            <a:r>
              <a:rPr lang="en" sz="2600" u="sng">
                <a:solidFill>
                  <a:schemeClr val="accent5"/>
                </a:solidFill>
                <a:latin typeface="Roboto"/>
                <a:ea typeface="Roboto"/>
                <a:cs typeface="Roboto"/>
                <a:sym typeface="Roboto"/>
                <a:hlinkClick r:id="rId3">
                  <a:extLst>
                    <a:ext uri="{A12FA001-AC4F-418D-AE19-62706E023703}">
                      <ahyp:hlinkClr val="tx"/>
                    </a:ext>
                  </a:extLst>
                </a:hlinkClick>
              </a:rPr>
              <a:t>“Cultural Relativism” Talk</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Mentorship</a:t>
            </a:r>
            <a:endParaRPr sz="2600">
              <a:solidFill>
                <a:schemeClr val="dk1"/>
              </a:solidFill>
              <a:latin typeface="Roboto"/>
              <a:ea typeface="Roboto"/>
              <a:cs typeface="Roboto"/>
              <a:sym typeface="Roboto"/>
            </a:endParaRPr>
          </a:p>
          <a:p>
            <a:pPr indent="-393700" lvl="0" marL="457200" rtl="0" algn="l">
              <a:lnSpc>
                <a:spcPct val="115000"/>
              </a:lnSpc>
              <a:spcBef>
                <a:spcPts val="0"/>
              </a:spcBef>
              <a:spcAft>
                <a:spcPts val="0"/>
              </a:spcAft>
              <a:buClr>
                <a:schemeClr val="dk1"/>
              </a:buClr>
              <a:buSzPts val="2600"/>
              <a:buFont typeface="Roboto"/>
              <a:buChar char="●"/>
            </a:pPr>
            <a:r>
              <a:rPr lang="en" sz="2600">
                <a:solidFill>
                  <a:schemeClr val="dk1"/>
                </a:solidFill>
                <a:latin typeface="Roboto"/>
                <a:ea typeface="Roboto"/>
                <a:cs typeface="Roboto"/>
                <a:sym typeface="Roboto"/>
              </a:rPr>
              <a:t>Use your languages!</a:t>
            </a:r>
            <a:endParaRPr sz="2600">
              <a:solidFill>
                <a:schemeClr val="dk1"/>
              </a:solidFill>
              <a:latin typeface="Roboto"/>
              <a:ea typeface="Roboto"/>
              <a:cs typeface="Roboto"/>
              <a:sym typeface="Roboto"/>
            </a:endParaRPr>
          </a:p>
          <a:p>
            <a:pPr indent="0" lvl="0" marL="0" rtl="0" algn="l">
              <a:spcBef>
                <a:spcPts val="1200"/>
              </a:spcBef>
              <a:spcAft>
                <a:spcPts val="0"/>
              </a:spcAft>
              <a:buNone/>
            </a:pPr>
            <a:r>
              <a:t/>
            </a:r>
            <a:endParaRPr sz="2600">
              <a:solidFill>
                <a:schemeClr val="dk1"/>
              </a:solidFill>
              <a:latin typeface="Roboto"/>
              <a:ea typeface="Roboto"/>
              <a:cs typeface="Roboto"/>
              <a:sym typeface="Roboto"/>
            </a:endParaRPr>
          </a:p>
        </p:txBody>
      </p:sp>
      <p:sp>
        <p:nvSpPr>
          <p:cNvPr id="639" name="Google Shape;639;p77"/>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8"/>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pic>
        <p:nvPicPr>
          <p:cNvPr id="645" name="Google Shape;645;p78"/>
          <p:cNvPicPr preferRelativeResize="0"/>
          <p:nvPr/>
        </p:nvPicPr>
        <p:blipFill>
          <a:blip r:embed="rId3">
            <a:alphaModFix/>
          </a:blip>
          <a:stretch>
            <a:fillRect/>
          </a:stretch>
        </p:blipFill>
        <p:spPr>
          <a:xfrm>
            <a:off x="3910602" y="152625"/>
            <a:ext cx="1612325" cy="1612325"/>
          </a:xfrm>
          <a:prstGeom prst="rect">
            <a:avLst/>
          </a:prstGeom>
          <a:noFill/>
          <a:ln>
            <a:noFill/>
          </a:ln>
        </p:spPr>
      </p:pic>
      <p:pic>
        <p:nvPicPr>
          <p:cNvPr id="646" name="Google Shape;646;p78"/>
          <p:cNvPicPr preferRelativeResize="0"/>
          <p:nvPr/>
        </p:nvPicPr>
        <p:blipFill>
          <a:blip r:embed="rId3">
            <a:alphaModFix/>
          </a:blip>
          <a:stretch>
            <a:fillRect/>
          </a:stretch>
        </p:blipFill>
        <p:spPr>
          <a:xfrm>
            <a:off x="3910602" y="3111150"/>
            <a:ext cx="1612325" cy="1612325"/>
          </a:xfrm>
          <a:prstGeom prst="rect">
            <a:avLst/>
          </a:prstGeom>
          <a:noFill/>
          <a:ln>
            <a:noFill/>
          </a:ln>
        </p:spPr>
      </p:pic>
      <p:sp>
        <p:nvSpPr>
          <p:cNvPr id="647" name="Google Shape;647;p78"/>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06" name="Google Shape;106;p1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07" name="Google Shape;107;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  </a:t>
            </a:r>
            <a:endParaRPr/>
          </a:p>
        </p:txBody>
      </p:sp>
      <p:sp>
        <p:nvSpPr>
          <p:cNvPr id="108" name="Google Shape;108;p19"/>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265500" y="1209075"/>
            <a:ext cx="4045200" cy="15063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is a developing country?</a:t>
            </a:r>
            <a:endParaRPr/>
          </a:p>
        </p:txBody>
      </p:sp>
      <p:sp>
        <p:nvSpPr>
          <p:cNvPr id="114" name="Google Shape;114;p20"/>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does it mean now what it meant before?</a:t>
            </a:r>
            <a:endParaRPr/>
          </a:p>
          <a:p>
            <a:pPr indent="0" lvl="0" marL="0" rtl="0" algn="ctr">
              <a:spcBef>
                <a:spcPts val="0"/>
              </a:spcBef>
              <a:spcAft>
                <a:spcPts val="0"/>
              </a:spcAft>
              <a:buNone/>
            </a:pPr>
            <a:r>
              <a:t/>
            </a:r>
            <a:endParaRPr/>
          </a:p>
        </p:txBody>
      </p:sp>
      <p:sp>
        <p:nvSpPr>
          <p:cNvPr id="115" name="Google Shape;115;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Actually developing</a:t>
            </a:r>
            <a:endParaRPr/>
          </a:p>
          <a:p>
            <a:pPr indent="-342900" lvl="0" marL="457200" rtl="0" algn="l">
              <a:spcBef>
                <a:spcPts val="0"/>
              </a:spcBef>
              <a:spcAft>
                <a:spcPts val="0"/>
              </a:spcAft>
              <a:buSzPts val="1800"/>
              <a:buChar char="●"/>
            </a:pPr>
            <a:r>
              <a:rPr lang="en"/>
              <a:t>Trying to develop</a:t>
            </a:r>
            <a:endParaRPr/>
          </a:p>
          <a:p>
            <a:pPr indent="-342900" lvl="0" marL="457200" rtl="0" algn="l">
              <a:spcBef>
                <a:spcPts val="0"/>
              </a:spcBef>
              <a:spcAft>
                <a:spcPts val="0"/>
              </a:spcAft>
              <a:buSzPts val="1800"/>
              <a:buChar char="●"/>
            </a:pPr>
            <a:r>
              <a:rPr lang="en"/>
              <a:t>S</a:t>
            </a:r>
            <a:r>
              <a:rPr lang="en"/>
              <a:t>tagnant - الدول المتخلفة “Left behind”</a:t>
            </a:r>
            <a:endParaRPr/>
          </a:p>
        </p:txBody>
      </p:sp>
      <p:sp>
        <p:nvSpPr>
          <p:cNvPr id="116" name="Google Shape;116;p20"/>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80750" y="1764950"/>
            <a:ext cx="8222100" cy="907500"/>
          </a:xfrm>
          <a:prstGeom prst="rect">
            <a:avLst/>
          </a:prstGeom>
          <a:effectLst>
            <a:outerShdw blurRad="57150" rotWithShape="0" algn="bl" dir="5400000" dist="19050">
              <a:srgbClr val="000000"/>
            </a:outerShdw>
          </a:effectLst>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Current State</a:t>
            </a:r>
            <a:endParaRPr/>
          </a:p>
        </p:txBody>
      </p:sp>
      <p:sp>
        <p:nvSpPr>
          <p:cNvPr id="122" name="Google Shape;122;p21"/>
          <p:cNvSpPr/>
          <p:nvPr/>
        </p:nvSpPr>
        <p:spPr>
          <a:xfrm>
            <a:off x="7760273" y="4902600"/>
            <a:ext cx="1342052" cy="182525"/>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@ahmedszakaria</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