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Lst>
  <p:sldSz cy="6858000" cx="12192000"/>
  <p:notesSz cx="6858000" cy="9144000"/>
  <p:embeddedFontLst>
    <p:embeddedFont>
      <p:font typeface="Roboto"/>
      <p:regular r:id="rId75"/>
      <p:bold r:id="rId76"/>
      <p:italic r:id="rId77"/>
      <p:boldItalic r:id="rId78"/>
    </p:embeddedFont>
    <p:embeddedFont>
      <p:font typeface="Lato"/>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Lato-bold.fntdata"/><Relationship Id="rId82" Type="http://schemas.openxmlformats.org/officeDocument/2006/relationships/font" Target="fonts/Lato-boldItalic.fntdata"/><Relationship Id="rId81"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font" Target="fonts/Roboto-regular.fntdata"/><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font" Target="fonts/Roboto-italic.fntdata"/><Relationship Id="rId32" Type="http://schemas.openxmlformats.org/officeDocument/2006/relationships/slide" Target="slides/slide28.xml"/><Relationship Id="rId76" Type="http://schemas.openxmlformats.org/officeDocument/2006/relationships/font" Target="fonts/Roboto-bold.fntdata"/><Relationship Id="rId35" Type="http://schemas.openxmlformats.org/officeDocument/2006/relationships/slide" Target="slides/slide31.xml"/><Relationship Id="rId79" Type="http://schemas.openxmlformats.org/officeDocument/2006/relationships/font" Target="fonts/Lato-regular.fntdata"/><Relationship Id="rId34" Type="http://schemas.openxmlformats.org/officeDocument/2006/relationships/slide" Target="slides/slide30.xml"/><Relationship Id="rId78" Type="http://schemas.openxmlformats.org/officeDocument/2006/relationships/font" Target="fonts/Roboto-boldItalic.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eb662e2a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8eb662e2ad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eb662e2a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8eb662e2ad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eb662e2a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8eb662e2ad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01216bcc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b01216bcc4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eb662e2a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8eb662e2ad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06df8a951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b06df8a951_0_2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eb662e2a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8eb662e2ad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eb662e2a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8eb662e2ad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eb662e2a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8eb662e2ad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8eb662e2a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8eb662e2ad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8eb662e2a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8eb662e2ad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8eb662e2a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8eb662e2ad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8eb662e2a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8eb662e2ad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8eb662e2a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28eb662e2ad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8eb662e2a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8eb662e2ad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8eb662e2ad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8eb662e2ad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8eb662e2a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28eb662e2ad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8eb662e2a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28eb662e2ad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8eb662e2a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28eb662e2ad_0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8eb662e2a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28eb662e2ad_0_2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need for Open Source Program Offices (OSPOs) arose as organizations increasingly began to recognize the strategic importance of open source software in the development and growth of their businesses. Several factors contributed to the emergence of OSPOs</a:t>
            </a:r>
            <a:endParaRPr/>
          </a:p>
        </p:txBody>
      </p:sp>
      <p:sp>
        <p:nvSpPr>
          <p:cNvPr id="99" name="Google Shape;9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8eb662e2ad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28eb662e2ad_0_2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b06df8a951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2b06df8a951_0_2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b06df8a951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2b06df8a951_0_3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b06df8a951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2b06df8a951_0_3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b06df8a951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2b06df8a951_0_3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b01216bcc4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b01216bcc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b06df8a951_0_3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b06df8a951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b06df8a951_0_3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b06df8a951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b06df8a951_0_3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b06df8a951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b06df8a951_0_3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b06df8a951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01216bcc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The need for Open Source Program Offices (OSPOs) arose as organizations increasingly began to recognize the strategic importance of open source software in the development and growth of their businesses. Several factors contributed to the emergence of OSPOs</a:t>
            </a:r>
            <a:endParaRPr/>
          </a:p>
        </p:txBody>
      </p:sp>
      <p:sp>
        <p:nvSpPr>
          <p:cNvPr id="104" name="Google Shape;104;g2b01216bcc4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b06df8a951_0_3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b06df8a951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b06df8a951_0_3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b06df8a951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b06df8a951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g2b06df8a951_0_3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b06df8a951_0_3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b06df8a951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b06df8a951_0_3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b06df8a951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b06df8a951_0_3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b06df8a951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b06df8a951_0_3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b06df8a951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b06df8a951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b06df8a951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b06df8a951_0_3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b06df8a951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b06df8a951_0_4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b06df8a951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01216bcc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b01216bcc4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b06df8a951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2b06df8a951_0_4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b06df8a951_0_4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b06df8a951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b06df8a951_0_4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b06df8a951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b06df8a951_0_4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b06df8a951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b06df8a951_0_4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b06df8a951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b06df8a951_0_4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b06df8a951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b06df8a951_0_4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b06df8a951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b06df8a951_0_4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b06df8a951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b06df8a951_0_4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b06df8a951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b06df8a951_0_4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b06df8a951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01216bcc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2b01216bcc4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b06df8a951_0_4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b06df8a951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b06df8a951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2b06df8a951_0_4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b06df8a951_0_5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b06df8a951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b06df8a951_0_5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b06df8a951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b06df8a951_0_5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b06df8a951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b06df8a951_0_5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b06df8a951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b06df8a951_0_5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b06df8a951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b06df8a951_0_6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b06df8a951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01216bcc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b01216bcc4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01216bcc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b01216bcc4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eb662e2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The need for Open Source Program Offices (OSPOs) arose as organizations increasingly began to recognize the strategic importance of open source software in the development and growth of their businesses. Several factors contributed to the emergence of OSPOs</a:t>
            </a:r>
            <a:endParaRPr/>
          </a:p>
        </p:txBody>
      </p:sp>
      <p:sp>
        <p:nvSpPr>
          <p:cNvPr id="129" name="Google Shape;129;g28eb662e2a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spcBef>
                <a:spcPts val="0"/>
              </a:spcBef>
              <a:spcAft>
                <a:spcPts val="0"/>
              </a:spcAft>
              <a:buSzPts val="1400"/>
              <a:buFont typeface="Lato"/>
              <a:buNone/>
              <a:defRPr>
                <a:latin typeface="Lato"/>
                <a:ea typeface="Lato"/>
                <a:cs typeface="Lato"/>
                <a:sym typeface="Lato"/>
              </a:defRPr>
            </a:lvl2pPr>
            <a:lvl3pPr lvl="2">
              <a:spcBef>
                <a:spcPts val="0"/>
              </a:spcBef>
              <a:spcAft>
                <a:spcPts val="0"/>
              </a:spcAft>
              <a:buSzPts val="1400"/>
              <a:buFont typeface="Lato"/>
              <a:buNone/>
              <a:defRPr>
                <a:latin typeface="Lato"/>
                <a:ea typeface="Lato"/>
                <a:cs typeface="Lato"/>
                <a:sym typeface="Lato"/>
              </a:defRPr>
            </a:lvl3pPr>
            <a:lvl4pPr lvl="3">
              <a:spcBef>
                <a:spcPts val="0"/>
              </a:spcBef>
              <a:spcAft>
                <a:spcPts val="0"/>
              </a:spcAft>
              <a:buSzPts val="1400"/>
              <a:buFont typeface="Lato"/>
              <a:buNone/>
              <a:defRPr>
                <a:latin typeface="Lato"/>
                <a:ea typeface="Lato"/>
                <a:cs typeface="Lato"/>
                <a:sym typeface="Lato"/>
              </a:defRPr>
            </a:lvl4pPr>
            <a:lvl5pPr lvl="4">
              <a:spcBef>
                <a:spcPts val="0"/>
              </a:spcBef>
              <a:spcAft>
                <a:spcPts val="0"/>
              </a:spcAft>
              <a:buSzPts val="1400"/>
              <a:buFont typeface="Lato"/>
              <a:buNone/>
              <a:defRPr>
                <a:latin typeface="Lato"/>
                <a:ea typeface="Lato"/>
                <a:cs typeface="Lato"/>
                <a:sym typeface="Lato"/>
              </a:defRPr>
            </a:lvl5pPr>
            <a:lvl6pPr lvl="5">
              <a:spcBef>
                <a:spcPts val="0"/>
              </a:spcBef>
              <a:spcAft>
                <a:spcPts val="0"/>
              </a:spcAft>
              <a:buSzPts val="1400"/>
              <a:buFont typeface="Lato"/>
              <a:buNone/>
              <a:defRPr>
                <a:latin typeface="Lato"/>
                <a:ea typeface="Lato"/>
                <a:cs typeface="Lato"/>
                <a:sym typeface="Lato"/>
              </a:defRPr>
            </a:lvl6pPr>
            <a:lvl7pPr lvl="6">
              <a:spcBef>
                <a:spcPts val="0"/>
              </a:spcBef>
              <a:spcAft>
                <a:spcPts val="0"/>
              </a:spcAft>
              <a:buSzPts val="1400"/>
              <a:buFont typeface="Lato"/>
              <a:buNone/>
              <a:defRPr>
                <a:latin typeface="Lato"/>
                <a:ea typeface="Lato"/>
                <a:cs typeface="Lato"/>
                <a:sym typeface="Lato"/>
              </a:defRPr>
            </a:lvl7pPr>
            <a:lvl8pPr lvl="7">
              <a:spcBef>
                <a:spcPts val="0"/>
              </a:spcBef>
              <a:spcAft>
                <a:spcPts val="0"/>
              </a:spcAft>
              <a:buSzPts val="1400"/>
              <a:buFont typeface="Lato"/>
              <a:buNone/>
              <a:defRPr>
                <a:latin typeface="Lato"/>
                <a:ea typeface="Lato"/>
                <a:cs typeface="Lato"/>
                <a:sym typeface="Lato"/>
              </a:defRPr>
            </a:lvl8pPr>
            <a:lvl9pPr lvl="8">
              <a:spcBef>
                <a:spcPts val="0"/>
              </a:spcBef>
              <a:spcAft>
                <a:spcPts val="0"/>
              </a:spcAft>
              <a:buSzPts val="1400"/>
              <a:buFont typeface="Lato"/>
              <a:buNone/>
              <a:defRPr>
                <a:latin typeface="Lato"/>
                <a:ea typeface="Lato"/>
                <a:cs typeface="Lato"/>
                <a:sym typeface="Lato"/>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Font typeface="Lato"/>
              <a:buNone/>
              <a:defRPr sz="2400">
                <a:latin typeface="Lato"/>
                <a:ea typeface="Lato"/>
                <a:cs typeface="Lato"/>
                <a:sym typeface="Lato"/>
              </a:defRPr>
            </a:lvl1pPr>
            <a:lvl2pPr lvl="1" algn="ctr">
              <a:lnSpc>
                <a:spcPct val="90000"/>
              </a:lnSpc>
              <a:spcBef>
                <a:spcPts val="500"/>
              </a:spcBef>
              <a:spcAft>
                <a:spcPts val="0"/>
              </a:spcAft>
              <a:buClr>
                <a:schemeClr val="dk1"/>
              </a:buClr>
              <a:buSzPts val="2000"/>
              <a:buFont typeface="Lato"/>
              <a:buNone/>
              <a:defRPr sz="2000">
                <a:latin typeface="Lato"/>
                <a:ea typeface="Lato"/>
                <a:cs typeface="Lato"/>
                <a:sym typeface="Lato"/>
              </a:defRPr>
            </a:lvl2pPr>
            <a:lvl3pPr lvl="2" algn="ctr">
              <a:lnSpc>
                <a:spcPct val="90000"/>
              </a:lnSpc>
              <a:spcBef>
                <a:spcPts val="500"/>
              </a:spcBef>
              <a:spcAft>
                <a:spcPts val="0"/>
              </a:spcAft>
              <a:buClr>
                <a:schemeClr val="dk1"/>
              </a:buClr>
              <a:buSzPts val="1800"/>
              <a:buFont typeface="Lato"/>
              <a:buNone/>
              <a:defRPr sz="1800">
                <a:latin typeface="Lato"/>
                <a:ea typeface="Lato"/>
                <a:cs typeface="Lato"/>
                <a:sym typeface="Lato"/>
              </a:defRPr>
            </a:lvl3pPr>
            <a:lvl4pPr lvl="3" algn="ctr">
              <a:lnSpc>
                <a:spcPct val="90000"/>
              </a:lnSpc>
              <a:spcBef>
                <a:spcPts val="500"/>
              </a:spcBef>
              <a:spcAft>
                <a:spcPts val="0"/>
              </a:spcAft>
              <a:buClr>
                <a:schemeClr val="dk1"/>
              </a:buClr>
              <a:buSzPts val="1600"/>
              <a:buFont typeface="Lato"/>
              <a:buNone/>
              <a:defRPr sz="1600">
                <a:latin typeface="Lato"/>
                <a:ea typeface="Lato"/>
                <a:cs typeface="Lato"/>
                <a:sym typeface="Lato"/>
              </a:defRPr>
            </a:lvl4pPr>
            <a:lvl5pPr lvl="4" algn="ctr">
              <a:lnSpc>
                <a:spcPct val="90000"/>
              </a:lnSpc>
              <a:spcBef>
                <a:spcPts val="500"/>
              </a:spcBef>
              <a:spcAft>
                <a:spcPts val="0"/>
              </a:spcAft>
              <a:buClr>
                <a:schemeClr val="dk1"/>
              </a:buClr>
              <a:buSzPts val="1600"/>
              <a:buFont typeface="Lato"/>
              <a:buNone/>
              <a:defRPr sz="1600">
                <a:latin typeface="Lato"/>
                <a:ea typeface="Lato"/>
                <a:cs typeface="Lato"/>
                <a:sym typeface="Lato"/>
              </a:defRPr>
            </a:lvl5pPr>
            <a:lvl6pPr lvl="5" algn="ctr">
              <a:lnSpc>
                <a:spcPct val="90000"/>
              </a:lnSpc>
              <a:spcBef>
                <a:spcPts val="500"/>
              </a:spcBef>
              <a:spcAft>
                <a:spcPts val="0"/>
              </a:spcAft>
              <a:buClr>
                <a:schemeClr val="dk1"/>
              </a:buClr>
              <a:buSzPts val="1600"/>
              <a:buFont typeface="Lato"/>
              <a:buNone/>
              <a:defRPr sz="1600">
                <a:latin typeface="Lato"/>
                <a:ea typeface="Lato"/>
                <a:cs typeface="Lato"/>
                <a:sym typeface="Lato"/>
              </a:defRPr>
            </a:lvl6pPr>
            <a:lvl7pPr lvl="6" algn="ctr">
              <a:lnSpc>
                <a:spcPct val="90000"/>
              </a:lnSpc>
              <a:spcBef>
                <a:spcPts val="500"/>
              </a:spcBef>
              <a:spcAft>
                <a:spcPts val="0"/>
              </a:spcAft>
              <a:buClr>
                <a:schemeClr val="dk1"/>
              </a:buClr>
              <a:buSzPts val="1600"/>
              <a:buFont typeface="Lato"/>
              <a:buNone/>
              <a:defRPr sz="1600">
                <a:latin typeface="Lato"/>
                <a:ea typeface="Lato"/>
                <a:cs typeface="Lato"/>
                <a:sym typeface="Lato"/>
              </a:defRPr>
            </a:lvl7pPr>
            <a:lvl8pPr lvl="7" algn="ctr">
              <a:lnSpc>
                <a:spcPct val="90000"/>
              </a:lnSpc>
              <a:spcBef>
                <a:spcPts val="500"/>
              </a:spcBef>
              <a:spcAft>
                <a:spcPts val="0"/>
              </a:spcAft>
              <a:buClr>
                <a:schemeClr val="dk1"/>
              </a:buClr>
              <a:buSzPts val="1600"/>
              <a:buFont typeface="Lato"/>
              <a:buNone/>
              <a:defRPr sz="1600">
                <a:latin typeface="Lato"/>
                <a:ea typeface="Lato"/>
                <a:cs typeface="Lato"/>
                <a:sym typeface="Lato"/>
              </a:defRPr>
            </a:lvl8pPr>
            <a:lvl9pPr lvl="8" algn="ctr">
              <a:lnSpc>
                <a:spcPct val="90000"/>
              </a:lnSpc>
              <a:spcBef>
                <a:spcPts val="500"/>
              </a:spcBef>
              <a:spcAft>
                <a:spcPts val="0"/>
              </a:spcAft>
              <a:buClr>
                <a:schemeClr val="dk1"/>
              </a:buClr>
              <a:buSzPts val="1600"/>
              <a:buFont typeface="Lato"/>
              <a:buNone/>
              <a:defRPr sz="1600">
                <a:latin typeface="Lato"/>
                <a:ea typeface="Lato"/>
                <a:cs typeface="Lato"/>
                <a:sym typeface="Lato"/>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Font typeface="Lato"/>
              <a:buNone/>
              <a:defRPr>
                <a:latin typeface="Lato"/>
                <a:ea typeface="Lato"/>
                <a:cs typeface="Lato"/>
                <a:sym typeface="Lato"/>
              </a:defRPr>
            </a:lvl1pPr>
            <a:lvl2pPr lvl="1" algn="l">
              <a:spcBef>
                <a:spcPts val="0"/>
              </a:spcBef>
              <a:spcAft>
                <a:spcPts val="0"/>
              </a:spcAft>
              <a:buSzPts val="1400"/>
              <a:buFont typeface="Lato"/>
              <a:buNone/>
              <a:defRPr>
                <a:latin typeface="Lato"/>
                <a:ea typeface="Lato"/>
                <a:cs typeface="Lato"/>
                <a:sym typeface="Lato"/>
              </a:defRPr>
            </a:lvl2pPr>
            <a:lvl3pPr lvl="2" algn="l">
              <a:spcBef>
                <a:spcPts val="0"/>
              </a:spcBef>
              <a:spcAft>
                <a:spcPts val="0"/>
              </a:spcAft>
              <a:buSzPts val="1400"/>
              <a:buFont typeface="Lato"/>
              <a:buNone/>
              <a:defRPr>
                <a:latin typeface="Lato"/>
                <a:ea typeface="Lato"/>
                <a:cs typeface="Lato"/>
                <a:sym typeface="Lato"/>
              </a:defRPr>
            </a:lvl3pPr>
            <a:lvl4pPr lvl="3" algn="l">
              <a:spcBef>
                <a:spcPts val="0"/>
              </a:spcBef>
              <a:spcAft>
                <a:spcPts val="0"/>
              </a:spcAft>
              <a:buSzPts val="1400"/>
              <a:buFont typeface="Lato"/>
              <a:buNone/>
              <a:defRPr>
                <a:latin typeface="Lato"/>
                <a:ea typeface="Lato"/>
                <a:cs typeface="Lato"/>
                <a:sym typeface="Lato"/>
              </a:defRPr>
            </a:lvl4pPr>
            <a:lvl5pPr lvl="4" algn="l">
              <a:spcBef>
                <a:spcPts val="0"/>
              </a:spcBef>
              <a:spcAft>
                <a:spcPts val="0"/>
              </a:spcAft>
              <a:buSzPts val="1400"/>
              <a:buFont typeface="Lato"/>
              <a:buNone/>
              <a:defRPr>
                <a:latin typeface="Lato"/>
                <a:ea typeface="Lato"/>
                <a:cs typeface="Lato"/>
                <a:sym typeface="Lato"/>
              </a:defRPr>
            </a:lvl5pPr>
            <a:lvl6pPr lvl="5" algn="l">
              <a:spcBef>
                <a:spcPts val="0"/>
              </a:spcBef>
              <a:spcAft>
                <a:spcPts val="0"/>
              </a:spcAft>
              <a:buSzPts val="1400"/>
              <a:buFont typeface="Lato"/>
              <a:buNone/>
              <a:defRPr>
                <a:latin typeface="Lato"/>
                <a:ea typeface="Lato"/>
                <a:cs typeface="Lato"/>
                <a:sym typeface="Lato"/>
              </a:defRPr>
            </a:lvl6pPr>
            <a:lvl7pPr lvl="6" algn="l">
              <a:spcBef>
                <a:spcPts val="0"/>
              </a:spcBef>
              <a:spcAft>
                <a:spcPts val="0"/>
              </a:spcAft>
              <a:buSzPts val="1400"/>
              <a:buFont typeface="Lato"/>
              <a:buNone/>
              <a:defRPr>
                <a:latin typeface="Lato"/>
                <a:ea typeface="Lato"/>
                <a:cs typeface="Lato"/>
                <a:sym typeface="Lato"/>
              </a:defRPr>
            </a:lvl7pPr>
            <a:lvl8pPr lvl="7" algn="l">
              <a:spcBef>
                <a:spcPts val="0"/>
              </a:spcBef>
              <a:spcAft>
                <a:spcPts val="0"/>
              </a:spcAft>
              <a:buSzPts val="1400"/>
              <a:buFont typeface="Lato"/>
              <a:buNone/>
              <a:defRPr>
                <a:latin typeface="Lato"/>
                <a:ea typeface="Lato"/>
                <a:cs typeface="Lato"/>
                <a:sym typeface="Lato"/>
              </a:defRPr>
            </a:lvl8pPr>
            <a:lvl9pPr lvl="8" algn="l">
              <a:spcBef>
                <a:spcPts val="0"/>
              </a:spcBef>
              <a:spcAft>
                <a:spcPts val="0"/>
              </a:spcAft>
              <a:buSzPts val="1400"/>
              <a:buFont typeface="Lato"/>
              <a:buNone/>
              <a:defRPr>
                <a:latin typeface="Lato"/>
                <a:ea typeface="Lato"/>
                <a:cs typeface="Lato"/>
                <a:sym typeface="Lato"/>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Font typeface="Lato"/>
              <a:buNone/>
              <a:defRPr>
                <a:latin typeface="Lato"/>
                <a:ea typeface="Lato"/>
                <a:cs typeface="Lato"/>
                <a:sym typeface="Lato"/>
              </a:defRPr>
            </a:lvl1pPr>
            <a:lvl2pPr lvl="1" algn="l">
              <a:spcBef>
                <a:spcPts val="0"/>
              </a:spcBef>
              <a:spcAft>
                <a:spcPts val="0"/>
              </a:spcAft>
              <a:buSzPts val="1400"/>
              <a:buFont typeface="Lato"/>
              <a:buNone/>
              <a:defRPr>
                <a:latin typeface="Lato"/>
                <a:ea typeface="Lato"/>
                <a:cs typeface="Lato"/>
                <a:sym typeface="Lato"/>
              </a:defRPr>
            </a:lvl2pPr>
            <a:lvl3pPr lvl="2" algn="l">
              <a:spcBef>
                <a:spcPts val="0"/>
              </a:spcBef>
              <a:spcAft>
                <a:spcPts val="0"/>
              </a:spcAft>
              <a:buSzPts val="1400"/>
              <a:buFont typeface="Lato"/>
              <a:buNone/>
              <a:defRPr>
                <a:latin typeface="Lato"/>
                <a:ea typeface="Lato"/>
                <a:cs typeface="Lato"/>
                <a:sym typeface="Lato"/>
              </a:defRPr>
            </a:lvl3pPr>
            <a:lvl4pPr lvl="3" algn="l">
              <a:spcBef>
                <a:spcPts val="0"/>
              </a:spcBef>
              <a:spcAft>
                <a:spcPts val="0"/>
              </a:spcAft>
              <a:buSzPts val="1400"/>
              <a:buFont typeface="Lato"/>
              <a:buNone/>
              <a:defRPr>
                <a:latin typeface="Lato"/>
                <a:ea typeface="Lato"/>
                <a:cs typeface="Lato"/>
                <a:sym typeface="Lato"/>
              </a:defRPr>
            </a:lvl4pPr>
            <a:lvl5pPr lvl="4" algn="l">
              <a:spcBef>
                <a:spcPts val="0"/>
              </a:spcBef>
              <a:spcAft>
                <a:spcPts val="0"/>
              </a:spcAft>
              <a:buSzPts val="1400"/>
              <a:buFont typeface="Lato"/>
              <a:buNone/>
              <a:defRPr>
                <a:latin typeface="Lato"/>
                <a:ea typeface="Lato"/>
                <a:cs typeface="Lato"/>
                <a:sym typeface="Lato"/>
              </a:defRPr>
            </a:lvl5pPr>
            <a:lvl6pPr lvl="5" algn="l">
              <a:spcBef>
                <a:spcPts val="0"/>
              </a:spcBef>
              <a:spcAft>
                <a:spcPts val="0"/>
              </a:spcAft>
              <a:buSzPts val="1400"/>
              <a:buFont typeface="Lato"/>
              <a:buNone/>
              <a:defRPr>
                <a:latin typeface="Lato"/>
                <a:ea typeface="Lato"/>
                <a:cs typeface="Lato"/>
                <a:sym typeface="Lato"/>
              </a:defRPr>
            </a:lvl6pPr>
            <a:lvl7pPr lvl="6" algn="l">
              <a:spcBef>
                <a:spcPts val="0"/>
              </a:spcBef>
              <a:spcAft>
                <a:spcPts val="0"/>
              </a:spcAft>
              <a:buSzPts val="1400"/>
              <a:buFont typeface="Lato"/>
              <a:buNone/>
              <a:defRPr>
                <a:latin typeface="Lato"/>
                <a:ea typeface="Lato"/>
                <a:cs typeface="Lato"/>
                <a:sym typeface="Lato"/>
              </a:defRPr>
            </a:lvl7pPr>
            <a:lvl8pPr lvl="7" algn="l">
              <a:spcBef>
                <a:spcPts val="0"/>
              </a:spcBef>
              <a:spcAft>
                <a:spcPts val="0"/>
              </a:spcAft>
              <a:buSzPts val="1400"/>
              <a:buFont typeface="Lato"/>
              <a:buNone/>
              <a:defRPr>
                <a:latin typeface="Lato"/>
                <a:ea typeface="Lato"/>
                <a:cs typeface="Lato"/>
                <a:sym typeface="Lato"/>
              </a:defRPr>
            </a:lvl8pPr>
            <a:lvl9pPr lvl="8" algn="l">
              <a:spcBef>
                <a:spcPts val="0"/>
              </a:spcBef>
              <a:spcAft>
                <a:spcPts val="0"/>
              </a:spcAft>
              <a:buSzPts val="1400"/>
              <a:buFont typeface="Lato"/>
              <a:buNone/>
              <a:defRPr>
                <a:latin typeface="Lato"/>
                <a:ea typeface="Lato"/>
                <a:cs typeface="Lato"/>
                <a:sym typeface="Lato"/>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atin typeface="Lato"/>
                <a:ea typeface="Lato"/>
                <a:cs typeface="Lato"/>
                <a:sym typeface="Lato"/>
              </a:defRPr>
            </a:lvl1pPr>
            <a:lvl2pPr indent="0" lvl="1" marL="0" algn="r">
              <a:spcBef>
                <a:spcPts val="0"/>
              </a:spcBef>
              <a:buNone/>
              <a:defRPr>
                <a:latin typeface="Lato"/>
                <a:ea typeface="Lato"/>
                <a:cs typeface="Lato"/>
                <a:sym typeface="Lato"/>
              </a:defRPr>
            </a:lvl2pPr>
            <a:lvl3pPr indent="0" lvl="2" marL="0" algn="r">
              <a:spcBef>
                <a:spcPts val="0"/>
              </a:spcBef>
              <a:buNone/>
              <a:defRPr>
                <a:latin typeface="Lato"/>
                <a:ea typeface="Lato"/>
                <a:cs typeface="Lato"/>
                <a:sym typeface="Lato"/>
              </a:defRPr>
            </a:lvl3pPr>
            <a:lvl4pPr indent="0" lvl="3" marL="0" algn="r">
              <a:spcBef>
                <a:spcPts val="0"/>
              </a:spcBef>
              <a:buNone/>
              <a:defRPr>
                <a:latin typeface="Lato"/>
                <a:ea typeface="Lato"/>
                <a:cs typeface="Lato"/>
                <a:sym typeface="Lato"/>
              </a:defRPr>
            </a:lvl4pPr>
            <a:lvl5pPr indent="0" lvl="4" marL="0" algn="r">
              <a:spcBef>
                <a:spcPts val="0"/>
              </a:spcBef>
              <a:buNone/>
              <a:defRPr>
                <a:latin typeface="Lato"/>
                <a:ea typeface="Lato"/>
                <a:cs typeface="Lato"/>
                <a:sym typeface="Lato"/>
              </a:defRPr>
            </a:lvl5pPr>
            <a:lvl6pPr indent="0" lvl="5" marL="0" algn="r">
              <a:spcBef>
                <a:spcPts val="0"/>
              </a:spcBef>
              <a:buNone/>
              <a:defRPr>
                <a:latin typeface="Lato"/>
                <a:ea typeface="Lato"/>
                <a:cs typeface="Lato"/>
                <a:sym typeface="Lato"/>
              </a:defRPr>
            </a:lvl6pPr>
            <a:lvl7pPr indent="0" lvl="6" marL="0" algn="r">
              <a:spcBef>
                <a:spcPts val="0"/>
              </a:spcBef>
              <a:buNone/>
              <a:defRPr>
                <a:latin typeface="Lato"/>
                <a:ea typeface="Lato"/>
                <a:cs typeface="Lato"/>
                <a:sym typeface="Lato"/>
              </a:defRPr>
            </a:lvl7pPr>
            <a:lvl8pPr indent="0" lvl="7" marL="0" algn="r">
              <a:spcBef>
                <a:spcPts val="0"/>
              </a:spcBef>
              <a:buNone/>
              <a:defRPr>
                <a:latin typeface="Lato"/>
                <a:ea typeface="Lato"/>
                <a:cs typeface="Lato"/>
                <a:sym typeface="Lato"/>
              </a:defRPr>
            </a:lvl8pPr>
            <a:lvl9pPr indent="0" lvl="8" marL="0" algn="r">
              <a:spcBef>
                <a:spcPts val="0"/>
              </a:spcBef>
              <a:buNone/>
              <a:defRPr>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stateofopencon.com/" TargetMode="External"/><Relationship Id="rId5" Type="http://schemas.openxmlformats.org/officeDocument/2006/relationships/hyperlink" Target="https://hachyderm.io/@open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0.png"/><Relationship Id="rId9"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1.png"/><Relationship Id="rId8"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69" l="0" r="0" t="69"/>
          <a:stretch/>
        </p:blipFill>
        <p:spPr>
          <a:xfrm>
            <a:off x="450313" y="2321022"/>
            <a:ext cx="11698007" cy="3348242"/>
          </a:xfrm>
          <a:prstGeom prst="rect">
            <a:avLst/>
          </a:prstGeom>
          <a:noFill/>
          <a:ln>
            <a:noFill/>
          </a:ln>
        </p:spPr>
      </p:pic>
      <p:sp>
        <p:nvSpPr>
          <p:cNvPr id="85" name="Google Shape;85;p13"/>
          <p:cNvSpPr txBox="1"/>
          <p:nvPr/>
        </p:nvSpPr>
        <p:spPr>
          <a:xfrm>
            <a:off x="6016576" y="960258"/>
            <a:ext cx="5757900" cy="2052600"/>
          </a:xfrm>
          <a:prstGeom prst="rect">
            <a:avLst/>
          </a:prstGeom>
          <a:noFill/>
          <a:ln>
            <a:noFill/>
          </a:ln>
        </p:spPr>
        <p:txBody>
          <a:bodyPr anchorCtr="0" anchor="t" bIns="91425" lIns="90000" spcFirstLastPara="1" rIns="0" wrap="square" tIns="36000">
            <a:normAutofit/>
          </a:bodyPr>
          <a:lstStyle/>
          <a:p>
            <a:pPr indent="0" lvl="0" marL="0" marR="0" rtl="0" algn="r">
              <a:lnSpc>
                <a:spcPct val="70000"/>
              </a:lnSpc>
              <a:spcBef>
                <a:spcPts val="0"/>
              </a:spcBef>
              <a:spcAft>
                <a:spcPts val="0"/>
              </a:spcAft>
              <a:buClr>
                <a:srgbClr val="454992"/>
              </a:buClr>
              <a:buSzPts val="6000"/>
              <a:buFont typeface="Calibri"/>
              <a:buNone/>
            </a:pPr>
            <a:r>
              <a:rPr b="1" lang="en-GB" sz="3600">
                <a:solidFill>
                  <a:srgbClr val="9A88B4"/>
                </a:solidFill>
                <a:latin typeface="Lato"/>
                <a:ea typeface="Lato"/>
                <a:cs typeface="Lato"/>
                <a:sym typeface="Lato"/>
              </a:rPr>
              <a:t>Managing In The Open,</a:t>
            </a:r>
            <a:endParaRPr b="1" sz="3600">
              <a:solidFill>
                <a:srgbClr val="9A88B4"/>
              </a:solidFill>
              <a:latin typeface="Lato"/>
              <a:ea typeface="Lato"/>
              <a:cs typeface="Lato"/>
              <a:sym typeface="Lato"/>
            </a:endParaRPr>
          </a:p>
          <a:p>
            <a:pPr indent="0" lvl="0" marL="0" marR="0" rtl="0" algn="r">
              <a:lnSpc>
                <a:spcPct val="70000"/>
              </a:lnSpc>
              <a:spcBef>
                <a:spcPts val="0"/>
              </a:spcBef>
              <a:spcAft>
                <a:spcPts val="0"/>
              </a:spcAft>
              <a:buClr>
                <a:srgbClr val="454992"/>
              </a:buClr>
              <a:buSzPts val="6000"/>
              <a:buFont typeface="Calibri"/>
              <a:buNone/>
            </a:pPr>
            <a:r>
              <a:t/>
            </a:r>
            <a:endParaRPr b="1" sz="3600">
              <a:solidFill>
                <a:srgbClr val="9A88B4"/>
              </a:solidFill>
              <a:latin typeface="Lato"/>
              <a:ea typeface="Lato"/>
              <a:cs typeface="Lato"/>
              <a:sym typeface="Lato"/>
            </a:endParaRPr>
          </a:p>
          <a:p>
            <a:pPr indent="0" lvl="0" marL="0" marR="0" rtl="0" algn="r">
              <a:lnSpc>
                <a:spcPct val="70000"/>
              </a:lnSpc>
              <a:spcBef>
                <a:spcPts val="0"/>
              </a:spcBef>
              <a:spcAft>
                <a:spcPts val="0"/>
              </a:spcAft>
              <a:buClr>
                <a:srgbClr val="454992"/>
              </a:buClr>
              <a:buSzPts val="6000"/>
              <a:buFont typeface="Calibri"/>
              <a:buNone/>
            </a:pPr>
            <a:r>
              <a:rPr b="1" lang="en-GB" sz="3600">
                <a:solidFill>
                  <a:srgbClr val="9A88B4"/>
                </a:solidFill>
                <a:latin typeface="Lato"/>
                <a:ea typeface="Lato"/>
                <a:cs typeface="Lato"/>
                <a:sym typeface="Lato"/>
              </a:rPr>
              <a:t> Managing Contributions:</a:t>
            </a:r>
            <a:endParaRPr i="0" sz="100" u="none" cap="none" strike="noStrike">
              <a:solidFill>
                <a:srgbClr val="9A88B4"/>
              </a:solidFill>
              <a:latin typeface="Lato"/>
              <a:ea typeface="Lato"/>
              <a:cs typeface="Lato"/>
              <a:sym typeface="Lato"/>
            </a:endParaRPr>
          </a:p>
        </p:txBody>
      </p:sp>
      <p:sp>
        <p:nvSpPr>
          <p:cNvPr id="86" name="Google Shape;86;p13"/>
          <p:cNvSpPr txBox="1"/>
          <p:nvPr/>
        </p:nvSpPr>
        <p:spPr>
          <a:xfrm>
            <a:off x="6282376" y="2143635"/>
            <a:ext cx="5492100" cy="792600"/>
          </a:xfrm>
          <a:prstGeom prst="rect">
            <a:avLst/>
          </a:prstGeom>
          <a:noFill/>
          <a:ln>
            <a:noFill/>
          </a:ln>
        </p:spPr>
        <p:txBody>
          <a:bodyPr anchorCtr="0" anchor="t" bIns="91425" lIns="91425" spcFirstLastPara="1" rIns="0" wrap="square" tIns="91425">
            <a:normAutofit lnSpcReduction="20000"/>
          </a:bodyPr>
          <a:lstStyle/>
          <a:p>
            <a:pPr indent="0" lvl="0" marL="0" marR="0" rtl="0" algn="r">
              <a:lnSpc>
                <a:spcPct val="90000"/>
              </a:lnSpc>
              <a:spcBef>
                <a:spcPts val="0"/>
              </a:spcBef>
              <a:spcAft>
                <a:spcPts val="0"/>
              </a:spcAft>
              <a:buClr>
                <a:srgbClr val="454992"/>
              </a:buClr>
              <a:buSzPts val="2800"/>
              <a:buFont typeface="Arial"/>
              <a:buNone/>
            </a:pPr>
            <a:r>
              <a:rPr b="1" lang="en-GB" sz="2800">
                <a:solidFill>
                  <a:srgbClr val="9A88B4"/>
                </a:solidFill>
                <a:latin typeface="Lato"/>
                <a:ea typeface="Lato"/>
                <a:cs typeface="Lato"/>
                <a:sym typeface="Lato"/>
              </a:rPr>
              <a:t>The challenges of OSPO developers management</a:t>
            </a:r>
            <a:endParaRPr i="0" sz="1800" u="none" cap="none" strike="noStrike">
              <a:solidFill>
                <a:srgbClr val="9A88B4"/>
              </a:solidFill>
              <a:latin typeface="Lato"/>
              <a:ea typeface="Lato"/>
              <a:cs typeface="Lato"/>
              <a:sym typeface="Lato"/>
            </a:endParaRPr>
          </a:p>
        </p:txBody>
      </p:sp>
      <p:sp>
        <p:nvSpPr>
          <p:cNvPr id="87" name="Google Shape;87;p13"/>
          <p:cNvSpPr txBox="1"/>
          <p:nvPr/>
        </p:nvSpPr>
        <p:spPr>
          <a:xfrm>
            <a:off x="175597" y="5846651"/>
            <a:ext cx="8478900" cy="585000"/>
          </a:xfrm>
          <a:prstGeom prst="rect">
            <a:avLst/>
          </a:prstGeom>
          <a:noFill/>
          <a:ln>
            <a:noFill/>
          </a:ln>
        </p:spPr>
        <p:txBody>
          <a:bodyPr anchorCtr="0" anchor="t" bIns="45700" lIns="0" spcFirstLastPara="1" rIns="91425" wrap="square" tIns="45700">
            <a:spAutoFit/>
          </a:bodyPr>
          <a:lstStyle/>
          <a:p>
            <a:pPr indent="0" lvl="0" marL="0" marR="0" rtl="0" algn="l">
              <a:spcBef>
                <a:spcPts val="0"/>
              </a:spcBef>
              <a:spcAft>
                <a:spcPts val="0"/>
              </a:spcAft>
              <a:buClr>
                <a:srgbClr val="454992"/>
              </a:buClr>
              <a:buSzPts val="1600"/>
              <a:buFont typeface="Calibri"/>
              <a:buNone/>
            </a:pPr>
            <a:r>
              <a:rPr b="1" i="0" lang="en-GB" sz="1600" u="sng" cap="none" strike="noStrike">
                <a:solidFill>
                  <a:srgbClr val="9A88B4"/>
                </a:solidFill>
                <a:latin typeface="Lato"/>
                <a:ea typeface="Lato"/>
                <a:cs typeface="Lato"/>
                <a:sym typeface="Lato"/>
                <a:hlinkClick r:id="rId4">
                  <a:extLst>
                    <a:ext uri="{A12FA001-AC4F-418D-AE19-62706E023703}">
                      <ahyp:hlinkClr val="tx"/>
                    </a:ext>
                  </a:extLst>
                </a:hlinkClick>
              </a:rPr>
              <a:t>https://stateofopencon.com/</a:t>
            </a:r>
            <a:r>
              <a:rPr b="1" i="0" lang="en-GB" sz="1600" u="none" cap="none" strike="noStrike">
                <a:solidFill>
                  <a:srgbClr val="9A88B4"/>
                </a:solidFill>
                <a:latin typeface="Lato"/>
                <a:ea typeface="Lato"/>
                <a:cs typeface="Lato"/>
                <a:sym typeface="Lato"/>
              </a:rPr>
              <a:t> #stateofopencon #soocon2</a:t>
            </a:r>
            <a:r>
              <a:rPr b="1" lang="en-GB" sz="1600">
                <a:solidFill>
                  <a:srgbClr val="9A88B4"/>
                </a:solidFill>
                <a:latin typeface="Lato"/>
                <a:ea typeface="Lato"/>
                <a:cs typeface="Lato"/>
                <a:sym typeface="Lato"/>
              </a:rPr>
              <a:t>4</a:t>
            </a:r>
            <a:r>
              <a:rPr b="1" i="0" lang="en-GB" sz="1600" u="none" cap="none" strike="noStrike">
                <a:solidFill>
                  <a:srgbClr val="9A88B4"/>
                </a:solidFill>
                <a:latin typeface="Lato"/>
                <a:ea typeface="Lato"/>
                <a:cs typeface="Lato"/>
                <a:sym typeface="Lato"/>
              </a:rPr>
              <a:t> #openuk </a:t>
            </a:r>
            <a:r>
              <a:rPr b="1" i="0" lang="en-GB" sz="1600" u="sng" cap="none" strike="noStrike">
                <a:solidFill>
                  <a:srgbClr val="9A88B4"/>
                </a:solidFill>
                <a:latin typeface="Lato"/>
                <a:ea typeface="Lato"/>
                <a:cs typeface="Lato"/>
                <a:sym typeface="Lato"/>
                <a:hlinkClick r:id="rId5">
                  <a:extLst>
                    <a:ext uri="{A12FA001-AC4F-418D-AE19-62706E023703}">
                      <ahyp:hlinkClr val="tx"/>
                    </a:ext>
                  </a:extLst>
                </a:hlinkClick>
              </a:rPr>
              <a:t>https://hachyderm.io/@openuk</a:t>
            </a:r>
            <a:endParaRPr b="1" i="0" sz="1600" u="none" cap="none" strike="noStrike">
              <a:solidFill>
                <a:srgbClr val="9A88B4"/>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nvSpPr>
        <p:spPr>
          <a:xfrm>
            <a:off x="223900" y="0"/>
            <a:ext cx="9077100" cy="4322700"/>
          </a:xfrm>
          <a:prstGeom prst="rect">
            <a:avLst/>
          </a:prstGeom>
          <a:noFill/>
          <a:ln>
            <a:noFill/>
          </a:ln>
          <a:effectLst>
            <a:outerShdw blurRad="57150" rotWithShape="0" algn="bl" dir="5400000" dist="19050">
              <a:srgbClr val="000000">
                <a:alpha val="20000"/>
              </a:srgbClr>
            </a:outerShdw>
          </a:effectLst>
        </p:spPr>
        <p:txBody>
          <a:bodyPr anchorCtr="0" anchor="t" bIns="34275" lIns="0" spcFirstLastPara="1" rIns="68575" wrap="square" tIns="34275">
            <a:spAutoFit/>
          </a:bodyPr>
          <a:lstStyle/>
          <a:p>
            <a:pPr indent="0" lvl="0" marL="0" rtl="0" algn="ctr">
              <a:lnSpc>
                <a:spcPct val="90000"/>
              </a:lnSpc>
              <a:spcBef>
                <a:spcPts val="0"/>
              </a:spcBef>
              <a:spcAft>
                <a:spcPts val="0"/>
              </a:spcAft>
              <a:buClr>
                <a:schemeClr val="dk1"/>
              </a:buClr>
              <a:buSzPts val="2600"/>
              <a:buFont typeface="Arial"/>
              <a:buNone/>
            </a:pPr>
            <a:r>
              <a:rPr b="1" lang="en-GB" sz="4000">
                <a:solidFill>
                  <a:srgbClr val="9A88B4"/>
                </a:solidFill>
                <a:latin typeface="Lato"/>
                <a:ea typeface="Lato"/>
                <a:cs typeface="Lato"/>
                <a:sym typeface="Lato"/>
              </a:rPr>
              <a:t>          </a:t>
            </a:r>
            <a:endParaRPr b="1" sz="4000">
              <a:solidFill>
                <a:srgbClr val="9A88B4"/>
              </a:solidFill>
              <a:latin typeface="Lato"/>
              <a:ea typeface="Lato"/>
              <a:cs typeface="Lato"/>
              <a:sym typeface="Lato"/>
            </a:endParaRPr>
          </a:p>
          <a:p>
            <a:pPr indent="457200" lvl="0" marL="1371600" rtl="0" algn="l">
              <a:lnSpc>
                <a:spcPct val="90000"/>
              </a:lnSpc>
              <a:spcBef>
                <a:spcPts val="0"/>
              </a:spcBef>
              <a:spcAft>
                <a:spcPts val="0"/>
              </a:spcAft>
              <a:buClr>
                <a:schemeClr val="dk1"/>
              </a:buClr>
              <a:buSzPts val="2600"/>
              <a:buFont typeface="Arial"/>
              <a:buNone/>
            </a:pPr>
            <a:r>
              <a:rPr b="1" lang="en-GB" sz="4000">
                <a:solidFill>
                  <a:srgbClr val="9A88B4"/>
                </a:solidFill>
                <a:latin typeface="Lato"/>
                <a:ea typeface="Lato"/>
                <a:cs typeface="Lato"/>
                <a:sym typeface="Lato"/>
              </a:rPr>
              <a:t>                 Aiven’s OSPO</a:t>
            </a:r>
            <a:endParaRPr b="1" sz="5100">
              <a:solidFill>
                <a:srgbClr val="9A88B4"/>
              </a:solidFill>
              <a:latin typeface="Lato"/>
              <a:ea typeface="Lato"/>
              <a:cs typeface="Lato"/>
              <a:sym typeface="Lato"/>
            </a:endParaRPr>
          </a:p>
          <a:p>
            <a:pPr indent="-241300" lvl="0" marL="342900" marR="0" rtl="0" algn="l">
              <a:lnSpc>
                <a:spcPct val="90000"/>
              </a:lnSpc>
              <a:spcBef>
                <a:spcPts val="0"/>
              </a:spcBef>
              <a:spcAft>
                <a:spcPts val="0"/>
              </a:spcAft>
              <a:buClr>
                <a:schemeClr val="dk1"/>
              </a:buClr>
              <a:buSzPts val="1500"/>
              <a:buFont typeface="Arial"/>
              <a:buNone/>
            </a:pPr>
            <a:r>
              <a:t/>
            </a:r>
            <a:endParaRPr i="0" sz="1500" u="none" cap="none" strike="noStrike">
              <a:solidFill>
                <a:srgbClr val="9A88B4"/>
              </a:solidFill>
              <a:latin typeface="Lato"/>
              <a:ea typeface="Lato"/>
              <a:cs typeface="Lato"/>
              <a:sym typeface="Lato"/>
            </a:endParaRPr>
          </a:p>
          <a:p>
            <a:pPr indent="0" lvl="0" marL="45720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45720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45720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381000" lvl="0" marL="457200" rtl="0" algn="l">
              <a:lnSpc>
                <a:spcPct val="115000"/>
              </a:lnSpc>
              <a:spcBef>
                <a:spcPts val="0"/>
              </a:spcBef>
              <a:spcAft>
                <a:spcPts val="0"/>
              </a:spcAft>
              <a:buClr>
                <a:srgbClr val="9A88B4"/>
              </a:buClr>
              <a:buSzPts val="2400"/>
              <a:buFont typeface="Lato"/>
              <a:buChar char="•"/>
            </a:pPr>
            <a:r>
              <a:rPr lang="en-GB" sz="2600">
                <a:solidFill>
                  <a:srgbClr val="9A88B4"/>
                </a:solidFill>
                <a:latin typeface="Lato"/>
                <a:ea typeface="Lato"/>
                <a:cs typeface="Lato"/>
                <a:sym typeface="Lato"/>
              </a:rPr>
              <a:t>~15 people working on upstream projects</a:t>
            </a:r>
            <a:endParaRPr sz="2400">
              <a:solidFill>
                <a:srgbClr val="9A88B4"/>
              </a:solidFill>
              <a:latin typeface="Lato"/>
              <a:ea typeface="Lato"/>
              <a:cs typeface="Lato"/>
              <a:sym typeface="Lato"/>
            </a:endParaRPr>
          </a:p>
          <a:p>
            <a:pPr indent="0" lvl="0" marL="0" marR="0" rtl="0" algn="l">
              <a:lnSpc>
                <a:spcPct val="100000"/>
              </a:lnSpc>
              <a:spcBef>
                <a:spcPts val="800"/>
              </a:spcBef>
              <a:spcAft>
                <a:spcPts val="0"/>
              </a:spcAft>
              <a:buNone/>
            </a:pPr>
            <a:r>
              <a:t/>
            </a:r>
            <a:endParaRPr sz="2400">
              <a:solidFill>
                <a:srgbClr val="9A88B4"/>
              </a:solidFill>
              <a:latin typeface="Lato"/>
              <a:ea typeface="Lato"/>
              <a:cs typeface="Lato"/>
              <a:sym typeface="Lato"/>
            </a:endParaRPr>
          </a:p>
          <a:p>
            <a:pPr indent="0" lvl="0" marL="457200" rtl="0" algn="l">
              <a:lnSpc>
                <a:spcPct val="115000"/>
              </a:lnSpc>
              <a:spcBef>
                <a:spcPts val="0"/>
              </a:spcBef>
              <a:spcAft>
                <a:spcPts val="0"/>
              </a:spcAft>
              <a:buNone/>
            </a:pPr>
            <a:r>
              <a:t/>
            </a:r>
            <a:endParaRPr sz="2400">
              <a:solidFill>
                <a:srgbClr val="9A88B4"/>
              </a:solidFill>
              <a:latin typeface="Lato"/>
              <a:ea typeface="Lato"/>
              <a:cs typeface="Lato"/>
              <a:sym typeface="Lato"/>
            </a:endParaRPr>
          </a:p>
          <a:p>
            <a:pPr indent="0" lvl="0" marL="0" rtl="0" algn="l">
              <a:lnSpc>
                <a:spcPct val="115000"/>
              </a:lnSpc>
              <a:spcBef>
                <a:spcPts val="800"/>
              </a:spcBef>
              <a:spcAft>
                <a:spcPts val="800"/>
              </a:spcAft>
              <a:buNone/>
            </a:pPr>
            <a:r>
              <a:t/>
            </a:r>
            <a:endParaRPr i="0" sz="2400" u="none" cap="none" strike="noStrike">
              <a:solidFill>
                <a:srgbClr val="9A88B4"/>
              </a:solidFill>
              <a:latin typeface="Lato"/>
              <a:ea typeface="Lato"/>
              <a:cs typeface="Lato"/>
              <a:sym typeface="Lato"/>
            </a:endParaRPr>
          </a:p>
        </p:txBody>
      </p:sp>
      <p:pic>
        <p:nvPicPr>
          <p:cNvPr id="137" name="Google Shape;137;p22"/>
          <p:cNvPicPr preferRelativeResize="0"/>
          <p:nvPr/>
        </p:nvPicPr>
        <p:blipFill>
          <a:blip r:embed="rId3">
            <a:alphaModFix/>
          </a:blip>
          <a:stretch>
            <a:fillRect/>
          </a:stretch>
        </p:blipFill>
        <p:spPr>
          <a:xfrm>
            <a:off x="8178175" y="1107850"/>
            <a:ext cx="3609975" cy="1200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nvSpPr>
        <p:spPr>
          <a:xfrm>
            <a:off x="223900" y="0"/>
            <a:ext cx="9077100" cy="5412900"/>
          </a:xfrm>
          <a:prstGeom prst="rect">
            <a:avLst/>
          </a:prstGeom>
          <a:noFill/>
          <a:ln>
            <a:noFill/>
          </a:ln>
          <a:effectLst>
            <a:outerShdw blurRad="57150" rotWithShape="0" algn="bl" dir="5400000" dist="19050">
              <a:srgbClr val="000000">
                <a:alpha val="20000"/>
              </a:srgbClr>
            </a:outerShdw>
          </a:effectLst>
        </p:spPr>
        <p:txBody>
          <a:bodyPr anchorCtr="0" anchor="t" bIns="34275" lIns="0" spcFirstLastPara="1" rIns="68575" wrap="square" tIns="34275">
            <a:spAutoFit/>
          </a:bodyPr>
          <a:lstStyle/>
          <a:p>
            <a:pPr indent="0" lvl="0" marL="0" rtl="0" algn="ctr">
              <a:lnSpc>
                <a:spcPct val="90000"/>
              </a:lnSpc>
              <a:spcBef>
                <a:spcPts val="0"/>
              </a:spcBef>
              <a:spcAft>
                <a:spcPts val="0"/>
              </a:spcAft>
              <a:buClr>
                <a:schemeClr val="dk1"/>
              </a:buClr>
              <a:buSzPts val="2600"/>
              <a:buFont typeface="Arial"/>
              <a:buNone/>
            </a:pPr>
            <a:r>
              <a:rPr b="1" lang="en-GB" sz="4000">
                <a:solidFill>
                  <a:srgbClr val="9A88B4"/>
                </a:solidFill>
                <a:latin typeface="Lato"/>
                <a:ea typeface="Lato"/>
                <a:cs typeface="Lato"/>
                <a:sym typeface="Lato"/>
              </a:rPr>
              <a:t>          </a:t>
            </a:r>
            <a:endParaRPr b="1" sz="4000">
              <a:solidFill>
                <a:srgbClr val="9A88B4"/>
              </a:solidFill>
              <a:latin typeface="Lato"/>
              <a:ea typeface="Lato"/>
              <a:cs typeface="Lato"/>
              <a:sym typeface="Lato"/>
            </a:endParaRPr>
          </a:p>
          <a:p>
            <a:pPr indent="457200" lvl="0" marL="1371600" rtl="0" algn="l">
              <a:lnSpc>
                <a:spcPct val="90000"/>
              </a:lnSpc>
              <a:spcBef>
                <a:spcPts val="0"/>
              </a:spcBef>
              <a:spcAft>
                <a:spcPts val="0"/>
              </a:spcAft>
              <a:buClr>
                <a:schemeClr val="dk1"/>
              </a:buClr>
              <a:buSzPts val="2600"/>
              <a:buFont typeface="Arial"/>
              <a:buNone/>
            </a:pPr>
            <a:r>
              <a:rPr b="1" lang="en-GB" sz="4000">
                <a:solidFill>
                  <a:srgbClr val="9A88B4"/>
                </a:solidFill>
                <a:latin typeface="Lato"/>
                <a:ea typeface="Lato"/>
                <a:cs typeface="Lato"/>
                <a:sym typeface="Lato"/>
              </a:rPr>
              <a:t>                 Aiven’s OSPO</a:t>
            </a:r>
            <a:endParaRPr b="1" sz="5100">
              <a:solidFill>
                <a:srgbClr val="9A88B4"/>
              </a:solidFill>
              <a:latin typeface="Lato"/>
              <a:ea typeface="Lato"/>
              <a:cs typeface="Lato"/>
              <a:sym typeface="Lato"/>
            </a:endParaRPr>
          </a:p>
          <a:p>
            <a:pPr indent="-241300" lvl="0" marL="342900" marR="0" rtl="0" algn="l">
              <a:lnSpc>
                <a:spcPct val="90000"/>
              </a:lnSpc>
              <a:spcBef>
                <a:spcPts val="0"/>
              </a:spcBef>
              <a:spcAft>
                <a:spcPts val="0"/>
              </a:spcAft>
              <a:buClr>
                <a:schemeClr val="dk1"/>
              </a:buClr>
              <a:buSzPts val="1500"/>
              <a:buFont typeface="Arial"/>
              <a:buNone/>
            </a:pPr>
            <a:r>
              <a:t/>
            </a:r>
            <a:endParaRPr i="0" sz="1500" u="none" cap="none" strike="noStrike">
              <a:solidFill>
                <a:srgbClr val="9A88B4"/>
              </a:solidFill>
              <a:latin typeface="Lato"/>
              <a:ea typeface="Lato"/>
              <a:cs typeface="Lato"/>
              <a:sym typeface="Lato"/>
            </a:endParaRPr>
          </a:p>
          <a:p>
            <a:pPr indent="0" lvl="0" marL="45720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45720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45720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381000" lvl="0" marL="457200" rtl="0" algn="l">
              <a:lnSpc>
                <a:spcPct val="115000"/>
              </a:lnSpc>
              <a:spcBef>
                <a:spcPts val="0"/>
              </a:spcBef>
              <a:spcAft>
                <a:spcPts val="0"/>
              </a:spcAft>
              <a:buClr>
                <a:srgbClr val="9A88B4"/>
              </a:buClr>
              <a:buSzPts val="2400"/>
              <a:buFont typeface="Lato"/>
              <a:buChar char="•"/>
            </a:pPr>
            <a:r>
              <a:rPr lang="en-GB" sz="2600">
                <a:solidFill>
                  <a:srgbClr val="9A88B4"/>
                </a:solidFill>
                <a:latin typeface="Lato"/>
                <a:ea typeface="Lato"/>
                <a:cs typeface="Lato"/>
                <a:sym typeface="Lato"/>
              </a:rPr>
              <a:t>~15 people working on upstream projects</a:t>
            </a:r>
            <a:endParaRPr sz="2400">
              <a:solidFill>
                <a:srgbClr val="9A88B4"/>
              </a:solidFill>
              <a:latin typeface="Lato"/>
              <a:ea typeface="Lato"/>
              <a:cs typeface="Lato"/>
              <a:sym typeface="Lato"/>
            </a:endParaRPr>
          </a:p>
          <a:p>
            <a:pPr indent="0" lvl="0" marL="0" marR="0" rtl="0" algn="l">
              <a:lnSpc>
                <a:spcPct val="100000"/>
              </a:lnSpc>
              <a:spcBef>
                <a:spcPts val="800"/>
              </a:spcBef>
              <a:spcAft>
                <a:spcPts val="0"/>
              </a:spcAft>
              <a:buNone/>
            </a:pPr>
            <a:r>
              <a:t/>
            </a:r>
            <a:endParaRPr sz="2400">
              <a:solidFill>
                <a:srgbClr val="9A88B4"/>
              </a:solidFill>
              <a:latin typeface="Lato"/>
              <a:ea typeface="Lato"/>
              <a:cs typeface="Lato"/>
              <a:sym typeface="Lato"/>
            </a:endParaRPr>
          </a:p>
          <a:p>
            <a:pPr indent="-381000" lvl="0" marL="457200" rtl="0" algn="l">
              <a:lnSpc>
                <a:spcPct val="115000"/>
              </a:lnSpc>
              <a:spcBef>
                <a:spcPts val="0"/>
              </a:spcBef>
              <a:spcAft>
                <a:spcPts val="0"/>
              </a:spcAft>
              <a:buClr>
                <a:srgbClr val="9A88B4"/>
              </a:buClr>
              <a:buSzPts val="2400"/>
              <a:buFont typeface="Lato"/>
              <a:buChar char="•"/>
            </a:pPr>
            <a:r>
              <a:rPr lang="en-GB" sz="2600">
                <a:solidFill>
                  <a:srgbClr val="9A88B4"/>
                </a:solidFill>
                <a:latin typeface="Lato"/>
                <a:ea typeface="Lato"/>
                <a:cs typeface="Lato"/>
                <a:sym typeface="Lato"/>
              </a:rPr>
              <a:t>7 maintainers of our dependencies + 2 OSS maintainers</a:t>
            </a:r>
            <a:endParaRPr sz="2400">
              <a:solidFill>
                <a:srgbClr val="9A88B4"/>
              </a:solidFill>
              <a:latin typeface="Lato"/>
              <a:ea typeface="Lato"/>
              <a:cs typeface="Lato"/>
              <a:sym typeface="Lato"/>
            </a:endParaRPr>
          </a:p>
          <a:p>
            <a:pPr indent="0" lvl="0" marL="457200" rtl="0" algn="l">
              <a:lnSpc>
                <a:spcPct val="115000"/>
              </a:lnSpc>
              <a:spcBef>
                <a:spcPts val="800"/>
              </a:spcBef>
              <a:spcAft>
                <a:spcPts val="0"/>
              </a:spcAft>
              <a:buNone/>
            </a:pPr>
            <a:r>
              <a:t/>
            </a:r>
            <a:endParaRPr sz="2400">
              <a:solidFill>
                <a:srgbClr val="9A88B4"/>
              </a:solidFill>
              <a:latin typeface="Lato"/>
              <a:ea typeface="Lato"/>
              <a:cs typeface="Lato"/>
              <a:sym typeface="Lato"/>
            </a:endParaRPr>
          </a:p>
          <a:p>
            <a:pPr indent="0" lvl="0" marL="457200" rtl="0" algn="l">
              <a:lnSpc>
                <a:spcPct val="115000"/>
              </a:lnSpc>
              <a:spcBef>
                <a:spcPts val="800"/>
              </a:spcBef>
              <a:spcAft>
                <a:spcPts val="0"/>
              </a:spcAft>
              <a:buNone/>
            </a:pPr>
            <a:r>
              <a:t/>
            </a:r>
            <a:endParaRPr sz="2400">
              <a:solidFill>
                <a:srgbClr val="9A88B4"/>
              </a:solidFill>
              <a:latin typeface="Lato"/>
              <a:ea typeface="Lato"/>
              <a:cs typeface="Lato"/>
              <a:sym typeface="Lato"/>
            </a:endParaRPr>
          </a:p>
          <a:p>
            <a:pPr indent="0" lvl="0" marL="0" rtl="0" algn="l">
              <a:lnSpc>
                <a:spcPct val="115000"/>
              </a:lnSpc>
              <a:spcBef>
                <a:spcPts val="800"/>
              </a:spcBef>
              <a:spcAft>
                <a:spcPts val="800"/>
              </a:spcAft>
              <a:buNone/>
            </a:pPr>
            <a:r>
              <a:t/>
            </a:r>
            <a:endParaRPr i="0" sz="2400" u="none" cap="none" strike="noStrike">
              <a:solidFill>
                <a:srgbClr val="9A88B4"/>
              </a:solidFill>
              <a:latin typeface="Lato"/>
              <a:ea typeface="Lato"/>
              <a:cs typeface="Lato"/>
              <a:sym typeface="Lato"/>
            </a:endParaRPr>
          </a:p>
        </p:txBody>
      </p:sp>
      <p:pic>
        <p:nvPicPr>
          <p:cNvPr id="143" name="Google Shape;143;p23"/>
          <p:cNvPicPr preferRelativeResize="0"/>
          <p:nvPr/>
        </p:nvPicPr>
        <p:blipFill>
          <a:blip r:embed="rId3">
            <a:alphaModFix/>
          </a:blip>
          <a:stretch>
            <a:fillRect/>
          </a:stretch>
        </p:blipFill>
        <p:spPr>
          <a:xfrm>
            <a:off x="8178175" y="1107850"/>
            <a:ext cx="3609975" cy="1200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nvSpPr>
        <p:spPr>
          <a:xfrm>
            <a:off x="223900" y="0"/>
            <a:ext cx="9077100" cy="5451000"/>
          </a:xfrm>
          <a:prstGeom prst="rect">
            <a:avLst/>
          </a:prstGeom>
          <a:noFill/>
          <a:ln>
            <a:noFill/>
          </a:ln>
          <a:effectLst>
            <a:outerShdw blurRad="57150" rotWithShape="0" algn="bl" dir="5400000" dist="19050">
              <a:srgbClr val="000000">
                <a:alpha val="20000"/>
              </a:srgbClr>
            </a:outerShdw>
          </a:effectLst>
        </p:spPr>
        <p:txBody>
          <a:bodyPr anchorCtr="0" anchor="t" bIns="34275" lIns="0" spcFirstLastPara="1" rIns="68575" wrap="square" tIns="34275">
            <a:spAutoFit/>
          </a:bodyPr>
          <a:lstStyle/>
          <a:p>
            <a:pPr indent="0" lvl="0" marL="0" rtl="0" algn="ctr">
              <a:lnSpc>
                <a:spcPct val="90000"/>
              </a:lnSpc>
              <a:spcBef>
                <a:spcPts val="0"/>
              </a:spcBef>
              <a:spcAft>
                <a:spcPts val="0"/>
              </a:spcAft>
              <a:buClr>
                <a:schemeClr val="dk1"/>
              </a:buClr>
              <a:buSzPts val="2600"/>
              <a:buFont typeface="Arial"/>
              <a:buNone/>
            </a:pPr>
            <a:r>
              <a:rPr b="1" lang="en-GB" sz="4000">
                <a:solidFill>
                  <a:srgbClr val="9A88B4"/>
                </a:solidFill>
                <a:latin typeface="Lato"/>
                <a:ea typeface="Lato"/>
                <a:cs typeface="Lato"/>
                <a:sym typeface="Lato"/>
              </a:rPr>
              <a:t>          </a:t>
            </a:r>
            <a:endParaRPr b="1" sz="4000">
              <a:solidFill>
                <a:srgbClr val="9A88B4"/>
              </a:solidFill>
              <a:latin typeface="Lato"/>
              <a:ea typeface="Lato"/>
              <a:cs typeface="Lato"/>
              <a:sym typeface="Lato"/>
            </a:endParaRPr>
          </a:p>
          <a:p>
            <a:pPr indent="457200" lvl="0" marL="1371600" rtl="0" algn="l">
              <a:lnSpc>
                <a:spcPct val="90000"/>
              </a:lnSpc>
              <a:spcBef>
                <a:spcPts val="0"/>
              </a:spcBef>
              <a:spcAft>
                <a:spcPts val="0"/>
              </a:spcAft>
              <a:buClr>
                <a:schemeClr val="dk1"/>
              </a:buClr>
              <a:buSzPts val="2600"/>
              <a:buFont typeface="Arial"/>
              <a:buNone/>
            </a:pPr>
            <a:r>
              <a:rPr b="1" lang="en-GB" sz="4000">
                <a:solidFill>
                  <a:srgbClr val="9A88B4"/>
                </a:solidFill>
                <a:latin typeface="Lato"/>
                <a:ea typeface="Lato"/>
                <a:cs typeface="Lato"/>
                <a:sym typeface="Lato"/>
              </a:rPr>
              <a:t>                 Aiven’s OSPO</a:t>
            </a:r>
            <a:endParaRPr b="1" sz="5100">
              <a:solidFill>
                <a:srgbClr val="9A88B4"/>
              </a:solidFill>
              <a:latin typeface="Lato"/>
              <a:ea typeface="Lato"/>
              <a:cs typeface="Lato"/>
              <a:sym typeface="Lato"/>
            </a:endParaRPr>
          </a:p>
          <a:p>
            <a:pPr indent="-241300" lvl="0" marL="342900" marR="0" rtl="0" algn="l">
              <a:lnSpc>
                <a:spcPct val="90000"/>
              </a:lnSpc>
              <a:spcBef>
                <a:spcPts val="0"/>
              </a:spcBef>
              <a:spcAft>
                <a:spcPts val="0"/>
              </a:spcAft>
              <a:buClr>
                <a:schemeClr val="dk1"/>
              </a:buClr>
              <a:buSzPts val="1500"/>
              <a:buFont typeface="Arial"/>
              <a:buNone/>
            </a:pPr>
            <a:r>
              <a:t/>
            </a:r>
            <a:endParaRPr i="0" sz="1500" u="none" cap="none" strike="noStrike">
              <a:solidFill>
                <a:srgbClr val="9A88B4"/>
              </a:solidFill>
              <a:latin typeface="Lato"/>
              <a:ea typeface="Lato"/>
              <a:cs typeface="Lato"/>
              <a:sym typeface="Lato"/>
            </a:endParaRPr>
          </a:p>
          <a:p>
            <a:pPr indent="0" lvl="0" marL="45720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45720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45720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381000" lvl="0" marL="457200" rtl="0" algn="l">
              <a:lnSpc>
                <a:spcPct val="115000"/>
              </a:lnSpc>
              <a:spcBef>
                <a:spcPts val="0"/>
              </a:spcBef>
              <a:spcAft>
                <a:spcPts val="0"/>
              </a:spcAft>
              <a:buClr>
                <a:srgbClr val="9A88B4"/>
              </a:buClr>
              <a:buSzPts val="2400"/>
              <a:buFont typeface="Lato"/>
              <a:buChar char="•"/>
            </a:pPr>
            <a:r>
              <a:rPr lang="en-GB" sz="2600">
                <a:solidFill>
                  <a:srgbClr val="9A88B4"/>
                </a:solidFill>
                <a:latin typeface="Lato"/>
                <a:ea typeface="Lato"/>
                <a:cs typeface="Lato"/>
                <a:sym typeface="Lato"/>
              </a:rPr>
              <a:t>~15 people working on upstream projects</a:t>
            </a:r>
            <a:endParaRPr sz="2400">
              <a:solidFill>
                <a:srgbClr val="9A88B4"/>
              </a:solidFill>
              <a:latin typeface="Lato"/>
              <a:ea typeface="Lato"/>
              <a:cs typeface="Lato"/>
              <a:sym typeface="Lato"/>
            </a:endParaRPr>
          </a:p>
          <a:p>
            <a:pPr indent="0" lvl="0" marL="0" marR="0" rtl="0" algn="l">
              <a:lnSpc>
                <a:spcPct val="100000"/>
              </a:lnSpc>
              <a:spcBef>
                <a:spcPts val="800"/>
              </a:spcBef>
              <a:spcAft>
                <a:spcPts val="0"/>
              </a:spcAft>
              <a:buNone/>
            </a:pPr>
            <a:r>
              <a:t/>
            </a:r>
            <a:endParaRPr sz="2400">
              <a:solidFill>
                <a:srgbClr val="9A88B4"/>
              </a:solidFill>
              <a:latin typeface="Lato"/>
              <a:ea typeface="Lato"/>
              <a:cs typeface="Lato"/>
              <a:sym typeface="Lato"/>
            </a:endParaRPr>
          </a:p>
          <a:p>
            <a:pPr indent="-381000" lvl="0" marL="457200" rtl="0" algn="l">
              <a:lnSpc>
                <a:spcPct val="115000"/>
              </a:lnSpc>
              <a:spcBef>
                <a:spcPts val="0"/>
              </a:spcBef>
              <a:spcAft>
                <a:spcPts val="0"/>
              </a:spcAft>
              <a:buClr>
                <a:srgbClr val="9A88B4"/>
              </a:buClr>
              <a:buSzPts val="2400"/>
              <a:buFont typeface="Lato"/>
              <a:buChar char="•"/>
            </a:pPr>
            <a:r>
              <a:rPr lang="en-GB" sz="2600">
                <a:solidFill>
                  <a:srgbClr val="9A88B4"/>
                </a:solidFill>
                <a:latin typeface="Lato"/>
                <a:ea typeface="Lato"/>
                <a:cs typeface="Lato"/>
                <a:sym typeface="Lato"/>
              </a:rPr>
              <a:t>7 maintainers of our dependencies + 2 OSS maintainers</a:t>
            </a:r>
            <a:endParaRPr sz="2400">
              <a:solidFill>
                <a:srgbClr val="9A88B4"/>
              </a:solidFill>
              <a:latin typeface="Lato"/>
              <a:ea typeface="Lato"/>
              <a:cs typeface="Lato"/>
              <a:sym typeface="Lato"/>
            </a:endParaRPr>
          </a:p>
          <a:p>
            <a:pPr indent="0" lvl="0" marL="457200" rtl="0" algn="l">
              <a:lnSpc>
                <a:spcPct val="115000"/>
              </a:lnSpc>
              <a:spcBef>
                <a:spcPts val="800"/>
              </a:spcBef>
              <a:spcAft>
                <a:spcPts val="0"/>
              </a:spcAft>
              <a:buNone/>
            </a:pPr>
            <a:r>
              <a:t/>
            </a:r>
            <a:endParaRPr sz="2400">
              <a:solidFill>
                <a:srgbClr val="9A88B4"/>
              </a:solidFill>
              <a:latin typeface="Lato"/>
              <a:ea typeface="Lato"/>
              <a:cs typeface="Lato"/>
              <a:sym typeface="Lato"/>
            </a:endParaRPr>
          </a:p>
          <a:p>
            <a:pPr indent="-381000" lvl="0" marL="457200" rtl="0" algn="l">
              <a:lnSpc>
                <a:spcPct val="115000"/>
              </a:lnSpc>
              <a:spcBef>
                <a:spcPts val="800"/>
              </a:spcBef>
              <a:spcAft>
                <a:spcPts val="0"/>
              </a:spcAft>
              <a:buClr>
                <a:srgbClr val="9A88B4"/>
              </a:buClr>
              <a:buSzPts val="2400"/>
              <a:buFont typeface="Lato"/>
              <a:buChar char="•"/>
            </a:pPr>
            <a:r>
              <a:rPr lang="en-GB" sz="2615">
                <a:solidFill>
                  <a:srgbClr val="9A88B4"/>
                </a:solidFill>
                <a:latin typeface="Lato"/>
                <a:ea typeface="Lato"/>
                <a:cs typeface="Lato"/>
                <a:sym typeface="Lato"/>
              </a:rPr>
              <a:t>Focus on</a:t>
            </a:r>
            <a:r>
              <a:rPr lang="en-GB" sz="2215">
                <a:solidFill>
                  <a:srgbClr val="9A88B4"/>
                </a:solidFill>
                <a:latin typeface="Roboto"/>
                <a:ea typeface="Roboto"/>
                <a:cs typeface="Roboto"/>
                <a:sym typeface="Roboto"/>
              </a:rPr>
              <a:t> </a:t>
            </a:r>
            <a:endParaRPr sz="2400">
              <a:solidFill>
                <a:srgbClr val="9A88B4"/>
              </a:solidFill>
              <a:latin typeface="Lato"/>
              <a:ea typeface="Lato"/>
              <a:cs typeface="Lato"/>
              <a:sym typeface="Lato"/>
            </a:endParaRPr>
          </a:p>
          <a:p>
            <a:pPr indent="0" lvl="0" marL="0" rtl="0" algn="l">
              <a:lnSpc>
                <a:spcPct val="115000"/>
              </a:lnSpc>
              <a:spcBef>
                <a:spcPts val="800"/>
              </a:spcBef>
              <a:spcAft>
                <a:spcPts val="800"/>
              </a:spcAft>
              <a:buNone/>
            </a:pPr>
            <a:r>
              <a:t/>
            </a:r>
            <a:endParaRPr i="0" sz="2400" u="none" cap="none" strike="noStrike">
              <a:solidFill>
                <a:srgbClr val="9A88B4"/>
              </a:solidFill>
              <a:latin typeface="Lato"/>
              <a:ea typeface="Lato"/>
              <a:cs typeface="Lato"/>
              <a:sym typeface="Lato"/>
            </a:endParaRPr>
          </a:p>
        </p:txBody>
      </p:sp>
      <p:pic>
        <p:nvPicPr>
          <p:cNvPr id="149" name="Google Shape;149;p24"/>
          <p:cNvPicPr preferRelativeResize="0"/>
          <p:nvPr/>
        </p:nvPicPr>
        <p:blipFill>
          <a:blip r:embed="rId3">
            <a:alphaModFix/>
          </a:blip>
          <a:stretch>
            <a:fillRect/>
          </a:stretch>
        </p:blipFill>
        <p:spPr>
          <a:xfrm>
            <a:off x="8178175" y="1107850"/>
            <a:ext cx="3609975" cy="1200150"/>
          </a:xfrm>
          <a:prstGeom prst="rect">
            <a:avLst/>
          </a:prstGeom>
          <a:noFill/>
          <a:ln>
            <a:noFill/>
          </a:ln>
        </p:spPr>
      </p:pic>
      <p:pic>
        <p:nvPicPr>
          <p:cNvPr descr="PostgreSQL Logo" id="150" name="Google Shape;150;p24"/>
          <p:cNvPicPr preferRelativeResize="0"/>
          <p:nvPr/>
        </p:nvPicPr>
        <p:blipFill>
          <a:blip r:embed="rId4">
            <a:alphaModFix/>
          </a:blip>
          <a:stretch>
            <a:fillRect/>
          </a:stretch>
        </p:blipFill>
        <p:spPr>
          <a:xfrm>
            <a:off x="5863850" y="5172500"/>
            <a:ext cx="866776" cy="895350"/>
          </a:xfrm>
          <a:prstGeom prst="rect">
            <a:avLst/>
          </a:prstGeom>
          <a:noFill/>
          <a:ln>
            <a:noFill/>
          </a:ln>
        </p:spPr>
      </p:pic>
      <p:pic>
        <p:nvPicPr>
          <p:cNvPr descr="OpenSearch Logo" id="151" name="Google Shape;151;p24"/>
          <p:cNvPicPr preferRelativeResize="0"/>
          <p:nvPr/>
        </p:nvPicPr>
        <p:blipFill>
          <a:blip r:embed="rId5">
            <a:alphaModFix/>
          </a:blip>
          <a:stretch>
            <a:fillRect/>
          </a:stretch>
        </p:blipFill>
        <p:spPr>
          <a:xfrm>
            <a:off x="2514601" y="4301675"/>
            <a:ext cx="2457450" cy="467431"/>
          </a:xfrm>
          <a:prstGeom prst="rect">
            <a:avLst/>
          </a:prstGeom>
          <a:noFill/>
          <a:ln>
            <a:noFill/>
          </a:ln>
        </p:spPr>
      </p:pic>
      <p:pic>
        <p:nvPicPr>
          <p:cNvPr descr="Apache Flink Logo" id="152" name="Google Shape;152;p24"/>
          <p:cNvPicPr preferRelativeResize="0"/>
          <p:nvPr/>
        </p:nvPicPr>
        <p:blipFill>
          <a:blip r:embed="rId6">
            <a:alphaModFix/>
          </a:blip>
          <a:stretch>
            <a:fillRect/>
          </a:stretch>
        </p:blipFill>
        <p:spPr>
          <a:xfrm>
            <a:off x="8349325" y="4997650"/>
            <a:ext cx="1543050" cy="800100"/>
          </a:xfrm>
          <a:prstGeom prst="rect">
            <a:avLst/>
          </a:prstGeom>
          <a:noFill/>
          <a:ln>
            <a:noFill/>
          </a:ln>
        </p:spPr>
      </p:pic>
      <p:pic>
        <p:nvPicPr>
          <p:cNvPr id="153" name="Google Shape;153;p24"/>
          <p:cNvPicPr preferRelativeResize="0"/>
          <p:nvPr/>
        </p:nvPicPr>
        <p:blipFill>
          <a:blip r:embed="rId7">
            <a:alphaModFix/>
          </a:blip>
          <a:stretch>
            <a:fillRect/>
          </a:stretch>
        </p:blipFill>
        <p:spPr>
          <a:xfrm>
            <a:off x="5756000" y="4244488"/>
            <a:ext cx="581800" cy="581800"/>
          </a:xfrm>
          <a:prstGeom prst="rect">
            <a:avLst/>
          </a:prstGeom>
          <a:noFill/>
          <a:ln>
            <a:noFill/>
          </a:ln>
        </p:spPr>
      </p:pic>
      <p:pic>
        <p:nvPicPr>
          <p:cNvPr id="154" name="Google Shape;154;p24"/>
          <p:cNvPicPr preferRelativeResize="0"/>
          <p:nvPr/>
        </p:nvPicPr>
        <p:blipFill>
          <a:blip r:embed="rId8">
            <a:alphaModFix/>
          </a:blip>
          <a:stretch>
            <a:fillRect/>
          </a:stretch>
        </p:blipFill>
        <p:spPr>
          <a:xfrm>
            <a:off x="3439625" y="5268050"/>
            <a:ext cx="1157150" cy="730025"/>
          </a:xfrm>
          <a:prstGeom prst="rect">
            <a:avLst/>
          </a:prstGeom>
          <a:noFill/>
          <a:ln>
            <a:noFill/>
          </a:ln>
        </p:spPr>
      </p:pic>
      <p:pic>
        <p:nvPicPr>
          <p:cNvPr id="155" name="Google Shape;155;p24"/>
          <p:cNvPicPr preferRelativeResize="0"/>
          <p:nvPr/>
        </p:nvPicPr>
        <p:blipFill>
          <a:blip r:embed="rId9">
            <a:alphaModFix/>
          </a:blip>
          <a:stretch>
            <a:fillRect/>
          </a:stretch>
        </p:blipFill>
        <p:spPr>
          <a:xfrm>
            <a:off x="7121750" y="4135488"/>
            <a:ext cx="1438275" cy="7998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nvSpPr>
        <p:spPr>
          <a:xfrm>
            <a:off x="1792480" y="2951192"/>
            <a:ext cx="7508400" cy="955800"/>
          </a:xfrm>
          <a:prstGeom prst="rect">
            <a:avLst/>
          </a:prstGeom>
          <a:noFill/>
          <a:ln>
            <a:noFill/>
          </a:ln>
          <a:effectLst>
            <a:outerShdw blurRad="57150" rotWithShape="0" algn="bl" dir="5400000" dist="19050">
              <a:srgbClr val="000000">
                <a:alpha val="20000"/>
              </a:srgbClr>
            </a:outerShdw>
          </a:effectLst>
        </p:spPr>
        <p:txBody>
          <a:bodyPr anchorCtr="0" anchor="t" bIns="34275" lIns="0" spcFirstLastPara="1" rIns="68575" wrap="square" tIns="34275">
            <a:spAutoFit/>
          </a:bodyPr>
          <a:lstStyle/>
          <a:p>
            <a:pPr indent="0" lvl="0" marL="0" marR="0" rtl="0" algn="ctr">
              <a:lnSpc>
                <a:spcPct val="90000"/>
              </a:lnSpc>
              <a:spcBef>
                <a:spcPts val="0"/>
              </a:spcBef>
              <a:spcAft>
                <a:spcPts val="0"/>
              </a:spcAft>
              <a:buClr>
                <a:srgbClr val="000000"/>
              </a:buClr>
              <a:buSzPts val="2600"/>
              <a:buFont typeface="Arial"/>
              <a:buNone/>
            </a:pPr>
            <a:r>
              <a:rPr b="1" lang="en-GB" sz="4000">
                <a:solidFill>
                  <a:srgbClr val="9A88B4"/>
                </a:solidFill>
                <a:latin typeface="Lato"/>
                <a:ea typeface="Lato"/>
                <a:cs typeface="Lato"/>
                <a:sym typeface="Lato"/>
              </a:rPr>
              <a:t>Characteristics</a:t>
            </a:r>
            <a:r>
              <a:rPr b="1" lang="en-GB" sz="4000">
                <a:solidFill>
                  <a:srgbClr val="9A88B4"/>
                </a:solidFill>
                <a:latin typeface="Lato"/>
                <a:ea typeface="Lato"/>
                <a:cs typeface="Lato"/>
                <a:sym typeface="Lato"/>
              </a:rPr>
              <a:t> of an OSPO team</a:t>
            </a:r>
            <a:endParaRPr i="0" sz="4000" u="none" cap="none" strike="noStrike">
              <a:solidFill>
                <a:srgbClr val="9A88B4"/>
              </a:solidFill>
              <a:latin typeface="Lato"/>
              <a:ea typeface="Lato"/>
              <a:cs typeface="Lato"/>
              <a:sym typeface="Lato"/>
            </a:endParaRPr>
          </a:p>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9A88B4"/>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nvSpPr>
        <p:spPr>
          <a:xfrm>
            <a:off x="7033404" y="2768799"/>
            <a:ext cx="1425000" cy="401700"/>
          </a:xfrm>
          <a:prstGeom prst="rect">
            <a:avLst/>
          </a:prstGeom>
          <a:noFill/>
          <a:ln>
            <a:noFill/>
          </a:ln>
          <a:effectLst>
            <a:outerShdw blurRad="57150" rotWithShape="0" algn="bl" dir="5400000" dist="19050">
              <a:srgbClr val="000000"/>
            </a:outerShdw>
          </a:effectLst>
        </p:spPr>
        <p:txBody>
          <a:bodyPr anchorCtr="0" anchor="t" bIns="34275" lIns="0" spcFirstLastPara="1" rIns="68575" wrap="square" tIns="34275">
            <a:spAutoFit/>
          </a:bodyPr>
          <a:lstStyle/>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073763"/>
              </a:solidFill>
              <a:latin typeface="Lato"/>
              <a:ea typeface="Lato"/>
              <a:cs typeface="Lato"/>
              <a:sym typeface="Lato"/>
            </a:endParaRPr>
          </a:p>
        </p:txBody>
      </p:sp>
      <p:sp>
        <p:nvSpPr>
          <p:cNvPr id="166" name="Google Shape;166;p26"/>
          <p:cNvSpPr/>
          <p:nvPr/>
        </p:nvSpPr>
        <p:spPr>
          <a:xfrm>
            <a:off x="2026150" y="1618625"/>
            <a:ext cx="12468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73763"/>
                </a:solidFill>
                <a:latin typeface="Lato"/>
                <a:ea typeface="Lato"/>
                <a:cs typeface="Lato"/>
                <a:sym typeface="Lato"/>
              </a:rPr>
              <a:t>Distributed</a:t>
            </a:r>
            <a:endParaRPr sz="1600">
              <a:solidFill>
                <a:srgbClr val="073763"/>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nvSpPr>
        <p:spPr>
          <a:xfrm>
            <a:off x="7033404" y="2768799"/>
            <a:ext cx="1425000" cy="401700"/>
          </a:xfrm>
          <a:prstGeom prst="rect">
            <a:avLst/>
          </a:prstGeom>
          <a:noFill/>
          <a:ln>
            <a:noFill/>
          </a:ln>
          <a:effectLst>
            <a:outerShdw blurRad="57150" rotWithShape="0" algn="bl" dir="5400000" dist="19050">
              <a:srgbClr val="000000"/>
            </a:outerShdw>
          </a:effectLst>
        </p:spPr>
        <p:txBody>
          <a:bodyPr anchorCtr="0" anchor="t" bIns="34275" lIns="0" spcFirstLastPara="1" rIns="68575" wrap="square" tIns="34275">
            <a:spAutoFit/>
          </a:bodyPr>
          <a:lstStyle/>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073763"/>
              </a:solidFill>
              <a:latin typeface="Lato"/>
              <a:ea typeface="Lato"/>
              <a:cs typeface="Lato"/>
              <a:sym typeface="Lato"/>
            </a:endParaRPr>
          </a:p>
        </p:txBody>
      </p:sp>
      <p:sp>
        <p:nvSpPr>
          <p:cNvPr id="172" name="Google Shape;172;p27"/>
          <p:cNvSpPr/>
          <p:nvPr/>
        </p:nvSpPr>
        <p:spPr>
          <a:xfrm>
            <a:off x="2026150" y="1618625"/>
            <a:ext cx="12468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73763"/>
                </a:solidFill>
                <a:latin typeface="Lato"/>
                <a:ea typeface="Lato"/>
                <a:cs typeface="Lato"/>
                <a:sym typeface="Lato"/>
              </a:rPr>
              <a:t>Distributed</a:t>
            </a:r>
            <a:endParaRPr sz="1600">
              <a:solidFill>
                <a:srgbClr val="073763"/>
              </a:solidFill>
              <a:latin typeface="Lato"/>
              <a:ea typeface="Lato"/>
              <a:cs typeface="Lato"/>
              <a:sym typeface="Lato"/>
            </a:endParaRPr>
          </a:p>
        </p:txBody>
      </p:sp>
      <p:sp>
        <p:nvSpPr>
          <p:cNvPr id="173" name="Google Shape;173;p27"/>
          <p:cNvSpPr/>
          <p:nvPr/>
        </p:nvSpPr>
        <p:spPr>
          <a:xfrm>
            <a:off x="2736575" y="149275"/>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Talents from all over the world</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solidFill>
                <a:srgbClr val="073763"/>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nvSpPr>
        <p:spPr>
          <a:xfrm>
            <a:off x="7033404" y="2768799"/>
            <a:ext cx="1425000" cy="401700"/>
          </a:xfrm>
          <a:prstGeom prst="rect">
            <a:avLst/>
          </a:prstGeom>
          <a:noFill/>
          <a:ln>
            <a:noFill/>
          </a:ln>
          <a:effectLst>
            <a:outerShdw blurRad="57150" rotWithShape="0" algn="bl" dir="5400000" dist="19050">
              <a:srgbClr val="000000"/>
            </a:outerShdw>
          </a:effectLst>
        </p:spPr>
        <p:txBody>
          <a:bodyPr anchorCtr="0" anchor="t" bIns="34275" lIns="0" spcFirstLastPara="1" rIns="68575" wrap="square" tIns="34275">
            <a:spAutoFit/>
          </a:bodyPr>
          <a:lstStyle/>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073763"/>
              </a:solidFill>
              <a:latin typeface="Lato"/>
              <a:ea typeface="Lato"/>
              <a:cs typeface="Lato"/>
              <a:sym typeface="Lato"/>
            </a:endParaRPr>
          </a:p>
        </p:txBody>
      </p:sp>
      <p:sp>
        <p:nvSpPr>
          <p:cNvPr id="179" name="Google Shape;179;p28"/>
          <p:cNvSpPr/>
          <p:nvPr/>
        </p:nvSpPr>
        <p:spPr>
          <a:xfrm>
            <a:off x="2026150" y="1618625"/>
            <a:ext cx="12468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73763"/>
                </a:solidFill>
                <a:latin typeface="Lato"/>
                <a:ea typeface="Lato"/>
                <a:cs typeface="Lato"/>
                <a:sym typeface="Lato"/>
              </a:rPr>
              <a:t>Distributed</a:t>
            </a:r>
            <a:endParaRPr sz="1600">
              <a:solidFill>
                <a:srgbClr val="073763"/>
              </a:solidFill>
              <a:latin typeface="Lato"/>
              <a:ea typeface="Lato"/>
              <a:cs typeface="Lato"/>
              <a:sym typeface="Lato"/>
            </a:endParaRPr>
          </a:p>
        </p:txBody>
      </p:sp>
      <p:sp>
        <p:nvSpPr>
          <p:cNvPr id="180" name="Google Shape;180;p28"/>
          <p:cNvSpPr/>
          <p:nvPr/>
        </p:nvSpPr>
        <p:spPr>
          <a:xfrm>
            <a:off x="2736575" y="149275"/>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Talents from all over the world</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cultures and backgrounds</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solidFill>
                <a:srgbClr val="073763"/>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nvSpPr>
        <p:spPr>
          <a:xfrm>
            <a:off x="7033404" y="2768799"/>
            <a:ext cx="1425000" cy="401700"/>
          </a:xfrm>
          <a:prstGeom prst="rect">
            <a:avLst/>
          </a:prstGeom>
          <a:noFill/>
          <a:ln>
            <a:noFill/>
          </a:ln>
          <a:effectLst>
            <a:outerShdw blurRad="57150" rotWithShape="0" algn="bl" dir="5400000" dist="19050">
              <a:srgbClr val="000000"/>
            </a:outerShdw>
          </a:effectLst>
        </p:spPr>
        <p:txBody>
          <a:bodyPr anchorCtr="0" anchor="t" bIns="34275" lIns="0" spcFirstLastPara="1" rIns="68575" wrap="square" tIns="34275">
            <a:spAutoFit/>
          </a:bodyPr>
          <a:lstStyle/>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073763"/>
              </a:solidFill>
              <a:latin typeface="Lato"/>
              <a:ea typeface="Lato"/>
              <a:cs typeface="Lato"/>
              <a:sym typeface="Lato"/>
            </a:endParaRPr>
          </a:p>
        </p:txBody>
      </p:sp>
      <p:sp>
        <p:nvSpPr>
          <p:cNvPr id="186" name="Google Shape;186;p29"/>
          <p:cNvSpPr/>
          <p:nvPr/>
        </p:nvSpPr>
        <p:spPr>
          <a:xfrm>
            <a:off x="2026150" y="1618625"/>
            <a:ext cx="12468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73763"/>
                </a:solidFill>
                <a:latin typeface="Lato"/>
                <a:ea typeface="Lato"/>
                <a:cs typeface="Lato"/>
                <a:sym typeface="Lato"/>
              </a:rPr>
              <a:t>Distributed</a:t>
            </a:r>
            <a:endParaRPr sz="1600">
              <a:solidFill>
                <a:srgbClr val="073763"/>
              </a:solidFill>
              <a:latin typeface="Lato"/>
              <a:ea typeface="Lato"/>
              <a:cs typeface="Lato"/>
              <a:sym typeface="Lato"/>
            </a:endParaRPr>
          </a:p>
        </p:txBody>
      </p:sp>
      <p:sp>
        <p:nvSpPr>
          <p:cNvPr id="187" name="Google Shape;187;p29"/>
          <p:cNvSpPr/>
          <p:nvPr/>
        </p:nvSpPr>
        <p:spPr>
          <a:xfrm>
            <a:off x="2736575" y="149275"/>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Talents from all over the world</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cultures and backgrounds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time zones</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solidFill>
                <a:srgbClr val="073763"/>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nvSpPr>
        <p:spPr>
          <a:xfrm>
            <a:off x="7033404" y="2768799"/>
            <a:ext cx="1425000" cy="401700"/>
          </a:xfrm>
          <a:prstGeom prst="rect">
            <a:avLst/>
          </a:prstGeom>
          <a:noFill/>
          <a:ln>
            <a:noFill/>
          </a:ln>
          <a:effectLst>
            <a:outerShdw blurRad="57150" rotWithShape="0" algn="bl" dir="5400000" dist="19050">
              <a:srgbClr val="000000"/>
            </a:outerShdw>
          </a:effectLst>
        </p:spPr>
        <p:txBody>
          <a:bodyPr anchorCtr="0" anchor="t" bIns="34275" lIns="0" spcFirstLastPara="1" rIns="68575" wrap="square" tIns="34275">
            <a:spAutoFit/>
          </a:bodyPr>
          <a:lstStyle/>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073763"/>
              </a:solidFill>
              <a:latin typeface="Lato"/>
              <a:ea typeface="Lato"/>
              <a:cs typeface="Lato"/>
              <a:sym typeface="Lato"/>
            </a:endParaRPr>
          </a:p>
        </p:txBody>
      </p:sp>
      <p:sp>
        <p:nvSpPr>
          <p:cNvPr id="193" name="Google Shape;193;p30"/>
          <p:cNvSpPr/>
          <p:nvPr/>
        </p:nvSpPr>
        <p:spPr>
          <a:xfrm>
            <a:off x="2026150" y="1618625"/>
            <a:ext cx="12468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73763"/>
                </a:solidFill>
                <a:latin typeface="Lato"/>
                <a:ea typeface="Lato"/>
                <a:cs typeface="Lato"/>
                <a:sym typeface="Lato"/>
              </a:rPr>
              <a:t>Distributed</a:t>
            </a:r>
            <a:endParaRPr sz="1600">
              <a:solidFill>
                <a:srgbClr val="073763"/>
              </a:solidFill>
              <a:latin typeface="Lato"/>
              <a:ea typeface="Lato"/>
              <a:cs typeface="Lato"/>
              <a:sym typeface="Lato"/>
            </a:endParaRPr>
          </a:p>
        </p:txBody>
      </p:sp>
      <p:sp>
        <p:nvSpPr>
          <p:cNvPr id="194" name="Google Shape;194;p30"/>
          <p:cNvSpPr/>
          <p:nvPr/>
        </p:nvSpPr>
        <p:spPr>
          <a:xfrm>
            <a:off x="2736575" y="149275"/>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Talents from all over the world</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cultures and backgrounds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time zones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work routines</a:t>
            </a:r>
            <a:endParaRPr>
              <a:solidFill>
                <a:srgbClr val="073763"/>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nvSpPr>
        <p:spPr>
          <a:xfrm>
            <a:off x="7033404" y="2768799"/>
            <a:ext cx="1425000" cy="401700"/>
          </a:xfrm>
          <a:prstGeom prst="rect">
            <a:avLst/>
          </a:prstGeom>
          <a:noFill/>
          <a:ln>
            <a:noFill/>
          </a:ln>
          <a:effectLst>
            <a:outerShdw blurRad="57150" rotWithShape="0" algn="bl" dir="5400000" dist="19050">
              <a:srgbClr val="000000"/>
            </a:outerShdw>
          </a:effectLst>
        </p:spPr>
        <p:txBody>
          <a:bodyPr anchorCtr="0" anchor="t" bIns="34275" lIns="0" spcFirstLastPara="1" rIns="68575" wrap="square" tIns="34275">
            <a:spAutoFit/>
          </a:bodyPr>
          <a:lstStyle/>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073763"/>
              </a:solidFill>
              <a:latin typeface="Lato"/>
              <a:ea typeface="Lato"/>
              <a:cs typeface="Lato"/>
              <a:sym typeface="Lato"/>
            </a:endParaRPr>
          </a:p>
        </p:txBody>
      </p:sp>
      <p:sp>
        <p:nvSpPr>
          <p:cNvPr id="200" name="Google Shape;200;p31"/>
          <p:cNvSpPr/>
          <p:nvPr/>
        </p:nvSpPr>
        <p:spPr>
          <a:xfrm>
            <a:off x="2026150" y="1618625"/>
            <a:ext cx="12468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73763"/>
                </a:solidFill>
                <a:latin typeface="Lato"/>
                <a:ea typeface="Lato"/>
                <a:cs typeface="Lato"/>
                <a:sym typeface="Lato"/>
              </a:rPr>
              <a:t>Distributed</a:t>
            </a:r>
            <a:endParaRPr sz="1600">
              <a:solidFill>
                <a:srgbClr val="073763"/>
              </a:solidFill>
              <a:latin typeface="Lato"/>
              <a:ea typeface="Lato"/>
              <a:cs typeface="Lato"/>
              <a:sym typeface="Lato"/>
            </a:endParaRPr>
          </a:p>
        </p:txBody>
      </p:sp>
      <p:sp>
        <p:nvSpPr>
          <p:cNvPr id="201" name="Google Shape;201;p31"/>
          <p:cNvSpPr/>
          <p:nvPr/>
        </p:nvSpPr>
        <p:spPr>
          <a:xfrm>
            <a:off x="7275750" y="1618625"/>
            <a:ext cx="13716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Extrospective</a:t>
            </a:r>
            <a:endParaRPr>
              <a:solidFill>
                <a:srgbClr val="073763"/>
              </a:solidFill>
              <a:latin typeface="Lato"/>
              <a:ea typeface="Lato"/>
              <a:cs typeface="Lato"/>
              <a:sym typeface="Lato"/>
            </a:endParaRPr>
          </a:p>
        </p:txBody>
      </p:sp>
      <p:sp>
        <p:nvSpPr>
          <p:cNvPr id="202" name="Google Shape;202;p31"/>
          <p:cNvSpPr/>
          <p:nvPr/>
        </p:nvSpPr>
        <p:spPr>
          <a:xfrm>
            <a:off x="2736575" y="149275"/>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Talents from all over the world</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cultures and backgrounds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time zones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work routines</a:t>
            </a:r>
            <a:endParaRPr>
              <a:solidFill>
                <a:srgbClr val="073763"/>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nvSpPr>
        <p:spPr>
          <a:xfrm>
            <a:off x="316075" y="269850"/>
            <a:ext cx="9243300" cy="7845600"/>
          </a:xfrm>
          <a:prstGeom prst="rect">
            <a:avLst/>
          </a:prstGeom>
          <a:noFill/>
          <a:ln>
            <a:noFill/>
          </a:ln>
          <a:effectLst>
            <a:outerShdw blurRad="57150" rotWithShape="0" algn="bl" dir="5400000" dist="19050">
              <a:srgbClr val="000000">
                <a:alpha val="18000"/>
              </a:srgbClr>
            </a:outerShdw>
          </a:effectLst>
        </p:spPr>
        <p:txBody>
          <a:bodyPr anchorCtr="0" anchor="t" bIns="34275" lIns="0" spcFirstLastPara="1" rIns="68575" wrap="square" tIns="34275">
            <a:spAutoFit/>
          </a:bodyPr>
          <a:lstStyle/>
          <a:p>
            <a:pPr indent="457200" lvl="0" marL="3200400" marR="0" rtl="0" algn="l">
              <a:lnSpc>
                <a:spcPct val="90000"/>
              </a:lnSpc>
              <a:spcBef>
                <a:spcPts val="0"/>
              </a:spcBef>
              <a:spcAft>
                <a:spcPts val="0"/>
              </a:spcAft>
              <a:buClr>
                <a:srgbClr val="000000"/>
              </a:buClr>
              <a:buSzPts val="2600"/>
              <a:buFont typeface="Arial"/>
              <a:buNone/>
            </a:pPr>
            <a:r>
              <a:rPr b="1" lang="en-GB" sz="5100">
                <a:solidFill>
                  <a:srgbClr val="9A88B4"/>
                </a:solidFill>
                <a:latin typeface="Lato"/>
                <a:ea typeface="Lato"/>
                <a:cs typeface="Lato"/>
                <a:sym typeface="Lato"/>
              </a:rPr>
              <a:t>whoami</a:t>
            </a:r>
            <a:endParaRPr i="0" sz="5100" u="none" cap="none" strike="noStrike">
              <a:solidFill>
                <a:srgbClr val="9A88B4"/>
              </a:solidFill>
              <a:latin typeface="Lato"/>
              <a:ea typeface="Lato"/>
              <a:cs typeface="Lato"/>
              <a:sym typeface="Lato"/>
            </a:endParaRPr>
          </a:p>
          <a:p>
            <a:pPr indent="-241300" lvl="0" marL="342900" marR="0" rtl="0" algn="l">
              <a:lnSpc>
                <a:spcPct val="90000"/>
              </a:lnSpc>
              <a:spcBef>
                <a:spcPts val="0"/>
              </a:spcBef>
              <a:spcAft>
                <a:spcPts val="0"/>
              </a:spcAft>
              <a:buClr>
                <a:schemeClr val="dk1"/>
              </a:buClr>
              <a:buSzPts val="1500"/>
              <a:buFont typeface="Arial"/>
              <a:buNone/>
            </a:pPr>
            <a:r>
              <a:t/>
            </a:r>
            <a:endParaRPr i="0" sz="1500" u="none" cap="none" strike="noStrike">
              <a:solidFill>
                <a:srgbClr val="9A88B4"/>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381000" lvl="0" marL="457200" marR="0" rtl="0" algn="l">
              <a:lnSpc>
                <a:spcPct val="100000"/>
              </a:lnSpc>
              <a:spcBef>
                <a:spcPts val="0"/>
              </a:spcBef>
              <a:spcAft>
                <a:spcPts val="0"/>
              </a:spcAft>
              <a:buClr>
                <a:srgbClr val="9A88B4"/>
              </a:buClr>
              <a:buSzPts val="2400"/>
              <a:buFont typeface="Lato"/>
              <a:buChar char="●"/>
            </a:pPr>
            <a:r>
              <a:rPr lang="en-GB" sz="2400">
                <a:solidFill>
                  <a:srgbClr val="9A88B4"/>
                </a:solidFill>
                <a:latin typeface="Lato"/>
                <a:ea typeface="Lato"/>
                <a:cs typeface="Lato"/>
                <a:sym typeface="Lato"/>
              </a:rPr>
              <a:t>Ahmed Sobeh</a:t>
            </a:r>
            <a:endParaRPr sz="2400">
              <a:solidFill>
                <a:srgbClr val="9A88B4"/>
              </a:solidFill>
              <a:latin typeface="Lato"/>
              <a:ea typeface="Lato"/>
              <a:cs typeface="Lato"/>
              <a:sym typeface="Lato"/>
            </a:endParaRPr>
          </a:p>
          <a:p>
            <a:pPr indent="-381000" lvl="0" marL="457200" marR="0" rtl="0" algn="l">
              <a:lnSpc>
                <a:spcPct val="100000"/>
              </a:lnSpc>
              <a:spcBef>
                <a:spcPts val="0"/>
              </a:spcBef>
              <a:spcAft>
                <a:spcPts val="0"/>
              </a:spcAft>
              <a:buClr>
                <a:srgbClr val="9A88B4"/>
              </a:buClr>
              <a:buSzPts val="2400"/>
              <a:buFont typeface="Lato"/>
              <a:buChar char="●"/>
            </a:pPr>
            <a:r>
              <a:rPr lang="en-GB" sz="2400">
                <a:solidFill>
                  <a:srgbClr val="9A88B4"/>
                </a:solidFill>
                <a:latin typeface="Lato"/>
                <a:ea typeface="Lato"/>
                <a:cs typeface="Lato"/>
                <a:sym typeface="Lato"/>
              </a:rPr>
              <a:t>Engineering Manager @ Aiven’s OSPO</a:t>
            </a:r>
            <a:endParaRPr sz="2400">
              <a:solidFill>
                <a:srgbClr val="9A88B4"/>
              </a:solidFill>
              <a:latin typeface="Lato"/>
              <a:ea typeface="Lato"/>
              <a:cs typeface="Lato"/>
              <a:sym typeface="Lato"/>
            </a:endParaRPr>
          </a:p>
          <a:p>
            <a:pPr indent="-381000" lvl="0" marL="457200" marR="0" rtl="0" algn="l">
              <a:lnSpc>
                <a:spcPct val="100000"/>
              </a:lnSpc>
              <a:spcBef>
                <a:spcPts val="0"/>
              </a:spcBef>
              <a:spcAft>
                <a:spcPts val="0"/>
              </a:spcAft>
              <a:buClr>
                <a:srgbClr val="9A88B4"/>
              </a:buClr>
              <a:buSzPts val="2400"/>
              <a:buFont typeface="Lato"/>
              <a:buChar char="●"/>
            </a:pPr>
            <a:r>
              <a:rPr lang="en-GB" sz="2400">
                <a:solidFill>
                  <a:srgbClr val="9A88B4"/>
                </a:solidFill>
                <a:latin typeface="Lato"/>
                <a:ea typeface="Lato"/>
                <a:cs typeface="Lato"/>
                <a:sym typeface="Lato"/>
              </a:rPr>
              <a:t>Joomla! Advisory board member</a:t>
            </a:r>
            <a:endParaRPr sz="2400">
              <a:solidFill>
                <a:srgbClr val="9A88B4"/>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0" marR="0" rtl="0" algn="ctr">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0" marR="0" rtl="0" algn="l">
              <a:lnSpc>
                <a:spcPct val="100000"/>
              </a:lnSpc>
              <a:spcBef>
                <a:spcPts val="0"/>
              </a:spcBef>
              <a:spcAft>
                <a:spcPts val="0"/>
              </a:spcAft>
              <a:buNone/>
            </a:pPr>
            <a:r>
              <a:rPr lang="en-GB" sz="2400">
                <a:solidFill>
                  <a:srgbClr val="9A88B4"/>
                </a:solidFill>
                <a:latin typeface="Lato"/>
                <a:ea typeface="Lato"/>
                <a:cs typeface="Lato"/>
                <a:sym typeface="Lato"/>
              </a:rPr>
              <a:t>         </a:t>
            </a:r>
            <a:r>
              <a:rPr lang="en-GB" sz="2400">
                <a:solidFill>
                  <a:srgbClr val="9A88B4"/>
                </a:solidFill>
                <a:latin typeface="Roboto"/>
                <a:ea typeface="Roboto"/>
                <a:cs typeface="Roboto"/>
                <a:sym typeface="Roboto"/>
              </a:rPr>
              <a:t>github.com/ahmedsobeh</a:t>
            </a:r>
            <a:endParaRPr sz="2400">
              <a:solidFill>
                <a:srgbClr val="9A88B4"/>
              </a:solidFill>
              <a:latin typeface="Roboto"/>
              <a:ea typeface="Roboto"/>
              <a:cs typeface="Roboto"/>
              <a:sym typeface="Roboto"/>
            </a:endParaRPr>
          </a:p>
          <a:p>
            <a:pPr indent="0" lvl="0" marL="0" marR="0" rtl="0" algn="l">
              <a:lnSpc>
                <a:spcPct val="100000"/>
              </a:lnSpc>
              <a:spcBef>
                <a:spcPts val="0"/>
              </a:spcBef>
              <a:spcAft>
                <a:spcPts val="0"/>
              </a:spcAft>
              <a:buNone/>
            </a:pPr>
            <a:r>
              <a:t/>
            </a:r>
            <a:endParaRPr sz="2400">
              <a:solidFill>
                <a:srgbClr val="9A88B4"/>
              </a:solidFill>
              <a:latin typeface="Roboto"/>
              <a:ea typeface="Roboto"/>
              <a:cs typeface="Roboto"/>
              <a:sym typeface="Roboto"/>
            </a:endParaRPr>
          </a:p>
          <a:p>
            <a:pPr indent="0" lvl="0" marL="0" marR="0" rtl="0" algn="l">
              <a:lnSpc>
                <a:spcPct val="100000"/>
              </a:lnSpc>
              <a:spcBef>
                <a:spcPts val="0"/>
              </a:spcBef>
              <a:spcAft>
                <a:spcPts val="0"/>
              </a:spcAft>
              <a:buNone/>
            </a:pPr>
            <a:r>
              <a:rPr lang="en-GB" sz="2400">
                <a:solidFill>
                  <a:srgbClr val="9A88B4"/>
                </a:solidFill>
                <a:latin typeface="Roboto"/>
                <a:ea typeface="Roboto"/>
                <a:cs typeface="Roboto"/>
                <a:sym typeface="Roboto"/>
              </a:rPr>
              <a:t>       linkedin.com/ahmedsobeh</a:t>
            </a:r>
            <a:endParaRPr sz="2400">
              <a:solidFill>
                <a:srgbClr val="9A88B4"/>
              </a:solidFill>
              <a:latin typeface="Roboto"/>
              <a:ea typeface="Roboto"/>
              <a:cs typeface="Roboto"/>
              <a:sym typeface="Roboto"/>
            </a:endParaRPr>
          </a:p>
          <a:p>
            <a:pPr indent="0" lvl="0" marL="0" marR="0" rtl="0" algn="l">
              <a:lnSpc>
                <a:spcPct val="100000"/>
              </a:lnSpc>
              <a:spcBef>
                <a:spcPts val="0"/>
              </a:spcBef>
              <a:spcAft>
                <a:spcPts val="0"/>
              </a:spcAft>
              <a:buNone/>
            </a:pPr>
            <a:r>
              <a:t/>
            </a:r>
            <a:endParaRPr sz="2400">
              <a:solidFill>
                <a:srgbClr val="9A88B4"/>
              </a:solidFill>
              <a:latin typeface="Roboto"/>
              <a:ea typeface="Roboto"/>
              <a:cs typeface="Roboto"/>
              <a:sym typeface="Roboto"/>
            </a:endParaRPr>
          </a:p>
          <a:p>
            <a:pPr indent="0" lvl="0" marL="0" marR="0" rtl="0" algn="l">
              <a:lnSpc>
                <a:spcPct val="100000"/>
              </a:lnSpc>
              <a:spcBef>
                <a:spcPts val="0"/>
              </a:spcBef>
              <a:spcAft>
                <a:spcPts val="0"/>
              </a:spcAft>
              <a:buNone/>
            </a:pPr>
            <a:r>
              <a:rPr lang="en-GB" sz="2400">
                <a:solidFill>
                  <a:srgbClr val="9A88B4"/>
                </a:solidFill>
                <a:latin typeface="Roboto"/>
                <a:ea typeface="Roboto"/>
                <a:cs typeface="Roboto"/>
                <a:sym typeface="Roboto"/>
              </a:rPr>
              <a:t>       twitter.com/ahmedszakaria</a:t>
            </a:r>
            <a:endParaRPr sz="2400">
              <a:solidFill>
                <a:srgbClr val="9A88B4"/>
              </a:solidFill>
              <a:latin typeface="Roboto"/>
              <a:ea typeface="Roboto"/>
              <a:cs typeface="Roboto"/>
              <a:sym typeface="Roboto"/>
            </a:endParaRPr>
          </a:p>
          <a:p>
            <a:pPr indent="0" lvl="0" marL="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0" marR="0" rtl="0" algn="l">
              <a:lnSpc>
                <a:spcPct val="90000"/>
              </a:lnSpc>
              <a:spcBef>
                <a:spcPts val="0"/>
              </a:spcBef>
              <a:spcAft>
                <a:spcPts val="0"/>
              </a:spcAft>
              <a:buClr>
                <a:srgbClr val="000000"/>
              </a:buClr>
              <a:buSzPts val="1800"/>
              <a:buFont typeface="Arial"/>
              <a:buNone/>
            </a:pPr>
            <a:r>
              <a:t/>
            </a:r>
            <a:endParaRPr i="0" sz="1800" u="none" cap="none" strike="noStrike">
              <a:solidFill>
                <a:srgbClr val="9A88B4"/>
              </a:solidFill>
              <a:latin typeface="Lato"/>
              <a:ea typeface="Lato"/>
              <a:cs typeface="Lato"/>
              <a:sym typeface="Lato"/>
            </a:endParaRPr>
          </a:p>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9A88B4"/>
              </a:solidFill>
              <a:latin typeface="Lato"/>
              <a:ea typeface="Lato"/>
              <a:cs typeface="Lato"/>
              <a:sym typeface="Lato"/>
            </a:endParaRPr>
          </a:p>
        </p:txBody>
      </p:sp>
      <p:cxnSp>
        <p:nvCxnSpPr>
          <p:cNvPr id="93" name="Google Shape;93;p14"/>
          <p:cNvCxnSpPr/>
          <p:nvPr/>
        </p:nvCxnSpPr>
        <p:spPr>
          <a:xfrm>
            <a:off x="3505625" y="3476900"/>
            <a:ext cx="2068800" cy="0"/>
          </a:xfrm>
          <a:prstGeom prst="straightConnector1">
            <a:avLst/>
          </a:prstGeom>
          <a:noFill/>
          <a:ln cap="flat" cmpd="sng" w="9525">
            <a:solidFill>
              <a:srgbClr val="9A88B4"/>
            </a:solidFill>
            <a:prstDash val="solid"/>
            <a:round/>
            <a:headEnd len="med" w="med" type="none"/>
            <a:tailEnd len="med" w="med" type="none"/>
          </a:ln>
        </p:spPr>
      </p:cxnSp>
      <p:pic>
        <p:nvPicPr>
          <p:cNvPr id="94" name="Google Shape;94;p14"/>
          <p:cNvPicPr preferRelativeResize="0"/>
          <p:nvPr/>
        </p:nvPicPr>
        <p:blipFill>
          <a:blip r:embed="rId3">
            <a:alphaModFix/>
          </a:blip>
          <a:stretch>
            <a:fillRect/>
          </a:stretch>
        </p:blipFill>
        <p:spPr>
          <a:xfrm>
            <a:off x="132475" y="3962600"/>
            <a:ext cx="584675" cy="584675"/>
          </a:xfrm>
          <a:prstGeom prst="rect">
            <a:avLst/>
          </a:prstGeom>
          <a:noFill/>
          <a:ln>
            <a:noFill/>
          </a:ln>
          <a:effectLst>
            <a:outerShdw blurRad="57150" rotWithShape="0" algn="bl" dir="5400000" dist="19050">
              <a:srgbClr val="000000"/>
            </a:outerShdw>
          </a:effectLst>
        </p:spPr>
      </p:pic>
      <p:pic>
        <p:nvPicPr>
          <p:cNvPr id="95" name="Google Shape;95;p14"/>
          <p:cNvPicPr preferRelativeResize="0"/>
          <p:nvPr/>
        </p:nvPicPr>
        <p:blipFill>
          <a:blip r:embed="rId4">
            <a:alphaModFix/>
          </a:blip>
          <a:stretch>
            <a:fillRect/>
          </a:stretch>
        </p:blipFill>
        <p:spPr>
          <a:xfrm>
            <a:off x="132475" y="4757450"/>
            <a:ext cx="584675" cy="584675"/>
          </a:xfrm>
          <a:prstGeom prst="rect">
            <a:avLst/>
          </a:prstGeom>
          <a:noFill/>
          <a:ln>
            <a:noFill/>
          </a:ln>
          <a:effectLst>
            <a:outerShdw blurRad="57150" rotWithShape="0" algn="bl" dir="5400000" dist="19050">
              <a:srgbClr val="000000"/>
            </a:outerShdw>
          </a:effectLst>
        </p:spPr>
      </p:pic>
      <p:pic>
        <p:nvPicPr>
          <p:cNvPr id="96" name="Google Shape;96;p14"/>
          <p:cNvPicPr preferRelativeResize="0"/>
          <p:nvPr/>
        </p:nvPicPr>
        <p:blipFill>
          <a:blip r:embed="rId5">
            <a:alphaModFix/>
          </a:blip>
          <a:stretch>
            <a:fillRect/>
          </a:stretch>
        </p:blipFill>
        <p:spPr>
          <a:xfrm>
            <a:off x="100963" y="5466075"/>
            <a:ext cx="647699" cy="647676"/>
          </a:xfrm>
          <a:prstGeom prst="rect">
            <a:avLst/>
          </a:prstGeom>
          <a:noFill/>
          <a:ln>
            <a:noFill/>
          </a:ln>
          <a:effectLst>
            <a:outerShdw blurRad="57150" rotWithShape="0" algn="bl" dir="5400000" dist="19050">
              <a:srgbClr val="000000"/>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nvSpPr>
        <p:spPr>
          <a:xfrm>
            <a:off x="7033404" y="2768799"/>
            <a:ext cx="1425000" cy="401700"/>
          </a:xfrm>
          <a:prstGeom prst="rect">
            <a:avLst/>
          </a:prstGeom>
          <a:noFill/>
          <a:ln>
            <a:noFill/>
          </a:ln>
          <a:effectLst>
            <a:outerShdw blurRad="57150" rotWithShape="0" algn="bl" dir="5400000" dist="19050">
              <a:srgbClr val="000000"/>
            </a:outerShdw>
          </a:effectLst>
        </p:spPr>
        <p:txBody>
          <a:bodyPr anchorCtr="0" anchor="t" bIns="34275" lIns="0" spcFirstLastPara="1" rIns="68575" wrap="square" tIns="34275">
            <a:spAutoFit/>
          </a:bodyPr>
          <a:lstStyle/>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073763"/>
              </a:solidFill>
              <a:latin typeface="Lato"/>
              <a:ea typeface="Lato"/>
              <a:cs typeface="Lato"/>
              <a:sym typeface="Lato"/>
            </a:endParaRPr>
          </a:p>
        </p:txBody>
      </p:sp>
      <p:sp>
        <p:nvSpPr>
          <p:cNvPr id="208" name="Google Shape;208;p32"/>
          <p:cNvSpPr/>
          <p:nvPr/>
        </p:nvSpPr>
        <p:spPr>
          <a:xfrm>
            <a:off x="2026150" y="1618625"/>
            <a:ext cx="12468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73763"/>
                </a:solidFill>
                <a:latin typeface="Lato"/>
                <a:ea typeface="Lato"/>
                <a:cs typeface="Lato"/>
                <a:sym typeface="Lato"/>
              </a:rPr>
              <a:t>Distributed</a:t>
            </a:r>
            <a:endParaRPr sz="1600">
              <a:solidFill>
                <a:srgbClr val="073763"/>
              </a:solidFill>
              <a:latin typeface="Lato"/>
              <a:ea typeface="Lato"/>
              <a:cs typeface="Lato"/>
              <a:sym typeface="Lato"/>
            </a:endParaRPr>
          </a:p>
        </p:txBody>
      </p:sp>
      <p:sp>
        <p:nvSpPr>
          <p:cNvPr id="209" name="Google Shape;209;p32"/>
          <p:cNvSpPr/>
          <p:nvPr/>
        </p:nvSpPr>
        <p:spPr>
          <a:xfrm>
            <a:off x="7275750" y="1618625"/>
            <a:ext cx="13716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Extrospective</a:t>
            </a:r>
            <a:endParaRPr>
              <a:solidFill>
                <a:srgbClr val="073763"/>
              </a:solidFill>
              <a:latin typeface="Lato"/>
              <a:ea typeface="Lato"/>
              <a:cs typeface="Lato"/>
              <a:sym typeface="Lato"/>
            </a:endParaRPr>
          </a:p>
        </p:txBody>
      </p:sp>
      <p:sp>
        <p:nvSpPr>
          <p:cNvPr id="210" name="Google Shape;210;p32"/>
          <p:cNvSpPr/>
          <p:nvPr/>
        </p:nvSpPr>
        <p:spPr>
          <a:xfrm>
            <a:off x="2736575" y="149275"/>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Talents from all over the world</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cultures and backgrounds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time zones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work routines</a:t>
            </a:r>
            <a:endParaRPr>
              <a:solidFill>
                <a:srgbClr val="073763"/>
              </a:solidFill>
              <a:latin typeface="Lato"/>
              <a:ea typeface="Lato"/>
              <a:cs typeface="Lato"/>
              <a:sym typeface="Lato"/>
            </a:endParaRPr>
          </a:p>
        </p:txBody>
      </p:sp>
      <p:sp>
        <p:nvSpPr>
          <p:cNvPr id="211" name="Google Shape;211;p32"/>
          <p:cNvSpPr/>
          <p:nvPr/>
        </p:nvSpPr>
        <p:spPr>
          <a:xfrm>
            <a:off x="6579175" y="77800"/>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Projects shared with the community</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solidFill>
                <a:srgbClr val="073763"/>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nvSpPr>
        <p:spPr>
          <a:xfrm>
            <a:off x="7033404" y="2768799"/>
            <a:ext cx="1425000" cy="401700"/>
          </a:xfrm>
          <a:prstGeom prst="rect">
            <a:avLst/>
          </a:prstGeom>
          <a:noFill/>
          <a:ln>
            <a:noFill/>
          </a:ln>
          <a:effectLst>
            <a:outerShdw blurRad="57150" rotWithShape="0" algn="bl" dir="5400000" dist="19050">
              <a:srgbClr val="000000"/>
            </a:outerShdw>
          </a:effectLst>
        </p:spPr>
        <p:txBody>
          <a:bodyPr anchorCtr="0" anchor="t" bIns="34275" lIns="0" spcFirstLastPara="1" rIns="68575" wrap="square" tIns="34275">
            <a:spAutoFit/>
          </a:bodyPr>
          <a:lstStyle/>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073763"/>
              </a:solidFill>
              <a:latin typeface="Lato"/>
              <a:ea typeface="Lato"/>
              <a:cs typeface="Lato"/>
              <a:sym typeface="Lato"/>
            </a:endParaRPr>
          </a:p>
        </p:txBody>
      </p:sp>
      <p:sp>
        <p:nvSpPr>
          <p:cNvPr id="217" name="Google Shape;217;p33"/>
          <p:cNvSpPr/>
          <p:nvPr/>
        </p:nvSpPr>
        <p:spPr>
          <a:xfrm>
            <a:off x="2026150" y="1618625"/>
            <a:ext cx="12468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73763"/>
                </a:solidFill>
                <a:latin typeface="Lato"/>
                <a:ea typeface="Lato"/>
                <a:cs typeface="Lato"/>
                <a:sym typeface="Lato"/>
              </a:rPr>
              <a:t>Distributed</a:t>
            </a:r>
            <a:endParaRPr sz="1600">
              <a:solidFill>
                <a:srgbClr val="073763"/>
              </a:solidFill>
              <a:latin typeface="Lato"/>
              <a:ea typeface="Lato"/>
              <a:cs typeface="Lato"/>
              <a:sym typeface="Lato"/>
            </a:endParaRPr>
          </a:p>
        </p:txBody>
      </p:sp>
      <p:sp>
        <p:nvSpPr>
          <p:cNvPr id="218" name="Google Shape;218;p33"/>
          <p:cNvSpPr/>
          <p:nvPr/>
        </p:nvSpPr>
        <p:spPr>
          <a:xfrm>
            <a:off x="7275750" y="1618625"/>
            <a:ext cx="13716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Extrospective</a:t>
            </a:r>
            <a:endParaRPr>
              <a:solidFill>
                <a:srgbClr val="073763"/>
              </a:solidFill>
              <a:latin typeface="Lato"/>
              <a:ea typeface="Lato"/>
              <a:cs typeface="Lato"/>
              <a:sym typeface="Lato"/>
            </a:endParaRPr>
          </a:p>
        </p:txBody>
      </p:sp>
      <p:sp>
        <p:nvSpPr>
          <p:cNvPr id="219" name="Google Shape;219;p33"/>
          <p:cNvSpPr/>
          <p:nvPr/>
        </p:nvSpPr>
        <p:spPr>
          <a:xfrm>
            <a:off x="2736575" y="149275"/>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Talents from all over the world</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cultures and backgrounds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time zones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work routines</a:t>
            </a:r>
            <a:endParaRPr>
              <a:solidFill>
                <a:srgbClr val="073763"/>
              </a:solidFill>
              <a:latin typeface="Lato"/>
              <a:ea typeface="Lato"/>
              <a:cs typeface="Lato"/>
              <a:sym typeface="Lato"/>
            </a:endParaRPr>
          </a:p>
        </p:txBody>
      </p:sp>
      <p:sp>
        <p:nvSpPr>
          <p:cNvPr id="220" name="Google Shape;220;p33"/>
          <p:cNvSpPr/>
          <p:nvPr/>
        </p:nvSpPr>
        <p:spPr>
          <a:xfrm>
            <a:off x="6579175" y="77800"/>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Projects shared with the community</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Projects administered by foundations</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solidFill>
                <a:srgbClr val="073763"/>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nvSpPr>
        <p:spPr>
          <a:xfrm>
            <a:off x="7033404" y="2768799"/>
            <a:ext cx="1425000" cy="401700"/>
          </a:xfrm>
          <a:prstGeom prst="rect">
            <a:avLst/>
          </a:prstGeom>
          <a:noFill/>
          <a:ln>
            <a:noFill/>
          </a:ln>
          <a:effectLst>
            <a:outerShdw blurRad="57150" rotWithShape="0" algn="bl" dir="5400000" dist="19050">
              <a:srgbClr val="000000"/>
            </a:outerShdw>
          </a:effectLst>
        </p:spPr>
        <p:txBody>
          <a:bodyPr anchorCtr="0" anchor="t" bIns="34275" lIns="0" spcFirstLastPara="1" rIns="68575" wrap="square" tIns="34275">
            <a:spAutoFit/>
          </a:bodyPr>
          <a:lstStyle/>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073763"/>
              </a:solidFill>
              <a:latin typeface="Lato"/>
              <a:ea typeface="Lato"/>
              <a:cs typeface="Lato"/>
              <a:sym typeface="Lato"/>
            </a:endParaRPr>
          </a:p>
        </p:txBody>
      </p:sp>
      <p:sp>
        <p:nvSpPr>
          <p:cNvPr id="226" name="Google Shape;226;p34"/>
          <p:cNvSpPr/>
          <p:nvPr/>
        </p:nvSpPr>
        <p:spPr>
          <a:xfrm>
            <a:off x="2026150" y="1618625"/>
            <a:ext cx="12468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73763"/>
                </a:solidFill>
                <a:latin typeface="Lato"/>
                <a:ea typeface="Lato"/>
                <a:cs typeface="Lato"/>
                <a:sym typeface="Lato"/>
              </a:rPr>
              <a:t>Distributed</a:t>
            </a:r>
            <a:endParaRPr sz="1600">
              <a:solidFill>
                <a:srgbClr val="073763"/>
              </a:solidFill>
              <a:latin typeface="Lato"/>
              <a:ea typeface="Lato"/>
              <a:cs typeface="Lato"/>
              <a:sym typeface="Lato"/>
            </a:endParaRPr>
          </a:p>
        </p:txBody>
      </p:sp>
      <p:sp>
        <p:nvSpPr>
          <p:cNvPr id="227" name="Google Shape;227;p34"/>
          <p:cNvSpPr/>
          <p:nvPr/>
        </p:nvSpPr>
        <p:spPr>
          <a:xfrm>
            <a:off x="7275750" y="1618625"/>
            <a:ext cx="13716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Extrospective</a:t>
            </a:r>
            <a:endParaRPr>
              <a:solidFill>
                <a:srgbClr val="073763"/>
              </a:solidFill>
              <a:latin typeface="Lato"/>
              <a:ea typeface="Lato"/>
              <a:cs typeface="Lato"/>
              <a:sym typeface="Lato"/>
            </a:endParaRPr>
          </a:p>
        </p:txBody>
      </p:sp>
      <p:sp>
        <p:nvSpPr>
          <p:cNvPr id="228" name="Google Shape;228;p34"/>
          <p:cNvSpPr/>
          <p:nvPr/>
        </p:nvSpPr>
        <p:spPr>
          <a:xfrm>
            <a:off x="2736575" y="149275"/>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Talents from all over the world</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cultures and backgrounds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time zones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work routines</a:t>
            </a:r>
            <a:endParaRPr>
              <a:solidFill>
                <a:srgbClr val="073763"/>
              </a:solidFill>
              <a:latin typeface="Lato"/>
              <a:ea typeface="Lato"/>
              <a:cs typeface="Lato"/>
              <a:sym typeface="Lato"/>
            </a:endParaRPr>
          </a:p>
        </p:txBody>
      </p:sp>
      <p:sp>
        <p:nvSpPr>
          <p:cNvPr id="229" name="Google Shape;229;p34"/>
          <p:cNvSpPr/>
          <p:nvPr/>
        </p:nvSpPr>
        <p:spPr>
          <a:xfrm>
            <a:off x="6579175" y="77800"/>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Projects shared with the community</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Projects administered by foundations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Community engagement </a:t>
            </a:r>
            <a:endParaRPr>
              <a:solidFill>
                <a:srgbClr val="073763"/>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nvSpPr>
        <p:spPr>
          <a:xfrm>
            <a:off x="7033404" y="2768799"/>
            <a:ext cx="1425000" cy="401700"/>
          </a:xfrm>
          <a:prstGeom prst="rect">
            <a:avLst/>
          </a:prstGeom>
          <a:noFill/>
          <a:ln>
            <a:noFill/>
          </a:ln>
          <a:effectLst>
            <a:outerShdw blurRad="57150" rotWithShape="0" algn="bl" dir="5400000" dist="19050">
              <a:srgbClr val="000000"/>
            </a:outerShdw>
          </a:effectLst>
        </p:spPr>
        <p:txBody>
          <a:bodyPr anchorCtr="0" anchor="t" bIns="34275" lIns="0" spcFirstLastPara="1" rIns="68575" wrap="square" tIns="34275">
            <a:spAutoFit/>
          </a:bodyPr>
          <a:lstStyle/>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073763"/>
              </a:solidFill>
              <a:latin typeface="Lato"/>
              <a:ea typeface="Lato"/>
              <a:cs typeface="Lato"/>
              <a:sym typeface="Lato"/>
            </a:endParaRPr>
          </a:p>
        </p:txBody>
      </p:sp>
      <p:sp>
        <p:nvSpPr>
          <p:cNvPr id="235" name="Google Shape;235;p35"/>
          <p:cNvSpPr/>
          <p:nvPr/>
        </p:nvSpPr>
        <p:spPr>
          <a:xfrm>
            <a:off x="2026150" y="1618625"/>
            <a:ext cx="12468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73763"/>
                </a:solidFill>
                <a:latin typeface="Lato"/>
                <a:ea typeface="Lato"/>
                <a:cs typeface="Lato"/>
                <a:sym typeface="Lato"/>
              </a:rPr>
              <a:t>Distributed</a:t>
            </a:r>
            <a:endParaRPr sz="1600">
              <a:solidFill>
                <a:srgbClr val="073763"/>
              </a:solidFill>
              <a:latin typeface="Lato"/>
              <a:ea typeface="Lato"/>
              <a:cs typeface="Lato"/>
              <a:sym typeface="Lato"/>
            </a:endParaRPr>
          </a:p>
        </p:txBody>
      </p:sp>
      <p:sp>
        <p:nvSpPr>
          <p:cNvPr id="236" name="Google Shape;236;p35"/>
          <p:cNvSpPr/>
          <p:nvPr/>
        </p:nvSpPr>
        <p:spPr>
          <a:xfrm>
            <a:off x="7275750" y="1618625"/>
            <a:ext cx="13716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Extrospective</a:t>
            </a:r>
            <a:endParaRPr>
              <a:solidFill>
                <a:srgbClr val="073763"/>
              </a:solidFill>
              <a:latin typeface="Lato"/>
              <a:ea typeface="Lato"/>
              <a:cs typeface="Lato"/>
              <a:sym typeface="Lato"/>
            </a:endParaRPr>
          </a:p>
        </p:txBody>
      </p:sp>
      <p:sp>
        <p:nvSpPr>
          <p:cNvPr id="237" name="Google Shape;237;p35"/>
          <p:cNvSpPr/>
          <p:nvPr/>
        </p:nvSpPr>
        <p:spPr>
          <a:xfrm>
            <a:off x="5746775" y="3757675"/>
            <a:ext cx="15291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Team-separation</a:t>
            </a:r>
            <a:endParaRPr>
              <a:solidFill>
                <a:srgbClr val="073763"/>
              </a:solidFill>
              <a:latin typeface="Lato"/>
              <a:ea typeface="Lato"/>
              <a:cs typeface="Lato"/>
              <a:sym typeface="Lato"/>
            </a:endParaRPr>
          </a:p>
        </p:txBody>
      </p:sp>
      <p:sp>
        <p:nvSpPr>
          <p:cNvPr id="238" name="Google Shape;238;p35"/>
          <p:cNvSpPr/>
          <p:nvPr/>
        </p:nvSpPr>
        <p:spPr>
          <a:xfrm>
            <a:off x="2736575" y="149275"/>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Talents from all over the world</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cultures and backgrounds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time zones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work routines</a:t>
            </a:r>
            <a:endParaRPr>
              <a:solidFill>
                <a:srgbClr val="073763"/>
              </a:solidFill>
              <a:latin typeface="Lato"/>
              <a:ea typeface="Lato"/>
              <a:cs typeface="Lato"/>
              <a:sym typeface="Lato"/>
            </a:endParaRPr>
          </a:p>
        </p:txBody>
      </p:sp>
      <p:sp>
        <p:nvSpPr>
          <p:cNvPr id="239" name="Google Shape;239;p35"/>
          <p:cNvSpPr/>
          <p:nvPr/>
        </p:nvSpPr>
        <p:spPr>
          <a:xfrm>
            <a:off x="6579175" y="77800"/>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Projects shared with the community</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Projects administered by foundations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Community engagement </a:t>
            </a:r>
            <a:endParaRPr>
              <a:solidFill>
                <a:srgbClr val="073763"/>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nvSpPr>
        <p:spPr>
          <a:xfrm>
            <a:off x="7033404" y="2768799"/>
            <a:ext cx="1425000" cy="401700"/>
          </a:xfrm>
          <a:prstGeom prst="rect">
            <a:avLst/>
          </a:prstGeom>
          <a:noFill/>
          <a:ln>
            <a:noFill/>
          </a:ln>
          <a:effectLst>
            <a:outerShdw blurRad="57150" rotWithShape="0" algn="bl" dir="5400000" dist="19050">
              <a:srgbClr val="000000"/>
            </a:outerShdw>
          </a:effectLst>
        </p:spPr>
        <p:txBody>
          <a:bodyPr anchorCtr="0" anchor="t" bIns="34275" lIns="0" spcFirstLastPara="1" rIns="68575" wrap="square" tIns="34275">
            <a:spAutoFit/>
          </a:bodyPr>
          <a:lstStyle/>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073763"/>
              </a:solidFill>
              <a:latin typeface="Lato"/>
              <a:ea typeface="Lato"/>
              <a:cs typeface="Lato"/>
              <a:sym typeface="Lato"/>
            </a:endParaRPr>
          </a:p>
        </p:txBody>
      </p:sp>
      <p:sp>
        <p:nvSpPr>
          <p:cNvPr id="245" name="Google Shape;245;p36"/>
          <p:cNvSpPr/>
          <p:nvPr/>
        </p:nvSpPr>
        <p:spPr>
          <a:xfrm>
            <a:off x="2026150" y="1618625"/>
            <a:ext cx="12468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73763"/>
                </a:solidFill>
                <a:latin typeface="Lato"/>
                <a:ea typeface="Lato"/>
                <a:cs typeface="Lato"/>
                <a:sym typeface="Lato"/>
              </a:rPr>
              <a:t>Distributed</a:t>
            </a:r>
            <a:endParaRPr sz="1600">
              <a:solidFill>
                <a:srgbClr val="073763"/>
              </a:solidFill>
              <a:latin typeface="Lato"/>
              <a:ea typeface="Lato"/>
              <a:cs typeface="Lato"/>
              <a:sym typeface="Lato"/>
            </a:endParaRPr>
          </a:p>
        </p:txBody>
      </p:sp>
      <p:sp>
        <p:nvSpPr>
          <p:cNvPr id="246" name="Google Shape;246;p36"/>
          <p:cNvSpPr/>
          <p:nvPr/>
        </p:nvSpPr>
        <p:spPr>
          <a:xfrm>
            <a:off x="7275750" y="1618625"/>
            <a:ext cx="13716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Extrospective</a:t>
            </a:r>
            <a:endParaRPr>
              <a:solidFill>
                <a:srgbClr val="073763"/>
              </a:solidFill>
              <a:latin typeface="Lato"/>
              <a:ea typeface="Lato"/>
              <a:cs typeface="Lato"/>
              <a:sym typeface="Lato"/>
            </a:endParaRPr>
          </a:p>
        </p:txBody>
      </p:sp>
      <p:sp>
        <p:nvSpPr>
          <p:cNvPr id="247" name="Google Shape;247;p36"/>
          <p:cNvSpPr/>
          <p:nvPr/>
        </p:nvSpPr>
        <p:spPr>
          <a:xfrm>
            <a:off x="5746775" y="3757675"/>
            <a:ext cx="15291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Team-separation</a:t>
            </a:r>
            <a:endParaRPr>
              <a:solidFill>
                <a:srgbClr val="073763"/>
              </a:solidFill>
              <a:latin typeface="Lato"/>
              <a:ea typeface="Lato"/>
              <a:cs typeface="Lato"/>
              <a:sym typeface="Lato"/>
            </a:endParaRPr>
          </a:p>
        </p:txBody>
      </p:sp>
      <p:sp>
        <p:nvSpPr>
          <p:cNvPr id="248" name="Google Shape;248;p36"/>
          <p:cNvSpPr/>
          <p:nvPr/>
        </p:nvSpPr>
        <p:spPr>
          <a:xfrm>
            <a:off x="2736575" y="149275"/>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Talents from all over the world</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cultures and backgrounds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time zones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work routines</a:t>
            </a:r>
            <a:endParaRPr>
              <a:solidFill>
                <a:srgbClr val="073763"/>
              </a:solidFill>
              <a:latin typeface="Lato"/>
              <a:ea typeface="Lato"/>
              <a:cs typeface="Lato"/>
              <a:sym typeface="Lato"/>
            </a:endParaRPr>
          </a:p>
        </p:txBody>
      </p:sp>
      <p:sp>
        <p:nvSpPr>
          <p:cNvPr id="249" name="Google Shape;249;p36"/>
          <p:cNvSpPr/>
          <p:nvPr/>
        </p:nvSpPr>
        <p:spPr>
          <a:xfrm>
            <a:off x="6579175" y="77800"/>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Projects shared with the community</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Projects administered by foundations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Community engagement </a:t>
            </a:r>
            <a:endParaRPr>
              <a:solidFill>
                <a:srgbClr val="073763"/>
              </a:solidFill>
              <a:latin typeface="Lato"/>
              <a:ea typeface="Lato"/>
              <a:cs typeface="Lato"/>
              <a:sym typeface="Lato"/>
            </a:endParaRPr>
          </a:p>
        </p:txBody>
      </p:sp>
      <p:sp>
        <p:nvSpPr>
          <p:cNvPr id="250" name="Google Shape;250;p36"/>
          <p:cNvSpPr/>
          <p:nvPr/>
        </p:nvSpPr>
        <p:spPr>
          <a:xfrm>
            <a:off x="7348400" y="3408275"/>
            <a:ext cx="2387100" cy="11037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Separate projects</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solidFill>
                <a:srgbClr val="073763"/>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nvSpPr>
        <p:spPr>
          <a:xfrm>
            <a:off x="7033404" y="2768799"/>
            <a:ext cx="1425000" cy="401700"/>
          </a:xfrm>
          <a:prstGeom prst="rect">
            <a:avLst/>
          </a:prstGeom>
          <a:noFill/>
          <a:ln>
            <a:noFill/>
          </a:ln>
          <a:effectLst>
            <a:outerShdw blurRad="57150" rotWithShape="0" algn="bl" dir="5400000" dist="19050">
              <a:srgbClr val="000000"/>
            </a:outerShdw>
          </a:effectLst>
        </p:spPr>
        <p:txBody>
          <a:bodyPr anchorCtr="0" anchor="t" bIns="34275" lIns="0" spcFirstLastPara="1" rIns="68575" wrap="square" tIns="34275">
            <a:spAutoFit/>
          </a:bodyPr>
          <a:lstStyle/>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073763"/>
              </a:solidFill>
              <a:latin typeface="Lato"/>
              <a:ea typeface="Lato"/>
              <a:cs typeface="Lato"/>
              <a:sym typeface="Lato"/>
            </a:endParaRPr>
          </a:p>
        </p:txBody>
      </p:sp>
      <p:sp>
        <p:nvSpPr>
          <p:cNvPr id="256" name="Google Shape;256;p37"/>
          <p:cNvSpPr/>
          <p:nvPr/>
        </p:nvSpPr>
        <p:spPr>
          <a:xfrm>
            <a:off x="2026150" y="1618625"/>
            <a:ext cx="12468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73763"/>
                </a:solidFill>
                <a:latin typeface="Lato"/>
                <a:ea typeface="Lato"/>
                <a:cs typeface="Lato"/>
                <a:sym typeface="Lato"/>
              </a:rPr>
              <a:t>Distributed</a:t>
            </a:r>
            <a:endParaRPr sz="1600">
              <a:solidFill>
                <a:srgbClr val="073763"/>
              </a:solidFill>
              <a:latin typeface="Lato"/>
              <a:ea typeface="Lato"/>
              <a:cs typeface="Lato"/>
              <a:sym typeface="Lato"/>
            </a:endParaRPr>
          </a:p>
        </p:txBody>
      </p:sp>
      <p:sp>
        <p:nvSpPr>
          <p:cNvPr id="257" name="Google Shape;257;p37"/>
          <p:cNvSpPr/>
          <p:nvPr/>
        </p:nvSpPr>
        <p:spPr>
          <a:xfrm>
            <a:off x="7275750" y="1618625"/>
            <a:ext cx="13716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Extrospective</a:t>
            </a:r>
            <a:endParaRPr>
              <a:solidFill>
                <a:srgbClr val="073763"/>
              </a:solidFill>
              <a:latin typeface="Lato"/>
              <a:ea typeface="Lato"/>
              <a:cs typeface="Lato"/>
              <a:sym typeface="Lato"/>
            </a:endParaRPr>
          </a:p>
        </p:txBody>
      </p:sp>
      <p:sp>
        <p:nvSpPr>
          <p:cNvPr id="258" name="Google Shape;258;p37"/>
          <p:cNvSpPr/>
          <p:nvPr/>
        </p:nvSpPr>
        <p:spPr>
          <a:xfrm>
            <a:off x="5746775" y="3757675"/>
            <a:ext cx="15291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Team-separation</a:t>
            </a:r>
            <a:endParaRPr>
              <a:solidFill>
                <a:srgbClr val="073763"/>
              </a:solidFill>
              <a:latin typeface="Lato"/>
              <a:ea typeface="Lato"/>
              <a:cs typeface="Lato"/>
              <a:sym typeface="Lato"/>
            </a:endParaRPr>
          </a:p>
        </p:txBody>
      </p:sp>
      <p:sp>
        <p:nvSpPr>
          <p:cNvPr id="259" name="Google Shape;259;p37"/>
          <p:cNvSpPr/>
          <p:nvPr/>
        </p:nvSpPr>
        <p:spPr>
          <a:xfrm>
            <a:off x="2736575" y="149275"/>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Talents from all over the world</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cultures and backgrounds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time zones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work routines</a:t>
            </a:r>
            <a:endParaRPr>
              <a:solidFill>
                <a:srgbClr val="073763"/>
              </a:solidFill>
              <a:latin typeface="Lato"/>
              <a:ea typeface="Lato"/>
              <a:cs typeface="Lato"/>
              <a:sym typeface="Lato"/>
            </a:endParaRPr>
          </a:p>
        </p:txBody>
      </p:sp>
      <p:sp>
        <p:nvSpPr>
          <p:cNvPr id="260" name="Google Shape;260;p37"/>
          <p:cNvSpPr/>
          <p:nvPr/>
        </p:nvSpPr>
        <p:spPr>
          <a:xfrm>
            <a:off x="6579175" y="77800"/>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Projects shared with the community</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Projects administered by foundations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Community engagement </a:t>
            </a:r>
            <a:endParaRPr>
              <a:solidFill>
                <a:srgbClr val="073763"/>
              </a:solidFill>
              <a:latin typeface="Lato"/>
              <a:ea typeface="Lato"/>
              <a:cs typeface="Lato"/>
              <a:sym typeface="Lato"/>
            </a:endParaRPr>
          </a:p>
        </p:txBody>
      </p:sp>
      <p:sp>
        <p:nvSpPr>
          <p:cNvPr id="261" name="Google Shape;261;p37"/>
          <p:cNvSpPr/>
          <p:nvPr/>
        </p:nvSpPr>
        <p:spPr>
          <a:xfrm>
            <a:off x="7348400" y="3408275"/>
            <a:ext cx="2387100" cy="11037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Separate projects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Individuals working alone</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solidFill>
                <a:srgbClr val="073763"/>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nvSpPr>
        <p:spPr>
          <a:xfrm>
            <a:off x="7033404" y="2768799"/>
            <a:ext cx="1425000" cy="401700"/>
          </a:xfrm>
          <a:prstGeom prst="rect">
            <a:avLst/>
          </a:prstGeom>
          <a:noFill/>
          <a:ln>
            <a:noFill/>
          </a:ln>
          <a:effectLst>
            <a:outerShdw blurRad="57150" rotWithShape="0" algn="bl" dir="5400000" dist="19050">
              <a:srgbClr val="000000"/>
            </a:outerShdw>
          </a:effectLst>
        </p:spPr>
        <p:txBody>
          <a:bodyPr anchorCtr="0" anchor="t" bIns="34275" lIns="0" spcFirstLastPara="1" rIns="68575" wrap="square" tIns="34275">
            <a:spAutoFit/>
          </a:bodyPr>
          <a:lstStyle/>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073763"/>
              </a:solidFill>
              <a:latin typeface="Lato"/>
              <a:ea typeface="Lato"/>
              <a:cs typeface="Lato"/>
              <a:sym typeface="Lato"/>
            </a:endParaRPr>
          </a:p>
        </p:txBody>
      </p:sp>
      <p:sp>
        <p:nvSpPr>
          <p:cNvPr id="267" name="Google Shape;267;p38"/>
          <p:cNvSpPr/>
          <p:nvPr/>
        </p:nvSpPr>
        <p:spPr>
          <a:xfrm>
            <a:off x="2026150" y="1618625"/>
            <a:ext cx="12468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73763"/>
                </a:solidFill>
                <a:latin typeface="Lato"/>
                <a:ea typeface="Lato"/>
                <a:cs typeface="Lato"/>
                <a:sym typeface="Lato"/>
              </a:rPr>
              <a:t>Distributed</a:t>
            </a:r>
            <a:endParaRPr sz="1600">
              <a:solidFill>
                <a:srgbClr val="073763"/>
              </a:solidFill>
              <a:latin typeface="Lato"/>
              <a:ea typeface="Lato"/>
              <a:cs typeface="Lato"/>
              <a:sym typeface="Lato"/>
            </a:endParaRPr>
          </a:p>
        </p:txBody>
      </p:sp>
      <p:sp>
        <p:nvSpPr>
          <p:cNvPr id="268" name="Google Shape;268;p38"/>
          <p:cNvSpPr/>
          <p:nvPr/>
        </p:nvSpPr>
        <p:spPr>
          <a:xfrm>
            <a:off x="7275750" y="1618625"/>
            <a:ext cx="13716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Extrospective</a:t>
            </a:r>
            <a:endParaRPr>
              <a:solidFill>
                <a:srgbClr val="073763"/>
              </a:solidFill>
              <a:latin typeface="Lato"/>
              <a:ea typeface="Lato"/>
              <a:cs typeface="Lato"/>
              <a:sym typeface="Lato"/>
            </a:endParaRPr>
          </a:p>
        </p:txBody>
      </p:sp>
      <p:sp>
        <p:nvSpPr>
          <p:cNvPr id="269" name="Google Shape;269;p38"/>
          <p:cNvSpPr/>
          <p:nvPr/>
        </p:nvSpPr>
        <p:spPr>
          <a:xfrm>
            <a:off x="5746775" y="3757675"/>
            <a:ext cx="15291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Team-separation</a:t>
            </a:r>
            <a:endParaRPr>
              <a:solidFill>
                <a:srgbClr val="073763"/>
              </a:solidFill>
              <a:latin typeface="Lato"/>
              <a:ea typeface="Lato"/>
              <a:cs typeface="Lato"/>
              <a:sym typeface="Lato"/>
            </a:endParaRPr>
          </a:p>
        </p:txBody>
      </p:sp>
      <p:sp>
        <p:nvSpPr>
          <p:cNvPr id="270" name="Google Shape;270;p38"/>
          <p:cNvSpPr/>
          <p:nvPr/>
        </p:nvSpPr>
        <p:spPr>
          <a:xfrm>
            <a:off x="2736575" y="149275"/>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Talents from all over the world</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cultures and backgrounds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time zones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work routines</a:t>
            </a:r>
            <a:endParaRPr>
              <a:solidFill>
                <a:srgbClr val="073763"/>
              </a:solidFill>
              <a:latin typeface="Lato"/>
              <a:ea typeface="Lato"/>
              <a:cs typeface="Lato"/>
              <a:sym typeface="Lato"/>
            </a:endParaRPr>
          </a:p>
        </p:txBody>
      </p:sp>
      <p:sp>
        <p:nvSpPr>
          <p:cNvPr id="271" name="Google Shape;271;p38"/>
          <p:cNvSpPr/>
          <p:nvPr/>
        </p:nvSpPr>
        <p:spPr>
          <a:xfrm>
            <a:off x="6579175" y="77800"/>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Projects shared with the community</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Projects administered by foundations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Community engagement </a:t>
            </a:r>
            <a:endParaRPr>
              <a:solidFill>
                <a:srgbClr val="073763"/>
              </a:solidFill>
              <a:latin typeface="Lato"/>
              <a:ea typeface="Lato"/>
              <a:cs typeface="Lato"/>
              <a:sym typeface="Lato"/>
            </a:endParaRPr>
          </a:p>
        </p:txBody>
      </p:sp>
      <p:sp>
        <p:nvSpPr>
          <p:cNvPr id="272" name="Google Shape;272;p38"/>
          <p:cNvSpPr/>
          <p:nvPr/>
        </p:nvSpPr>
        <p:spPr>
          <a:xfrm>
            <a:off x="7348400" y="3408275"/>
            <a:ext cx="2387100" cy="11037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Separate projects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Individuals working alone</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stacks</a:t>
            </a:r>
            <a:endParaRPr>
              <a:solidFill>
                <a:srgbClr val="073763"/>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nvSpPr>
        <p:spPr>
          <a:xfrm>
            <a:off x="7033404" y="2768799"/>
            <a:ext cx="1425000" cy="401700"/>
          </a:xfrm>
          <a:prstGeom prst="rect">
            <a:avLst/>
          </a:prstGeom>
          <a:noFill/>
          <a:ln>
            <a:noFill/>
          </a:ln>
          <a:effectLst>
            <a:outerShdw blurRad="57150" rotWithShape="0" algn="bl" dir="5400000" dist="19050">
              <a:srgbClr val="000000"/>
            </a:outerShdw>
          </a:effectLst>
        </p:spPr>
        <p:txBody>
          <a:bodyPr anchorCtr="0" anchor="t" bIns="34275" lIns="0" spcFirstLastPara="1" rIns="68575" wrap="square" tIns="34275">
            <a:spAutoFit/>
          </a:bodyPr>
          <a:lstStyle/>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073763"/>
              </a:solidFill>
              <a:latin typeface="Lato"/>
              <a:ea typeface="Lato"/>
              <a:cs typeface="Lato"/>
              <a:sym typeface="Lato"/>
            </a:endParaRPr>
          </a:p>
        </p:txBody>
      </p:sp>
      <p:sp>
        <p:nvSpPr>
          <p:cNvPr id="278" name="Google Shape;278;p39"/>
          <p:cNvSpPr/>
          <p:nvPr/>
        </p:nvSpPr>
        <p:spPr>
          <a:xfrm>
            <a:off x="2026150" y="1618625"/>
            <a:ext cx="12468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73763"/>
                </a:solidFill>
                <a:latin typeface="Lato"/>
                <a:ea typeface="Lato"/>
                <a:cs typeface="Lato"/>
                <a:sym typeface="Lato"/>
              </a:rPr>
              <a:t>Distributed</a:t>
            </a:r>
            <a:endParaRPr sz="1600">
              <a:solidFill>
                <a:srgbClr val="073763"/>
              </a:solidFill>
              <a:latin typeface="Lato"/>
              <a:ea typeface="Lato"/>
              <a:cs typeface="Lato"/>
              <a:sym typeface="Lato"/>
            </a:endParaRPr>
          </a:p>
        </p:txBody>
      </p:sp>
      <p:sp>
        <p:nvSpPr>
          <p:cNvPr id="279" name="Google Shape;279;p39"/>
          <p:cNvSpPr/>
          <p:nvPr/>
        </p:nvSpPr>
        <p:spPr>
          <a:xfrm>
            <a:off x="3198600" y="3757675"/>
            <a:ext cx="14250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Org-separated</a:t>
            </a:r>
            <a:endParaRPr>
              <a:solidFill>
                <a:srgbClr val="073763"/>
              </a:solidFill>
              <a:latin typeface="Lato"/>
              <a:ea typeface="Lato"/>
              <a:cs typeface="Lato"/>
              <a:sym typeface="Lato"/>
            </a:endParaRPr>
          </a:p>
        </p:txBody>
      </p:sp>
      <p:sp>
        <p:nvSpPr>
          <p:cNvPr id="280" name="Google Shape;280;p39"/>
          <p:cNvSpPr/>
          <p:nvPr/>
        </p:nvSpPr>
        <p:spPr>
          <a:xfrm>
            <a:off x="7275750" y="1618625"/>
            <a:ext cx="13716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Extrospective</a:t>
            </a:r>
            <a:endParaRPr>
              <a:solidFill>
                <a:srgbClr val="073763"/>
              </a:solidFill>
              <a:latin typeface="Lato"/>
              <a:ea typeface="Lato"/>
              <a:cs typeface="Lato"/>
              <a:sym typeface="Lato"/>
            </a:endParaRPr>
          </a:p>
        </p:txBody>
      </p:sp>
      <p:sp>
        <p:nvSpPr>
          <p:cNvPr id="281" name="Google Shape;281;p39"/>
          <p:cNvSpPr/>
          <p:nvPr/>
        </p:nvSpPr>
        <p:spPr>
          <a:xfrm>
            <a:off x="5746775" y="3757675"/>
            <a:ext cx="15291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Team-separation</a:t>
            </a:r>
            <a:endParaRPr>
              <a:solidFill>
                <a:srgbClr val="073763"/>
              </a:solidFill>
              <a:latin typeface="Lato"/>
              <a:ea typeface="Lato"/>
              <a:cs typeface="Lato"/>
              <a:sym typeface="Lato"/>
            </a:endParaRPr>
          </a:p>
        </p:txBody>
      </p:sp>
      <p:sp>
        <p:nvSpPr>
          <p:cNvPr id="282" name="Google Shape;282;p39"/>
          <p:cNvSpPr/>
          <p:nvPr/>
        </p:nvSpPr>
        <p:spPr>
          <a:xfrm>
            <a:off x="2736575" y="149275"/>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Talents from all over the world</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cultures and backgrounds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time zones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work routines</a:t>
            </a:r>
            <a:endParaRPr>
              <a:solidFill>
                <a:srgbClr val="073763"/>
              </a:solidFill>
              <a:latin typeface="Lato"/>
              <a:ea typeface="Lato"/>
              <a:cs typeface="Lato"/>
              <a:sym typeface="Lato"/>
            </a:endParaRPr>
          </a:p>
        </p:txBody>
      </p:sp>
      <p:sp>
        <p:nvSpPr>
          <p:cNvPr id="283" name="Google Shape;283;p39"/>
          <p:cNvSpPr/>
          <p:nvPr/>
        </p:nvSpPr>
        <p:spPr>
          <a:xfrm>
            <a:off x="6579175" y="77800"/>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Projects shared with the community</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Projects administered by foundations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Community engagement </a:t>
            </a:r>
            <a:endParaRPr>
              <a:solidFill>
                <a:srgbClr val="073763"/>
              </a:solidFill>
              <a:latin typeface="Lato"/>
              <a:ea typeface="Lato"/>
              <a:cs typeface="Lato"/>
              <a:sym typeface="Lato"/>
            </a:endParaRPr>
          </a:p>
        </p:txBody>
      </p:sp>
      <p:sp>
        <p:nvSpPr>
          <p:cNvPr id="284" name="Google Shape;284;p39"/>
          <p:cNvSpPr/>
          <p:nvPr/>
        </p:nvSpPr>
        <p:spPr>
          <a:xfrm>
            <a:off x="7348400" y="3408275"/>
            <a:ext cx="2387100" cy="11037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Separate projects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Individuals working alone</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stacks</a:t>
            </a:r>
            <a:endParaRPr>
              <a:solidFill>
                <a:srgbClr val="073763"/>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nvSpPr>
        <p:spPr>
          <a:xfrm>
            <a:off x="7033404" y="2768799"/>
            <a:ext cx="1425000" cy="401700"/>
          </a:xfrm>
          <a:prstGeom prst="rect">
            <a:avLst/>
          </a:prstGeom>
          <a:noFill/>
          <a:ln>
            <a:noFill/>
          </a:ln>
          <a:effectLst>
            <a:outerShdw blurRad="57150" rotWithShape="0" algn="bl" dir="5400000" dist="19050">
              <a:srgbClr val="000000"/>
            </a:outerShdw>
          </a:effectLst>
        </p:spPr>
        <p:txBody>
          <a:bodyPr anchorCtr="0" anchor="t" bIns="34275" lIns="0" spcFirstLastPara="1" rIns="68575" wrap="square" tIns="34275">
            <a:spAutoFit/>
          </a:bodyPr>
          <a:lstStyle/>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073763"/>
              </a:solidFill>
              <a:latin typeface="Lato"/>
              <a:ea typeface="Lato"/>
              <a:cs typeface="Lato"/>
              <a:sym typeface="Lato"/>
            </a:endParaRPr>
          </a:p>
        </p:txBody>
      </p:sp>
      <p:sp>
        <p:nvSpPr>
          <p:cNvPr id="290" name="Google Shape;290;p40"/>
          <p:cNvSpPr/>
          <p:nvPr/>
        </p:nvSpPr>
        <p:spPr>
          <a:xfrm>
            <a:off x="2026150" y="1618625"/>
            <a:ext cx="12468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73763"/>
                </a:solidFill>
                <a:latin typeface="Lato"/>
                <a:ea typeface="Lato"/>
                <a:cs typeface="Lato"/>
                <a:sym typeface="Lato"/>
              </a:rPr>
              <a:t>Distributed</a:t>
            </a:r>
            <a:endParaRPr sz="1600">
              <a:solidFill>
                <a:srgbClr val="073763"/>
              </a:solidFill>
              <a:latin typeface="Lato"/>
              <a:ea typeface="Lato"/>
              <a:cs typeface="Lato"/>
              <a:sym typeface="Lato"/>
            </a:endParaRPr>
          </a:p>
        </p:txBody>
      </p:sp>
      <p:sp>
        <p:nvSpPr>
          <p:cNvPr id="291" name="Google Shape;291;p40"/>
          <p:cNvSpPr/>
          <p:nvPr/>
        </p:nvSpPr>
        <p:spPr>
          <a:xfrm>
            <a:off x="3198600" y="3757675"/>
            <a:ext cx="14250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Org-separated</a:t>
            </a:r>
            <a:endParaRPr>
              <a:solidFill>
                <a:srgbClr val="073763"/>
              </a:solidFill>
              <a:latin typeface="Lato"/>
              <a:ea typeface="Lato"/>
              <a:cs typeface="Lato"/>
              <a:sym typeface="Lato"/>
            </a:endParaRPr>
          </a:p>
        </p:txBody>
      </p:sp>
      <p:sp>
        <p:nvSpPr>
          <p:cNvPr id="292" name="Google Shape;292;p40"/>
          <p:cNvSpPr/>
          <p:nvPr/>
        </p:nvSpPr>
        <p:spPr>
          <a:xfrm>
            <a:off x="7275750" y="1618625"/>
            <a:ext cx="13716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Extrospective</a:t>
            </a:r>
            <a:endParaRPr>
              <a:solidFill>
                <a:srgbClr val="073763"/>
              </a:solidFill>
              <a:latin typeface="Lato"/>
              <a:ea typeface="Lato"/>
              <a:cs typeface="Lato"/>
              <a:sym typeface="Lato"/>
            </a:endParaRPr>
          </a:p>
        </p:txBody>
      </p:sp>
      <p:sp>
        <p:nvSpPr>
          <p:cNvPr id="293" name="Google Shape;293;p40"/>
          <p:cNvSpPr/>
          <p:nvPr/>
        </p:nvSpPr>
        <p:spPr>
          <a:xfrm>
            <a:off x="5746775" y="3757675"/>
            <a:ext cx="15291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Team-separation</a:t>
            </a:r>
            <a:endParaRPr>
              <a:solidFill>
                <a:srgbClr val="073763"/>
              </a:solidFill>
              <a:latin typeface="Lato"/>
              <a:ea typeface="Lato"/>
              <a:cs typeface="Lato"/>
              <a:sym typeface="Lato"/>
            </a:endParaRPr>
          </a:p>
        </p:txBody>
      </p:sp>
      <p:sp>
        <p:nvSpPr>
          <p:cNvPr id="294" name="Google Shape;294;p40"/>
          <p:cNvSpPr/>
          <p:nvPr/>
        </p:nvSpPr>
        <p:spPr>
          <a:xfrm>
            <a:off x="2736575" y="149275"/>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Talents from all over the world</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cultures and backgrounds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time zones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work routines</a:t>
            </a:r>
            <a:endParaRPr>
              <a:solidFill>
                <a:srgbClr val="073763"/>
              </a:solidFill>
              <a:latin typeface="Lato"/>
              <a:ea typeface="Lato"/>
              <a:cs typeface="Lato"/>
              <a:sym typeface="Lato"/>
            </a:endParaRPr>
          </a:p>
        </p:txBody>
      </p:sp>
      <p:sp>
        <p:nvSpPr>
          <p:cNvPr id="295" name="Google Shape;295;p40"/>
          <p:cNvSpPr/>
          <p:nvPr/>
        </p:nvSpPr>
        <p:spPr>
          <a:xfrm>
            <a:off x="6579175" y="77800"/>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Projects shared with the community</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Projects administered by foundations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Community engagement </a:t>
            </a:r>
            <a:endParaRPr>
              <a:solidFill>
                <a:srgbClr val="073763"/>
              </a:solidFill>
              <a:latin typeface="Lato"/>
              <a:ea typeface="Lato"/>
              <a:cs typeface="Lato"/>
              <a:sym typeface="Lato"/>
            </a:endParaRPr>
          </a:p>
        </p:txBody>
      </p:sp>
      <p:sp>
        <p:nvSpPr>
          <p:cNvPr id="296" name="Google Shape;296;p40"/>
          <p:cNvSpPr/>
          <p:nvPr/>
        </p:nvSpPr>
        <p:spPr>
          <a:xfrm>
            <a:off x="7348400" y="3408275"/>
            <a:ext cx="2387100" cy="11037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Separate projects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Individuals working alone</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stacks</a:t>
            </a:r>
            <a:endParaRPr>
              <a:solidFill>
                <a:srgbClr val="073763"/>
              </a:solidFill>
              <a:latin typeface="Lato"/>
              <a:ea typeface="Lato"/>
              <a:cs typeface="Lato"/>
              <a:sym typeface="Lato"/>
            </a:endParaRPr>
          </a:p>
        </p:txBody>
      </p:sp>
      <p:sp>
        <p:nvSpPr>
          <p:cNvPr id="297" name="Google Shape;297;p40"/>
          <p:cNvSpPr/>
          <p:nvPr/>
        </p:nvSpPr>
        <p:spPr>
          <a:xfrm>
            <a:off x="3505775" y="2288775"/>
            <a:ext cx="2614200" cy="12252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Independent goals</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solidFill>
                <a:srgbClr val="073763"/>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nvSpPr>
        <p:spPr>
          <a:xfrm>
            <a:off x="7033404" y="2768799"/>
            <a:ext cx="1425000" cy="401700"/>
          </a:xfrm>
          <a:prstGeom prst="rect">
            <a:avLst/>
          </a:prstGeom>
          <a:noFill/>
          <a:ln>
            <a:noFill/>
          </a:ln>
          <a:effectLst>
            <a:outerShdw blurRad="57150" rotWithShape="0" algn="bl" dir="5400000" dist="19050">
              <a:srgbClr val="000000"/>
            </a:outerShdw>
          </a:effectLst>
        </p:spPr>
        <p:txBody>
          <a:bodyPr anchorCtr="0" anchor="t" bIns="34275" lIns="0" spcFirstLastPara="1" rIns="68575" wrap="square" tIns="34275">
            <a:spAutoFit/>
          </a:bodyPr>
          <a:lstStyle/>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073763"/>
              </a:solidFill>
              <a:latin typeface="Lato"/>
              <a:ea typeface="Lato"/>
              <a:cs typeface="Lato"/>
              <a:sym typeface="Lato"/>
            </a:endParaRPr>
          </a:p>
        </p:txBody>
      </p:sp>
      <p:sp>
        <p:nvSpPr>
          <p:cNvPr id="303" name="Google Shape;303;p41"/>
          <p:cNvSpPr/>
          <p:nvPr/>
        </p:nvSpPr>
        <p:spPr>
          <a:xfrm>
            <a:off x="2026150" y="1618625"/>
            <a:ext cx="12468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73763"/>
                </a:solidFill>
                <a:latin typeface="Lato"/>
                <a:ea typeface="Lato"/>
                <a:cs typeface="Lato"/>
                <a:sym typeface="Lato"/>
              </a:rPr>
              <a:t>Distributed</a:t>
            </a:r>
            <a:endParaRPr sz="1600">
              <a:solidFill>
                <a:srgbClr val="073763"/>
              </a:solidFill>
              <a:latin typeface="Lato"/>
              <a:ea typeface="Lato"/>
              <a:cs typeface="Lato"/>
              <a:sym typeface="Lato"/>
            </a:endParaRPr>
          </a:p>
        </p:txBody>
      </p:sp>
      <p:sp>
        <p:nvSpPr>
          <p:cNvPr id="304" name="Google Shape;304;p41"/>
          <p:cNvSpPr/>
          <p:nvPr/>
        </p:nvSpPr>
        <p:spPr>
          <a:xfrm>
            <a:off x="3198600" y="3757675"/>
            <a:ext cx="14250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Org-separated</a:t>
            </a:r>
            <a:endParaRPr>
              <a:solidFill>
                <a:srgbClr val="073763"/>
              </a:solidFill>
              <a:latin typeface="Lato"/>
              <a:ea typeface="Lato"/>
              <a:cs typeface="Lato"/>
              <a:sym typeface="Lato"/>
            </a:endParaRPr>
          </a:p>
        </p:txBody>
      </p:sp>
      <p:sp>
        <p:nvSpPr>
          <p:cNvPr id="305" name="Google Shape;305;p41"/>
          <p:cNvSpPr/>
          <p:nvPr/>
        </p:nvSpPr>
        <p:spPr>
          <a:xfrm>
            <a:off x="7275750" y="1618625"/>
            <a:ext cx="13716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Extrospective</a:t>
            </a:r>
            <a:endParaRPr>
              <a:solidFill>
                <a:srgbClr val="073763"/>
              </a:solidFill>
              <a:latin typeface="Lato"/>
              <a:ea typeface="Lato"/>
              <a:cs typeface="Lato"/>
              <a:sym typeface="Lato"/>
            </a:endParaRPr>
          </a:p>
        </p:txBody>
      </p:sp>
      <p:sp>
        <p:nvSpPr>
          <p:cNvPr id="306" name="Google Shape;306;p41"/>
          <p:cNvSpPr/>
          <p:nvPr/>
        </p:nvSpPr>
        <p:spPr>
          <a:xfrm>
            <a:off x="5746775" y="3757675"/>
            <a:ext cx="15291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Team-separation</a:t>
            </a:r>
            <a:endParaRPr>
              <a:solidFill>
                <a:srgbClr val="073763"/>
              </a:solidFill>
              <a:latin typeface="Lato"/>
              <a:ea typeface="Lato"/>
              <a:cs typeface="Lato"/>
              <a:sym typeface="Lato"/>
            </a:endParaRPr>
          </a:p>
        </p:txBody>
      </p:sp>
      <p:sp>
        <p:nvSpPr>
          <p:cNvPr id="307" name="Google Shape;307;p41"/>
          <p:cNvSpPr/>
          <p:nvPr/>
        </p:nvSpPr>
        <p:spPr>
          <a:xfrm>
            <a:off x="2736575" y="149275"/>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Talents from all over the world</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cultures and backgrounds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time zones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work routines</a:t>
            </a:r>
            <a:endParaRPr>
              <a:solidFill>
                <a:srgbClr val="073763"/>
              </a:solidFill>
              <a:latin typeface="Lato"/>
              <a:ea typeface="Lato"/>
              <a:cs typeface="Lato"/>
              <a:sym typeface="Lato"/>
            </a:endParaRPr>
          </a:p>
        </p:txBody>
      </p:sp>
      <p:sp>
        <p:nvSpPr>
          <p:cNvPr id="308" name="Google Shape;308;p41"/>
          <p:cNvSpPr/>
          <p:nvPr/>
        </p:nvSpPr>
        <p:spPr>
          <a:xfrm>
            <a:off x="6579175" y="77800"/>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Projects shared with the community</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Projects administered by foundations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Community engagement </a:t>
            </a:r>
            <a:endParaRPr>
              <a:solidFill>
                <a:srgbClr val="073763"/>
              </a:solidFill>
              <a:latin typeface="Lato"/>
              <a:ea typeface="Lato"/>
              <a:cs typeface="Lato"/>
              <a:sym typeface="Lato"/>
            </a:endParaRPr>
          </a:p>
        </p:txBody>
      </p:sp>
      <p:sp>
        <p:nvSpPr>
          <p:cNvPr id="309" name="Google Shape;309;p41"/>
          <p:cNvSpPr/>
          <p:nvPr/>
        </p:nvSpPr>
        <p:spPr>
          <a:xfrm>
            <a:off x="7348400" y="3408275"/>
            <a:ext cx="2387100" cy="11037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Separate projects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Individuals working alone</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stacks</a:t>
            </a:r>
            <a:endParaRPr>
              <a:solidFill>
                <a:srgbClr val="073763"/>
              </a:solidFill>
              <a:latin typeface="Lato"/>
              <a:ea typeface="Lato"/>
              <a:cs typeface="Lato"/>
              <a:sym typeface="Lato"/>
            </a:endParaRPr>
          </a:p>
        </p:txBody>
      </p:sp>
      <p:sp>
        <p:nvSpPr>
          <p:cNvPr id="310" name="Google Shape;310;p41"/>
          <p:cNvSpPr/>
          <p:nvPr/>
        </p:nvSpPr>
        <p:spPr>
          <a:xfrm>
            <a:off x="3505775" y="2288775"/>
            <a:ext cx="2614200" cy="12252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Independent goals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Independent timelines</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solidFill>
                <a:srgbClr val="073763"/>
              </a:solidFill>
              <a:latin typeface="Lato"/>
              <a:ea typeface="Lato"/>
              <a:cs typeface="Lato"/>
              <a:sym typeface="Lato"/>
            </a:endParaRPr>
          </a:p>
          <a:p>
            <a:pPr indent="0" lvl="0" marL="457200" rtl="0" algn="l">
              <a:spcBef>
                <a:spcPts val="0"/>
              </a:spcBef>
              <a:spcAft>
                <a:spcPts val="0"/>
              </a:spcAft>
              <a:buNone/>
            </a:pPr>
            <a:r>
              <a:t/>
            </a:r>
            <a:endParaRPr>
              <a:solidFill>
                <a:srgbClr val="073763"/>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nvSpPr>
        <p:spPr>
          <a:xfrm>
            <a:off x="1792480" y="2951192"/>
            <a:ext cx="7508400" cy="955800"/>
          </a:xfrm>
          <a:prstGeom prst="rect">
            <a:avLst/>
          </a:prstGeom>
          <a:noFill/>
          <a:ln>
            <a:noFill/>
          </a:ln>
          <a:effectLst>
            <a:outerShdw blurRad="57150" rotWithShape="0" algn="bl" dir="5400000" dist="19050">
              <a:srgbClr val="000000">
                <a:alpha val="20000"/>
              </a:srgbClr>
            </a:outerShdw>
          </a:effectLst>
        </p:spPr>
        <p:txBody>
          <a:bodyPr anchorCtr="0" anchor="t" bIns="34275" lIns="0" spcFirstLastPara="1" rIns="68575" wrap="square" tIns="34275">
            <a:spAutoFit/>
          </a:bodyPr>
          <a:lstStyle/>
          <a:p>
            <a:pPr indent="0" lvl="0" marL="0" marR="0" rtl="0" algn="ctr">
              <a:lnSpc>
                <a:spcPct val="90000"/>
              </a:lnSpc>
              <a:spcBef>
                <a:spcPts val="0"/>
              </a:spcBef>
              <a:spcAft>
                <a:spcPts val="0"/>
              </a:spcAft>
              <a:buClr>
                <a:srgbClr val="000000"/>
              </a:buClr>
              <a:buSzPts val="2600"/>
              <a:buFont typeface="Arial"/>
              <a:buNone/>
            </a:pPr>
            <a:r>
              <a:rPr b="1" lang="en-GB" sz="4000">
                <a:solidFill>
                  <a:srgbClr val="9A88B4"/>
                </a:solidFill>
                <a:latin typeface="Lato"/>
                <a:ea typeface="Lato"/>
                <a:cs typeface="Lato"/>
                <a:sym typeface="Lato"/>
              </a:rPr>
              <a:t>  Background</a:t>
            </a:r>
            <a:endParaRPr i="0" sz="4000" u="none" cap="none" strike="noStrike">
              <a:solidFill>
                <a:srgbClr val="9A88B4"/>
              </a:solidFill>
              <a:latin typeface="Lato"/>
              <a:ea typeface="Lato"/>
              <a:cs typeface="Lato"/>
              <a:sym typeface="Lato"/>
            </a:endParaRPr>
          </a:p>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9A88B4"/>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nvSpPr>
        <p:spPr>
          <a:xfrm>
            <a:off x="7033404" y="2768799"/>
            <a:ext cx="1425000" cy="401700"/>
          </a:xfrm>
          <a:prstGeom prst="rect">
            <a:avLst/>
          </a:prstGeom>
          <a:noFill/>
          <a:ln>
            <a:noFill/>
          </a:ln>
          <a:effectLst>
            <a:outerShdw blurRad="57150" rotWithShape="0" algn="bl" dir="5400000" dist="19050">
              <a:srgbClr val="000000"/>
            </a:outerShdw>
          </a:effectLst>
        </p:spPr>
        <p:txBody>
          <a:bodyPr anchorCtr="0" anchor="t" bIns="34275" lIns="0" spcFirstLastPara="1" rIns="68575" wrap="square" tIns="34275">
            <a:spAutoFit/>
          </a:bodyPr>
          <a:lstStyle/>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073763"/>
              </a:solidFill>
              <a:latin typeface="Lato"/>
              <a:ea typeface="Lato"/>
              <a:cs typeface="Lato"/>
              <a:sym typeface="Lato"/>
            </a:endParaRPr>
          </a:p>
        </p:txBody>
      </p:sp>
      <p:sp>
        <p:nvSpPr>
          <p:cNvPr id="316" name="Google Shape;316;p42"/>
          <p:cNvSpPr/>
          <p:nvPr/>
        </p:nvSpPr>
        <p:spPr>
          <a:xfrm>
            <a:off x="2026150" y="1618625"/>
            <a:ext cx="12468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73763"/>
                </a:solidFill>
                <a:latin typeface="Lato"/>
                <a:ea typeface="Lato"/>
                <a:cs typeface="Lato"/>
                <a:sym typeface="Lato"/>
              </a:rPr>
              <a:t>Distributed</a:t>
            </a:r>
            <a:endParaRPr sz="1600">
              <a:solidFill>
                <a:srgbClr val="073763"/>
              </a:solidFill>
              <a:latin typeface="Lato"/>
              <a:ea typeface="Lato"/>
              <a:cs typeface="Lato"/>
              <a:sym typeface="Lato"/>
            </a:endParaRPr>
          </a:p>
        </p:txBody>
      </p:sp>
      <p:sp>
        <p:nvSpPr>
          <p:cNvPr id="317" name="Google Shape;317;p42"/>
          <p:cNvSpPr/>
          <p:nvPr/>
        </p:nvSpPr>
        <p:spPr>
          <a:xfrm>
            <a:off x="3198600" y="3757675"/>
            <a:ext cx="14250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Org-separated</a:t>
            </a:r>
            <a:endParaRPr>
              <a:solidFill>
                <a:srgbClr val="073763"/>
              </a:solidFill>
              <a:latin typeface="Lato"/>
              <a:ea typeface="Lato"/>
              <a:cs typeface="Lato"/>
              <a:sym typeface="Lato"/>
            </a:endParaRPr>
          </a:p>
        </p:txBody>
      </p:sp>
      <p:sp>
        <p:nvSpPr>
          <p:cNvPr id="318" name="Google Shape;318;p42"/>
          <p:cNvSpPr/>
          <p:nvPr/>
        </p:nvSpPr>
        <p:spPr>
          <a:xfrm>
            <a:off x="7275750" y="1618625"/>
            <a:ext cx="13716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Extrospective</a:t>
            </a:r>
            <a:endParaRPr>
              <a:solidFill>
                <a:srgbClr val="073763"/>
              </a:solidFill>
              <a:latin typeface="Lato"/>
              <a:ea typeface="Lato"/>
              <a:cs typeface="Lato"/>
              <a:sym typeface="Lato"/>
            </a:endParaRPr>
          </a:p>
        </p:txBody>
      </p:sp>
      <p:sp>
        <p:nvSpPr>
          <p:cNvPr id="319" name="Google Shape;319;p42"/>
          <p:cNvSpPr/>
          <p:nvPr/>
        </p:nvSpPr>
        <p:spPr>
          <a:xfrm>
            <a:off x="5746775" y="3757675"/>
            <a:ext cx="1529100" cy="1656600"/>
          </a:xfrm>
          <a:prstGeom prst="can">
            <a:avLst>
              <a:gd fmla="val 25000"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latin typeface="Lato"/>
                <a:ea typeface="Lato"/>
                <a:cs typeface="Lato"/>
                <a:sym typeface="Lato"/>
              </a:rPr>
              <a:t>Team-separation</a:t>
            </a:r>
            <a:endParaRPr>
              <a:solidFill>
                <a:srgbClr val="073763"/>
              </a:solidFill>
              <a:latin typeface="Lato"/>
              <a:ea typeface="Lato"/>
              <a:cs typeface="Lato"/>
              <a:sym typeface="Lato"/>
            </a:endParaRPr>
          </a:p>
        </p:txBody>
      </p:sp>
      <p:sp>
        <p:nvSpPr>
          <p:cNvPr id="320" name="Google Shape;320;p42"/>
          <p:cNvSpPr/>
          <p:nvPr/>
        </p:nvSpPr>
        <p:spPr>
          <a:xfrm>
            <a:off x="2736575" y="149275"/>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Talents from all over the world</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cultures and backgrounds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time zones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work routines</a:t>
            </a:r>
            <a:endParaRPr>
              <a:solidFill>
                <a:srgbClr val="073763"/>
              </a:solidFill>
              <a:latin typeface="Lato"/>
              <a:ea typeface="Lato"/>
              <a:cs typeface="Lato"/>
              <a:sym typeface="Lato"/>
            </a:endParaRPr>
          </a:p>
        </p:txBody>
      </p:sp>
      <p:sp>
        <p:nvSpPr>
          <p:cNvPr id="321" name="Google Shape;321;p42"/>
          <p:cNvSpPr/>
          <p:nvPr/>
        </p:nvSpPr>
        <p:spPr>
          <a:xfrm>
            <a:off x="6579175" y="77800"/>
            <a:ext cx="3010200" cy="13599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Projects shared with the community</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Projects administered by foundations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Community engagement </a:t>
            </a:r>
            <a:endParaRPr>
              <a:solidFill>
                <a:srgbClr val="073763"/>
              </a:solidFill>
              <a:latin typeface="Lato"/>
              <a:ea typeface="Lato"/>
              <a:cs typeface="Lato"/>
              <a:sym typeface="Lato"/>
            </a:endParaRPr>
          </a:p>
        </p:txBody>
      </p:sp>
      <p:sp>
        <p:nvSpPr>
          <p:cNvPr id="322" name="Google Shape;322;p42"/>
          <p:cNvSpPr/>
          <p:nvPr/>
        </p:nvSpPr>
        <p:spPr>
          <a:xfrm>
            <a:off x="7348400" y="3408275"/>
            <a:ext cx="2387100" cy="11037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Separate projects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Individuals working alone</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stacks</a:t>
            </a:r>
            <a:endParaRPr>
              <a:solidFill>
                <a:srgbClr val="073763"/>
              </a:solidFill>
              <a:latin typeface="Lato"/>
              <a:ea typeface="Lato"/>
              <a:cs typeface="Lato"/>
              <a:sym typeface="Lato"/>
            </a:endParaRPr>
          </a:p>
        </p:txBody>
      </p:sp>
      <p:sp>
        <p:nvSpPr>
          <p:cNvPr id="323" name="Google Shape;323;p42"/>
          <p:cNvSpPr/>
          <p:nvPr/>
        </p:nvSpPr>
        <p:spPr>
          <a:xfrm>
            <a:off x="3505775" y="2288775"/>
            <a:ext cx="2614200" cy="12252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Independent goals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Independent timelines</a:t>
            </a:r>
            <a:endParaRPr>
              <a:solidFill>
                <a:srgbClr val="073763"/>
              </a:solidFill>
              <a:latin typeface="Lato"/>
              <a:ea typeface="Lato"/>
              <a:cs typeface="Lato"/>
              <a:sym typeface="Lato"/>
            </a:endParaRPr>
          </a:p>
          <a:p>
            <a:pPr indent="-317500" lvl="0" marL="457200" rtl="0" algn="l">
              <a:spcBef>
                <a:spcPts val="0"/>
              </a:spcBef>
              <a:spcAft>
                <a:spcPts val="0"/>
              </a:spcAft>
              <a:buClr>
                <a:srgbClr val="073763"/>
              </a:buClr>
              <a:buSzPts val="1400"/>
              <a:buFont typeface="Lato"/>
              <a:buChar char="●"/>
            </a:pPr>
            <a:r>
              <a:rPr lang="en-GB">
                <a:solidFill>
                  <a:srgbClr val="073763"/>
                </a:solidFill>
                <a:latin typeface="Lato"/>
                <a:ea typeface="Lato"/>
                <a:cs typeface="Lato"/>
                <a:sym typeface="Lato"/>
              </a:rPr>
              <a:t>Different team structure/report lines</a:t>
            </a:r>
            <a:endParaRPr>
              <a:solidFill>
                <a:srgbClr val="073763"/>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3"/>
          <p:cNvSpPr txBox="1"/>
          <p:nvPr/>
        </p:nvSpPr>
        <p:spPr>
          <a:xfrm>
            <a:off x="1792480" y="2951192"/>
            <a:ext cx="7508400" cy="955800"/>
          </a:xfrm>
          <a:prstGeom prst="rect">
            <a:avLst/>
          </a:prstGeom>
          <a:noFill/>
          <a:ln>
            <a:noFill/>
          </a:ln>
          <a:effectLst>
            <a:outerShdw blurRad="57150" rotWithShape="0" algn="bl" dir="5400000" dist="19050">
              <a:srgbClr val="000000">
                <a:alpha val="20000"/>
              </a:srgbClr>
            </a:outerShdw>
          </a:effectLst>
        </p:spPr>
        <p:txBody>
          <a:bodyPr anchorCtr="0" anchor="t" bIns="34275" lIns="0" spcFirstLastPara="1" rIns="68575" wrap="square" tIns="34275">
            <a:spAutoFit/>
          </a:bodyPr>
          <a:lstStyle/>
          <a:p>
            <a:pPr indent="0" lvl="0" marL="0" marR="0" rtl="0" algn="ctr">
              <a:lnSpc>
                <a:spcPct val="90000"/>
              </a:lnSpc>
              <a:spcBef>
                <a:spcPts val="0"/>
              </a:spcBef>
              <a:spcAft>
                <a:spcPts val="0"/>
              </a:spcAft>
              <a:buClr>
                <a:srgbClr val="000000"/>
              </a:buClr>
              <a:buSzPts val="2600"/>
              <a:buFont typeface="Arial"/>
              <a:buNone/>
            </a:pPr>
            <a:r>
              <a:rPr b="1" lang="en-GB" sz="4000">
                <a:solidFill>
                  <a:srgbClr val="9A88B4"/>
                </a:solidFill>
                <a:latin typeface="Lato"/>
                <a:ea typeface="Lato"/>
                <a:cs typeface="Lato"/>
                <a:sym typeface="Lato"/>
              </a:rPr>
              <a:t>  </a:t>
            </a:r>
            <a:r>
              <a:rPr b="1" lang="en-GB" sz="4000">
                <a:solidFill>
                  <a:srgbClr val="9A88B4"/>
                </a:solidFill>
                <a:latin typeface="Lato"/>
                <a:ea typeface="Lato"/>
                <a:cs typeface="Lato"/>
                <a:sym typeface="Lato"/>
              </a:rPr>
              <a:t>Struggle</a:t>
            </a:r>
            <a:r>
              <a:rPr b="1" lang="en-GB" sz="4000">
                <a:solidFill>
                  <a:srgbClr val="9A88B4"/>
                </a:solidFill>
                <a:latin typeface="Lato"/>
                <a:ea typeface="Lato"/>
                <a:cs typeface="Lato"/>
                <a:sym typeface="Lato"/>
              </a:rPr>
              <a:t> Areas</a:t>
            </a:r>
            <a:endParaRPr i="0" sz="4000" u="none" cap="none" strike="noStrike">
              <a:solidFill>
                <a:srgbClr val="9A88B4"/>
              </a:solidFill>
              <a:latin typeface="Lato"/>
              <a:ea typeface="Lato"/>
              <a:cs typeface="Lato"/>
              <a:sym typeface="Lato"/>
            </a:endParaRPr>
          </a:p>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9A88B4"/>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4"/>
          <p:cNvSpPr txBox="1"/>
          <p:nvPr/>
        </p:nvSpPr>
        <p:spPr>
          <a:xfrm>
            <a:off x="1792480" y="2951192"/>
            <a:ext cx="7508400" cy="955800"/>
          </a:xfrm>
          <a:prstGeom prst="rect">
            <a:avLst/>
          </a:prstGeom>
          <a:noFill/>
          <a:ln>
            <a:noFill/>
          </a:ln>
          <a:effectLst>
            <a:outerShdw blurRad="57150" rotWithShape="0" algn="bl" dir="5400000" dist="19050">
              <a:srgbClr val="000000">
                <a:alpha val="20000"/>
              </a:srgbClr>
            </a:outerShdw>
          </a:effectLst>
        </p:spPr>
        <p:txBody>
          <a:bodyPr anchorCtr="0" anchor="t" bIns="34275" lIns="0" spcFirstLastPara="1" rIns="68575" wrap="square" tIns="34275">
            <a:spAutoFit/>
          </a:bodyPr>
          <a:lstStyle/>
          <a:p>
            <a:pPr indent="0" lvl="0" marL="0" marR="0" rtl="0" algn="ctr">
              <a:lnSpc>
                <a:spcPct val="90000"/>
              </a:lnSpc>
              <a:spcBef>
                <a:spcPts val="0"/>
              </a:spcBef>
              <a:spcAft>
                <a:spcPts val="0"/>
              </a:spcAft>
              <a:buClr>
                <a:srgbClr val="000000"/>
              </a:buClr>
              <a:buSzPts val="2600"/>
              <a:buFont typeface="Arial"/>
              <a:buNone/>
            </a:pPr>
            <a:r>
              <a:rPr b="1" lang="en-GB" sz="4000">
                <a:solidFill>
                  <a:srgbClr val="9A88B4"/>
                </a:solidFill>
                <a:latin typeface="Lato"/>
                <a:ea typeface="Lato"/>
                <a:cs typeface="Lato"/>
                <a:sym typeface="Lato"/>
              </a:rPr>
              <a:t>  Struggle Areas</a:t>
            </a:r>
            <a:endParaRPr i="0" sz="4000" u="none" cap="none" strike="noStrike">
              <a:solidFill>
                <a:srgbClr val="9A88B4"/>
              </a:solidFill>
              <a:latin typeface="Lato"/>
              <a:ea typeface="Lato"/>
              <a:cs typeface="Lato"/>
              <a:sym typeface="Lato"/>
            </a:endParaRPr>
          </a:p>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9A88B4"/>
              </a:solidFill>
              <a:latin typeface="Lato"/>
              <a:ea typeface="Lato"/>
              <a:cs typeface="Lato"/>
              <a:sym typeface="Lato"/>
            </a:endParaRPr>
          </a:p>
        </p:txBody>
      </p:sp>
      <p:sp>
        <p:nvSpPr>
          <p:cNvPr id="334" name="Google Shape;334;p44"/>
          <p:cNvSpPr txBox="1"/>
          <p:nvPr/>
        </p:nvSpPr>
        <p:spPr>
          <a:xfrm rot="-807514">
            <a:off x="6012204" y="3121130"/>
            <a:ext cx="4784695" cy="615731"/>
          </a:xfrm>
          <a:prstGeom prst="rect">
            <a:avLst/>
          </a:prstGeom>
          <a:noFill/>
          <a:ln>
            <a:noFill/>
          </a:ln>
          <a:effectLst>
            <a:outerShdw blurRad="57150" rotWithShape="0" algn="bl" dir="5400000" dist="19050">
              <a:srgbClr val="000000">
                <a:alpha val="2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rgbClr val="9A88B4"/>
                </a:solidFill>
                <a:latin typeface="Calibri"/>
                <a:ea typeface="Calibri"/>
                <a:cs typeface="Calibri"/>
                <a:sym typeface="Calibri"/>
              </a:rPr>
              <a:t>a</a:t>
            </a:r>
            <a:r>
              <a:rPr lang="en-GB" sz="2800">
                <a:solidFill>
                  <a:srgbClr val="9A88B4"/>
                </a:solidFill>
                <a:latin typeface="Calibri"/>
                <a:ea typeface="Calibri"/>
                <a:cs typeface="Calibri"/>
                <a:sym typeface="Calibri"/>
              </a:rPr>
              <a:t>nd how to fix it!</a:t>
            </a:r>
            <a:endParaRPr sz="2800">
              <a:solidFill>
                <a:srgbClr val="9A88B4"/>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5"/>
          <p:cNvSpPr txBox="1"/>
          <p:nvPr/>
        </p:nvSpPr>
        <p:spPr>
          <a:xfrm>
            <a:off x="7033404" y="2768799"/>
            <a:ext cx="1425000" cy="401700"/>
          </a:xfrm>
          <a:prstGeom prst="rect">
            <a:avLst/>
          </a:prstGeom>
          <a:noFill/>
          <a:ln>
            <a:noFill/>
          </a:ln>
          <a:effectLst>
            <a:outerShdw blurRad="57150" rotWithShape="0" algn="bl" dir="5400000" dist="19050">
              <a:srgbClr val="000000">
                <a:alpha val="20000"/>
              </a:srgbClr>
            </a:outerShdw>
          </a:effectLst>
        </p:spPr>
        <p:txBody>
          <a:bodyPr anchorCtr="0" anchor="t" bIns="34275" lIns="0" spcFirstLastPara="1" rIns="68575" wrap="square" tIns="34275">
            <a:spAutoFit/>
          </a:bodyPr>
          <a:lstStyle/>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9A88B4"/>
              </a:solidFill>
              <a:latin typeface="Lato"/>
              <a:ea typeface="Lato"/>
              <a:cs typeface="Lato"/>
              <a:sym typeface="Lato"/>
            </a:endParaRPr>
          </a:p>
        </p:txBody>
      </p:sp>
      <p:sp>
        <p:nvSpPr>
          <p:cNvPr id="340" name="Google Shape;340;p45"/>
          <p:cNvSpPr/>
          <p:nvPr/>
        </p:nvSpPr>
        <p:spPr>
          <a:xfrm rot="-5400000">
            <a:off x="6700" y="2417300"/>
            <a:ext cx="2661925" cy="2239025"/>
          </a:xfrm>
          <a:prstGeom prst="flowChartOffpage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A88B4"/>
              </a:solidFill>
              <a:latin typeface="Calibri"/>
              <a:ea typeface="Calibri"/>
              <a:cs typeface="Calibri"/>
              <a:sym typeface="Calibri"/>
            </a:endParaRPr>
          </a:p>
        </p:txBody>
      </p:sp>
      <p:sp>
        <p:nvSpPr>
          <p:cNvPr id="341" name="Google Shape;341;p45"/>
          <p:cNvSpPr/>
          <p:nvPr/>
        </p:nvSpPr>
        <p:spPr>
          <a:xfrm rot="-5400000">
            <a:off x="2822138" y="2332813"/>
            <a:ext cx="2661925" cy="2408000"/>
          </a:xfrm>
          <a:prstGeom prst="flowChartOffpage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A88B4"/>
              </a:solidFill>
              <a:latin typeface="Calibri"/>
              <a:ea typeface="Calibri"/>
              <a:cs typeface="Calibri"/>
              <a:sym typeface="Calibri"/>
            </a:endParaRPr>
          </a:p>
        </p:txBody>
      </p:sp>
      <p:sp>
        <p:nvSpPr>
          <p:cNvPr id="342" name="Google Shape;342;p45"/>
          <p:cNvSpPr/>
          <p:nvPr/>
        </p:nvSpPr>
        <p:spPr>
          <a:xfrm rot="-5400000">
            <a:off x="5690450" y="2364425"/>
            <a:ext cx="2661925" cy="2344775"/>
          </a:xfrm>
          <a:prstGeom prst="flowChartOffpage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A88B4"/>
              </a:solidFill>
              <a:latin typeface="Calibri"/>
              <a:ea typeface="Calibri"/>
              <a:cs typeface="Calibri"/>
              <a:sym typeface="Calibri"/>
            </a:endParaRPr>
          </a:p>
        </p:txBody>
      </p:sp>
      <p:sp>
        <p:nvSpPr>
          <p:cNvPr id="343" name="Google Shape;343;p45"/>
          <p:cNvSpPr/>
          <p:nvPr/>
        </p:nvSpPr>
        <p:spPr>
          <a:xfrm rot="-5400000">
            <a:off x="8474275" y="2417300"/>
            <a:ext cx="2661925" cy="2239025"/>
          </a:xfrm>
          <a:prstGeom prst="flowChartOffpage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A88B4"/>
              </a:solidFill>
              <a:latin typeface="Calibri"/>
              <a:ea typeface="Calibri"/>
              <a:cs typeface="Calibri"/>
              <a:sym typeface="Calibri"/>
            </a:endParaRPr>
          </a:p>
        </p:txBody>
      </p:sp>
      <p:sp>
        <p:nvSpPr>
          <p:cNvPr id="344" name="Google Shape;344;p45"/>
          <p:cNvSpPr txBox="1"/>
          <p:nvPr/>
        </p:nvSpPr>
        <p:spPr>
          <a:xfrm>
            <a:off x="524950" y="3121200"/>
            <a:ext cx="1625400" cy="615600"/>
          </a:xfrm>
          <a:prstGeom prst="rect">
            <a:avLst/>
          </a:prstGeom>
          <a:noFill/>
          <a:ln>
            <a:noFill/>
          </a:ln>
          <a:effectLst>
            <a:outerShdw blurRad="57150" rotWithShape="0" algn="bl" dir="5400000" dist="19050">
              <a:srgbClr val="000000">
                <a:alpha val="2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rgbClr val="9A88B4"/>
                </a:solidFill>
                <a:latin typeface="Calibri"/>
                <a:ea typeface="Calibri"/>
                <a:cs typeface="Calibri"/>
                <a:sym typeface="Calibri"/>
              </a:rPr>
              <a:t>Culture</a:t>
            </a:r>
            <a:endParaRPr sz="2800">
              <a:solidFill>
                <a:srgbClr val="9A88B4"/>
              </a:solidFill>
              <a:latin typeface="Calibri"/>
              <a:ea typeface="Calibri"/>
              <a:cs typeface="Calibri"/>
              <a:sym typeface="Calibri"/>
            </a:endParaRPr>
          </a:p>
        </p:txBody>
      </p:sp>
      <p:sp>
        <p:nvSpPr>
          <p:cNvPr id="345" name="Google Shape;345;p45"/>
          <p:cNvSpPr txBox="1"/>
          <p:nvPr/>
        </p:nvSpPr>
        <p:spPr>
          <a:xfrm>
            <a:off x="8992538" y="2905650"/>
            <a:ext cx="1625400" cy="1046700"/>
          </a:xfrm>
          <a:prstGeom prst="rect">
            <a:avLst/>
          </a:prstGeom>
          <a:noFill/>
          <a:ln>
            <a:noFill/>
          </a:ln>
          <a:effectLst>
            <a:outerShdw blurRad="57150" rotWithShape="0" algn="bl" dir="5400000" dist="19050">
              <a:srgbClr val="000000">
                <a:alpha val="2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rgbClr val="9A88B4"/>
                </a:solidFill>
                <a:latin typeface="Calibri"/>
                <a:ea typeface="Calibri"/>
                <a:cs typeface="Calibri"/>
                <a:sym typeface="Calibri"/>
              </a:rPr>
              <a:t>Career Growth</a:t>
            </a:r>
            <a:endParaRPr sz="2800">
              <a:solidFill>
                <a:srgbClr val="9A88B4"/>
              </a:solidFill>
              <a:latin typeface="Calibri"/>
              <a:ea typeface="Calibri"/>
              <a:cs typeface="Calibri"/>
              <a:sym typeface="Calibri"/>
            </a:endParaRPr>
          </a:p>
        </p:txBody>
      </p:sp>
      <p:sp>
        <p:nvSpPr>
          <p:cNvPr id="346" name="Google Shape;346;p45"/>
          <p:cNvSpPr txBox="1"/>
          <p:nvPr/>
        </p:nvSpPr>
        <p:spPr>
          <a:xfrm>
            <a:off x="2885000" y="3121200"/>
            <a:ext cx="2536200" cy="615600"/>
          </a:xfrm>
          <a:prstGeom prst="rect">
            <a:avLst/>
          </a:prstGeom>
          <a:noFill/>
          <a:ln>
            <a:noFill/>
          </a:ln>
          <a:effectLst>
            <a:outerShdw blurRad="57150" rotWithShape="0" algn="bl" dir="5400000" dist="19050">
              <a:srgbClr val="000000">
                <a:alpha val="2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rgbClr val="9A88B4"/>
                </a:solidFill>
                <a:latin typeface="Calibri"/>
                <a:ea typeface="Calibri"/>
                <a:cs typeface="Calibri"/>
                <a:sym typeface="Calibri"/>
              </a:rPr>
              <a:t>Goals/Planning</a:t>
            </a:r>
            <a:endParaRPr sz="2800">
              <a:solidFill>
                <a:srgbClr val="9A88B4"/>
              </a:solidFill>
              <a:latin typeface="Calibri"/>
              <a:ea typeface="Calibri"/>
              <a:cs typeface="Calibri"/>
              <a:sym typeface="Calibri"/>
            </a:endParaRPr>
          </a:p>
        </p:txBody>
      </p:sp>
      <p:sp>
        <p:nvSpPr>
          <p:cNvPr id="347" name="Google Shape;347;p45"/>
          <p:cNvSpPr txBox="1"/>
          <p:nvPr/>
        </p:nvSpPr>
        <p:spPr>
          <a:xfrm>
            <a:off x="5968550" y="3121200"/>
            <a:ext cx="2105700" cy="615600"/>
          </a:xfrm>
          <a:prstGeom prst="rect">
            <a:avLst/>
          </a:prstGeom>
          <a:noFill/>
          <a:ln>
            <a:noFill/>
          </a:ln>
          <a:effectLst>
            <a:outerShdw blurRad="57150" rotWithShape="0" algn="bl" dir="5400000" dist="19050">
              <a:srgbClr val="000000">
                <a:alpha val="19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GB" sz="2800">
                <a:solidFill>
                  <a:srgbClr val="9A88B4"/>
                </a:solidFill>
                <a:latin typeface="Calibri"/>
                <a:ea typeface="Calibri"/>
                <a:cs typeface="Calibri"/>
                <a:sym typeface="Calibri"/>
              </a:rPr>
              <a:t>Performance</a:t>
            </a:r>
            <a:endParaRPr sz="2800">
              <a:solidFill>
                <a:srgbClr val="9A88B4"/>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6"/>
          <p:cNvSpPr txBox="1"/>
          <p:nvPr/>
        </p:nvSpPr>
        <p:spPr>
          <a:xfrm>
            <a:off x="1792480" y="2951192"/>
            <a:ext cx="7508400" cy="955800"/>
          </a:xfrm>
          <a:prstGeom prst="rect">
            <a:avLst/>
          </a:prstGeom>
          <a:noFill/>
          <a:ln>
            <a:noFill/>
          </a:ln>
          <a:effectLst>
            <a:outerShdw blurRad="57150" rotWithShape="0" algn="bl" dir="5400000" dist="19050">
              <a:srgbClr val="000000">
                <a:alpha val="20000"/>
              </a:srgbClr>
            </a:outerShdw>
          </a:effectLst>
        </p:spPr>
        <p:txBody>
          <a:bodyPr anchorCtr="0" anchor="t" bIns="34275" lIns="0" spcFirstLastPara="1" rIns="68575" wrap="square" tIns="34275">
            <a:spAutoFit/>
          </a:bodyPr>
          <a:lstStyle/>
          <a:p>
            <a:pPr indent="0" lvl="0" marL="0" marR="0" rtl="0" algn="ctr">
              <a:lnSpc>
                <a:spcPct val="90000"/>
              </a:lnSpc>
              <a:spcBef>
                <a:spcPts val="0"/>
              </a:spcBef>
              <a:spcAft>
                <a:spcPts val="0"/>
              </a:spcAft>
              <a:buClr>
                <a:srgbClr val="000000"/>
              </a:buClr>
              <a:buSzPts val="2600"/>
              <a:buFont typeface="Arial"/>
              <a:buNone/>
            </a:pPr>
            <a:r>
              <a:rPr b="1" lang="en-GB" sz="4000">
                <a:solidFill>
                  <a:srgbClr val="9A88B4"/>
                </a:solidFill>
                <a:latin typeface="Lato"/>
                <a:ea typeface="Lato"/>
                <a:cs typeface="Lato"/>
                <a:sym typeface="Lato"/>
              </a:rPr>
              <a:t>Culture</a:t>
            </a:r>
            <a:endParaRPr i="0" sz="4000" u="none" cap="none" strike="noStrike">
              <a:solidFill>
                <a:srgbClr val="9A88B4"/>
              </a:solidFill>
              <a:latin typeface="Lato"/>
              <a:ea typeface="Lato"/>
              <a:cs typeface="Lato"/>
              <a:sym typeface="Lato"/>
            </a:endParaRPr>
          </a:p>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9A88B4"/>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7"/>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457200" lvl="0" marL="3657600" rtl="0" algn="l">
              <a:spcBef>
                <a:spcPts val="0"/>
              </a:spcBef>
              <a:spcAft>
                <a:spcPts val="0"/>
              </a:spcAft>
              <a:buNone/>
            </a:pPr>
            <a:r>
              <a:rPr b="1" lang="en-GB">
                <a:solidFill>
                  <a:srgbClr val="9A88B4"/>
                </a:solidFill>
                <a:latin typeface="Lato"/>
                <a:ea typeface="Lato"/>
                <a:cs typeface="Lato"/>
                <a:sym typeface="Lato"/>
              </a:rPr>
              <a:t>Culture</a:t>
            </a:r>
            <a:endParaRPr b="1">
              <a:solidFill>
                <a:srgbClr val="9A88B4"/>
              </a:solidFill>
              <a:latin typeface="Lato"/>
              <a:ea typeface="Lato"/>
              <a:cs typeface="Lato"/>
              <a:sym typeface="Lato"/>
            </a:endParaRPr>
          </a:p>
        </p:txBody>
      </p:sp>
      <p:sp>
        <p:nvSpPr>
          <p:cNvPr id="358" name="Google Shape;358;p47"/>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Creating “Chapters” or “Sub-teams”</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8"/>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457200" lvl="0" marL="3657600" rtl="0" algn="l">
              <a:spcBef>
                <a:spcPts val="0"/>
              </a:spcBef>
              <a:spcAft>
                <a:spcPts val="0"/>
              </a:spcAft>
              <a:buNone/>
            </a:pPr>
            <a:r>
              <a:rPr b="1" lang="en-GB">
                <a:solidFill>
                  <a:srgbClr val="9A88B4"/>
                </a:solidFill>
                <a:latin typeface="Lato"/>
                <a:ea typeface="Lato"/>
                <a:cs typeface="Lato"/>
                <a:sym typeface="Lato"/>
              </a:rPr>
              <a:t>Culture</a:t>
            </a:r>
            <a:endParaRPr b="1">
              <a:solidFill>
                <a:srgbClr val="9A88B4"/>
              </a:solidFill>
              <a:latin typeface="Lato"/>
              <a:ea typeface="Lato"/>
              <a:cs typeface="Lato"/>
              <a:sym typeface="Lato"/>
            </a:endParaRPr>
          </a:p>
        </p:txBody>
      </p:sp>
      <p:sp>
        <p:nvSpPr>
          <p:cNvPr id="364" name="Google Shape;364;p48"/>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Creating “Chapters” or “Sub-teams”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Project based</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457200" lvl="0" marL="3657600" rtl="0" algn="l">
              <a:spcBef>
                <a:spcPts val="0"/>
              </a:spcBef>
              <a:spcAft>
                <a:spcPts val="0"/>
              </a:spcAft>
              <a:buNone/>
            </a:pPr>
            <a:r>
              <a:rPr b="1" lang="en-GB">
                <a:solidFill>
                  <a:srgbClr val="9A88B4"/>
                </a:solidFill>
                <a:latin typeface="Lato"/>
                <a:ea typeface="Lato"/>
                <a:cs typeface="Lato"/>
                <a:sym typeface="Lato"/>
              </a:rPr>
              <a:t>Culture</a:t>
            </a:r>
            <a:endParaRPr b="1">
              <a:solidFill>
                <a:srgbClr val="9A88B4"/>
              </a:solidFill>
              <a:latin typeface="Lato"/>
              <a:ea typeface="Lato"/>
              <a:cs typeface="Lato"/>
              <a:sym typeface="Lato"/>
            </a:endParaRPr>
          </a:p>
        </p:txBody>
      </p:sp>
      <p:sp>
        <p:nvSpPr>
          <p:cNvPr id="370" name="Google Shape;370;p49"/>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Creating “Chapters” or “Sub-teams”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Project based</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Stack based</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0"/>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457200" lvl="0" marL="3657600" rtl="0" algn="l">
              <a:spcBef>
                <a:spcPts val="0"/>
              </a:spcBef>
              <a:spcAft>
                <a:spcPts val="0"/>
              </a:spcAft>
              <a:buNone/>
            </a:pPr>
            <a:r>
              <a:rPr b="1" lang="en-GB">
                <a:solidFill>
                  <a:srgbClr val="9A88B4"/>
                </a:solidFill>
                <a:latin typeface="Lato"/>
                <a:ea typeface="Lato"/>
                <a:cs typeface="Lato"/>
                <a:sym typeface="Lato"/>
              </a:rPr>
              <a:t>Culture</a:t>
            </a:r>
            <a:endParaRPr b="1">
              <a:solidFill>
                <a:srgbClr val="9A88B4"/>
              </a:solidFill>
              <a:latin typeface="Lato"/>
              <a:ea typeface="Lato"/>
              <a:cs typeface="Lato"/>
              <a:sym typeface="Lato"/>
            </a:endParaRPr>
          </a:p>
        </p:txBody>
      </p:sp>
      <p:sp>
        <p:nvSpPr>
          <p:cNvPr id="376" name="Google Shape;376;p50"/>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Creating “Chapters” or “Sub-teams”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Project based</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Stack based</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Domain Based</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1"/>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457200" lvl="0" marL="3657600" rtl="0" algn="l">
              <a:spcBef>
                <a:spcPts val="0"/>
              </a:spcBef>
              <a:spcAft>
                <a:spcPts val="0"/>
              </a:spcAft>
              <a:buNone/>
            </a:pPr>
            <a:r>
              <a:rPr b="1" lang="en-GB">
                <a:solidFill>
                  <a:srgbClr val="9A88B4"/>
                </a:solidFill>
                <a:latin typeface="Lato"/>
                <a:ea typeface="Lato"/>
                <a:cs typeface="Lato"/>
                <a:sym typeface="Lato"/>
              </a:rPr>
              <a:t>Culture</a:t>
            </a:r>
            <a:endParaRPr b="1">
              <a:solidFill>
                <a:srgbClr val="9A88B4"/>
              </a:solidFill>
              <a:latin typeface="Lato"/>
              <a:ea typeface="Lato"/>
              <a:cs typeface="Lato"/>
              <a:sym typeface="Lato"/>
            </a:endParaRPr>
          </a:p>
        </p:txBody>
      </p:sp>
      <p:sp>
        <p:nvSpPr>
          <p:cNvPr id="382" name="Google Shape;382;p51"/>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Creating “Chapters” or “Sub-teams”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Project based</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Stack based</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Domain Based</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Knowledge sharing across “Chapters”</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nvSpPr>
        <p:spPr>
          <a:xfrm>
            <a:off x="1792480" y="2951192"/>
            <a:ext cx="7508400" cy="955800"/>
          </a:xfrm>
          <a:prstGeom prst="rect">
            <a:avLst/>
          </a:prstGeom>
          <a:noFill/>
          <a:ln>
            <a:noFill/>
          </a:ln>
          <a:effectLst>
            <a:outerShdw blurRad="57150" rotWithShape="0" algn="bl" dir="5400000" dist="19050">
              <a:srgbClr val="000000">
                <a:alpha val="20000"/>
              </a:srgbClr>
            </a:outerShdw>
          </a:effectLst>
        </p:spPr>
        <p:txBody>
          <a:bodyPr anchorCtr="0" anchor="t" bIns="34275" lIns="0" spcFirstLastPara="1" rIns="68575" wrap="square" tIns="34275">
            <a:spAutoFit/>
          </a:bodyPr>
          <a:lstStyle/>
          <a:p>
            <a:pPr indent="0" lvl="0" marL="0" marR="0" rtl="0" algn="ctr">
              <a:lnSpc>
                <a:spcPct val="90000"/>
              </a:lnSpc>
              <a:spcBef>
                <a:spcPts val="0"/>
              </a:spcBef>
              <a:spcAft>
                <a:spcPts val="0"/>
              </a:spcAft>
              <a:buClr>
                <a:srgbClr val="000000"/>
              </a:buClr>
              <a:buSzPts val="2600"/>
              <a:buFont typeface="Arial"/>
              <a:buNone/>
            </a:pPr>
            <a:r>
              <a:rPr b="1" lang="en-GB" sz="4000">
                <a:solidFill>
                  <a:srgbClr val="9A88B4"/>
                </a:solidFill>
                <a:latin typeface="Lato"/>
                <a:ea typeface="Lato"/>
                <a:cs typeface="Lato"/>
                <a:sym typeface="Lato"/>
              </a:rPr>
              <a:t>  What’s an OSPO?</a:t>
            </a:r>
            <a:endParaRPr i="0" sz="4000" u="none" cap="none" strike="noStrike">
              <a:solidFill>
                <a:srgbClr val="9A88B4"/>
              </a:solidFill>
              <a:latin typeface="Lato"/>
              <a:ea typeface="Lato"/>
              <a:cs typeface="Lato"/>
              <a:sym typeface="Lato"/>
            </a:endParaRPr>
          </a:p>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9A88B4"/>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2"/>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457200" lvl="0" marL="3657600" rtl="0" algn="l">
              <a:spcBef>
                <a:spcPts val="0"/>
              </a:spcBef>
              <a:spcAft>
                <a:spcPts val="0"/>
              </a:spcAft>
              <a:buNone/>
            </a:pPr>
            <a:r>
              <a:rPr b="1" lang="en-GB">
                <a:solidFill>
                  <a:srgbClr val="9A88B4"/>
                </a:solidFill>
                <a:latin typeface="Lato"/>
                <a:ea typeface="Lato"/>
                <a:cs typeface="Lato"/>
                <a:sym typeface="Lato"/>
              </a:rPr>
              <a:t>Culture</a:t>
            </a:r>
            <a:endParaRPr b="1">
              <a:solidFill>
                <a:srgbClr val="9A88B4"/>
              </a:solidFill>
              <a:latin typeface="Lato"/>
              <a:ea typeface="Lato"/>
              <a:cs typeface="Lato"/>
              <a:sym typeface="Lato"/>
            </a:endParaRPr>
          </a:p>
        </p:txBody>
      </p:sp>
      <p:sp>
        <p:nvSpPr>
          <p:cNvPr id="388" name="Google Shape;388;p52"/>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Creating “Chapters” or “Sub-teams”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Project based</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Stack based</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Domain Based</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Knowledge sharing across “Chapters”</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Midday team social slot</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3"/>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457200" lvl="0" marL="3657600" rtl="0" algn="l">
              <a:spcBef>
                <a:spcPts val="0"/>
              </a:spcBef>
              <a:spcAft>
                <a:spcPts val="0"/>
              </a:spcAft>
              <a:buNone/>
            </a:pPr>
            <a:r>
              <a:rPr b="1" lang="en-GB">
                <a:solidFill>
                  <a:srgbClr val="9A88B4"/>
                </a:solidFill>
                <a:latin typeface="Lato"/>
                <a:ea typeface="Lato"/>
                <a:cs typeface="Lato"/>
                <a:sym typeface="Lato"/>
              </a:rPr>
              <a:t>Culture</a:t>
            </a:r>
            <a:endParaRPr b="1">
              <a:solidFill>
                <a:srgbClr val="9A88B4"/>
              </a:solidFill>
              <a:latin typeface="Lato"/>
              <a:ea typeface="Lato"/>
              <a:cs typeface="Lato"/>
              <a:sym typeface="Lato"/>
            </a:endParaRPr>
          </a:p>
        </p:txBody>
      </p:sp>
      <p:sp>
        <p:nvSpPr>
          <p:cNvPr id="394" name="Google Shape;394;p53"/>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Creating “Chapters” or “Sub-teams”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Project based</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Stack based</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Domain Based</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Knowledge sharing across “Chapters”</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Midday team social slot</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Regional team meetups</a:t>
            </a:r>
            <a:endParaRPr>
              <a:solidFill>
                <a:srgbClr val="9A88B4"/>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4"/>
          <p:cNvSpPr txBox="1"/>
          <p:nvPr/>
        </p:nvSpPr>
        <p:spPr>
          <a:xfrm>
            <a:off x="1792480" y="2951192"/>
            <a:ext cx="7508400" cy="955800"/>
          </a:xfrm>
          <a:prstGeom prst="rect">
            <a:avLst/>
          </a:prstGeom>
          <a:noFill/>
          <a:ln>
            <a:noFill/>
          </a:ln>
          <a:effectLst>
            <a:outerShdw blurRad="57150" rotWithShape="0" algn="bl" dir="5400000" dist="19050">
              <a:srgbClr val="000000">
                <a:alpha val="20000"/>
              </a:srgbClr>
            </a:outerShdw>
          </a:effectLst>
        </p:spPr>
        <p:txBody>
          <a:bodyPr anchorCtr="0" anchor="t" bIns="34275" lIns="0" spcFirstLastPara="1" rIns="68575" wrap="square" tIns="34275">
            <a:spAutoFit/>
          </a:bodyPr>
          <a:lstStyle/>
          <a:p>
            <a:pPr indent="0" lvl="0" marL="0" marR="0" rtl="0" algn="ctr">
              <a:lnSpc>
                <a:spcPct val="90000"/>
              </a:lnSpc>
              <a:spcBef>
                <a:spcPts val="0"/>
              </a:spcBef>
              <a:spcAft>
                <a:spcPts val="0"/>
              </a:spcAft>
              <a:buClr>
                <a:srgbClr val="000000"/>
              </a:buClr>
              <a:buSzPts val="2600"/>
              <a:buFont typeface="Arial"/>
              <a:buNone/>
            </a:pPr>
            <a:r>
              <a:rPr b="1" lang="en-GB" sz="4000">
                <a:solidFill>
                  <a:srgbClr val="9A88B4"/>
                </a:solidFill>
                <a:latin typeface="Lato"/>
                <a:ea typeface="Lato"/>
                <a:cs typeface="Lato"/>
                <a:sym typeface="Lato"/>
              </a:rPr>
              <a:t>Goals and Planning</a:t>
            </a:r>
            <a:endParaRPr i="0" sz="4000" u="none" cap="none" strike="noStrike">
              <a:solidFill>
                <a:srgbClr val="9A88B4"/>
              </a:solidFill>
              <a:latin typeface="Lato"/>
              <a:ea typeface="Lato"/>
              <a:cs typeface="Lato"/>
              <a:sym typeface="Lato"/>
            </a:endParaRPr>
          </a:p>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9A88B4"/>
              </a:solidFill>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5"/>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600"/>
              <a:buFont typeface="Arial"/>
              <a:buNone/>
            </a:pPr>
            <a:r>
              <a:rPr b="1" lang="en-GB" sz="4000">
                <a:solidFill>
                  <a:srgbClr val="9A88B4"/>
                </a:solidFill>
                <a:latin typeface="Lato"/>
                <a:ea typeface="Lato"/>
                <a:cs typeface="Lato"/>
                <a:sym typeface="Lato"/>
              </a:rPr>
              <a:t>Goals and Planning</a:t>
            </a:r>
            <a:endParaRPr b="1">
              <a:solidFill>
                <a:srgbClr val="9A88B4"/>
              </a:solidFill>
              <a:latin typeface="Lato"/>
              <a:ea typeface="Lato"/>
              <a:cs typeface="Lato"/>
              <a:sym typeface="Lato"/>
            </a:endParaRPr>
          </a:p>
        </p:txBody>
      </p:sp>
      <p:sp>
        <p:nvSpPr>
          <p:cNvPr id="405" name="Google Shape;405;p55"/>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6 months roadmapping</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sz="2400">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6"/>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None/>
            </a:pPr>
            <a:r>
              <a:rPr b="1" lang="en-GB" sz="4000">
                <a:solidFill>
                  <a:srgbClr val="9A88B4"/>
                </a:solidFill>
                <a:latin typeface="Lato"/>
                <a:ea typeface="Lato"/>
                <a:cs typeface="Lato"/>
                <a:sym typeface="Lato"/>
              </a:rPr>
              <a:t>Goals and Planning</a:t>
            </a:r>
            <a:endParaRPr b="1">
              <a:solidFill>
                <a:srgbClr val="9A88B4"/>
              </a:solidFill>
              <a:latin typeface="Lato"/>
              <a:ea typeface="Lato"/>
              <a:cs typeface="Lato"/>
              <a:sym typeface="Lato"/>
            </a:endParaRPr>
          </a:p>
        </p:txBody>
      </p:sp>
      <p:sp>
        <p:nvSpPr>
          <p:cNvPr id="411" name="Google Shape;411;p56"/>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6 months roadmapping</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Community needs</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7"/>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None/>
            </a:pPr>
            <a:r>
              <a:rPr b="1" lang="en-GB" sz="4000">
                <a:solidFill>
                  <a:srgbClr val="9A88B4"/>
                </a:solidFill>
                <a:latin typeface="Lato"/>
                <a:ea typeface="Lato"/>
                <a:cs typeface="Lato"/>
                <a:sym typeface="Lato"/>
              </a:rPr>
              <a:t>Goals and Planning</a:t>
            </a:r>
            <a:endParaRPr b="1">
              <a:solidFill>
                <a:srgbClr val="9A88B4"/>
              </a:solidFill>
              <a:latin typeface="Lato"/>
              <a:ea typeface="Lato"/>
              <a:cs typeface="Lato"/>
              <a:sym typeface="Lato"/>
            </a:endParaRPr>
          </a:p>
        </p:txBody>
      </p:sp>
      <p:sp>
        <p:nvSpPr>
          <p:cNvPr id="417" name="Google Shape;417;p57"/>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6 months roadmapping</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Community needs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Urgent bugs and vulnerabilities</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8"/>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None/>
            </a:pPr>
            <a:r>
              <a:rPr b="1" lang="en-GB" sz="4000">
                <a:solidFill>
                  <a:srgbClr val="9A88B4"/>
                </a:solidFill>
                <a:latin typeface="Lato"/>
                <a:ea typeface="Lato"/>
                <a:cs typeface="Lato"/>
                <a:sym typeface="Lato"/>
              </a:rPr>
              <a:t>Goals and Planning</a:t>
            </a:r>
            <a:endParaRPr b="1">
              <a:solidFill>
                <a:srgbClr val="9A88B4"/>
              </a:solidFill>
              <a:latin typeface="Lato"/>
              <a:ea typeface="Lato"/>
              <a:cs typeface="Lato"/>
              <a:sym typeface="Lato"/>
            </a:endParaRPr>
          </a:p>
        </p:txBody>
      </p:sp>
      <p:sp>
        <p:nvSpPr>
          <p:cNvPr id="423" name="Google Shape;423;p58"/>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6 months roadmapping</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Community needs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Urgent bugs and vulnerabilities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Strategic priorities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9"/>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None/>
            </a:pPr>
            <a:r>
              <a:rPr b="1" lang="en-GB" sz="4000">
                <a:solidFill>
                  <a:srgbClr val="9A88B4"/>
                </a:solidFill>
                <a:latin typeface="Lato"/>
                <a:ea typeface="Lato"/>
                <a:cs typeface="Lato"/>
                <a:sym typeface="Lato"/>
              </a:rPr>
              <a:t>Goals and Planning</a:t>
            </a:r>
            <a:endParaRPr b="1">
              <a:solidFill>
                <a:srgbClr val="9A88B4"/>
              </a:solidFill>
              <a:latin typeface="Lato"/>
              <a:ea typeface="Lato"/>
              <a:cs typeface="Lato"/>
              <a:sym typeface="Lato"/>
            </a:endParaRPr>
          </a:p>
        </p:txBody>
      </p:sp>
      <p:sp>
        <p:nvSpPr>
          <p:cNvPr id="429" name="Google Shape;429;p59"/>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6 months roadmapping</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Community needs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Urgent bugs and vulnerabilities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Strategic priorities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Weekly syncs with Product</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0"/>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None/>
            </a:pPr>
            <a:r>
              <a:rPr b="1" lang="en-GB" sz="4000">
                <a:solidFill>
                  <a:srgbClr val="9A88B4"/>
                </a:solidFill>
                <a:latin typeface="Lato"/>
                <a:ea typeface="Lato"/>
                <a:cs typeface="Lato"/>
                <a:sym typeface="Lato"/>
              </a:rPr>
              <a:t>Goals and Planning</a:t>
            </a:r>
            <a:endParaRPr b="1">
              <a:solidFill>
                <a:srgbClr val="9A88B4"/>
              </a:solidFill>
              <a:latin typeface="Lato"/>
              <a:ea typeface="Lato"/>
              <a:cs typeface="Lato"/>
              <a:sym typeface="Lato"/>
            </a:endParaRPr>
          </a:p>
        </p:txBody>
      </p:sp>
      <p:sp>
        <p:nvSpPr>
          <p:cNvPr id="435" name="Google Shape;435;p60"/>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6 months roadmapping</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Community needs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Urgent bugs and vulnerabilities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Strategic priorities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Weekly syncs with Product</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Insure aligning community goals with organizational goals</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1"/>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None/>
            </a:pPr>
            <a:r>
              <a:rPr b="1" lang="en-GB" sz="4000">
                <a:solidFill>
                  <a:srgbClr val="9A88B4"/>
                </a:solidFill>
                <a:latin typeface="Lato"/>
                <a:ea typeface="Lato"/>
                <a:cs typeface="Lato"/>
                <a:sym typeface="Lato"/>
              </a:rPr>
              <a:t>Goals and Planning</a:t>
            </a:r>
            <a:endParaRPr b="1">
              <a:solidFill>
                <a:srgbClr val="9A88B4"/>
              </a:solidFill>
              <a:latin typeface="Lato"/>
              <a:ea typeface="Lato"/>
              <a:cs typeface="Lato"/>
              <a:sym typeface="Lato"/>
            </a:endParaRPr>
          </a:p>
        </p:txBody>
      </p:sp>
      <p:sp>
        <p:nvSpPr>
          <p:cNvPr id="441" name="Google Shape;441;p61"/>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6 months roadmapping</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Community needs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Urgent bugs and vulnerabilities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Strategic priorities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Weekly syncs with Product</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Insure aligning community goals with organizational goals</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Not always 100% doable</a:t>
            </a:r>
            <a:endParaRPr>
              <a:solidFill>
                <a:srgbClr val="9A88B4"/>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nvSpPr>
        <p:spPr>
          <a:xfrm>
            <a:off x="223900" y="0"/>
            <a:ext cx="9077100" cy="3390300"/>
          </a:xfrm>
          <a:prstGeom prst="rect">
            <a:avLst/>
          </a:prstGeom>
          <a:noFill/>
          <a:ln>
            <a:noFill/>
          </a:ln>
          <a:effectLst>
            <a:outerShdw blurRad="57150" rotWithShape="0" algn="bl" dir="5400000" dist="19050">
              <a:srgbClr val="000000">
                <a:alpha val="20000"/>
              </a:srgbClr>
            </a:outerShdw>
          </a:effectLst>
        </p:spPr>
        <p:txBody>
          <a:bodyPr anchorCtr="0" anchor="t" bIns="34275" lIns="0" spcFirstLastPara="1" rIns="68575" wrap="square" tIns="34275">
            <a:spAutoFit/>
          </a:bodyPr>
          <a:lstStyle/>
          <a:p>
            <a:pPr indent="0" lvl="0" marL="0" rtl="0" algn="ctr">
              <a:lnSpc>
                <a:spcPct val="90000"/>
              </a:lnSpc>
              <a:spcBef>
                <a:spcPts val="0"/>
              </a:spcBef>
              <a:spcAft>
                <a:spcPts val="0"/>
              </a:spcAft>
              <a:buClr>
                <a:schemeClr val="dk1"/>
              </a:buClr>
              <a:buSzPts val="2600"/>
              <a:buFont typeface="Arial"/>
              <a:buNone/>
            </a:pPr>
            <a:r>
              <a:rPr b="1" lang="en-GB" sz="4000">
                <a:solidFill>
                  <a:srgbClr val="9A88B4"/>
                </a:solidFill>
                <a:latin typeface="Lato"/>
                <a:ea typeface="Lato"/>
                <a:cs typeface="Lato"/>
                <a:sym typeface="Lato"/>
              </a:rPr>
              <a:t>          </a:t>
            </a:r>
            <a:endParaRPr b="1" sz="4000">
              <a:solidFill>
                <a:srgbClr val="9A88B4"/>
              </a:solidFill>
              <a:latin typeface="Lato"/>
              <a:ea typeface="Lato"/>
              <a:cs typeface="Lato"/>
              <a:sym typeface="Lato"/>
            </a:endParaRPr>
          </a:p>
          <a:p>
            <a:pPr indent="457200" lvl="0" marL="1371600" rtl="0" algn="l">
              <a:lnSpc>
                <a:spcPct val="90000"/>
              </a:lnSpc>
              <a:spcBef>
                <a:spcPts val="0"/>
              </a:spcBef>
              <a:spcAft>
                <a:spcPts val="0"/>
              </a:spcAft>
              <a:buClr>
                <a:schemeClr val="dk1"/>
              </a:buClr>
              <a:buSzPts val="2600"/>
              <a:buFont typeface="Arial"/>
              <a:buNone/>
            </a:pPr>
            <a:r>
              <a:rPr b="1" lang="en-GB" sz="4000">
                <a:solidFill>
                  <a:srgbClr val="9A88B4"/>
                </a:solidFill>
                <a:latin typeface="Lato"/>
                <a:ea typeface="Lato"/>
                <a:cs typeface="Lato"/>
                <a:sym typeface="Lato"/>
              </a:rPr>
              <a:t>        What’s an OSPO?</a:t>
            </a:r>
            <a:endParaRPr b="1" sz="5100">
              <a:solidFill>
                <a:srgbClr val="9A88B4"/>
              </a:solidFill>
              <a:latin typeface="Lato"/>
              <a:ea typeface="Lato"/>
              <a:cs typeface="Lato"/>
              <a:sym typeface="Lato"/>
            </a:endParaRPr>
          </a:p>
          <a:p>
            <a:pPr indent="-241300" lvl="0" marL="342900" marR="0" rtl="0" algn="l">
              <a:lnSpc>
                <a:spcPct val="90000"/>
              </a:lnSpc>
              <a:spcBef>
                <a:spcPts val="0"/>
              </a:spcBef>
              <a:spcAft>
                <a:spcPts val="0"/>
              </a:spcAft>
              <a:buClr>
                <a:schemeClr val="dk1"/>
              </a:buClr>
              <a:buSzPts val="1500"/>
              <a:buFont typeface="Arial"/>
              <a:buNone/>
            </a:pPr>
            <a:r>
              <a:t/>
            </a:r>
            <a:endParaRPr i="0" sz="1500" u="none" cap="none" strike="noStrike">
              <a:solidFill>
                <a:srgbClr val="9A88B4"/>
              </a:solidFill>
              <a:latin typeface="Lato"/>
              <a:ea typeface="Lato"/>
              <a:cs typeface="Lato"/>
              <a:sym typeface="Lato"/>
            </a:endParaRPr>
          </a:p>
          <a:p>
            <a:pPr indent="0" lvl="0" marL="45720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45720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45720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381000" lvl="0" marL="457200" rtl="0" algn="l">
              <a:lnSpc>
                <a:spcPct val="115000"/>
              </a:lnSpc>
              <a:spcBef>
                <a:spcPts val="0"/>
              </a:spcBef>
              <a:spcAft>
                <a:spcPts val="0"/>
              </a:spcAft>
              <a:buClr>
                <a:srgbClr val="9A88B4"/>
              </a:buClr>
              <a:buSzPts val="2400"/>
              <a:buFont typeface="Lato"/>
              <a:buChar char="•"/>
            </a:pPr>
            <a:r>
              <a:rPr lang="en-GB" sz="2215">
                <a:solidFill>
                  <a:srgbClr val="9A88B4"/>
                </a:solidFill>
                <a:latin typeface="Lato"/>
                <a:ea typeface="Lato"/>
                <a:cs typeface="Lato"/>
                <a:sym typeface="Lato"/>
              </a:rPr>
              <a:t>Cross-functional team embedded in your organization</a:t>
            </a:r>
            <a:endParaRPr sz="2400">
              <a:solidFill>
                <a:srgbClr val="9A88B4"/>
              </a:solidFill>
              <a:latin typeface="Lato"/>
              <a:ea typeface="Lato"/>
              <a:cs typeface="Lato"/>
              <a:sym typeface="Lato"/>
            </a:endParaRPr>
          </a:p>
          <a:p>
            <a:pPr indent="0" lvl="0" marL="0" rtl="0" algn="l">
              <a:lnSpc>
                <a:spcPct val="115000"/>
              </a:lnSpc>
              <a:spcBef>
                <a:spcPts val="800"/>
              </a:spcBef>
              <a:spcAft>
                <a:spcPts val="800"/>
              </a:spcAft>
              <a:buNone/>
            </a:pPr>
            <a:r>
              <a:t/>
            </a:r>
            <a:endParaRPr i="0" sz="2400" u="none" cap="none" strike="noStrike">
              <a:solidFill>
                <a:srgbClr val="9A88B4"/>
              </a:solidFill>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2"/>
          <p:cNvSpPr txBox="1"/>
          <p:nvPr/>
        </p:nvSpPr>
        <p:spPr>
          <a:xfrm>
            <a:off x="1792480" y="2951192"/>
            <a:ext cx="7508400" cy="955800"/>
          </a:xfrm>
          <a:prstGeom prst="rect">
            <a:avLst/>
          </a:prstGeom>
          <a:noFill/>
          <a:ln>
            <a:noFill/>
          </a:ln>
          <a:effectLst>
            <a:outerShdw blurRad="57150" rotWithShape="0" algn="bl" dir="5400000" dist="19050">
              <a:srgbClr val="000000">
                <a:alpha val="20000"/>
              </a:srgbClr>
            </a:outerShdw>
          </a:effectLst>
        </p:spPr>
        <p:txBody>
          <a:bodyPr anchorCtr="0" anchor="t" bIns="34275" lIns="0" spcFirstLastPara="1" rIns="68575" wrap="square" tIns="34275">
            <a:spAutoFit/>
          </a:bodyPr>
          <a:lstStyle/>
          <a:p>
            <a:pPr indent="0" lvl="0" marL="0" marR="0" rtl="0" algn="ctr">
              <a:lnSpc>
                <a:spcPct val="90000"/>
              </a:lnSpc>
              <a:spcBef>
                <a:spcPts val="0"/>
              </a:spcBef>
              <a:spcAft>
                <a:spcPts val="0"/>
              </a:spcAft>
              <a:buClr>
                <a:srgbClr val="000000"/>
              </a:buClr>
              <a:buSzPts val="2600"/>
              <a:buFont typeface="Arial"/>
              <a:buNone/>
            </a:pPr>
            <a:r>
              <a:rPr b="1" lang="en-GB" sz="4000">
                <a:solidFill>
                  <a:srgbClr val="9A88B4"/>
                </a:solidFill>
                <a:latin typeface="Lato"/>
                <a:ea typeface="Lato"/>
                <a:cs typeface="Lato"/>
                <a:sym typeface="Lato"/>
              </a:rPr>
              <a:t>Performance</a:t>
            </a:r>
            <a:endParaRPr i="0" sz="4000" u="none" cap="none" strike="noStrike">
              <a:solidFill>
                <a:srgbClr val="9A88B4"/>
              </a:solidFill>
              <a:latin typeface="Lato"/>
              <a:ea typeface="Lato"/>
              <a:cs typeface="Lato"/>
              <a:sym typeface="Lato"/>
            </a:endParaRPr>
          </a:p>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9A88B4"/>
              </a:solidFill>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3"/>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None/>
            </a:pPr>
            <a:r>
              <a:rPr b="1" lang="en-GB" sz="4000">
                <a:solidFill>
                  <a:srgbClr val="9A88B4"/>
                </a:solidFill>
                <a:latin typeface="Lato"/>
                <a:ea typeface="Lato"/>
                <a:cs typeface="Lato"/>
                <a:sym typeface="Lato"/>
              </a:rPr>
              <a:t>Performance</a:t>
            </a:r>
            <a:endParaRPr b="1">
              <a:solidFill>
                <a:srgbClr val="9A88B4"/>
              </a:solidFill>
              <a:latin typeface="Lato"/>
              <a:ea typeface="Lato"/>
              <a:cs typeface="Lato"/>
              <a:sym typeface="Lato"/>
            </a:endParaRPr>
          </a:p>
        </p:txBody>
      </p:sp>
      <p:sp>
        <p:nvSpPr>
          <p:cNvPr id="452" name="Google Shape;452;p63"/>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Contributions</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sz="2400">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4"/>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None/>
            </a:pPr>
            <a:r>
              <a:rPr b="1" lang="en-GB" sz="4000">
                <a:solidFill>
                  <a:srgbClr val="9A88B4"/>
                </a:solidFill>
                <a:latin typeface="Lato"/>
                <a:ea typeface="Lato"/>
                <a:cs typeface="Lato"/>
                <a:sym typeface="Lato"/>
              </a:rPr>
              <a:t>Performance</a:t>
            </a:r>
            <a:endParaRPr b="1">
              <a:solidFill>
                <a:srgbClr val="9A88B4"/>
              </a:solidFill>
              <a:latin typeface="Lato"/>
              <a:ea typeface="Lato"/>
              <a:cs typeface="Lato"/>
              <a:sym typeface="Lato"/>
            </a:endParaRPr>
          </a:p>
        </p:txBody>
      </p:sp>
      <p:sp>
        <p:nvSpPr>
          <p:cNvPr id="458" name="Google Shape;458;p64"/>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Contributions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Pull Requests</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0" rtl="0" algn="l">
              <a:spcBef>
                <a:spcPts val="1000"/>
              </a:spcBef>
              <a:spcAft>
                <a:spcPts val="0"/>
              </a:spcAft>
              <a:buNone/>
            </a:pPr>
            <a:r>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5"/>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None/>
            </a:pPr>
            <a:r>
              <a:rPr b="1" lang="en-GB" sz="4000">
                <a:solidFill>
                  <a:srgbClr val="9A88B4"/>
                </a:solidFill>
                <a:latin typeface="Lato"/>
                <a:ea typeface="Lato"/>
                <a:cs typeface="Lato"/>
                <a:sym typeface="Lato"/>
              </a:rPr>
              <a:t>Performance</a:t>
            </a:r>
            <a:endParaRPr b="1">
              <a:solidFill>
                <a:srgbClr val="9A88B4"/>
              </a:solidFill>
              <a:latin typeface="Lato"/>
              <a:ea typeface="Lato"/>
              <a:cs typeface="Lato"/>
              <a:sym typeface="Lato"/>
            </a:endParaRPr>
          </a:p>
        </p:txBody>
      </p:sp>
      <p:sp>
        <p:nvSpPr>
          <p:cNvPr id="464" name="Google Shape;464;p65"/>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Contributions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Pull Requests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PR Reviews</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6"/>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None/>
            </a:pPr>
            <a:r>
              <a:rPr b="1" lang="en-GB" sz="4000">
                <a:solidFill>
                  <a:srgbClr val="9A88B4"/>
                </a:solidFill>
                <a:latin typeface="Lato"/>
                <a:ea typeface="Lato"/>
                <a:cs typeface="Lato"/>
                <a:sym typeface="Lato"/>
              </a:rPr>
              <a:t>Performance</a:t>
            </a:r>
            <a:endParaRPr b="1">
              <a:solidFill>
                <a:srgbClr val="9A88B4"/>
              </a:solidFill>
              <a:latin typeface="Lato"/>
              <a:ea typeface="Lato"/>
              <a:cs typeface="Lato"/>
              <a:sym typeface="Lato"/>
            </a:endParaRPr>
          </a:p>
        </p:txBody>
      </p:sp>
      <p:sp>
        <p:nvSpPr>
          <p:cNvPr id="470" name="Google Shape;470;p66"/>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t/>
            </a:r>
            <a:endParaRPr>
              <a:solidFill>
                <a:srgbClr val="9A88B4"/>
              </a:solidFill>
            </a:endParaRPr>
          </a:p>
          <a:p>
            <a:pPr indent="-334327" lvl="0" marL="457200" rtl="0" algn="l">
              <a:spcBef>
                <a:spcPts val="1000"/>
              </a:spcBef>
              <a:spcAft>
                <a:spcPts val="0"/>
              </a:spcAft>
              <a:buClr>
                <a:srgbClr val="9A88B4"/>
              </a:buClr>
              <a:buSzPct val="64285"/>
              <a:buFont typeface="Lato"/>
              <a:buChar char="●"/>
            </a:pPr>
            <a:r>
              <a:rPr lang="en-GB">
                <a:solidFill>
                  <a:srgbClr val="9A88B4"/>
                </a:solidFill>
                <a:latin typeface="Lato"/>
                <a:ea typeface="Lato"/>
                <a:cs typeface="Lato"/>
                <a:sym typeface="Lato"/>
              </a:rPr>
              <a:t>Contributions</a:t>
            </a:r>
            <a:endParaRPr>
              <a:solidFill>
                <a:srgbClr val="9A88B4"/>
              </a:solidFill>
              <a:latin typeface="Lato"/>
              <a:ea typeface="Lato"/>
              <a:cs typeface="Lato"/>
              <a:sym typeface="Lato"/>
            </a:endParaRPr>
          </a:p>
          <a:p>
            <a:pPr indent="-334327"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Pull Requests</a:t>
            </a:r>
            <a:endParaRPr>
              <a:solidFill>
                <a:srgbClr val="9A88B4"/>
              </a:solidFill>
              <a:latin typeface="Lato"/>
              <a:ea typeface="Lato"/>
              <a:cs typeface="Lato"/>
              <a:sym typeface="Lato"/>
            </a:endParaRPr>
          </a:p>
          <a:p>
            <a:pPr indent="-334327"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PR Reviews</a:t>
            </a:r>
            <a:endParaRPr>
              <a:solidFill>
                <a:srgbClr val="9A88B4"/>
              </a:solidFill>
              <a:latin typeface="Lato"/>
              <a:ea typeface="Lato"/>
              <a:cs typeface="Lato"/>
              <a:sym typeface="Lato"/>
            </a:endParaRPr>
          </a:p>
          <a:p>
            <a:pPr indent="-334327"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Community Support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0" rtl="0" algn="l">
              <a:spcBef>
                <a:spcPts val="1000"/>
              </a:spcBef>
              <a:spcAft>
                <a:spcPts val="0"/>
              </a:spcAft>
              <a:buNone/>
            </a:pPr>
            <a:r>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7"/>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None/>
            </a:pPr>
            <a:r>
              <a:rPr b="1" lang="en-GB" sz="4000">
                <a:solidFill>
                  <a:srgbClr val="9A88B4"/>
                </a:solidFill>
                <a:latin typeface="Lato"/>
                <a:ea typeface="Lato"/>
                <a:cs typeface="Lato"/>
                <a:sym typeface="Lato"/>
              </a:rPr>
              <a:t>Performance</a:t>
            </a:r>
            <a:endParaRPr b="1">
              <a:solidFill>
                <a:srgbClr val="9A88B4"/>
              </a:solidFill>
              <a:latin typeface="Lato"/>
              <a:ea typeface="Lato"/>
              <a:cs typeface="Lato"/>
              <a:sym typeface="Lato"/>
            </a:endParaRPr>
          </a:p>
        </p:txBody>
      </p:sp>
      <p:sp>
        <p:nvSpPr>
          <p:cNvPr id="476" name="Google Shape;476;p67"/>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t/>
            </a:r>
            <a:endParaRPr>
              <a:solidFill>
                <a:srgbClr val="9A88B4"/>
              </a:solidFill>
            </a:endParaRPr>
          </a:p>
          <a:p>
            <a:pPr indent="-334327" lvl="0" marL="457200" rtl="0" algn="l">
              <a:spcBef>
                <a:spcPts val="1000"/>
              </a:spcBef>
              <a:spcAft>
                <a:spcPts val="0"/>
              </a:spcAft>
              <a:buClr>
                <a:srgbClr val="9A88B4"/>
              </a:buClr>
              <a:buSzPct val="64285"/>
              <a:buFont typeface="Lato"/>
              <a:buChar char="●"/>
            </a:pPr>
            <a:r>
              <a:rPr lang="en-GB">
                <a:solidFill>
                  <a:srgbClr val="9A88B4"/>
                </a:solidFill>
                <a:latin typeface="Lato"/>
                <a:ea typeface="Lato"/>
                <a:cs typeface="Lato"/>
                <a:sym typeface="Lato"/>
              </a:rPr>
              <a:t>Contributions</a:t>
            </a:r>
            <a:endParaRPr>
              <a:solidFill>
                <a:srgbClr val="9A88B4"/>
              </a:solidFill>
              <a:latin typeface="Lato"/>
              <a:ea typeface="Lato"/>
              <a:cs typeface="Lato"/>
              <a:sym typeface="Lato"/>
            </a:endParaRPr>
          </a:p>
          <a:p>
            <a:pPr indent="-334327"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Pull Requests</a:t>
            </a:r>
            <a:endParaRPr>
              <a:solidFill>
                <a:srgbClr val="9A88B4"/>
              </a:solidFill>
              <a:latin typeface="Lato"/>
              <a:ea typeface="Lato"/>
              <a:cs typeface="Lato"/>
              <a:sym typeface="Lato"/>
            </a:endParaRPr>
          </a:p>
          <a:p>
            <a:pPr indent="-334327"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PR Reviews</a:t>
            </a:r>
            <a:endParaRPr>
              <a:solidFill>
                <a:srgbClr val="9A88B4"/>
              </a:solidFill>
              <a:latin typeface="Lato"/>
              <a:ea typeface="Lato"/>
              <a:cs typeface="Lato"/>
              <a:sym typeface="Lato"/>
            </a:endParaRPr>
          </a:p>
          <a:p>
            <a:pPr indent="-334327"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Community Support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334327" lvl="0" marL="457200" rtl="0" algn="l">
              <a:spcBef>
                <a:spcPts val="1000"/>
              </a:spcBef>
              <a:spcAft>
                <a:spcPts val="0"/>
              </a:spcAft>
              <a:buClr>
                <a:srgbClr val="9A88B4"/>
              </a:buClr>
              <a:buSzPct val="64285"/>
              <a:buFont typeface="Lato"/>
              <a:buChar char="●"/>
            </a:pPr>
            <a:r>
              <a:rPr lang="en-GB">
                <a:solidFill>
                  <a:srgbClr val="9A88B4"/>
                </a:solidFill>
                <a:latin typeface="Lato"/>
                <a:ea typeface="Lato"/>
                <a:cs typeface="Lato"/>
                <a:sym typeface="Lato"/>
              </a:rPr>
              <a:t>Community impact</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8"/>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None/>
            </a:pPr>
            <a:r>
              <a:rPr b="1" lang="en-GB" sz="4000">
                <a:solidFill>
                  <a:srgbClr val="9A88B4"/>
                </a:solidFill>
                <a:latin typeface="Lato"/>
                <a:ea typeface="Lato"/>
                <a:cs typeface="Lato"/>
                <a:sym typeface="Lato"/>
              </a:rPr>
              <a:t>Performance</a:t>
            </a:r>
            <a:endParaRPr b="1">
              <a:solidFill>
                <a:srgbClr val="9A88B4"/>
              </a:solidFill>
              <a:latin typeface="Lato"/>
              <a:ea typeface="Lato"/>
              <a:cs typeface="Lato"/>
              <a:sym typeface="Lato"/>
            </a:endParaRPr>
          </a:p>
        </p:txBody>
      </p:sp>
      <p:sp>
        <p:nvSpPr>
          <p:cNvPr id="482" name="Google Shape;482;p68"/>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fontScale="85000" lnSpcReduction="20000"/>
          </a:bodyPr>
          <a:lstStyle/>
          <a:p>
            <a:pPr indent="0" lvl="0" marL="0" rtl="0" algn="l">
              <a:spcBef>
                <a:spcPts val="1000"/>
              </a:spcBef>
              <a:spcAft>
                <a:spcPts val="0"/>
              </a:spcAft>
              <a:buNone/>
            </a:pPr>
            <a:r>
              <a:t/>
            </a:r>
            <a:endParaRPr>
              <a:solidFill>
                <a:srgbClr val="9A88B4"/>
              </a:solidFill>
            </a:endParaRPr>
          </a:p>
          <a:p>
            <a:pPr indent="-325755" lvl="0" marL="457200" rtl="0" algn="l">
              <a:spcBef>
                <a:spcPts val="1000"/>
              </a:spcBef>
              <a:spcAft>
                <a:spcPts val="0"/>
              </a:spcAft>
              <a:buClr>
                <a:srgbClr val="9A88B4"/>
              </a:buClr>
              <a:buSzPct val="64285"/>
              <a:buFont typeface="Lato"/>
              <a:buChar char="●"/>
            </a:pPr>
            <a:r>
              <a:rPr lang="en-GB">
                <a:solidFill>
                  <a:srgbClr val="9A88B4"/>
                </a:solidFill>
                <a:latin typeface="Lato"/>
                <a:ea typeface="Lato"/>
                <a:cs typeface="Lato"/>
                <a:sym typeface="Lato"/>
              </a:rPr>
              <a:t>Contributions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Pull Requests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PR Reviews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Community Support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325755" lvl="0" marL="457200" rtl="0" algn="l">
              <a:spcBef>
                <a:spcPts val="1000"/>
              </a:spcBef>
              <a:spcAft>
                <a:spcPts val="0"/>
              </a:spcAft>
              <a:buClr>
                <a:srgbClr val="9A88B4"/>
              </a:buClr>
              <a:buSzPct val="64285"/>
              <a:buFont typeface="Lato"/>
              <a:buChar char="●"/>
            </a:pPr>
            <a:r>
              <a:rPr lang="en-GB">
                <a:solidFill>
                  <a:srgbClr val="9A88B4"/>
                </a:solidFill>
                <a:latin typeface="Lato"/>
                <a:ea typeface="Lato"/>
                <a:cs typeface="Lato"/>
                <a:sym typeface="Lato"/>
              </a:rPr>
              <a:t>Community impact</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New contributors</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9"/>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None/>
            </a:pPr>
            <a:r>
              <a:rPr b="1" lang="en-GB" sz="4000">
                <a:solidFill>
                  <a:srgbClr val="9A88B4"/>
                </a:solidFill>
                <a:latin typeface="Lato"/>
                <a:ea typeface="Lato"/>
                <a:cs typeface="Lato"/>
                <a:sym typeface="Lato"/>
              </a:rPr>
              <a:t>Performance</a:t>
            </a:r>
            <a:endParaRPr b="1">
              <a:solidFill>
                <a:srgbClr val="9A88B4"/>
              </a:solidFill>
              <a:latin typeface="Lato"/>
              <a:ea typeface="Lato"/>
              <a:cs typeface="Lato"/>
              <a:sym typeface="Lato"/>
            </a:endParaRPr>
          </a:p>
        </p:txBody>
      </p:sp>
      <p:sp>
        <p:nvSpPr>
          <p:cNvPr id="488" name="Google Shape;488;p69"/>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fontScale="85000" lnSpcReduction="20000"/>
          </a:bodyPr>
          <a:lstStyle/>
          <a:p>
            <a:pPr indent="0" lvl="0" marL="0" rtl="0" algn="l">
              <a:spcBef>
                <a:spcPts val="1000"/>
              </a:spcBef>
              <a:spcAft>
                <a:spcPts val="0"/>
              </a:spcAft>
              <a:buNone/>
            </a:pPr>
            <a:r>
              <a:t/>
            </a:r>
            <a:endParaRPr>
              <a:solidFill>
                <a:srgbClr val="9A88B4"/>
              </a:solidFill>
            </a:endParaRPr>
          </a:p>
          <a:p>
            <a:pPr indent="-325755" lvl="0" marL="457200" rtl="0" algn="l">
              <a:spcBef>
                <a:spcPts val="1000"/>
              </a:spcBef>
              <a:spcAft>
                <a:spcPts val="0"/>
              </a:spcAft>
              <a:buClr>
                <a:srgbClr val="9A88B4"/>
              </a:buClr>
              <a:buSzPct val="64285"/>
              <a:buFont typeface="Lato"/>
              <a:buChar char="●"/>
            </a:pPr>
            <a:r>
              <a:rPr lang="en-GB">
                <a:solidFill>
                  <a:srgbClr val="9A88B4"/>
                </a:solidFill>
                <a:latin typeface="Lato"/>
                <a:ea typeface="Lato"/>
                <a:cs typeface="Lato"/>
                <a:sym typeface="Lato"/>
              </a:rPr>
              <a:t>Contributions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Pull Requests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PR Reviews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Community Support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325755" lvl="0" marL="457200" rtl="0" algn="l">
              <a:spcBef>
                <a:spcPts val="1000"/>
              </a:spcBef>
              <a:spcAft>
                <a:spcPts val="0"/>
              </a:spcAft>
              <a:buClr>
                <a:srgbClr val="9A88B4"/>
              </a:buClr>
              <a:buSzPct val="64285"/>
              <a:buFont typeface="Lato"/>
              <a:buChar char="●"/>
            </a:pPr>
            <a:r>
              <a:rPr lang="en-GB">
                <a:solidFill>
                  <a:srgbClr val="9A88B4"/>
                </a:solidFill>
                <a:latin typeface="Lato"/>
                <a:ea typeface="Lato"/>
                <a:cs typeface="Lato"/>
                <a:sym typeface="Lato"/>
              </a:rPr>
              <a:t>Community impact</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New contributors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New maintainers</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0"/>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None/>
            </a:pPr>
            <a:r>
              <a:rPr b="1" lang="en-GB" sz="4000">
                <a:solidFill>
                  <a:srgbClr val="9A88B4"/>
                </a:solidFill>
                <a:latin typeface="Lato"/>
                <a:ea typeface="Lato"/>
                <a:cs typeface="Lato"/>
                <a:sym typeface="Lato"/>
              </a:rPr>
              <a:t>Performance</a:t>
            </a:r>
            <a:endParaRPr b="1">
              <a:solidFill>
                <a:srgbClr val="9A88B4"/>
              </a:solidFill>
              <a:latin typeface="Lato"/>
              <a:ea typeface="Lato"/>
              <a:cs typeface="Lato"/>
              <a:sym typeface="Lato"/>
            </a:endParaRPr>
          </a:p>
        </p:txBody>
      </p:sp>
      <p:sp>
        <p:nvSpPr>
          <p:cNvPr id="494" name="Google Shape;494;p70"/>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fontScale="85000" lnSpcReduction="20000"/>
          </a:bodyPr>
          <a:lstStyle/>
          <a:p>
            <a:pPr indent="0" lvl="0" marL="0" rtl="0" algn="l">
              <a:spcBef>
                <a:spcPts val="1000"/>
              </a:spcBef>
              <a:spcAft>
                <a:spcPts val="0"/>
              </a:spcAft>
              <a:buNone/>
            </a:pPr>
            <a:r>
              <a:t/>
            </a:r>
            <a:endParaRPr>
              <a:solidFill>
                <a:srgbClr val="9A88B4"/>
              </a:solidFill>
            </a:endParaRPr>
          </a:p>
          <a:p>
            <a:pPr indent="-325755" lvl="0" marL="457200" rtl="0" algn="l">
              <a:spcBef>
                <a:spcPts val="1000"/>
              </a:spcBef>
              <a:spcAft>
                <a:spcPts val="0"/>
              </a:spcAft>
              <a:buClr>
                <a:srgbClr val="9A88B4"/>
              </a:buClr>
              <a:buSzPct val="64285"/>
              <a:buFont typeface="Lato"/>
              <a:buChar char="●"/>
            </a:pPr>
            <a:r>
              <a:rPr lang="en-GB">
                <a:solidFill>
                  <a:srgbClr val="9A88B4"/>
                </a:solidFill>
                <a:latin typeface="Lato"/>
                <a:ea typeface="Lato"/>
                <a:cs typeface="Lato"/>
                <a:sym typeface="Lato"/>
              </a:rPr>
              <a:t>Contributions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Pull Requests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PR Reviews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Community Support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325755" lvl="0" marL="457200" rtl="0" algn="l">
              <a:spcBef>
                <a:spcPts val="1000"/>
              </a:spcBef>
              <a:spcAft>
                <a:spcPts val="0"/>
              </a:spcAft>
              <a:buClr>
                <a:srgbClr val="9A88B4"/>
              </a:buClr>
              <a:buSzPct val="64285"/>
              <a:buFont typeface="Lato"/>
              <a:buChar char="●"/>
            </a:pPr>
            <a:r>
              <a:rPr lang="en-GB">
                <a:solidFill>
                  <a:srgbClr val="9A88B4"/>
                </a:solidFill>
                <a:latin typeface="Lato"/>
                <a:ea typeface="Lato"/>
                <a:cs typeface="Lato"/>
                <a:sym typeface="Lato"/>
              </a:rPr>
              <a:t>Community impact</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New contributors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New maintainers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Project health</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71"/>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None/>
            </a:pPr>
            <a:r>
              <a:rPr b="1" lang="en-GB" sz="4000">
                <a:solidFill>
                  <a:srgbClr val="9A88B4"/>
                </a:solidFill>
                <a:latin typeface="Lato"/>
                <a:ea typeface="Lato"/>
                <a:cs typeface="Lato"/>
                <a:sym typeface="Lato"/>
              </a:rPr>
              <a:t>Performance</a:t>
            </a:r>
            <a:endParaRPr b="1">
              <a:solidFill>
                <a:srgbClr val="9A88B4"/>
              </a:solidFill>
              <a:latin typeface="Lato"/>
              <a:ea typeface="Lato"/>
              <a:cs typeface="Lato"/>
              <a:sym typeface="Lato"/>
            </a:endParaRPr>
          </a:p>
        </p:txBody>
      </p:sp>
      <p:sp>
        <p:nvSpPr>
          <p:cNvPr id="500" name="Google Shape;500;p71"/>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fontScale="85000" lnSpcReduction="20000"/>
          </a:bodyPr>
          <a:lstStyle/>
          <a:p>
            <a:pPr indent="0" lvl="0" marL="0" rtl="0" algn="l">
              <a:spcBef>
                <a:spcPts val="1000"/>
              </a:spcBef>
              <a:spcAft>
                <a:spcPts val="0"/>
              </a:spcAft>
              <a:buNone/>
            </a:pPr>
            <a:r>
              <a:t/>
            </a:r>
            <a:endParaRPr>
              <a:solidFill>
                <a:srgbClr val="9A88B4"/>
              </a:solidFill>
            </a:endParaRPr>
          </a:p>
          <a:p>
            <a:pPr indent="-325755" lvl="0" marL="457200" rtl="0" algn="l">
              <a:spcBef>
                <a:spcPts val="1000"/>
              </a:spcBef>
              <a:spcAft>
                <a:spcPts val="0"/>
              </a:spcAft>
              <a:buClr>
                <a:srgbClr val="9A88B4"/>
              </a:buClr>
              <a:buSzPct val="64285"/>
              <a:buFont typeface="Lato"/>
              <a:buChar char="●"/>
            </a:pPr>
            <a:r>
              <a:rPr lang="en-GB">
                <a:solidFill>
                  <a:srgbClr val="9A88B4"/>
                </a:solidFill>
                <a:latin typeface="Lato"/>
                <a:ea typeface="Lato"/>
                <a:cs typeface="Lato"/>
                <a:sym typeface="Lato"/>
              </a:rPr>
              <a:t>Contributions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Pull Requests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PR Reviews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Community Support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325755" lvl="0" marL="457200" rtl="0" algn="l">
              <a:spcBef>
                <a:spcPts val="1000"/>
              </a:spcBef>
              <a:spcAft>
                <a:spcPts val="0"/>
              </a:spcAft>
              <a:buClr>
                <a:srgbClr val="9A88B4"/>
              </a:buClr>
              <a:buSzPct val="64285"/>
              <a:buFont typeface="Lato"/>
              <a:buChar char="●"/>
            </a:pPr>
            <a:r>
              <a:rPr lang="en-GB">
                <a:solidFill>
                  <a:srgbClr val="9A88B4"/>
                </a:solidFill>
                <a:latin typeface="Lato"/>
                <a:ea typeface="Lato"/>
                <a:cs typeface="Lato"/>
                <a:sym typeface="Lato"/>
              </a:rPr>
              <a:t>Community impact</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New contributors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New maintainers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Project health</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325755" lvl="0" marL="457200" rtl="0" algn="l">
              <a:spcBef>
                <a:spcPts val="1000"/>
              </a:spcBef>
              <a:spcAft>
                <a:spcPts val="0"/>
              </a:spcAft>
              <a:buClr>
                <a:srgbClr val="9A88B4"/>
              </a:buClr>
              <a:buSzPct val="64285"/>
              <a:buFont typeface="Lato"/>
              <a:buChar char="●"/>
            </a:pPr>
            <a:r>
              <a:rPr lang="en-GB">
                <a:solidFill>
                  <a:srgbClr val="9A88B4"/>
                </a:solidFill>
                <a:latin typeface="Lato"/>
                <a:ea typeface="Lato"/>
                <a:cs typeface="Lato"/>
                <a:sym typeface="Lato"/>
              </a:rPr>
              <a:t>Internal Support</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nvSpPr>
        <p:spPr>
          <a:xfrm>
            <a:off x="223900" y="0"/>
            <a:ext cx="9077100" cy="4679400"/>
          </a:xfrm>
          <a:prstGeom prst="rect">
            <a:avLst/>
          </a:prstGeom>
          <a:noFill/>
          <a:ln>
            <a:noFill/>
          </a:ln>
          <a:effectLst>
            <a:outerShdw blurRad="57150" rotWithShape="0" algn="bl" dir="5400000" dist="19050">
              <a:srgbClr val="000000">
                <a:alpha val="21000"/>
              </a:srgbClr>
            </a:outerShdw>
          </a:effectLst>
        </p:spPr>
        <p:txBody>
          <a:bodyPr anchorCtr="0" anchor="t" bIns="34275" lIns="0" spcFirstLastPara="1" rIns="68575" wrap="square" tIns="34275">
            <a:spAutoFit/>
          </a:bodyPr>
          <a:lstStyle/>
          <a:p>
            <a:pPr indent="0" lvl="0" marL="0" rtl="0" algn="ctr">
              <a:lnSpc>
                <a:spcPct val="90000"/>
              </a:lnSpc>
              <a:spcBef>
                <a:spcPts val="0"/>
              </a:spcBef>
              <a:spcAft>
                <a:spcPts val="0"/>
              </a:spcAft>
              <a:buClr>
                <a:schemeClr val="dk1"/>
              </a:buClr>
              <a:buSzPts val="2600"/>
              <a:buFont typeface="Arial"/>
              <a:buNone/>
            </a:pPr>
            <a:r>
              <a:rPr b="1" lang="en-GB" sz="4000">
                <a:solidFill>
                  <a:srgbClr val="9A88B4"/>
                </a:solidFill>
                <a:latin typeface="Lato"/>
                <a:ea typeface="Lato"/>
                <a:cs typeface="Lato"/>
                <a:sym typeface="Lato"/>
              </a:rPr>
              <a:t>          </a:t>
            </a:r>
            <a:endParaRPr b="1" sz="4000">
              <a:solidFill>
                <a:srgbClr val="9A88B4"/>
              </a:solidFill>
              <a:latin typeface="Lato"/>
              <a:ea typeface="Lato"/>
              <a:cs typeface="Lato"/>
              <a:sym typeface="Lato"/>
            </a:endParaRPr>
          </a:p>
          <a:p>
            <a:pPr indent="457200" lvl="0" marL="1371600" rtl="0" algn="l">
              <a:lnSpc>
                <a:spcPct val="90000"/>
              </a:lnSpc>
              <a:spcBef>
                <a:spcPts val="0"/>
              </a:spcBef>
              <a:spcAft>
                <a:spcPts val="0"/>
              </a:spcAft>
              <a:buClr>
                <a:schemeClr val="dk1"/>
              </a:buClr>
              <a:buSzPts val="2600"/>
              <a:buFont typeface="Arial"/>
              <a:buNone/>
            </a:pPr>
            <a:r>
              <a:rPr b="1" lang="en-GB" sz="4000">
                <a:solidFill>
                  <a:srgbClr val="9A88B4"/>
                </a:solidFill>
                <a:latin typeface="Lato"/>
                <a:ea typeface="Lato"/>
                <a:cs typeface="Lato"/>
                <a:sym typeface="Lato"/>
              </a:rPr>
              <a:t>        What’s an OSPO?</a:t>
            </a:r>
            <a:endParaRPr b="1" sz="5100">
              <a:solidFill>
                <a:srgbClr val="9A88B4"/>
              </a:solidFill>
              <a:latin typeface="Lato"/>
              <a:ea typeface="Lato"/>
              <a:cs typeface="Lato"/>
              <a:sym typeface="Lato"/>
            </a:endParaRPr>
          </a:p>
          <a:p>
            <a:pPr indent="-241300" lvl="0" marL="342900" marR="0" rtl="0" algn="l">
              <a:lnSpc>
                <a:spcPct val="90000"/>
              </a:lnSpc>
              <a:spcBef>
                <a:spcPts val="0"/>
              </a:spcBef>
              <a:spcAft>
                <a:spcPts val="0"/>
              </a:spcAft>
              <a:buClr>
                <a:schemeClr val="dk1"/>
              </a:buClr>
              <a:buSzPts val="1500"/>
              <a:buFont typeface="Arial"/>
              <a:buNone/>
            </a:pPr>
            <a:r>
              <a:t/>
            </a:r>
            <a:endParaRPr i="0" sz="1500" u="none" cap="none" strike="noStrike">
              <a:solidFill>
                <a:srgbClr val="9A88B4"/>
              </a:solidFill>
              <a:latin typeface="Lato"/>
              <a:ea typeface="Lato"/>
              <a:cs typeface="Lato"/>
              <a:sym typeface="Lato"/>
            </a:endParaRPr>
          </a:p>
          <a:p>
            <a:pPr indent="0" lvl="0" marL="45720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45720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45720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381000" lvl="0" marL="457200" rtl="0" algn="l">
              <a:lnSpc>
                <a:spcPct val="115000"/>
              </a:lnSpc>
              <a:spcBef>
                <a:spcPts val="0"/>
              </a:spcBef>
              <a:spcAft>
                <a:spcPts val="0"/>
              </a:spcAft>
              <a:buClr>
                <a:srgbClr val="9A88B4"/>
              </a:buClr>
              <a:buSzPts val="2400"/>
              <a:buFont typeface="Lato"/>
              <a:buChar char="•"/>
            </a:pPr>
            <a:r>
              <a:rPr lang="en-GB" sz="2215">
                <a:solidFill>
                  <a:srgbClr val="9A88B4"/>
                </a:solidFill>
                <a:latin typeface="Lato"/>
                <a:ea typeface="Lato"/>
                <a:cs typeface="Lato"/>
                <a:sym typeface="Lato"/>
              </a:rPr>
              <a:t>Cross-functional team embedded in your organization</a:t>
            </a:r>
            <a:endParaRPr sz="2400">
              <a:solidFill>
                <a:srgbClr val="9A88B4"/>
              </a:solidFill>
              <a:latin typeface="Lato"/>
              <a:ea typeface="Lato"/>
              <a:cs typeface="Lato"/>
              <a:sym typeface="Lato"/>
            </a:endParaRPr>
          </a:p>
          <a:p>
            <a:pPr indent="0" lvl="0" marL="0" marR="0" rtl="0" algn="l">
              <a:lnSpc>
                <a:spcPct val="100000"/>
              </a:lnSpc>
              <a:spcBef>
                <a:spcPts val="800"/>
              </a:spcBef>
              <a:spcAft>
                <a:spcPts val="0"/>
              </a:spcAft>
              <a:buNone/>
            </a:pPr>
            <a:r>
              <a:t/>
            </a:r>
            <a:endParaRPr sz="2400">
              <a:solidFill>
                <a:srgbClr val="9A88B4"/>
              </a:solidFill>
              <a:latin typeface="Lato"/>
              <a:ea typeface="Lato"/>
              <a:cs typeface="Lato"/>
              <a:sym typeface="Lato"/>
            </a:endParaRPr>
          </a:p>
          <a:p>
            <a:pPr indent="-381000" lvl="0" marL="457200" rtl="0" algn="l">
              <a:lnSpc>
                <a:spcPct val="115000"/>
              </a:lnSpc>
              <a:spcBef>
                <a:spcPts val="0"/>
              </a:spcBef>
              <a:spcAft>
                <a:spcPts val="0"/>
              </a:spcAft>
              <a:buClr>
                <a:srgbClr val="9A88B4"/>
              </a:buClr>
              <a:buSzPts val="2400"/>
              <a:buFont typeface="Lato"/>
              <a:buChar char="•"/>
            </a:pPr>
            <a:r>
              <a:rPr lang="en-GB" sz="2215">
                <a:solidFill>
                  <a:srgbClr val="9A88B4"/>
                </a:solidFill>
                <a:latin typeface="Lato"/>
                <a:ea typeface="Lato"/>
                <a:cs typeface="Lato"/>
                <a:sym typeface="Lato"/>
              </a:rPr>
              <a:t>the center of competency for an organization’s Open Source operations and structure</a:t>
            </a:r>
            <a:endParaRPr sz="2400">
              <a:solidFill>
                <a:srgbClr val="9A88B4"/>
              </a:solidFill>
              <a:latin typeface="Lato"/>
              <a:ea typeface="Lato"/>
              <a:cs typeface="Lato"/>
              <a:sym typeface="Lato"/>
            </a:endParaRPr>
          </a:p>
          <a:p>
            <a:pPr indent="0" lvl="0" marL="0" rtl="0" algn="l">
              <a:lnSpc>
                <a:spcPct val="115000"/>
              </a:lnSpc>
              <a:spcBef>
                <a:spcPts val="800"/>
              </a:spcBef>
              <a:spcAft>
                <a:spcPts val="800"/>
              </a:spcAft>
              <a:buNone/>
            </a:pPr>
            <a:r>
              <a:t/>
            </a:r>
            <a:endParaRPr i="0" sz="2400" u="none" cap="none" strike="noStrike">
              <a:solidFill>
                <a:srgbClr val="9A88B4"/>
              </a:solidFill>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2"/>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None/>
            </a:pPr>
            <a:r>
              <a:rPr b="1" lang="en-GB" sz="4000">
                <a:solidFill>
                  <a:srgbClr val="9A88B4"/>
                </a:solidFill>
                <a:latin typeface="Lato"/>
                <a:ea typeface="Lato"/>
                <a:cs typeface="Lato"/>
                <a:sym typeface="Lato"/>
              </a:rPr>
              <a:t>Performance</a:t>
            </a:r>
            <a:endParaRPr b="1">
              <a:solidFill>
                <a:srgbClr val="9A88B4"/>
              </a:solidFill>
              <a:latin typeface="Lato"/>
              <a:ea typeface="Lato"/>
              <a:cs typeface="Lato"/>
              <a:sym typeface="Lato"/>
            </a:endParaRPr>
          </a:p>
        </p:txBody>
      </p:sp>
      <p:sp>
        <p:nvSpPr>
          <p:cNvPr id="506" name="Google Shape;506;p72"/>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fontScale="85000" lnSpcReduction="20000"/>
          </a:bodyPr>
          <a:lstStyle/>
          <a:p>
            <a:pPr indent="0" lvl="0" marL="0" rtl="0" algn="l">
              <a:spcBef>
                <a:spcPts val="1000"/>
              </a:spcBef>
              <a:spcAft>
                <a:spcPts val="0"/>
              </a:spcAft>
              <a:buNone/>
            </a:pPr>
            <a:r>
              <a:t/>
            </a:r>
            <a:endParaRPr>
              <a:solidFill>
                <a:srgbClr val="9A88B4"/>
              </a:solidFill>
            </a:endParaRPr>
          </a:p>
          <a:p>
            <a:pPr indent="-325755" lvl="0" marL="457200" rtl="0" algn="l">
              <a:spcBef>
                <a:spcPts val="1000"/>
              </a:spcBef>
              <a:spcAft>
                <a:spcPts val="0"/>
              </a:spcAft>
              <a:buClr>
                <a:srgbClr val="9A88B4"/>
              </a:buClr>
              <a:buSzPct val="64285"/>
              <a:buFont typeface="Lato"/>
              <a:buChar char="●"/>
            </a:pPr>
            <a:r>
              <a:rPr lang="en-GB">
                <a:solidFill>
                  <a:srgbClr val="9A88B4"/>
                </a:solidFill>
                <a:latin typeface="Lato"/>
                <a:ea typeface="Lato"/>
                <a:cs typeface="Lato"/>
                <a:sym typeface="Lato"/>
              </a:rPr>
              <a:t>Contributions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Pull Requests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PR Reviews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Community Support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325755" lvl="0" marL="457200" rtl="0" algn="l">
              <a:spcBef>
                <a:spcPts val="1000"/>
              </a:spcBef>
              <a:spcAft>
                <a:spcPts val="0"/>
              </a:spcAft>
              <a:buClr>
                <a:srgbClr val="9A88B4"/>
              </a:buClr>
              <a:buSzPct val="64285"/>
              <a:buFont typeface="Lato"/>
              <a:buChar char="●"/>
            </a:pPr>
            <a:r>
              <a:rPr lang="en-GB">
                <a:solidFill>
                  <a:srgbClr val="9A88B4"/>
                </a:solidFill>
                <a:latin typeface="Lato"/>
                <a:ea typeface="Lato"/>
                <a:cs typeface="Lato"/>
                <a:sym typeface="Lato"/>
              </a:rPr>
              <a:t>Community impact</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New contributors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New maintainers</a:t>
            </a:r>
            <a:endParaRPr>
              <a:solidFill>
                <a:srgbClr val="9A88B4"/>
              </a:solidFill>
              <a:latin typeface="Lato"/>
              <a:ea typeface="Lato"/>
              <a:cs typeface="Lato"/>
              <a:sym typeface="Lato"/>
            </a:endParaRPr>
          </a:p>
          <a:p>
            <a:pPr indent="-325755" lvl="1" marL="914400" rtl="0" algn="l">
              <a:spcBef>
                <a:spcPts val="0"/>
              </a:spcBef>
              <a:spcAft>
                <a:spcPts val="0"/>
              </a:spcAft>
              <a:buClr>
                <a:srgbClr val="9A88B4"/>
              </a:buClr>
              <a:buSzPct val="75000"/>
              <a:buFont typeface="Lato"/>
              <a:buChar char="○"/>
            </a:pPr>
            <a:r>
              <a:rPr lang="en-GB">
                <a:solidFill>
                  <a:srgbClr val="9A88B4"/>
                </a:solidFill>
                <a:latin typeface="Lato"/>
                <a:ea typeface="Lato"/>
                <a:cs typeface="Lato"/>
                <a:sym typeface="Lato"/>
              </a:rPr>
              <a:t>Project health</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325755" lvl="0" marL="457200" rtl="0" algn="l">
              <a:spcBef>
                <a:spcPts val="1000"/>
              </a:spcBef>
              <a:spcAft>
                <a:spcPts val="0"/>
              </a:spcAft>
              <a:buClr>
                <a:srgbClr val="9A88B4"/>
              </a:buClr>
              <a:buSzPct val="64285"/>
              <a:buFont typeface="Lato"/>
              <a:buChar char="●"/>
            </a:pPr>
            <a:r>
              <a:rPr lang="en-GB">
                <a:solidFill>
                  <a:srgbClr val="9A88B4"/>
                </a:solidFill>
                <a:latin typeface="Lato"/>
                <a:ea typeface="Lato"/>
                <a:cs typeface="Lato"/>
                <a:sym typeface="Lato"/>
              </a:rPr>
              <a:t>Internal Support</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325755" lvl="0" marL="457200" rtl="0" algn="l">
              <a:spcBef>
                <a:spcPts val="1000"/>
              </a:spcBef>
              <a:spcAft>
                <a:spcPts val="0"/>
              </a:spcAft>
              <a:buClr>
                <a:srgbClr val="9A88B4"/>
              </a:buClr>
              <a:buSzPct val="64285"/>
              <a:buFont typeface="Lato"/>
              <a:buChar char="●"/>
            </a:pPr>
            <a:r>
              <a:rPr lang="en-GB">
                <a:solidFill>
                  <a:srgbClr val="9A88B4"/>
                </a:solidFill>
                <a:latin typeface="Lato"/>
                <a:ea typeface="Lato"/>
                <a:cs typeface="Lato"/>
                <a:sym typeface="Lato"/>
              </a:rPr>
              <a:t>Community Media Presence</a:t>
            </a:r>
            <a:endParaRPr>
              <a:solidFill>
                <a:srgbClr val="9A88B4"/>
              </a:solidFill>
              <a:latin typeface="Lato"/>
              <a:ea typeface="Lato"/>
              <a:cs typeface="Lato"/>
              <a:sym typeface="La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3"/>
          <p:cNvSpPr txBox="1"/>
          <p:nvPr/>
        </p:nvSpPr>
        <p:spPr>
          <a:xfrm>
            <a:off x="1792480" y="2951192"/>
            <a:ext cx="7508400" cy="955800"/>
          </a:xfrm>
          <a:prstGeom prst="rect">
            <a:avLst/>
          </a:prstGeom>
          <a:noFill/>
          <a:ln>
            <a:noFill/>
          </a:ln>
          <a:effectLst>
            <a:outerShdw blurRad="57150" rotWithShape="0" algn="bl" dir="5400000" dist="19050">
              <a:srgbClr val="000000">
                <a:alpha val="20000"/>
              </a:srgbClr>
            </a:outerShdw>
          </a:effectLst>
        </p:spPr>
        <p:txBody>
          <a:bodyPr anchorCtr="0" anchor="t" bIns="34275" lIns="0" spcFirstLastPara="1" rIns="68575" wrap="square" tIns="34275">
            <a:spAutoFit/>
          </a:bodyPr>
          <a:lstStyle/>
          <a:p>
            <a:pPr indent="0" lvl="0" marL="0" marR="0" rtl="0" algn="ctr">
              <a:lnSpc>
                <a:spcPct val="90000"/>
              </a:lnSpc>
              <a:spcBef>
                <a:spcPts val="0"/>
              </a:spcBef>
              <a:spcAft>
                <a:spcPts val="0"/>
              </a:spcAft>
              <a:buClr>
                <a:srgbClr val="000000"/>
              </a:buClr>
              <a:buSzPts val="2600"/>
              <a:buFont typeface="Arial"/>
              <a:buNone/>
            </a:pPr>
            <a:r>
              <a:rPr lang="en-GB" sz="4000">
                <a:solidFill>
                  <a:srgbClr val="9A88B4"/>
                </a:solidFill>
                <a:latin typeface="Lato"/>
                <a:ea typeface="Lato"/>
                <a:cs typeface="Lato"/>
                <a:sym typeface="Lato"/>
              </a:rPr>
              <a:t>Career Growth</a:t>
            </a:r>
            <a:endParaRPr i="0" sz="4000" u="none" cap="none" strike="noStrike">
              <a:solidFill>
                <a:srgbClr val="9A88B4"/>
              </a:solidFill>
              <a:latin typeface="Lato"/>
              <a:ea typeface="Lato"/>
              <a:cs typeface="Lato"/>
              <a:sym typeface="Lato"/>
            </a:endParaRPr>
          </a:p>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9A88B4"/>
              </a:solidFill>
              <a:latin typeface="Lato"/>
              <a:ea typeface="Lato"/>
              <a:cs typeface="Lato"/>
              <a:sym typeface="La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4"/>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457200" lvl="0" marL="2743200" rtl="0" algn="l">
              <a:spcBef>
                <a:spcPts val="0"/>
              </a:spcBef>
              <a:spcAft>
                <a:spcPts val="0"/>
              </a:spcAft>
              <a:buNone/>
            </a:pPr>
            <a:r>
              <a:rPr b="1" lang="en-GB">
                <a:solidFill>
                  <a:srgbClr val="9A88B4"/>
                </a:solidFill>
                <a:latin typeface="Lato"/>
                <a:ea typeface="Lato"/>
                <a:cs typeface="Lato"/>
                <a:sym typeface="Lato"/>
              </a:rPr>
              <a:t>Career Growth</a:t>
            </a:r>
            <a:endParaRPr b="1">
              <a:solidFill>
                <a:srgbClr val="9A88B4"/>
              </a:solidFill>
              <a:latin typeface="Lato"/>
              <a:ea typeface="Lato"/>
              <a:cs typeface="Lato"/>
              <a:sym typeface="Lato"/>
            </a:endParaRPr>
          </a:p>
        </p:txBody>
      </p:sp>
      <p:sp>
        <p:nvSpPr>
          <p:cNvPr id="517" name="Google Shape;517;p74"/>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Goal Setting</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5"/>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Goal Setting</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Aligns with personal goals</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
        <p:nvSpPr>
          <p:cNvPr id="523" name="Google Shape;523;p75"/>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457200" lvl="0" marL="2743200" rtl="0" algn="l">
              <a:spcBef>
                <a:spcPts val="0"/>
              </a:spcBef>
              <a:spcAft>
                <a:spcPts val="0"/>
              </a:spcAft>
              <a:buNone/>
            </a:pPr>
            <a:r>
              <a:rPr b="1" lang="en-GB">
                <a:solidFill>
                  <a:srgbClr val="9A88B4"/>
                </a:solidFill>
                <a:latin typeface="Lato"/>
                <a:ea typeface="Lato"/>
                <a:cs typeface="Lato"/>
                <a:sym typeface="Lato"/>
              </a:rPr>
              <a:t>Career Growth</a:t>
            </a:r>
            <a:endParaRPr b="1">
              <a:solidFill>
                <a:srgbClr val="9A88B4"/>
              </a:solidFill>
              <a:latin typeface="Lato"/>
              <a:ea typeface="Lato"/>
              <a:cs typeface="Lato"/>
              <a:sym typeface="La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6"/>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Goal Setting</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Aligns with personal goals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Aligns with community goals</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
        <p:nvSpPr>
          <p:cNvPr id="529" name="Google Shape;529;p76"/>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457200" lvl="0" marL="2743200" rtl="0" algn="l">
              <a:spcBef>
                <a:spcPts val="0"/>
              </a:spcBef>
              <a:spcAft>
                <a:spcPts val="0"/>
              </a:spcAft>
              <a:buNone/>
            </a:pPr>
            <a:r>
              <a:rPr b="1" lang="en-GB">
                <a:solidFill>
                  <a:srgbClr val="9A88B4"/>
                </a:solidFill>
                <a:latin typeface="Lato"/>
                <a:ea typeface="Lato"/>
                <a:cs typeface="Lato"/>
                <a:sym typeface="Lato"/>
              </a:rPr>
              <a:t>Career Growth</a:t>
            </a:r>
            <a:endParaRPr b="1">
              <a:solidFill>
                <a:srgbClr val="9A88B4"/>
              </a:solidFill>
              <a:latin typeface="Lato"/>
              <a:ea typeface="Lato"/>
              <a:cs typeface="Lato"/>
              <a:sym typeface="La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7"/>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Goal Setting</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Aligns with personal goals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Aligns with community goals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Aligns with organizational goals</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
        <p:nvSpPr>
          <p:cNvPr id="535" name="Google Shape;535;p77"/>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457200" lvl="0" marL="2743200" rtl="0" algn="l">
              <a:spcBef>
                <a:spcPts val="0"/>
              </a:spcBef>
              <a:spcAft>
                <a:spcPts val="0"/>
              </a:spcAft>
              <a:buNone/>
            </a:pPr>
            <a:r>
              <a:rPr b="1" lang="en-GB">
                <a:solidFill>
                  <a:srgbClr val="9A88B4"/>
                </a:solidFill>
                <a:latin typeface="Lato"/>
                <a:ea typeface="Lato"/>
                <a:cs typeface="Lato"/>
                <a:sym typeface="Lato"/>
              </a:rPr>
              <a:t>Career Growth</a:t>
            </a:r>
            <a:endParaRPr b="1">
              <a:solidFill>
                <a:srgbClr val="9A88B4"/>
              </a:solidFill>
              <a:latin typeface="Lato"/>
              <a:ea typeface="Lato"/>
              <a:cs typeface="Lato"/>
              <a:sym typeface="La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8"/>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Goal Setting</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Aligns with personal goals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Aligns with community goals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Aligns with organizational goals</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Project awards</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
        <p:nvSpPr>
          <p:cNvPr id="541" name="Google Shape;541;p78"/>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457200" lvl="0" marL="2743200" rtl="0" algn="l">
              <a:spcBef>
                <a:spcPts val="0"/>
              </a:spcBef>
              <a:spcAft>
                <a:spcPts val="0"/>
              </a:spcAft>
              <a:buNone/>
            </a:pPr>
            <a:r>
              <a:rPr b="1" lang="en-GB">
                <a:solidFill>
                  <a:srgbClr val="9A88B4"/>
                </a:solidFill>
                <a:latin typeface="Lato"/>
                <a:ea typeface="Lato"/>
                <a:cs typeface="Lato"/>
                <a:sym typeface="Lato"/>
              </a:rPr>
              <a:t>Career Growth</a:t>
            </a:r>
            <a:endParaRPr b="1">
              <a:solidFill>
                <a:srgbClr val="9A88B4"/>
              </a:solidFill>
              <a:latin typeface="Lato"/>
              <a:ea typeface="Lato"/>
              <a:cs typeface="Lato"/>
              <a:sym typeface="La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9"/>
          <p:cNvSpPr txBox="1"/>
          <p:nvPr>
            <p:ph type="title"/>
          </p:nvPr>
        </p:nvSpPr>
        <p:spPr>
          <a:xfrm>
            <a:off x="838200" y="365125"/>
            <a:ext cx="10515600" cy="1325700"/>
          </a:xfrm>
          <a:prstGeom prst="rect">
            <a:avLst/>
          </a:prstGeom>
          <a:effectLst>
            <a:outerShdw blurRad="57150" rotWithShape="0" algn="bl" dir="5400000" dist="19050">
              <a:srgbClr val="000000">
                <a:alpha val="20000"/>
              </a:srgbClr>
            </a:outerShdw>
          </a:effectLst>
        </p:spPr>
        <p:txBody>
          <a:bodyPr anchorCtr="0" anchor="ctr" bIns="45700" lIns="91425" spcFirstLastPara="1" rIns="91425" wrap="square" tIns="45700">
            <a:normAutofit/>
          </a:bodyPr>
          <a:lstStyle/>
          <a:p>
            <a:pPr indent="457200" lvl="0" marL="2743200" rtl="0" algn="l">
              <a:spcBef>
                <a:spcPts val="0"/>
              </a:spcBef>
              <a:spcAft>
                <a:spcPts val="0"/>
              </a:spcAft>
              <a:buNone/>
            </a:pPr>
            <a:r>
              <a:rPr b="1" lang="en-GB">
                <a:solidFill>
                  <a:srgbClr val="9A88B4"/>
                </a:solidFill>
                <a:latin typeface="Lato"/>
                <a:ea typeface="Lato"/>
                <a:cs typeface="Lato"/>
                <a:sym typeface="Lato"/>
              </a:rPr>
              <a:t>Career Growth</a:t>
            </a:r>
            <a:endParaRPr b="1">
              <a:solidFill>
                <a:srgbClr val="9A88B4"/>
              </a:solidFill>
              <a:latin typeface="Lato"/>
              <a:ea typeface="Lato"/>
              <a:cs typeface="Lato"/>
              <a:sym typeface="Lato"/>
            </a:endParaRPr>
          </a:p>
        </p:txBody>
      </p:sp>
      <p:sp>
        <p:nvSpPr>
          <p:cNvPr id="547" name="Google Shape;547;p79"/>
          <p:cNvSpPr txBox="1"/>
          <p:nvPr>
            <p:ph idx="1" type="body"/>
          </p:nvPr>
        </p:nvSpPr>
        <p:spPr>
          <a:xfrm>
            <a:off x="838200" y="1825625"/>
            <a:ext cx="10515600" cy="4351200"/>
          </a:xfrm>
          <a:prstGeom prst="rect">
            <a:avLst/>
          </a:prstGeom>
          <a:effectLst>
            <a:outerShdw blurRad="57150" rotWithShape="0" algn="bl" dir="5400000" dist="19050">
              <a:srgbClr val="000000">
                <a:alpha val="20000"/>
              </a:srgbClr>
            </a:outerShdw>
          </a:effectLst>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a:solidFill>
                <a:srgbClr val="9A88B4"/>
              </a:solidFill>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Goal Setting</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Aligns with personal goals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Aligns with community goals</a:t>
            </a:r>
            <a:endParaRPr>
              <a:solidFill>
                <a:srgbClr val="9A88B4"/>
              </a:solidFill>
              <a:latin typeface="Lato"/>
              <a:ea typeface="Lato"/>
              <a:cs typeface="Lato"/>
              <a:sym typeface="Lato"/>
            </a:endParaRPr>
          </a:p>
          <a:p>
            <a:pPr indent="-342900" lvl="1" marL="914400" rtl="0" algn="l">
              <a:spcBef>
                <a:spcPts val="0"/>
              </a:spcBef>
              <a:spcAft>
                <a:spcPts val="0"/>
              </a:spcAft>
              <a:buClr>
                <a:srgbClr val="9A88B4"/>
              </a:buClr>
              <a:buSzPts val="1800"/>
              <a:buFont typeface="Lato"/>
              <a:buChar char="○"/>
            </a:pPr>
            <a:r>
              <a:rPr lang="en-GB">
                <a:solidFill>
                  <a:srgbClr val="9A88B4"/>
                </a:solidFill>
                <a:latin typeface="Lato"/>
                <a:ea typeface="Lato"/>
                <a:cs typeface="Lato"/>
                <a:sym typeface="Lato"/>
              </a:rPr>
              <a:t>Aligns with organizational goals</a:t>
            </a:r>
            <a:endParaRPr>
              <a:solidFill>
                <a:srgbClr val="9A88B4"/>
              </a:solidFill>
              <a:latin typeface="Lato"/>
              <a:ea typeface="Lato"/>
              <a:cs typeface="Lato"/>
              <a:sym typeface="Lato"/>
            </a:endParaRPr>
          </a:p>
          <a:p>
            <a:pPr indent="0" lvl="0" marL="914400" rtl="0" algn="l">
              <a:spcBef>
                <a:spcPts val="1000"/>
              </a:spcBef>
              <a:spcAft>
                <a:spcPts val="0"/>
              </a:spcAft>
              <a:buNone/>
            </a:pPr>
            <a:r>
              <a:t/>
            </a:r>
            <a:endParaRPr>
              <a:solidFill>
                <a:srgbClr val="9A88B4"/>
              </a:solidFill>
              <a:latin typeface="Lato"/>
              <a:ea typeface="Lato"/>
              <a:cs typeface="Lato"/>
              <a:sym typeface="Lato"/>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Project awards</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342900" lvl="0" marL="457200" rtl="0" algn="l">
              <a:spcBef>
                <a:spcPts val="1000"/>
              </a:spcBef>
              <a:spcAft>
                <a:spcPts val="0"/>
              </a:spcAft>
              <a:buClr>
                <a:srgbClr val="9A88B4"/>
              </a:buClr>
              <a:buSzPts val="1800"/>
              <a:buFont typeface="Lato"/>
              <a:buChar char="●"/>
            </a:pPr>
            <a:r>
              <a:rPr lang="en-GB">
                <a:solidFill>
                  <a:srgbClr val="9A88B4"/>
                </a:solidFill>
                <a:latin typeface="Lato"/>
                <a:ea typeface="Lato"/>
                <a:cs typeface="Lato"/>
                <a:sym typeface="Lato"/>
              </a:rPr>
              <a:t>Build media presence</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a:p>
            <a:pPr indent="0" lvl="0" marL="457200" rtl="0" algn="l">
              <a:spcBef>
                <a:spcPts val="1000"/>
              </a:spcBef>
              <a:spcAft>
                <a:spcPts val="0"/>
              </a:spcAft>
              <a:buNone/>
            </a:pPr>
            <a:r>
              <a:t/>
            </a:r>
            <a:endParaRPr>
              <a:solidFill>
                <a:srgbClr val="9A88B4"/>
              </a:solidFill>
              <a:latin typeface="Lato"/>
              <a:ea typeface="Lato"/>
              <a:cs typeface="Lato"/>
              <a:sym typeface="La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80"/>
          <p:cNvSpPr txBox="1"/>
          <p:nvPr/>
        </p:nvSpPr>
        <p:spPr>
          <a:xfrm>
            <a:off x="1792480" y="1684873"/>
            <a:ext cx="8161200" cy="4090800"/>
          </a:xfrm>
          <a:prstGeom prst="rect">
            <a:avLst/>
          </a:prstGeom>
          <a:noFill/>
          <a:ln>
            <a:noFill/>
          </a:ln>
        </p:spPr>
        <p:txBody>
          <a:bodyPr anchorCtr="0" anchor="ctr" bIns="91425" lIns="91425" spcFirstLastPara="1" rIns="91425" wrap="square" tIns="91425">
            <a:normAutofit/>
          </a:bodyPr>
          <a:lstStyle/>
          <a:p>
            <a:pPr indent="0" lvl="0" marL="0" marR="0" rtl="0" algn="l">
              <a:lnSpc>
                <a:spcPct val="90000"/>
              </a:lnSpc>
              <a:spcBef>
                <a:spcPts val="0"/>
              </a:spcBef>
              <a:spcAft>
                <a:spcPts val="0"/>
              </a:spcAft>
              <a:buClr>
                <a:srgbClr val="454992"/>
              </a:buClr>
              <a:buSzPts val="6000"/>
              <a:buFont typeface="Calibri"/>
              <a:buNone/>
            </a:pPr>
            <a:r>
              <a:rPr b="1" lang="en-GB" sz="6000">
                <a:solidFill>
                  <a:srgbClr val="9A88B4"/>
                </a:solidFill>
                <a:latin typeface="Lato"/>
                <a:ea typeface="Lato"/>
                <a:cs typeface="Lato"/>
                <a:sym typeface="Lato"/>
              </a:rPr>
              <a:t>Summary</a:t>
            </a:r>
            <a:endParaRPr b="1" i="0" sz="1800" u="none" cap="none" strike="noStrike">
              <a:solidFill>
                <a:srgbClr val="9A88B4"/>
              </a:solidFill>
              <a:latin typeface="Lato"/>
              <a:ea typeface="Lato"/>
              <a:cs typeface="Lato"/>
              <a:sym typeface="La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81"/>
          <p:cNvSpPr txBox="1"/>
          <p:nvPr/>
        </p:nvSpPr>
        <p:spPr>
          <a:xfrm>
            <a:off x="1046450" y="2892750"/>
            <a:ext cx="3558900" cy="1072500"/>
          </a:xfrm>
          <a:prstGeom prst="rect">
            <a:avLst/>
          </a:prstGeom>
          <a:noFill/>
          <a:ln>
            <a:noFill/>
          </a:ln>
        </p:spPr>
        <p:txBody>
          <a:bodyPr anchorCtr="0" anchor="ctr" bIns="91425" lIns="91425" spcFirstLastPara="1" rIns="91425" wrap="square" tIns="91425">
            <a:normAutofit fontScale="92500"/>
          </a:bodyPr>
          <a:lstStyle/>
          <a:p>
            <a:pPr indent="0" lvl="0" marL="0" marR="0" rtl="0" algn="l">
              <a:lnSpc>
                <a:spcPct val="90000"/>
              </a:lnSpc>
              <a:spcBef>
                <a:spcPts val="0"/>
              </a:spcBef>
              <a:spcAft>
                <a:spcPts val="0"/>
              </a:spcAft>
              <a:buClr>
                <a:schemeClr val="dk2"/>
              </a:buClr>
              <a:buSzPts val="1018"/>
              <a:buFont typeface="Arial"/>
              <a:buNone/>
            </a:pPr>
            <a:r>
              <a:rPr b="1" i="0" lang="en-GB" sz="6000" u="none" cap="none" strike="noStrike">
                <a:solidFill>
                  <a:srgbClr val="9A88B4"/>
                </a:solidFill>
                <a:latin typeface="Lato"/>
                <a:ea typeface="Lato"/>
                <a:cs typeface="Lato"/>
                <a:sym typeface="Lato"/>
              </a:rPr>
              <a:t>Thank you</a:t>
            </a:r>
            <a:endParaRPr i="0" sz="1800" u="none" cap="none" strike="noStrike">
              <a:solidFill>
                <a:srgbClr val="9A88B4"/>
              </a:solidFill>
              <a:latin typeface="Lato"/>
              <a:ea typeface="Lato"/>
              <a:cs typeface="Lato"/>
              <a:sym typeface="Lato"/>
            </a:endParaRPr>
          </a:p>
        </p:txBody>
      </p:sp>
      <p:sp>
        <p:nvSpPr>
          <p:cNvPr id="558" name="Google Shape;558;p81"/>
          <p:cNvSpPr txBox="1"/>
          <p:nvPr/>
        </p:nvSpPr>
        <p:spPr>
          <a:xfrm>
            <a:off x="1046450" y="3783275"/>
            <a:ext cx="5492100" cy="465600"/>
          </a:xfrm>
          <a:prstGeom prst="rect">
            <a:avLst/>
          </a:prstGeom>
          <a:noFill/>
          <a:ln>
            <a:noFill/>
          </a:ln>
        </p:spPr>
        <p:txBody>
          <a:bodyPr anchorCtr="0" anchor="t" bIns="91425" lIns="91425" spcFirstLastPara="1" rIns="0" wrap="square" tIns="91425">
            <a:normAutofit fontScale="92500" lnSpcReduction="20000"/>
          </a:bodyPr>
          <a:lstStyle/>
          <a:p>
            <a:pPr indent="0" lvl="0" marL="0" marR="0" rtl="0" algn="l">
              <a:lnSpc>
                <a:spcPct val="90000"/>
              </a:lnSpc>
              <a:spcBef>
                <a:spcPts val="0"/>
              </a:spcBef>
              <a:spcAft>
                <a:spcPts val="0"/>
              </a:spcAft>
              <a:buClr>
                <a:srgbClr val="454992"/>
              </a:buClr>
              <a:buSzPct val="100000"/>
              <a:buFont typeface="Arial"/>
              <a:buNone/>
            </a:pPr>
            <a:r>
              <a:rPr b="1" lang="en-GB" sz="2800">
                <a:solidFill>
                  <a:srgbClr val="9A88B4"/>
                </a:solidFill>
                <a:latin typeface="Lato"/>
                <a:ea typeface="Lato"/>
                <a:cs typeface="Lato"/>
                <a:sym typeface="Lato"/>
              </a:rPr>
              <a:t>Ahmed Sobeh</a:t>
            </a:r>
            <a:endParaRPr b="1" i="0" sz="2800" u="none" cap="none" strike="noStrike">
              <a:solidFill>
                <a:srgbClr val="9A88B4"/>
              </a:solidFill>
              <a:latin typeface="Lato"/>
              <a:ea typeface="Lato"/>
              <a:cs typeface="Lato"/>
              <a:sym typeface="Lato"/>
            </a:endParaRPr>
          </a:p>
        </p:txBody>
      </p:sp>
      <p:sp>
        <p:nvSpPr>
          <p:cNvPr id="559" name="Google Shape;559;p81"/>
          <p:cNvSpPr txBox="1"/>
          <p:nvPr/>
        </p:nvSpPr>
        <p:spPr>
          <a:xfrm>
            <a:off x="1046450" y="4248875"/>
            <a:ext cx="5492100" cy="465600"/>
          </a:xfrm>
          <a:prstGeom prst="rect">
            <a:avLst/>
          </a:prstGeom>
          <a:noFill/>
          <a:ln>
            <a:noFill/>
          </a:ln>
        </p:spPr>
        <p:txBody>
          <a:bodyPr anchorCtr="0" anchor="t" bIns="91425" lIns="91425" spcFirstLastPara="1" rIns="0" wrap="square" tIns="91425">
            <a:normAutofit/>
          </a:bodyPr>
          <a:lstStyle/>
          <a:p>
            <a:pPr indent="0" lvl="0" marL="0" marR="0" rtl="0" algn="l">
              <a:lnSpc>
                <a:spcPct val="90000"/>
              </a:lnSpc>
              <a:spcBef>
                <a:spcPts val="0"/>
              </a:spcBef>
              <a:spcAft>
                <a:spcPts val="0"/>
              </a:spcAft>
              <a:buClr>
                <a:srgbClr val="454992"/>
              </a:buClr>
              <a:buSzPts val="2800"/>
              <a:buFont typeface="Arial"/>
              <a:buNone/>
            </a:pPr>
            <a:r>
              <a:t/>
            </a:r>
            <a:endParaRPr i="0" sz="1800" u="none" cap="none" strike="noStrike">
              <a:solidFill>
                <a:srgbClr val="9A88B4"/>
              </a:solidFill>
              <a:latin typeface="Lato"/>
              <a:ea typeface="Lato"/>
              <a:cs typeface="Lato"/>
              <a:sym typeface="Lato"/>
            </a:endParaRPr>
          </a:p>
        </p:txBody>
      </p:sp>
      <p:pic>
        <p:nvPicPr>
          <p:cNvPr id="560" name="Google Shape;560;p81"/>
          <p:cNvPicPr preferRelativeResize="0"/>
          <p:nvPr/>
        </p:nvPicPr>
        <p:blipFill>
          <a:blip r:embed="rId3">
            <a:alphaModFix/>
          </a:blip>
          <a:stretch>
            <a:fillRect/>
          </a:stretch>
        </p:blipFill>
        <p:spPr>
          <a:xfrm>
            <a:off x="1007850" y="4311963"/>
            <a:ext cx="584675" cy="584675"/>
          </a:xfrm>
          <a:prstGeom prst="rect">
            <a:avLst/>
          </a:prstGeom>
          <a:noFill/>
          <a:ln>
            <a:noFill/>
          </a:ln>
          <a:effectLst>
            <a:outerShdw blurRad="57150" rotWithShape="0" algn="bl" dir="5400000" dist="19050">
              <a:srgbClr val="000000"/>
            </a:outerShdw>
          </a:effectLst>
        </p:spPr>
      </p:pic>
      <p:pic>
        <p:nvPicPr>
          <p:cNvPr id="561" name="Google Shape;561;p81"/>
          <p:cNvPicPr preferRelativeResize="0"/>
          <p:nvPr/>
        </p:nvPicPr>
        <p:blipFill>
          <a:blip r:embed="rId4">
            <a:alphaModFix/>
          </a:blip>
          <a:stretch>
            <a:fillRect/>
          </a:stretch>
        </p:blipFill>
        <p:spPr>
          <a:xfrm>
            <a:off x="1007850" y="4959713"/>
            <a:ext cx="584675" cy="584675"/>
          </a:xfrm>
          <a:prstGeom prst="rect">
            <a:avLst/>
          </a:prstGeom>
          <a:noFill/>
          <a:ln>
            <a:noFill/>
          </a:ln>
          <a:effectLst>
            <a:outerShdw blurRad="57150" rotWithShape="0" algn="bl" dir="5400000" dist="19050">
              <a:srgbClr val="000000"/>
            </a:outerShdw>
          </a:effectLst>
        </p:spPr>
      </p:pic>
      <p:pic>
        <p:nvPicPr>
          <p:cNvPr id="562" name="Google Shape;562;p81"/>
          <p:cNvPicPr preferRelativeResize="0"/>
          <p:nvPr/>
        </p:nvPicPr>
        <p:blipFill>
          <a:blip r:embed="rId5">
            <a:alphaModFix/>
          </a:blip>
          <a:stretch>
            <a:fillRect/>
          </a:stretch>
        </p:blipFill>
        <p:spPr>
          <a:xfrm>
            <a:off x="976338" y="5626650"/>
            <a:ext cx="647699" cy="647676"/>
          </a:xfrm>
          <a:prstGeom prst="rect">
            <a:avLst/>
          </a:prstGeom>
          <a:noFill/>
          <a:ln>
            <a:noFill/>
          </a:ln>
          <a:effectLst>
            <a:outerShdw blurRad="57150" rotWithShape="0" algn="bl" dir="5400000" dist="19050">
              <a:srgbClr val="000000"/>
            </a:outerShdw>
          </a:effectLst>
        </p:spPr>
      </p:pic>
      <p:sp>
        <p:nvSpPr>
          <p:cNvPr id="563" name="Google Shape;563;p81"/>
          <p:cNvSpPr txBox="1"/>
          <p:nvPr/>
        </p:nvSpPr>
        <p:spPr>
          <a:xfrm>
            <a:off x="1592525" y="4369538"/>
            <a:ext cx="1701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solidFill>
                  <a:schemeClr val="dk1"/>
                </a:solidFill>
                <a:latin typeface="Calibri"/>
                <a:ea typeface="Calibri"/>
                <a:cs typeface="Calibri"/>
                <a:sym typeface="Calibri"/>
              </a:rPr>
              <a:t>ahmedsobeh</a:t>
            </a:r>
            <a:endParaRPr sz="2100">
              <a:solidFill>
                <a:schemeClr val="dk1"/>
              </a:solidFill>
              <a:latin typeface="Calibri"/>
              <a:ea typeface="Calibri"/>
              <a:cs typeface="Calibri"/>
              <a:sym typeface="Calibri"/>
            </a:endParaRPr>
          </a:p>
        </p:txBody>
      </p:sp>
      <p:sp>
        <p:nvSpPr>
          <p:cNvPr id="564" name="Google Shape;564;p81"/>
          <p:cNvSpPr txBox="1"/>
          <p:nvPr/>
        </p:nvSpPr>
        <p:spPr>
          <a:xfrm>
            <a:off x="1624025" y="4998100"/>
            <a:ext cx="2111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solidFill>
                  <a:schemeClr val="dk1"/>
                </a:solidFill>
                <a:latin typeface="Calibri"/>
                <a:ea typeface="Calibri"/>
                <a:cs typeface="Calibri"/>
                <a:sym typeface="Calibri"/>
              </a:rPr>
              <a:t>ahmedsobeh</a:t>
            </a:r>
            <a:endParaRPr sz="2100">
              <a:solidFill>
                <a:schemeClr val="dk1"/>
              </a:solidFill>
              <a:latin typeface="Calibri"/>
              <a:ea typeface="Calibri"/>
              <a:cs typeface="Calibri"/>
              <a:sym typeface="Calibri"/>
            </a:endParaRPr>
          </a:p>
        </p:txBody>
      </p:sp>
      <p:sp>
        <p:nvSpPr>
          <p:cNvPr id="565" name="Google Shape;565;p81"/>
          <p:cNvSpPr txBox="1"/>
          <p:nvPr/>
        </p:nvSpPr>
        <p:spPr>
          <a:xfrm>
            <a:off x="1592525" y="5600288"/>
            <a:ext cx="2111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solidFill>
                  <a:schemeClr val="dk1"/>
                </a:solidFill>
                <a:latin typeface="Calibri"/>
                <a:ea typeface="Calibri"/>
                <a:cs typeface="Calibri"/>
                <a:sym typeface="Calibri"/>
              </a:rPr>
              <a:t>ahmedszakaria</a:t>
            </a:r>
            <a:endParaRPr sz="21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nvSpPr>
        <p:spPr>
          <a:xfrm>
            <a:off x="223900" y="0"/>
            <a:ext cx="9077100" cy="5734200"/>
          </a:xfrm>
          <a:prstGeom prst="rect">
            <a:avLst/>
          </a:prstGeom>
          <a:noFill/>
          <a:ln>
            <a:noFill/>
          </a:ln>
          <a:effectLst>
            <a:outerShdw blurRad="57150" rotWithShape="0" algn="bl" dir="5400000" dist="19050">
              <a:srgbClr val="000000">
                <a:alpha val="20000"/>
              </a:srgbClr>
            </a:outerShdw>
          </a:effectLst>
        </p:spPr>
        <p:txBody>
          <a:bodyPr anchorCtr="0" anchor="t" bIns="34275" lIns="0" spcFirstLastPara="1" rIns="68575" wrap="square" tIns="34275">
            <a:spAutoFit/>
          </a:bodyPr>
          <a:lstStyle/>
          <a:p>
            <a:pPr indent="0" lvl="0" marL="0" rtl="0" algn="ctr">
              <a:lnSpc>
                <a:spcPct val="90000"/>
              </a:lnSpc>
              <a:spcBef>
                <a:spcPts val="0"/>
              </a:spcBef>
              <a:spcAft>
                <a:spcPts val="0"/>
              </a:spcAft>
              <a:buClr>
                <a:schemeClr val="dk1"/>
              </a:buClr>
              <a:buSzPts val="2600"/>
              <a:buFont typeface="Arial"/>
              <a:buNone/>
            </a:pPr>
            <a:r>
              <a:rPr b="1" lang="en-GB" sz="4000">
                <a:solidFill>
                  <a:srgbClr val="9A88B4"/>
                </a:solidFill>
                <a:latin typeface="Lato"/>
                <a:ea typeface="Lato"/>
                <a:cs typeface="Lato"/>
                <a:sym typeface="Lato"/>
              </a:rPr>
              <a:t>          </a:t>
            </a:r>
            <a:endParaRPr b="1" sz="4000">
              <a:solidFill>
                <a:srgbClr val="9A88B4"/>
              </a:solidFill>
              <a:latin typeface="Lato"/>
              <a:ea typeface="Lato"/>
              <a:cs typeface="Lato"/>
              <a:sym typeface="Lato"/>
            </a:endParaRPr>
          </a:p>
          <a:p>
            <a:pPr indent="457200" lvl="0" marL="1371600" rtl="0" algn="l">
              <a:lnSpc>
                <a:spcPct val="90000"/>
              </a:lnSpc>
              <a:spcBef>
                <a:spcPts val="0"/>
              </a:spcBef>
              <a:spcAft>
                <a:spcPts val="0"/>
              </a:spcAft>
              <a:buClr>
                <a:schemeClr val="dk1"/>
              </a:buClr>
              <a:buSzPts val="2600"/>
              <a:buFont typeface="Arial"/>
              <a:buNone/>
            </a:pPr>
            <a:r>
              <a:rPr b="1" lang="en-GB" sz="4000">
                <a:solidFill>
                  <a:srgbClr val="9A88B4"/>
                </a:solidFill>
                <a:latin typeface="Lato"/>
                <a:ea typeface="Lato"/>
                <a:cs typeface="Lato"/>
                <a:sym typeface="Lato"/>
              </a:rPr>
              <a:t>        What’s an OSPO?</a:t>
            </a:r>
            <a:endParaRPr b="1" sz="5100">
              <a:solidFill>
                <a:srgbClr val="9A88B4"/>
              </a:solidFill>
              <a:latin typeface="Lato"/>
              <a:ea typeface="Lato"/>
              <a:cs typeface="Lato"/>
              <a:sym typeface="Lato"/>
            </a:endParaRPr>
          </a:p>
          <a:p>
            <a:pPr indent="-241300" lvl="0" marL="342900" marR="0" rtl="0" algn="l">
              <a:lnSpc>
                <a:spcPct val="90000"/>
              </a:lnSpc>
              <a:spcBef>
                <a:spcPts val="0"/>
              </a:spcBef>
              <a:spcAft>
                <a:spcPts val="0"/>
              </a:spcAft>
              <a:buClr>
                <a:schemeClr val="dk1"/>
              </a:buClr>
              <a:buSzPts val="1500"/>
              <a:buFont typeface="Arial"/>
              <a:buNone/>
            </a:pPr>
            <a:r>
              <a:t/>
            </a:r>
            <a:endParaRPr i="0" sz="1500" u="none" cap="none" strike="noStrike">
              <a:solidFill>
                <a:srgbClr val="9A88B4"/>
              </a:solidFill>
              <a:latin typeface="Lato"/>
              <a:ea typeface="Lato"/>
              <a:cs typeface="Lato"/>
              <a:sym typeface="Lato"/>
            </a:endParaRPr>
          </a:p>
          <a:p>
            <a:pPr indent="0" lvl="0" marL="45720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45720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45720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381000" lvl="0" marL="457200" rtl="0" algn="l">
              <a:lnSpc>
                <a:spcPct val="115000"/>
              </a:lnSpc>
              <a:spcBef>
                <a:spcPts val="0"/>
              </a:spcBef>
              <a:spcAft>
                <a:spcPts val="0"/>
              </a:spcAft>
              <a:buClr>
                <a:srgbClr val="9A88B4"/>
              </a:buClr>
              <a:buSzPts val="2400"/>
              <a:buFont typeface="Lato"/>
              <a:buChar char="•"/>
            </a:pPr>
            <a:r>
              <a:rPr lang="en-GB" sz="2215">
                <a:solidFill>
                  <a:srgbClr val="9A88B4"/>
                </a:solidFill>
                <a:latin typeface="Lato"/>
                <a:ea typeface="Lato"/>
                <a:cs typeface="Lato"/>
                <a:sym typeface="Lato"/>
              </a:rPr>
              <a:t>Cross-functional team embedded in your organization</a:t>
            </a:r>
            <a:endParaRPr sz="2400">
              <a:solidFill>
                <a:srgbClr val="9A88B4"/>
              </a:solidFill>
              <a:latin typeface="Lato"/>
              <a:ea typeface="Lato"/>
              <a:cs typeface="Lato"/>
              <a:sym typeface="Lato"/>
            </a:endParaRPr>
          </a:p>
          <a:p>
            <a:pPr indent="0" lvl="0" marL="0" marR="0" rtl="0" algn="l">
              <a:lnSpc>
                <a:spcPct val="100000"/>
              </a:lnSpc>
              <a:spcBef>
                <a:spcPts val="800"/>
              </a:spcBef>
              <a:spcAft>
                <a:spcPts val="0"/>
              </a:spcAft>
              <a:buNone/>
            </a:pPr>
            <a:r>
              <a:t/>
            </a:r>
            <a:endParaRPr sz="2400">
              <a:solidFill>
                <a:srgbClr val="9A88B4"/>
              </a:solidFill>
              <a:latin typeface="Lato"/>
              <a:ea typeface="Lato"/>
              <a:cs typeface="Lato"/>
              <a:sym typeface="Lato"/>
            </a:endParaRPr>
          </a:p>
          <a:p>
            <a:pPr indent="-381000" lvl="0" marL="457200" rtl="0" algn="l">
              <a:lnSpc>
                <a:spcPct val="115000"/>
              </a:lnSpc>
              <a:spcBef>
                <a:spcPts val="0"/>
              </a:spcBef>
              <a:spcAft>
                <a:spcPts val="0"/>
              </a:spcAft>
              <a:buClr>
                <a:srgbClr val="9A88B4"/>
              </a:buClr>
              <a:buSzPts val="2400"/>
              <a:buFont typeface="Lato"/>
              <a:buChar char="•"/>
            </a:pPr>
            <a:r>
              <a:rPr lang="en-GB" sz="2215">
                <a:solidFill>
                  <a:srgbClr val="9A88B4"/>
                </a:solidFill>
                <a:latin typeface="Lato"/>
                <a:ea typeface="Lato"/>
                <a:cs typeface="Lato"/>
                <a:sym typeface="Lato"/>
              </a:rPr>
              <a:t>the center of competency for an organization’s Open Source operations and structure</a:t>
            </a:r>
            <a:endParaRPr sz="2400">
              <a:solidFill>
                <a:srgbClr val="9A88B4"/>
              </a:solidFill>
              <a:latin typeface="Lato"/>
              <a:ea typeface="Lato"/>
              <a:cs typeface="Lato"/>
              <a:sym typeface="Lato"/>
            </a:endParaRPr>
          </a:p>
          <a:p>
            <a:pPr indent="0" lvl="0" marL="457200" rtl="0" algn="l">
              <a:lnSpc>
                <a:spcPct val="115000"/>
              </a:lnSpc>
              <a:spcBef>
                <a:spcPts val="800"/>
              </a:spcBef>
              <a:spcAft>
                <a:spcPts val="0"/>
              </a:spcAft>
              <a:buNone/>
            </a:pPr>
            <a:r>
              <a:t/>
            </a:r>
            <a:endParaRPr sz="2400">
              <a:solidFill>
                <a:srgbClr val="9A88B4"/>
              </a:solidFill>
              <a:latin typeface="Lato"/>
              <a:ea typeface="Lato"/>
              <a:cs typeface="Lato"/>
              <a:sym typeface="Lato"/>
            </a:endParaRPr>
          </a:p>
          <a:p>
            <a:pPr indent="-381000" lvl="0" marL="457200" rtl="0" algn="l">
              <a:lnSpc>
                <a:spcPct val="115000"/>
              </a:lnSpc>
              <a:spcBef>
                <a:spcPts val="800"/>
              </a:spcBef>
              <a:spcAft>
                <a:spcPts val="0"/>
              </a:spcAft>
              <a:buClr>
                <a:srgbClr val="9A88B4"/>
              </a:buClr>
              <a:buSzPts val="2400"/>
              <a:buFont typeface="Lato"/>
              <a:buChar char="•"/>
            </a:pPr>
            <a:r>
              <a:rPr lang="en-GB" sz="2215">
                <a:solidFill>
                  <a:srgbClr val="9A88B4"/>
                </a:solidFill>
                <a:latin typeface="Lato"/>
                <a:ea typeface="Lato"/>
                <a:cs typeface="Lato"/>
                <a:sym typeface="Lato"/>
              </a:rPr>
              <a:t>Oversees open source software management and strategy</a:t>
            </a:r>
            <a:endParaRPr sz="2400">
              <a:solidFill>
                <a:srgbClr val="9A88B4"/>
              </a:solidFill>
              <a:latin typeface="Lato"/>
              <a:ea typeface="Lato"/>
              <a:cs typeface="Lato"/>
              <a:sym typeface="Lato"/>
            </a:endParaRPr>
          </a:p>
          <a:p>
            <a:pPr indent="0" lvl="0" marL="0" rtl="0" algn="l">
              <a:lnSpc>
                <a:spcPct val="115000"/>
              </a:lnSpc>
              <a:spcBef>
                <a:spcPts val="800"/>
              </a:spcBef>
              <a:spcAft>
                <a:spcPts val="800"/>
              </a:spcAft>
              <a:buNone/>
            </a:pPr>
            <a:r>
              <a:t/>
            </a:r>
            <a:endParaRPr i="0" sz="2400" u="none" cap="none" strike="noStrike">
              <a:solidFill>
                <a:srgbClr val="9A88B4"/>
              </a:solidFill>
              <a:latin typeface="Lato"/>
              <a:ea typeface="Lato"/>
              <a:cs typeface="Lato"/>
              <a:sym typeface="Lato"/>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pic>
        <p:nvPicPr>
          <p:cNvPr id="570" name="Google Shape;570;p82"/>
          <p:cNvPicPr preferRelativeResize="0"/>
          <p:nvPr/>
        </p:nvPicPr>
        <p:blipFill rotWithShape="1">
          <a:blip r:embed="rId3">
            <a:alphaModFix/>
          </a:blip>
          <a:srcRect b="0" l="0" r="0" t="0"/>
          <a:stretch/>
        </p:blipFill>
        <p:spPr>
          <a:xfrm>
            <a:off x="0" y="-461050"/>
            <a:ext cx="12192000" cy="6858037"/>
          </a:xfrm>
          <a:prstGeom prst="rect">
            <a:avLst/>
          </a:prstGeom>
          <a:noFill/>
          <a:ln>
            <a:noFill/>
          </a:ln>
        </p:spPr>
      </p:pic>
      <p:sp>
        <p:nvSpPr>
          <p:cNvPr id="571" name="Google Shape;571;p82"/>
          <p:cNvSpPr/>
          <p:nvPr/>
        </p:nvSpPr>
        <p:spPr>
          <a:xfrm>
            <a:off x="9510000" y="153950"/>
            <a:ext cx="2538000" cy="969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2" name="Google Shape;572;p82"/>
          <p:cNvSpPr/>
          <p:nvPr/>
        </p:nvSpPr>
        <p:spPr>
          <a:xfrm>
            <a:off x="3877050" y="6276050"/>
            <a:ext cx="4555800" cy="534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3" name="Google Shape;573;p82"/>
          <p:cNvSpPr txBox="1"/>
          <p:nvPr/>
        </p:nvSpPr>
        <p:spPr>
          <a:xfrm>
            <a:off x="4095600" y="6471650"/>
            <a:ext cx="4000800" cy="338700"/>
          </a:xfrm>
          <a:prstGeom prst="rect">
            <a:avLst/>
          </a:prstGeom>
          <a:noFill/>
          <a:ln>
            <a:noFill/>
          </a:ln>
        </p:spPr>
        <p:txBody>
          <a:bodyPr anchorCtr="0" anchor="t" bIns="45700" lIns="0" spcFirstLastPara="1" rIns="91425" wrap="square" tIns="45700">
            <a:spAutoFit/>
          </a:bodyPr>
          <a:lstStyle/>
          <a:p>
            <a:pPr indent="0" lvl="0" marL="0" marR="0" rtl="0" algn="ctr">
              <a:spcBef>
                <a:spcPts val="0"/>
              </a:spcBef>
              <a:spcAft>
                <a:spcPts val="0"/>
              </a:spcAft>
              <a:buClr>
                <a:srgbClr val="454992"/>
              </a:buClr>
              <a:buSzPts val="1600"/>
              <a:buFont typeface="Calibri"/>
              <a:buNone/>
            </a:pPr>
            <a:r>
              <a:rPr b="1" i="0" lang="en-GB" sz="1600" u="none" cap="none" strike="noStrike">
                <a:solidFill>
                  <a:srgbClr val="9A88B4"/>
                </a:solidFill>
                <a:latin typeface="Lato"/>
                <a:ea typeface="Lato"/>
                <a:cs typeface="Lato"/>
                <a:sym typeface="Lato"/>
              </a:rPr>
              <a:t>#stateofopencon #soocon2</a:t>
            </a:r>
            <a:r>
              <a:rPr b="1" lang="en-GB" sz="1600">
                <a:solidFill>
                  <a:srgbClr val="9A88B4"/>
                </a:solidFill>
                <a:latin typeface="Lato"/>
                <a:ea typeface="Lato"/>
                <a:cs typeface="Lato"/>
                <a:sym typeface="Lato"/>
              </a:rPr>
              <a:t>4</a:t>
            </a:r>
            <a:r>
              <a:rPr b="1" i="0" lang="en-GB" sz="1600" u="none" cap="none" strike="noStrike">
                <a:solidFill>
                  <a:srgbClr val="9A88B4"/>
                </a:solidFill>
                <a:latin typeface="Lato"/>
                <a:ea typeface="Lato"/>
                <a:cs typeface="Lato"/>
                <a:sym typeface="Lato"/>
              </a:rPr>
              <a:t> #openuk</a:t>
            </a:r>
            <a:endParaRPr b="1" i="0" sz="1600" u="none" cap="none" strike="noStrike">
              <a:solidFill>
                <a:srgbClr val="9A88B4"/>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nvSpPr>
        <p:spPr>
          <a:xfrm>
            <a:off x="223900" y="0"/>
            <a:ext cx="9077100" cy="6943200"/>
          </a:xfrm>
          <a:prstGeom prst="rect">
            <a:avLst/>
          </a:prstGeom>
          <a:noFill/>
          <a:ln>
            <a:noFill/>
          </a:ln>
          <a:effectLst>
            <a:outerShdw blurRad="57150" rotWithShape="0" algn="bl" dir="5400000" dist="19050">
              <a:srgbClr val="000000">
                <a:alpha val="20000"/>
              </a:srgbClr>
            </a:outerShdw>
          </a:effectLst>
        </p:spPr>
        <p:txBody>
          <a:bodyPr anchorCtr="0" anchor="t" bIns="34275" lIns="0" spcFirstLastPara="1" rIns="68575" wrap="square" tIns="34275">
            <a:spAutoFit/>
          </a:bodyPr>
          <a:lstStyle/>
          <a:p>
            <a:pPr indent="0" lvl="0" marL="0" rtl="0" algn="ctr">
              <a:lnSpc>
                <a:spcPct val="90000"/>
              </a:lnSpc>
              <a:spcBef>
                <a:spcPts val="0"/>
              </a:spcBef>
              <a:spcAft>
                <a:spcPts val="0"/>
              </a:spcAft>
              <a:buClr>
                <a:schemeClr val="dk1"/>
              </a:buClr>
              <a:buSzPts val="2600"/>
              <a:buFont typeface="Arial"/>
              <a:buNone/>
            </a:pPr>
            <a:r>
              <a:rPr b="1" lang="en-GB" sz="4000">
                <a:solidFill>
                  <a:srgbClr val="9A88B4"/>
                </a:solidFill>
                <a:latin typeface="Lato"/>
                <a:ea typeface="Lato"/>
                <a:cs typeface="Lato"/>
                <a:sym typeface="Lato"/>
              </a:rPr>
              <a:t>          </a:t>
            </a:r>
            <a:endParaRPr b="1" sz="4000">
              <a:solidFill>
                <a:srgbClr val="9A88B4"/>
              </a:solidFill>
              <a:latin typeface="Lato"/>
              <a:ea typeface="Lato"/>
              <a:cs typeface="Lato"/>
              <a:sym typeface="Lato"/>
            </a:endParaRPr>
          </a:p>
          <a:p>
            <a:pPr indent="457200" lvl="0" marL="1371600" rtl="0" algn="l">
              <a:lnSpc>
                <a:spcPct val="90000"/>
              </a:lnSpc>
              <a:spcBef>
                <a:spcPts val="0"/>
              </a:spcBef>
              <a:spcAft>
                <a:spcPts val="0"/>
              </a:spcAft>
              <a:buClr>
                <a:schemeClr val="dk1"/>
              </a:buClr>
              <a:buSzPts val="2600"/>
              <a:buFont typeface="Arial"/>
              <a:buNone/>
            </a:pPr>
            <a:r>
              <a:rPr b="1" lang="en-GB" sz="4000">
                <a:solidFill>
                  <a:srgbClr val="9A88B4"/>
                </a:solidFill>
                <a:latin typeface="Lato"/>
                <a:ea typeface="Lato"/>
                <a:cs typeface="Lato"/>
                <a:sym typeface="Lato"/>
              </a:rPr>
              <a:t>        What’s an OSPO?</a:t>
            </a:r>
            <a:endParaRPr b="1" sz="5100">
              <a:solidFill>
                <a:srgbClr val="9A88B4"/>
              </a:solidFill>
              <a:latin typeface="Lato"/>
              <a:ea typeface="Lato"/>
              <a:cs typeface="Lato"/>
              <a:sym typeface="Lato"/>
            </a:endParaRPr>
          </a:p>
          <a:p>
            <a:pPr indent="-241300" lvl="0" marL="342900" marR="0" rtl="0" algn="l">
              <a:lnSpc>
                <a:spcPct val="90000"/>
              </a:lnSpc>
              <a:spcBef>
                <a:spcPts val="0"/>
              </a:spcBef>
              <a:spcAft>
                <a:spcPts val="0"/>
              </a:spcAft>
              <a:buClr>
                <a:schemeClr val="dk1"/>
              </a:buClr>
              <a:buSzPts val="1500"/>
              <a:buFont typeface="Arial"/>
              <a:buNone/>
            </a:pPr>
            <a:r>
              <a:t/>
            </a:r>
            <a:endParaRPr i="0" sz="1500" u="none" cap="none" strike="noStrike">
              <a:solidFill>
                <a:srgbClr val="9A88B4"/>
              </a:solidFill>
              <a:latin typeface="Lato"/>
              <a:ea typeface="Lato"/>
              <a:cs typeface="Lato"/>
              <a:sym typeface="Lato"/>
            </a:endParaRPr>
          </a:p>
          <a:p>
            <a:pPr indent="0" lvl="0" marL="45720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45720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0" lvl="0" marL="457200" marR="0" rtl="0" algn="l">
              <a:lnSpc>
                <a:spcPct val="100000"/>
              </a:lnSpc>
              <a:spcBef>
                <a:spcPts val="0"/>
              </a:spcBef>
              <a:spcAft>
                <a:spcPts val="0"/>
              </a:spcAft>
              <a:buNone/>
            </a:pPr>
            <a:r>
              <a:t/>
            </a:r>
            <a:endParaRPr sz="2400">
              <a:solidFill>
                <a:srgbClr val="9A88B4"/>
              </a:solidFill>
              <a:latin typeface="Lato"/>
              <a:ea typeface="Lato"/>
              <a:cs typeface="Lato"/>
              <a:sym typeface="Lato"/>
            </a:endParaRPr>
          </a:p>
          <a:p>
            <a:pPr indent="-381000" lvl="0" marL="457200" rtl="0" algn="l">
              <a:lnSpc>
                <a:spcPct val="115000"/>
              </a:lnSpc>
              <a:spcBef>
                <a:spcPts val="0"/>
              </a:spcBef>
              <a:spcAft>
                <a:spcPts val="0"/>
              </a:spcAft>
              <a:buClr>
                <a:srgbClr val="9A88B4"/>
              </a:buClr>
              <a:buSzPts val="2400"/>
              <a:buFont typeface="Lato"/>
              <a:buChar char="•"/>
            </a:pPr>
            <a:r>
              <a:rPr lang="en-GB" sz="2215">
                <a:solidFill>
                  <a:srgbClr val="9A88B4"/>
                </a:solidFill>
                <a:latin typeface="Lato"/>
                <a:ea typeface="Lato"/>
                <a:cs typeface="Lato"/>
                <a:sym typeface="Lato"/>
              </a:rPr>
              <a:t>Cross-functional team embedded in your organization</a:t>
            </a:r>
            <a:endParaRPr sz="2400">
              <a:solidFill>
                <a:srgbClr val="9A88B4"/>
              </a:solidFill>
              <a:latin typeface="Lato"/>
              <a:ea typeface="Lato"/>
              <a:cs typeface="Lato"/>
              <a:sym typeface="Lato"/>
            </a:endParaRPr>
          </a:p>
          <a:p>
            <a:pPr indent="0" lvl="0" marL="0" marR="0" rtl="0" algn="l">
              <a:lnSpc>
                <a:spcPct val="100000"/>
              </a:lnSpc>
              <a:spcBef>
                <a:spcPts val="800"/>
              </a:spcBef>
              <a:spcAft>
                <a:spcPts val="0"/>
              </a:spcAft>
              <a:buNone/>
            </a:pPr>
            <a:r>
              <a:t/>
            </a:r>
            <a:endParaRPr sz="2400">
              <a:solidFill>
                <a:srgbClr val="9A88B4"/>
              </a:solidFill>
              <a:latin typeface="Lato"/>
              <a:ea typeface="Lato"/>
              <a:cs typeface="Lato"/>
              <a:sym typeface="Lato"/>
            </a:endParaRPr>
          </a:p>
          <a:p>
            <a:pPr indent="-381000" lvl="0" marL="457200" rtl="0" algn="l">
              <a:lnSpc>
                <a:spcPct val="115000"/>
              </a:lnSpc>
              <a:spcBef>
                <a:spcPts val="0"/>
              </a:spcBef>
              <a:spcAft>
                <a:spcPts val="0"/>
              </a:spcAft>
              <a:buClr>
                <a:srgbClr val="9A88B4"/>
              </a:buClr>
              <a:buSzPts val="2400"/>
              <a:buFont typeface="Lato"/>
              <a:buChar char="•"/>
            </a:pPr>
            <a:r>
              <a:rPr lang="en-GB" sz="2215">
                <a:solidFill>
                  <a:srgbClr val="9A88B4"/>
                </a:solidFill>
                <a:latin typeface="Lato"/>
                <a:ea typeface="Lato"/>
                <a:cs typeface="Lato"/>
                <a:sym typeface="Lato"/>
              </a:rPr>
              <a:t>the center of competency for an organization’s Open Source operations and structure</a:t>
            </a:r>
            <a:endParaRPr sz="2400">
              <a:solidFill>
                <a:srgbClr val="9A88B4"/>
              </a:solidFill>
              <a:latin typeface="Lato"/>
              <a:ea typeface="Lato"/>
              <a:cs typeface="Lato"/>
              <a:sym typeface="Lato"/>
            </a:endParaRPr>
          </a:p>
          <a:p>
            <a:pPr indent="0" lvl="0" marL="457200" rtl="0" algn="l">
              <a:lnSpc>
                <a:spcPct val="115000"/>
              </a:lnSpc>
              <a:spcBef>
                <a:spcPts val="800"/>
              </a:spcBef>
              <a:spcAft>
                <a:spcPts val="0"/>
              </a:spcAft>
              <a:buNone/>
            </a:pPr>
            <a:r>
              <a:t/>
            </a:r>
            <a:endParaRPr sz="2400">
              <a:solidFill>
                <a:srgbClr val="9A88B4"/>
              </a:solidFill>
              <a:latin typeface="Lato"/>
              <a:ea typeface="Lato"/>
              <a:cs typeface="Lato"/>
              <a:sym typeface="Lato"/>
            </a:endParaRPr>
          </a:p>
          <a:p>
            <a:pPr indent="-381000" lvl="0" marL="457200" rtl="0" algn="l">
              <a:lnSpc>
                <a:spcPct val="115000"/>
              </a:lnSpc>
              <a:spcBef>
                <a:spcPts val="800"/>
              </a:spcBef>
              <a:spcAft>
                <a:spcPts val="0"/>
              </a:spcAft>
              <a:buClr>
                <a:srgbClr val="9A88B4"/>
              </a:buClr>
              <a:buSzPts val="2400"/>
              <a:buFont typeface="Lato"/>
              <a:buChar char="•"/>
            </a:pPr>
            <a:r>
              <a:rPr lang="en-GB" sz="2215">
                <a:solidFill>
                  <a:srgbClr val="9A88B4"/>
                </a:solidFill>
                <a:latin typeface="Lato"/>
                <a:ea typeface="Lato"/>
                <a:cs typeface="Lato"/>
                <a:sym typeface="Lato"/>
              </a:rPr>
              <a:t>Oversees open source software management and strategy</a:t>
            </a:r>
            <a:endParaRPr sz="2215">
              <a:solidFill>
                <a:srgbClr val="9A88B4"/>
              </a:solidFill>
              <a:latin typeface="Lato"/>
              <a:ea typeface="Lato"/>
              <a:cs typeface="Lato"/>
              <a:sym typeface="Lato"/>
            </a:endParaRPr>
          </a:p>
          <a:p>
            <a:pPr indent="-234950" lvl="0" marL="457200" rtl="0" algn="l">
              <a:lnSpc>
                <a:spcPct val="115000"/>
              </a:lnSpc>
              <a:spcBef>
                <a:spcPts val="0"/>
              </a:spcBef>
              <a:spcAft>
                <a:spcPts val="0"/>
              </a:spcAft>
              <a:buClr>
                <a:schemeClr val="lt1"/>
              </a:buClr>
              <a:buSzPts val="100"/>
              <a:buFont typeface="Lato"/>
              <a:buChar char="•"/>
            </a:pPr>
            <a:r>
              <a:t/>
            </a:r>
            <a:endParaRPr sz="2215">
              <a:solidFill>
                <a:srgbClr val="9A88B4"/>
              </a:solidFill>
              <a:latin typeface="Lato"/>
              <a:ea typeface="Lato"/>
              <a:cs typeface="Lato"/>
              <a:sym typeface="Lato"/>
            </a:endParaRPr>
          </a:p>
          <a:p>
            <a:pPr indent="-381000" lvl="0" marL="457200" rtl="0" algn="l">
              <a:lnSpc>
                <a:spcPct val="115000"/>
              </a:lnSpc>
              <a:spcBef>
                <a:spcPts val="0"/>
              </a:spcBef>
              <a:spcAft>
                <a:spcPts val="0"/>
              </a:spcAft>
              <a:buClr>
                <a:srgbClr val="9A88B4"/>
              </a:buClr>
              <a:buSzPts val="2400"/>
              <a:buFont typeface="Lato"/>
              <a:buChar char="•"/>
            </a:pPr>
            <a:r>
              <a:rPr lang="en-GB" sz="2215">
                <a:solidFill>
                  <a:srgbClr val="9A88B4"/>
                </a:solidFill>
                <a:latin typeface="Lato"/>
                <a:ea typeface="Lato"/>
                <a:cs typeface="Lato"/>
                <a:sym typeface="Lato"/>
              </a:rPr>
              <a:t>Oversees open source library selection, license compliance workflows, relationship with OSS communities</a:t>
            </a:r>
            <a:endParaRPr sz="2215">
              <a:solidFill>
                <a:srgbClr val="9A88B4"/>
              </a:solidFill>
              <a:latin typeface="Lato"/>
              <a:ea typeface="Lato"/>
              <a:cs typeface="Lato"/>
              <a:sym typeface="Lato"/>
            </a:endParaRPr>
          </a:p>
          <a:p>
            <a:pPr indent="0" lvl="0" marL="0" rtl="0" algn="l">
              <a:lnSpc>
                <a:spcPct val="115000"/>
              </a:lnSpc>
              <a:spcBef>
                <a:spcPts val="800"/>
              </a:spcBef>
              <a:spcAft>
                <a:spcPts val="800"/>
              </a:spcAft>
              <a:buNone/>
            </a:pPr>
            <a:r>
              <a:t/>
            </a:r>
            <a:endParaRPr i="0" sz="2400" u="none" cap="none" strike="noStrike">
              <a:solidFill>
                <a:srgbClr val="9A88B4"/>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nvSpPr>
        <p:spPr>
          <a:xfrm>
            <a:off x="1792480" y="2951192"/>
            <a:ext cx="7508400" cy="955800"/>
          </a:xfrm>
          <a:prstGeom prst="rect">
            <a:avLst/>
          </a:prstGeom>
          <a:noFill/>
          <a:ln>
            <a:noFill/>
          </a:ln>
          <a:effectLst>
            <a:outerShdw blurRad="57150" rotWithShape="0" algn="bl" dir="5400000" dist="19050">
              <a:srgbClr val="000000">
                <a:alpha val="20000"/>
              </a:srgbClr>
            </a:outerShdw>
          </a:effectLst>
        </p:spPr>
        <p:txBody>
          <a:bodyPr anchorCtr="0" anchor="t" bIns="34275" lIns="0" spcFirstLastPara="1" rIns="68575" wrap="square" tIns="34275">
            <a:spAutoFit/>
          </a:bodyPr>
          <a:lstStyle/>
          <a:p>
            <a:pPr indent="0" lvl="0" marL="0" marR="0" rtl="0" algn="ctr">
              <a:lnSpc>
                <a:spcPct val="90000"/>
              </a:lnSpc>
              <a:spcBef>
                <a:spcPts val="0"/>
              </a:spcBef>
              <a:spcAft>
                <a:spcPts val="0"/>
              </a:spcAft>
              <a:buClr>
                <a:srgbClr val="000000"/>
              </a:buClr>
              <a:buSzPts val="2600"/>
              <a:buFont typeface="Arial"/>
              <a:buNone/>
            </a:pPr>
            <a:r>
              <a:rPr b="1" lang="en-GB" sz="4000">
                <a:solidFill>
                  <a:srgbClr val="9A88B4"/>
                </a:solidFill>
                <a:latin typeface="Lato"/>
                <a:ea typeface="Lato"/>
                <a:cs typeface="Lato"/>
                <a:sym typeface="Lato"/>
              </a:rPr>
              <a:t>  What’s our OSPO like?</a:t>
            </a:r>
            <a:endParaRPr i="0" sz="4000" u="none" cap="none" strike="noStrike">
              <a:solidFill>
                <a:srgbClr val="9A88B4"/>
              </a:solidFill>
              <a:latin typeface="Lato"/>
              <a:ea typeface="Lato"/>
              <a:cs typeface="Lato"/>
              <a:sym typeface="Lato"/>
            </a:endParaRPr>
          </a:p>
          <a:p>
            <a:pPr indent="0" lvl="0" marL="0" marR="0" rtl="0" algn="l">
              <a:lnSpc>
                <a:spcPct val="90000"/>
              </a:lnSpc>
              <a:spcBef>
                <a:spcPts val="0"/>
              </a:spcBef>
              <a:spcAft>
                <a:spcPts val="0"/>
              </a:spcAft>
              <a:buClr>
                <a:srgbClr val="000000"/>
              </a:buClr>
              <a:buSzPts val="2400"/>
              <a:buFont typeface="Arial"/>
              <a:buNone/>
            </a:pPr>
            <a:r>
              <a:t/>
            </a:r>
            <a:endParaRPr i="0" sz="2400" u="none" cap="none" strike="noStrike">
              <a:solidFill>
                <a:srgbClr val="9A88B4"/>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