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y="5143500" cx="9144000"/>
  <p:notesSz cx="6858000" cy="9144000"/>
  <p:embeddedFontLst>
    <p:embeddedFont>
      <p:font typeface="Roboto Slab"/>
      <p:regular r:id="rId85"/>
      <p:bold r:id="rId86"/>
    </p:embeddedFont>
    <p:embeddedFont>
      <p:font typeface="Robot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7D44CC-2425-48C0-A9D6-E490C50CAC50}">
  <a:tblStyle styleId="{A87D44CC-2425-48C0-A9D6-E490C50CAC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Slab-bold.fntdata"/><Relationship Id="rId41" Type="http://schemas.openxmlformats.org/officeDocument/2006/relationships/slide" Target="slides/slide35.xml"/><Relationship Id="rId85" Type="http://schemas.openxmlformats.org/officeDocument/2006/relationships/font" Target="fonts/RobotoSlab-regular.fntdata"/><Relationship Id="rId44" Type="http://schemas.openxmlformats.org/officeDocument/2006/relationships/slide" Target="slides/slide38.xml"/><Relationship Id="rId88" Type="http://schemas.openxmlformats.org/officeDocument/2006/relationships/font" Target="fonts/Roboto-bold.fntdata"/><Relationship Id="rId43" Type="http://schemas.openxmlformats.org/officeDocument/2006/relationships/slide" Target="slides/slide37.xml"/><Relationship Id="rId87" Type="http://schemas.openxmlformats.org/officeDocument/2006/relationships/font" Target="fonts/Roboto-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Roboto-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 Id="rId3" Type="http://schemas.openxmlformats.org/officeDocument/2006/relationships/hyperlink" Target="https://www.ictworks.org/tag/github/" TargetMode="External"/><Relationship Id="rId4" Type="http://schemas.openxmlformats.org/officeDocument/2006/relationships/hyperlink" Target="https://www.ictworks.org/tag/githu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83af009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83af009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083af009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083af009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83af009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83af009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83af009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83af009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83af009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83af009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83af009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083af009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3af009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83af009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3af0090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3af009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these answers touch the main essence of open source, </a:t>
            </a:r>
            <a:r>
              <a:rPr lang="en"/>
              <a:t>sustainability</a:t>
            </a:r>
            <a:r>
              <a:rPr lang="en"/>
              <a:t>, community collaboration, decentralization or transparency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c4095160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c4095160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r>
              <a:rPr lang="en"/>
              <a:t>T</a:t>
            </a:r>
            <a:r>
              <a:rPr lang="en">
                <a:solidFill>
                  <a:schemeClr val="dk1"/>
                </a:solidFill>
              </a:rPr>
              <a:t>he share of Github users that contribute to open source was dominated by South Africa a decade ago, reaching over 50% in 2011, but this dominance has been challenged by a rapid growth in open source contributions from Kenya and Nigeria. Nigeria became the country with the largest number of contributing Github users in 2019, and held that position in 2020, with South Africa in second place, Egypt in third place, and Kenya in the fourth place.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c409516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c409516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br>
              <a:rPr lang="en"/>
            </a:br>
            <a:r>
              <a:rPr lang="en">
                <a:solidFill>
                  <a:schemeClr val="dk1"/>
                </a:solidFill>
              </a:rPr>
              <a:t>We analysed general trends of open source contributions from African users between 2010 and 2020 and discovered that there has been a general increase in the share of contributing</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Github authors in Africa</a:t>
            </a:r>
            <a:r>
              <a:rPr lang="en">
                <a:solidFill>
                  <a:schemeClr val="dk1"/>
                </a:solidFill>
              </a:rPr>
              <a:t>, from just under 0.5% in 2010 to approximately 2.7% in 2020. The share of actual total contributions from African authors similarly grew from 0.3% in 2010 to approximately 2.3% in 2020.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03e22e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03e22e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c409516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c409516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https://izbicki.me/blog/teaching-open-source-in-north-korea.html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c40951601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c409516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Open source software can provide a low-cost alternative to proprietary software, enabling more people to participate in the digital economy. This, in turn, can help to close the digital divide and promote economic development. Also promotes digital literacy, skills development. Transparency would also build local trust and innovation. And solve local problems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c409516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c409516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https://www.codeinwp.com/blog/best-countries-to-outsource-software-development/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6230024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623002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Issues you can’t relate to, struggles you might find trivial and ideas you might think are already everywhere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c40951601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0c409516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c40951601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c4095160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c40951601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c4095160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0c40951601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0c4095160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21e98a66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121e98a6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83af0090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83af009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c40951601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c4095160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21e98a66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21e98a6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0c40951601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0c4095160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6230024b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16230024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21e98a66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21e98a6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121e98a66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121e98a6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121e98a66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121e98a6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c40951601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c4095160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c40951601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0c4095160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0c40951601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0c409516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083af00905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083af009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c40951601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c4095160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0c40951601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0c4095160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c40951601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c4095160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c40951601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c409516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0c40951601_0_3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0c4095160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0c40951601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0c4095160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0c40951601_0_3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0c409516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c40951601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c4095160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0c40951601_0_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0c4095160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16230024b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16230024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83af00905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83af0090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16230024b7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16230024b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16230024b7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16230024b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c40951601_0_5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0c4095160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0c4095160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0c4095160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0c40951601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0c40951601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0c4095160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0c4095160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0c4095160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0c4095160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0c40951601_0_5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0c4095160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0c40951601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20c40951601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83af00905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83af009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0c40951601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0c40951601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0c40951601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0c40951601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0c40951601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0c40951601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c40951601_0_5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c40951601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0c4095160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0c4095160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0c40951601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0c40951601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0c40951601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0c40951601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0c4095160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0c4095160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0c40951601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0c40951601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121e98a6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121e98a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83af00905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83af009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121e98a6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121e98a6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121e98a6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121e98a6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121e98a6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121e98a6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4d32f83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14d32f8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14d32f83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14d32f83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14d32f83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14d32f83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14d32f835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14d32f835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14d32f83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14d32f83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14d32f8352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14d32f8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83af00905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83af009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0c40951601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c409516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The “F” In FOSS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Affording Open Source In Developing Countries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Actual </a:t>
            </a:r>
            <a:r>
              <a:rPr lang="en"/>
              <a:t>conversation from twitter</a:t>
            </a:r>
            <a:endParaRPr/>
          </a:p>
        </p:txBody>
      </p:sp>
      <p:sp>
        <p:nvSpPr>
          <p:cNvPr id="120" name="Google Shape;120;p22"/>
          <p:cNvSpPr txBox="1"/>
          <p:nvPr/>
        </p:nvSpPr>
        <p:spPr>
          <a:xfrm>
            <a:off x="387900" y="1846400"/>
            <a:ext cx="863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26" name="Google Shape;126;p23"/>
          <p:cNvSpPr txBox="1"/>
          <p:nvPr/>
        </p:nvSpPr>
        <p:spPr>
          <a:xfrm>
            <a:off x="387900" y="1846400"/>
            <a:ext cx="862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32" name="Google Shape;132;p24"/>
          <p:cNvSpPr txBox="1"/>
          <p:nvPr/>
        </p:nvSpPr>
        <p:spPr>
          <a:xfrm>
            <a:off x="387900" y="1846400"/>
            <a:ext cx="833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Angry Person: Maybe it is but it’s still stealing in my view</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38" name="Google Shape;138;p25"/>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44" name="Google Shape;144;p26"/>
          <p:cNvSpPr txBox="1"/>
          <p:nvPr/>
        </p:nvSpPr>
        <p:spPr>
          <a:xfrm>
            <a:off x="387900" y="2571750"/>
            <a:ext cx="723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p:txBody>
      </p:sp>
      <p:sp>
        <p:nvSpPr>
          <p:cNvPr id="145" name="Google Shape;145;p26"/>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1" name="Google Shape;151;p27"/>
          <p:cNvSpPr txBox="1"/>
          <p:nvPr/>
        </p:nvSpPr>
        <p:spPr>
          <a:xfrm>
            <a:off x="387900" y="2571750"/>
            <a:ext cx="7239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p:txBody>
      </p:sp>
      <p:sp>
        <p:nvSpPr>
          <p:cNvPr id="152" name="Google Shape;152;p27"/>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8" name="Google Shape;158;p28"/>
          <p:cNvSpPr txBox="1"/>
          <p:nvPr/>
        </p:nvSpPr>
        <p:spPr>
          <a:xfrm>
            <a:off x="387900" y="2571750"/>
            <a:ext cx="7239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a:t>
            </a:r>
            <a:r>
              <a:rPr lang="en" sz="1500">
                <a:solidFill>
                  <a:schemeClr val="dk1"/>
                </a:solidFill>
                <a:latin typeface="Roboto"/>
                <a:ea typeface="Roboto"/>
                <a:cs typeface="Roboto"/>
                <a:sym typeface="Roboto"/>
              </a:rPr>
              <a:t>security team</a:t>
            </a:r>
            <a:r>
              <a:rPr lang="en" sz="1500">
                <a:solidFill>
                  <a:schemeClr val="dk1"/>
                </a:solidFill>
                <a:latin typeface="Roboto"/>
                <a:ea typeface="Roboto"/>
                <a:cs typeface="Roboto"/>
                <a:sym typeface="Roboto"/>
              </a:rPr>
              <a:t> before I use any of those?</a:t>
            </a:r>
            <a:endParaRPr sz="1500">
              <a:solidFill>
                <a:schemeClr val="dk1"/>
              </a:solidFill>
              <a:latin typeface="Roboto"/>
              <a:ea typeface="Roboto"/>
              <a:cs typeface="Roboto"/>
              <a:sym typeface="Roboto"/>
            </a:endParaRPr>
          </a:p>
        </p:txBody>
      </p:sp>
      <p:sp>
        <p:nvSpPr>
          <p:cNvPr id="159" name="Google Shape;159;p28"/>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65" name="Google Shape;165;p29"/>
          <p:cNvSpPr txBox="1"/>
          <p:nvPr/>
        </p:nvSpPr>
        <p:spPr>
          <a:xfrm>
            <a:off x="387900" y="2571750"/>
            <a:ext cx="7239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security team before I use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My Answer: I don’t have to wait for the next release, I can fix the bug myself locally</a:t>
            </a:r>
            <a:endParaRPr sz="1500">
              <a:solidFill>
                <a:schemeClr val="dk1"/>
              </a:solidFill>
              <a:latin typeface="Roboto"/>
              <a:ea typeface="Roboto"/>
              <a:cs typeface="Roboto"/>
              <a:sym typeface="Roboto"/>
            </a:endParaRPr>
          </a:p>
        </p:txBody>
      </p:sp>
      <p:sp>
        <p:nvSpPr>
          <p:cNvPr id="166" name="Google Shape;166;p29"/>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72" name="Google Shape;172;p30"/>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73" name="Google Shape;173;p30"/>
          <p:cNvSpPr txBox="1"/>
          <p:nvPr/>
        </p:nvSpPr>
        <p:spPr>
          <a:xfrm>
            <a:off x="2461275" y="1037275"/>
            <a:ext cx="3535500" cy="538800"/>
          </a:xfrm>
          <a:prstGeom prst="rect">
            <a:avLst/>
          </a:prstGeom>
          <a:noFill/>
          <a:ln>
            <a:noFill/>
          </a:ln>
          <a:effectLst>
            <a:outerShdw blurRad="57150" rotWithShape="0" algn="bl" dir="5400000" dist="1905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pic>
        <p:nvPicPr>
          <p:cNvPr id="174" name="Google Shape;174;p30"/>
          <p:cNvPicPr preferRelativeResize="0"/>
          <p:nvPr/>
        </p:nvPicPr>
        <p:blipFill>
          <a:blip r:embed="rId3">
            <a:alphaModFix/>
          </a:blip>
          <a:stretch>
            <a:fillRect/>
          </a:stretch>
        </p:blipFill>
        <p:spPr>
          <a:xfrm>
            <a:off x="1714500" y="1655425"/>
            <a:ext cx="5715000" cy="249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80" name="Google Shape;180;p31"/>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81" name="Google Shape;181;p31"/>
          <p:cNvPicPr preferRelativeResize="0"/>
          <p:nvPr/>
        </p:nvPicPr>
        <p:blipFill>
          <a:blip r:embed="rId3">
            <a:alphaModFix/>
          </a:blip>
          <a:stretch>
            <a:fillRect/>
          </a:stretch>
        </p:blipFill>
        <p:spPr>
          <a:xfrm>
            <a:off x="2132450" y="1726000"/>
            <a:ext cx="4670451" cy="2592100"/>
          </a:xfrm>
          <a:prstGeom prst="rect">
            <a:avLst/>
          </a:prstGeom>
          <a:noFill/>
          <a:ln>
            <a:noFill/>
          </a:ln>
        </p:spPr>
      </p:pic>
      <p:sp>
        <p:nvSpPr>
          <p:cNvPr id="182" name="Google Shape;182;p31"/>
          <p:cNvSpPr txBox="1"/>
          <p:nvPr/>
        </p:nvSpPr>
        <p:spPr>
          <a:xfrm>
            <a:off x="2461275" y="1037275"/>
            <a:ext cx="3535500" cy="538800"/>
          </a:xfrm>
          <a:prstGeom prst="rect">
            <a:avLst/>
          </a:prstGeom>
          <a:noFill/>
          <a:ln>
            <a:noFill/>
          </a:ln>
          <a:effectLst>
            <a:outerShdw blurRad="57150" rotWithShape="0" algn="bl" dir="5400000" dist="19050">
              <a:srgbClr val="000000">
                <a:alpha val="81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140150" y="431450"/>
            <a:ext cx="6863700" cy="638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whoami</a:t>
            </a:r>
            <a:endParaRPr/>
          </a:p>
        </p:txBody>
      </p:sp>
      <p:sp>
        <p:nvSpPr>
          <p:cNvPr id="70" name="Google Shape;70;p14"/>
          <p:cNvSpPr txBox="1"/>
          <p:nvPr/>
        </p:nvSpPr>
        <p:spPr>
          <a:xfrm>
            <a:off x="161175" y="1172325"/>
            <a:ext cx="8338200" cy="5356500"/>
          </a:xfrm>
          <a:prstGeom prst="rect">
            <a:avLst/>
          </a:prstGeom>
          <a:noFill/>
          <a:ln>
            <a:noFill/>
          </a:ln>
          <a:effectLst>
            <a:outerShdw blurRad="57150" rotWithShape="0" algn="bl" dir="5400000" dist="19050">
              <a:srgbClr val="000000">
                <a:alpha val="62000"/>
              </a:srgbClr>
            </a:outerShdw>
          </a:effectLst>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Ahmed Sobeh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Engineering Manager @ Aiven</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Worked with and led diverse teams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Born and raised in a country that tries to be developing</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github.com/ahmedsobeh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linkedin.com/ahmedsobeh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twitter.com/ahmedszakaria</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161175" y="3043075"/>
            <a:ext cx="584675" cy="584675"/>
          </a:xfrm>
          <a:prstGeom prst="rect">
            <a:avLst/>
          </a:prstGeom>
          <a:noFill/>
          <a:ln>
            <a:noFill/>
          </a:ln>
          <a:effectLst>
            <a:outerShdw blurRad="57150" rotWithShape="0" algn="bl" dir="5400000" dist="19050">
              <a:srgbClr val="000000"/>
            </a:outerShdw>
          </a:effectLst>
        </p:spPr>
      </p:pic>
      <p:pic>
        <p:nvPicPr>
          <p:cNvPr id="72" name="Google Shape;72;p14"/>
          <p:cNvPicPr preferRelativeResize="0"/>
          <p:nvPr/>
        </p:nvPicPr>
        <p:blipFill>
          <a:blip r:embed="rId4">
            <a:alphaModFix/>
          </a:blip>
          <a:stretch>
            <a:fillRect/>
          </a:stretch>
        </p:blipFill>
        <p:spPr>
          <a:xfrm>
            <a:off x="161175" y="3694250"/>
            <a:ext cx="584675" cy="584675"/>
          </a:xfrm>
          <a:prstGeom prst="rect">
            <a:avLst/>
          </a:prstGeom>
          <a:noFill/>
          <a:ln>
            <a:noFill/>
          </a:ln>
          <a:effectLst>
            <a:outerShdw blurRad="57150" rotWithShape="0" algn="bl" dir="5400000" dist="19050">
              <a:srgbClr val="000000"/>
            </a:outerShdw>
          </a:effectLst>
        </p:spPr>
      </p:pic>
      <p:pic>
        <p:nvPicPr>
          <p:cNvPr id="73" name="Google Shape;73;p14"/>
          <p:cNvPicPr preferRelativeResize="0"/>
          <p:nvPr/>
        </p:nvPicPr>
        <p:blipFill>
          <a:blip r:embed="rId5">
            <a:alphaModFix/>
          </a:blip>
          <a:stretch>
            <a:fillRect/>
          </a:stretch>
        </p:blipFill>
        <p:spPr>
          <a:xfrm>
            <a:off x="129663" y="4345425"/>
            <a:ext cx="647699" cy="647676"/>
          </a:xfrm>
          <a:prstGeom prst="rect">
            <a:avLst/>
          </a:prstGeom>
          <a:noFill/>
          <a:ln>
            <a:noFill/>
          </a:ln>
          <a:effectLst>
            <a:outerShdw blurRad="57150" rotWithShape="0" algn="bl" dir="5400000" dist="19050">
              <a:srgbClr val="000000"/>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88" name="Google Shape;188;p32"/>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89" name="Google Shape;189;p32"/>
          <p:cNvPicPr preferRelativeResize="0"/>
          <p:nvPr/>
        </p:nvPicPr>
        <p:blipFill>
          <a:blip r:embed="rId3">
            <a:alphaModFix/>
          </a:blip>
          <a:stretch>
            <a:fillRect/>
          </a:stretch>
        </p:blipFill>
        <p:spPr>
          <a:xfrm>
            <a:off x="361100" y="1024125"/>
            <a:ext cx="8023173" cy="37404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a:t>
            </a:r>
            <a:r>
              <a:rPr lang="en"/>
              <a:t>should</a:t>
            </a:r>
            <a:r>
              <a:rPr lang="en"/>
              <a:t> we care?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Should We Care?</a:t>
            </a:r>
            <a:endParaRPr/>
          </a:p>
        </p:txBody>
      </p:sp>
      <p:sp>
        <p:nvSpPr>
          <p:cNvPr id="200" name="Google Shape;200;p34"/>
          <p:cNvSpPr txBox="1"/>
          <p:nvPr/>
        </p:nvSpPr>
        <p:spPr>
          <a:xfrm>
            <a:off x="283575" y="1011050"/>
            <a:ext cx="8743200" cy="1585500"/>
          </a:xfrm>
          <a:prstGeom prst="rect">
            <a:avLst/>
          </a:prstGeom>
          <a:noFill/>
          <a:ln>
            <a:noFill/>
          </a:ln>
          <a:effectLst>
            <a:outerShdw blurRad="57150" rotWithShape="0" algn="bl" dir="5400000" dist="19050">
              <a:srgbClr val="000000">
                <a:alpha val="6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Top 10 countries to </a:t>
            </a:r>
            <a:r>
              <a:rPr b="1" lang="en" sz="2100">
                <a:solidFill>
                  <a:schemeClr val="dk1"/>
                </a:solidFill>
                <a:latin typeface="Roboto"/>
                <a:ea typeface="Roboto"/>
                <a:cs typeface="Roboto"/>
                <a:sym typeface="Roboto"/>
              </a:rPr>
              <a:t>outsource</a:t>
            </a:r>
            <a:r>
              <a:rPr b="1" lang="en" sz="2100">
                <a:solidFill>
                  <a:schemeClr val="dk1"/>
                </a:solidFill>
                <a:latin typeface="Roboto"/>
                <a:ea typeface="Roboto"/>
                <a:cs typeface="Roboto"/>
                <a:sym typeface="Roboto"/>
              </a:rPr>
              <a:t> software development </a:t>
            </a:r>
            <a:endParaRPr b="1"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aphicFrame>
        <p:nvGraphicFramePr>
          <p:cNvPr id="201" name="Google Shape;201;p34"/>
          <p:cNvGraphicFramePr/>
          <p:nvPr/>
        </p:nvGraphicFramePr>
        <p:xfrm>
          <a:off x="952500" y="1809750"/>
          <a:ext cx="3000000" cy="3000000"/>
        </p:xfrm>
        <a:graphic>
          <a:graphicData uri="http://schemas.openxmlformats.org/drawingml/2006/table">
            <a:tbl>
              <a:tblPr>
                <a:noFill/>
                <a:tableStyleId>{A87D44CC-2425-48C0-A9D6-E490C50CAC50}</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India</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Ukraine</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accent6"/>
                          </a:solidFill>
                        </a:rPr>
                        <a:t>China</a:t>
                      </a:r>
                      <a:endParaRPr b="1">
                        <a:solidFill>
                          <a:schemeClr val="accent6"/>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Poland</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The Philippines </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Romania</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Brazil</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Taiwan</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Egypt</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Canada</a:t>
                      </a:r>
                      <a:endParaRPr b="1">
                        <a:solidFill>
                          <a:schemeClr val="accent6"/>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Challenges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12" name="Google Shape;212;p36"/>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6"/>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Society and Culture</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19" name="Google Shape;219;p37"/>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0" name="Google Shape;220;p37"/>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Society and Culture</a:t>
            </a:r>
            <a:endParaRPr>
              <a:solidFill>
                <a:schemeClr val="lt1"/>
              </a:solidFill>
            </a:endParaRPr>
          </a:p>
        </p:txBody>
      </p:sp>
      <p:sp>
        <p:nvSpPr>
          <p:cNvPr id="221" name="Google Shape;221;p37"/>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Resources and Infrastructure</a:t>
            </a:r>
            <a:endParaRPr sz="1800">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27" name="Google Shape;227;p38"/>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8" name="Google Shape;228;p38"/>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lt1"/>
                </a:solidFill>
              </a:rPr>
              <a:t>Society and Culture</a:t>
            </a:r>
            <a:endParaRPr>
              <a:solidFill>
                <a:schemeClr val="lt1"/>
              </a:solidFill>
            </a:endParaRPr>
          </a:p>
        </p:txBody>
      </p:sp>
      <p:sp>
        <p:nvSpPr>
          <p:cNvPr id="229" name="Google Shape;229;p38"/>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Resources and Infrastructure</a:t>
            </a:r>
            <a:endParaRPr/>
          </a:p>
        </p:txBody>
      </p:sp>
      <p:sp>
        <p:nvSpPr>
          <p:cNvPr id="230" name="Google Shape;230;p38"/>
          <p:cNvSpPr/>
          <p:nvPr/>
        </p:nvSpPr>
        <p:spPr>
          <a:xfrm>
            <a:off x="6435675" y="135242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Governance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Society and Culture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41" name="Google Shape;241;p4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2" name="Google Shape;242;p4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43" name="Google Shape;243;p4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49" name="Google Shape;249;p4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0" name="Google Shape;250;p4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51" name="Google Shape;251;p4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57" name="Google Shape;257;p4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58" name="Google Shape;258;p4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59" name="Google Shape;259;p4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60" name="Google Shape;260;p4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1" name="Google Shape;261;p4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262" name="Google Shape;262;p4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68" name="Google Shape;268;p4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9" name="Google Shape;269;p4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70" name="Google Shape;270;p4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71" name="Google Shape;271;p4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2" name="Google Shape;272;p4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273" name="Google Shape;273;p4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79" name="Google Shape;279;p4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0" name="Google Shape;280;p4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81" name="Google Shape;281;p4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82" name="Google Shape;282;p4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3" name="Google Shape;283;p4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284" name="Google Shape;284;p4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285" name="Google Shape;285;p4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6" name="Google Shape;286;p4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Dynamic</a:t>
            </a:r>
            <a:endParaRPr>
              <a:solidFill>
                <a:schemeClr val="lt1"/>
              </a:solidFill>
            </a:endParaRPr>
          </a:p>
        </p:txBody>
      </p:sp>
      <p:sp>
        <p:nvSpPr>
          <p:cNvPr id="287" name="Google Shape;287;p4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93" name="Google Shape;293;p4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4" name="Google Shape;294;p4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295" name="Google Shape;295;p4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96" name="Google Shape;296;p4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7" name="Google Shape;297;p4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298" name="Google Shape;298;p4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299" name="Google Shape;299;p4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0" name="Google Shape;300;p4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Dynamic</a:t>
            </a:r>
            <a:endParaRPr>
              <a:solidFill>
                <a:schemeClr val="lt1"/>
              </a:solidFill>
            </a:endParaRPr>
          </a:p>
        </p:txBody>
      </p:sp>
      <p:sp>
        <p:nvSpPr>
          <p:cNvPr id="301" name="Google Shape;301;p4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07" name="Google Shape;307;p4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8" name="Google Shape;308;p4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309" name="Google Shape;309;p4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10" name="Google Shape;310;p4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1" name="Google Shape;311;p4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312" name="Google Shape;312;p4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13" name="Google Shape;313;p4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4" name="Google Shape;314;p4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Dynamic</a:t>
            </a:r>
            <a:endParaRPr>
              <a:solidFill>
                <a:schemeClr val="lt1"/>
              </a:solidFill>
            </a:endParaRPr>
          </a:p>
        </p:txBody>
      </p:sp>
      <p:sp>
        <p:nvSpPr>
          <p:cNvPr id="315" name="Google Shape;315;p4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0" lvl="0" marL="0" rtl="0" algn="l">
              <a:spcBef>
                <a:spcPts val="800"/>
              </a:spcBef>
              <a:spcAft>
                <a:spcPts val="0"/>
              </a:spcAft>
              <a:buNone/>
            </a:pPr>
            <a:r>
              <a:t/>
            </a:r>
            <a:endParaRPr sz="1600">
              <a:solidFill>
                <a:schemeClr val="accent6"/>
              </a:solidFill>
            </a:endParaRPr>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21" name="Google Shape;321;p4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2" name="Google Shape;322;p4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323" name="Google Shape;323;p4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24" name="Google Shape;324;p4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5" name="Google Shape;325;p4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326" name="Google Shape;326;p4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27" name="Google Shape;327;p4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8" name="Google Shape;328;p4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Dynamic</a:t>
            </a:r>
            <a:endParaRPr>
              <a:solidFill>
                <a:schemeClr val="lt1"/>
              </a:solidFill>
            </a:endParaRPr>
          </a:p>
        </p:txBody>
      </p:sp>
      <p:sp>
        <p:nvSpPr>
          <p:cNvPr id="329" name="Google Shape;329;p4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307340" lvl="0" marL="457200" rtl="0" algn="l">
              <a:spcBef>
                <a:spcPts val="800"/>
              </a:spcBef>
              <a:spcAft>
                <a:spcPts val="0"/>
              </a:spcAft>
              <a:buSzPct val="100000"/>
              <a:buChar char="●"/>
            </a:pPr>
            <a:r>
              <a:rPr lang="en" sz="1600"/>
              <a:t>Fear of the unknown</a:t>
            </a:r>
            <a:endParaRPr sz="1600"/>
          </a:p>
          <a:p>
            <a:pPr indent="0" lvl="0" marL="457200" rtl="0" algn="l">
              <a:spcBef>
                <a:spcPts val="800"/>
              </a:spcBef>
              <a:spcAft>
                <a:spcPts val="0"/>
              </a:spcAft>
              <a:buNone/>
            </a:pPr>
            <a:r>
              <a:t/>
            </a:r>
            <a:endParaRPr sz="1600"/>
          </a:p>
          <a:p>
            <a:pPr indent="0" lvl="0" marL="457200" rtl="0" algn="l">
              <a:spcBef>
                <a:spcPts val="800"/>
              </a:spcBef>
              <a:spcAft>
                <a:spcPts val="8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35" name="Google Shape;335;p4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6" name="Google Shape;336;p4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Open and transparent</a:t>
            </a:r>
            <a:endParaRPr>
              <a:solidFill>
                <a:schemeClr val="lt1"/>
              </a:solidFill>
            </a:endParaRPr>
          </a:p>
        </p:txBody>
      </p:sp>
      <p:sp>
        <p:nvSpPr>
          <p:cNvPr id="337" name="Google Shape;337;p4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38" name="Google Shape;338;p4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9" name="Google Shape;339;p4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Free</a:t>
            </a:r>
            <a:endParaRPr>
              <a:solidFill>
                <a:schemeClr val="lt1"/>
              </a:solidFill>
            </a:endParaRPr>
          </a:p>
        </p:txBody>
      </p:sp>
      <p:sp>
        <p:nvSpPr>
          <p:cNvPr id="340" name="Google Shape;340;p4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sz="1600"/>
          </a:p>
          <a:p>
            <a:pPr indent="0" lvl="0" marL="0" rtl="0" algn="l">
              <a:spcBef>
                <a:spcPts val="80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41" name="Google Shape;341;p4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2" name="Google Shape;342;p4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Dynamic</a:t>
            </a:r>
            <a:endParaRPr>
              <a:solidFill>
                <a:schemeClr val="lt1"/>
              </a:solidFill>
            </a:endParaRPr>
          </a:p>
        </p:txBody>
      </p:sp>
      <p:sp>
        <p:nvSpPr>
          <p:cNvPr id="343" name="Google Shape;343;p4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77500" lnSpcReduction="10000"/>
          </a:bodyPr>
          <a:lstStyle/>
          <a:p>
            <a:pPr indent="0" lvl="0" marL="457200" rtl="0" algn="l">
              <a:spcBef>
                <a:spcPts val="0"/>
              </a:spcBef>
              <a:spcAft>
                <a:spcPts val="0"/>
              </a:spcAft>
              <a:buNone/>
            </a:pPr>
            <a:r>
              <a:t/>
            </a:r>
            <a:endParaRPr sz="1600"/>
          </a:p>
          <a:p>
            <a:pPr indent="0" lvl="0" marL="0" rtl="0" algn="l">
              <a:spcBef>
                <a:spcPts val="800"/>
              </a:spcBef>
              <a:spcAft>
                <a:spcPts val="0"/>
              </a:spcAft>
              <a:buNone/>
            </a:pPr>
            <a:r>
              <a:rPr lang="en" sz="1600"/>
              <a:t>Being resistant to change and preferring to stick with traditional approaches can limit society’s willingness to adopt new technologies and solutions. </a:t>
            </a:r>
            <a:r>
              <a:rPr lang="en" sz="1600">
                <a:solidFill>
                  <a:schemeClr val="accent6"/>
                </a:solidFill>
              </a:rPr>
              <a:t>Why?</a:t>
            </a:r>
            <a:endParaRPr sz="1600">
              <a:solidFill>
                <a:schemeClr val="accent6"/>
              </a:solidFill>
            </a:endParaRPr>
          </a:p>
          <a:p>
            <a:pPr indent="-307340" lvl="0" marL="457200" rtl="0" algn="l">
              <a:spcBef>
                <a:spcPts val="800"/>
              </a:spcBef>
              <a:spcAft>
                <a:spcPts val="0"/>
              </a:spcAft>
              <a:buSzPct val="100000"/>
              <a:buChar char="●"/>
            </a:pPr>
            <a:r>
              <a:rPr lang="en" sz="1600"/>
              <a:t>Fear of the unknown</a:t>
            </a:r>
            <a:endParaRPr sz="1600"/>
          </a:p>
          <a:p>
            <a:pPr indent="-307340" lvl="1" marL="914400" rtl="0" algn="l">
              <a:spcBef>
                <a:spcPts val="0"/>
              </a:spcBef>
              <a:spcAft>
                <a:spcPts val="0"/>
              </a:spcAft>
              <a:buSzPct val="100000"/>
              <a:buChar char="○"/>
            </a:pPr>
            <a:r>
              <a:rPr lang="en" sz="1600"/>
              <a:t>Competence</a:t>
            </a:r>
            <a:endParaRPr sz="1600"/>
          </a:p>
          <a:p>
            <a:pPr indent="-307340" lvl="1" marL="914400" rtl="0" algn="l">
              <a:spcBef>
                <a:spcPts val="0"/>
              </a:spcBef>
              <a:spcAft>
                <a:spcPts val="0"/>
              </a:spcAft>
              <a:buSzPct val="100000"/>
              <a:buChar char="○"/>
            </a:pPr>
            <a:r>
              <a:rPr lang="en" sz="1600"/>
              <a:t>Accountability</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Economy and Infrastructure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354" name="Google Shape;354;p5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5" name="Google Shape;355;p5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356" name="Google Shape;356;p5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362" name="Google Shape;362;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3" name="Google Shape;363;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364" name="Google Shape;364;p5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370" name="Google Shape;370;p5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5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372" name="Google Shape;372;p5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378" name="Google Shape;378;p5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9" name="Google Shape;379;p5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380" name="Google Shape;380;p5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381" name="Google Shape;381;p5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2" name="Google Shape;382;p5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383" name="Google Shape;383;p5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Projects would depend on individuals</a:t>
            </a:r>
            <a:endParaRPr sz="1600"/>
          </a:p>
          <a:p>
            <a:pPr indent="0" lvl="0" marL="457200" rtl="0" algn="l">
              <a:spcBef>
                <a:spcPts val="800"/>
              </a:spcBef>
              <a:spcAft>
                <a:spcPts val="800"/>
              </a:spcAft>
              <a:buNone/>
            </a:pPr>
            <a:r>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389" name="Google Shape;389;p5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0" name="Google Shape;390;p5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391" name="Google Shape;391;p5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392" name="Google Shape;392;p5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3" name="Google Shape;393;p5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394" name="Google Shape;394;p5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400" name="Google Shape;400;p5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1" name="Google Shape;401;p5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402" name="Google Shape;402;p5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03" name="Google Shape;403;p5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4" name="Google Shape;404;p5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405" name="Google Shape;405;p5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1600"/>
          </a:p>
          <a:p>
            <a:pPr indent="-322580" lvl="0" marL="457200" rtl="0" algn="l">
              <a:spcBef>
                <a:spcPts val="800"/>
              </a:spcBef>
              <a:spcAft>
                <a:spcPts val="0"/>
              </a:spcAft>
              <a:buSzPct val="100000"/>
              <a:buChar char="●"/>
            </a:pPr>
            <a:r>
              <a:rPr lang="en" sz="1600"/>
              <a:t>Projects would depend on individuals</a:t>
            </a:r>
            <a:endParaRPr sz="1600"/>
          </a:p>
          <a:p>
            <a:pPr indent="-322580" lvl="0" marL="457200" rtl="0" algn="l">
              <a:spcBef>
                <a:spcPts val="0"/>
              </a:spcBef>
              <a:spcAft>
                <a:spcPts val="0"/>
              </a:spcAft>
              <a:buSzPct val="100000"/>
              <a:buChar char="●"/>
            </a:pPr>
            <a:r>
              <a:rPr lang="en" sz="1600"/>
              <a:t>Individuals</a:t>
            </a:r>
            <a:r>
              <a:rPr lang="en" sz="1600"/>
              <a:t> would </a:t>
            </a:r>
            <a:r>
              <a:rPr lang="en" sz="1600"/>
              <a:t>prioritize</a:t>
            </a:r>
            <a:r>
              <a:rPr lang="en" sz="1600"/>
              <a:t> paid work</a:t>
            </a:r>
            <a:endParaRPr sz="1600"/>
          </a:p>
          <a:p>
            <a:pPr indent="-322580" lvl="0" marL="457200" rtl="0" algn="l">
              <a:spcBef>
                <a:spcPts val="0"/>
              </a:spcBef>
              <a:spcAft>
                <a:spcPts val="0"/>
              </a:spcAft>
              <a:buSzPct val="100000"/>
              <a:buChar char="●"/>
            </a:pPr>
            <a:r>
              <a:rPr lang="en" sz="1600"/>
              <a:t>Documentation, marketing and community building</a:t>
            </a:r>
            <a:endParaRPr sz="1600"/>
          </a:p>
          <a:p>
            <a:pPr indent="0" lvl="0" marL="457200" rtl="0" algn="l">
              <a:spcBef>
                <a:spcPts val="800"/>
              </a:spcBef>
              <a:spcAft>
                <a:spcPts val="800"/>
              </a:spcAft>
              <a:buNone/>
            </a:pPr>
            <a:r>
              <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411" name="Google Shape;411;p5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2" name="Google Shape;412;p5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413" name="Google Shape;413;p5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14" name="Google Shape;414;p5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5" name="Google Shape;415;p5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416" name="Google Shape;416;p5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1600"/>
          </a:p>
          <a:p>
            <a:pPr indent="-322580" lvl="0" marL="457200" rtl="0" algn="l">
              <a:spcBef>
                <a:spcPts val="800"/>
              </a:spcBef>
              <a:spcAft>
                <a:spcPts val="0"/>
              </a:spcAft>
              <a:buSzPct val="100000"/>
              <a:buChar char="●"/>
            </a:pPr>
            <a:r>
              <a:rPr lang="en" sz="1600"/>
              <a:t>Projects would depend on individuals</a:t>
            </a:r>
            <a:endParaRPr sz="1600"/>
          </a:p>
          <a:p>
            <a:pPr indent="-322580" lvl="0" marL="457200" rtl="0" algn="l">
              <a:spcBef>
                <a:spcPts val="0"/>
              </a:spcBef>
              <a:spcAft>
                <a:spcPts val="0"/>
              </a:spcAft>
              <a:buSzPct val="100000"/>
              <a:buChar char="●"/>
            </a:pPr>
            <a:r>
              <a:rPr lang="en" sz="1600"/>
              <a:t>Individuals</a:t>
            </a:r>
            <a:r>
              <a:rPr lang="en" sz="1600"/>
              <a:t> would </a:t>
            </a:r>
            <a:r>
              <a:rPr lang="en" sz="1600"/>
              <a:t>prioritize</a:t>
            </a:r>
            <a:r>
              <a:rPr lang="en" sz="1600"/>
              <a:t> paid work</a:t>
            </a:r>
            <a:endParaRPr sz="1600"/>
          </a:p>
          <a:p>
            <a:pPr indent="-322580" lvl="0" marL="457200" rtl="0" algn="l">
              <a:spcBef>
                <a:spcPts val="0"/>
              </a:spcBef>
              <a:spcAft>
                <a:spcPts val="0"/>
              </a:spcAft>
              <a:buSzPct val="100000"/>
              <a:buChar char="●"/>
            </a:pPr>
            <a:r>
              <a:rPr lang="en" sz="1600"/>
              <a:t>Documentation, marketing and community building</a:t>
            </a:r>
            <a:endParaRPr sz="1600"/>
          </a:p>
          <a:p>
            <a:pPr indent="-322580" lvl="0" marL="457200" rtl="0" algn="l">
              <a:spcBef>
                <a:spcPts val="0"/>
              </a:spcBef>
              <a:spcAft>
                <a:spcPts val="0"/>
              </a:spcAft>
              <a:buSzPct val="100000"/>
              <a:buChar char="●"/>
            </a:pPr>
            <a:r>
              <a:rPr lang="en" sz="1600"/>
              <a:t>Can’t attract or maintain volunteers</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422" name="Google Shape;422;p5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3" name="Google Shape;423;p5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424" name="Google Shape;424;p5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25" name="Google Shape;425;p5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6" name="Google Shape;426;p5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427" name="Google Shape;427;p5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t/>
            </a:r>
            <a:endParaRPr sz="1600"/>
          </a:p>
          <a:p>
            <a:pPr indent="-299720" lvl="0" marL="457200" rtl="0" algn="l">
              <a:spcBef>
                <a:spcPts val="800"/>
              </a:spcBef>
              <a:spcAft>
                <a:spcPts val="0"/>
              </a:spcAft>
              <a:buSzPct val="100000"/>
              <a:buChar char="●"/>
            </a:pPr>
            <a:r>
              <a:rPr lang="en" sz="1600"/>
              <a:t>Projects would depend on individuals</a:t>
            </a:r>
            <a:endParaRPr sz="1600"/>
          </a:p>
          <a:p>
            <a:pPr indent="-299720" lvl="0" marL="457200" rtl="0" algn="l">
              <a:spcBef>
                <a:spcPts val="0"/>
              </a:spcBef>
              <a:spcAft>
                <a:spcPts val="0"/>
              </a:spcAft>
              <a:buSzPct val="100000"/>
              <a:buChar char="●"/>
            </a:pPr>
            <a:r>
              <a:rPr lang="en" sz="1600"/>
              <a:t>Individuals</a:t>
            </a:r>
            <a:r>
              <a:rPr lang="en" sz="1600"/>
              <a:t> would </a:t>
            </a:r>
            <a:r>
              <a:rPr lang="en" sz="1600"/>
              <a:t>prioritize</a:t>
            </a:r>
            <a:r>
              <a:rPr lang="en" sz="1600"/>
              <a:t> paid work</a:t>
            </a:r>
            <a:endParaRPr sz="1600"/>
          </a:p>
          <a:p>
            <a:pPr indent="-299720" lvl="0" marL="457200" rtl="0" algn="l">
              <a:spcBef>
                <a:spcPts val="0"/>
              </a:spcBef>
              <a:spcAft>
                <a:spcPts val="0"/>
              </a:spcAft>
              <a:buSzPct val="100000"/>
              <a:buChar char="●"/>
            </a:pPr>
            <a:r>
              <a:rPr lang="en" sz="1600"/>
              <a:t>Documentation, marketing and community building</a:t>
            </a:r>
            <a:endParaRPr sz="1600"/>
          </a:p>
          <a:p>
            <a:pPr indent="-299720" lvl="0" marL="457200" rtl="0" algn="l">
              <a:spcBef>
                <a:spcPts val="0"/>
              </a:spcBef>
              <a:spcAft>
                <a:spcPts val="0"/>
              </a:spcAft>
              <a:buSzPct val="100000"/>
              <a:buChar char="●"/>
            </a:pPr>
            <a:r>
              <a:rPr lang="en" sz="1600"/>
              <a:t>Can’t attract or maintain volunteers</a:t>
            </a:r>
            <a:endParaRPr sz="1600"/>
          </a:p>
          <a:p>
            <a:pPr indent="0" lvl="0" marL="0" rtl="0" algn="l">
              <a:spcBef>
                <a:spcPts val="800"/>
              </a:spcBef>
              <a:spcAft>
                <a:spcPts val="800"/>
              </a:spcAft>
              <a:buNone/>
            </a:pPr>
            <a:r>
              <a:t/>
            </a:r>
            <a:endParaRPr sz="1600"/>
          </a:p>
        </p:txBody>
      </p:sp>
      <p:sp>
        <p:nvSpPr>
          <p:cNvPr id="428" name="Google Shape;428;p5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9" name="Google Shape;429;p5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Localization</a:t>
            </a:r>
            <a:endParaRPr>
              <a:solidFill>
                <a:schemeClr val="lt1"/>
              </a:solidFill>
            </a:endParaRPr>
          </a:p>
        </p:txBody>
      </p:sp>
      <p:sp>
        <p:nvSpPr>
          <p:cNvPr id="430" name="Google Shape;430;p5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No entry point</a:t>
            </a:r>
            <a:endParaRPr sz="1600"/>
          </a:p>
          <a:p>
            <a:pPr indent="0" lvl="0" marL="457200" rtl="0" algn="l">
              <a:spcBef>
                <a:spcPts val="800"/>
              </a:spcBef>
              <a:spcAft>
                <a:spcPts val="800"/>
              </a:spcAft>
              <a:buNone/>
            </a:pPr>
            <a:r>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436" name="Google Shape;436;p5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7" name="Google Shape;437;p5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438" name="Google Shape;438;p5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39" name="Google Shape;439;p5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0" name="Google Shape;440;p5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441" name="Google Shape;441;p5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t/>
            </a:r>
            <a:endParaRPr sz="1600"/>
          </a:p>
          <a:p>
            <a:pPr indent="-299720" lvl="0" marL="457200" rtl="0" algn="l">
              <a:spcBef>
                <a:spcPts val="800"/>
              </a:spcBef>
              <a:spcAft>
                <a:spcPts val="0"/>
              </a:spcAft>
              <a:buSzPct val="100000"/>
              <a:buChar char="●"/>
            </a:pPr>
            <a:r>
              <a:rPr lang="en" sz="1600"/>
              <a:t>Projects would depend on individuals</a:t>
            </a:r>
            <a:endParaRPr sz="1600"/>
          </a:p>
          <a:p>
            <a:pPr indent="-299720" lvl="0" marL="457200" rtl="0" algn="l">
              <a:spcBef>
                <a:spcPts val="0"/>
              </a:spcBef>
              <a:spcAft>
                <a:spcPts val="0"/>
              </a:spcAft>
              <a:buSzPct val="100000"/>
              <a:buChar char="●"/>
            </a:pPr>
            <a:r>
              <a:rPr lang="en" sz="1600"/>
              <a:t>Individuals</a:t>
            </a:r>
            <a:r>
              <a:rPr lang="en" sz="1600"/>
              <a:t> would </a:t>
            </a:r>
            <a:r>
              <a:rPr lang="en" sz="1600"/>
              <a:t>prioritize</a:t>
            </a:r>
            <a:r>
              <a:rPr lang="en" sz="1600"/>
              <a:t> paid work</a:t>
            </a:r>
            <a:endParaRPr sz="1600"/>
          </a:p>
          <a:p>
            <a:pPr indent="-299720" lvl="0" marL="457200" rtl="0" algn="l">
              <a:spcBef>
                <a:spcPts val="0"/>
              </a:spcBef>
              <a:spcAft>
                <a:spcPts val="0"/>
              </a:spcAft>
              <a:buSzPct val="100000"/>
              <a:buChar char="●"/>
            </a:pPr>
            <a:r>
              <a:rPr lang="en" sz="1600"/>
              <a:t>Documentation, marketing and community building</a:t>
            </a:r>
            <a:endParaRPr sz="1600"/>
          </a:p>
          <a:p>
            <a:pPr indent="-299720" lvl="0" marL="457200" rtl="0" algn="l">
              <a:spcBef>
                <a:spcPts val="0"/>
              </a:spcBef>
              <a:spcAft>
                <a:spcPts val="0"/>
              </a:spcAft>
              <a:buSzPct val="100000"/>
              <a:buChar char="●"/>
            </a:pPr>
            <a:r>
              <a:rPr lang="en" sz="1600"/>
              <a:t>Can’t attract or maintain volunteers</a:t>
            </a:r>
            <a:endParaRPr sz="1600"/>
          </a:p>
          <a:p>
            <a:pPr indent="0" lvl="0" marL="0" rtl="0" algn="l">
              <a:spcBef>
                <a:spcPts val="800"/>
              </a:spcBef>
              <a:spcAft>
                <a:spcPts val="800"/>
              </a:spcAft>
              <a:buNone/>
            </a:pPr>
            <a:r>
              <a:t/>
            </a:r>
            <a:endParaRPr sz="1600"/>
          </a:p>
        </p:txBody>
      </p:sp>
      <p:sp>
        <p:nvSpPr>
          <p:cNvPr id="442" name="Google Shape;442;p5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3" name="Google Shape;443;p5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Localization</a:t>
            </a:r>
            <a:endParaRPr>
              <a:solidFill>
                <a:schemeClr val="lt1"/>
              </a:solidFill>
            </a:endParaRPr>
          </a:p>
        </p:txBody>
      </p:sp>
      <p:sp>
        <p:nvSpPr>
          <p:cNvPr id="444" name="Google Shape;444;p5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Challenges</a:t>
            </a:r>
            <a:endParaRPr/>
          </a:p>
        </p:txBody>
      </p:sp>
      <p:sp>
        <p:nvSpPr>
          <p:cNvPr id="450" name="Google Shape;450;p5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1" name="Google Shape;451;p5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Access</a:t>
            </a:r>
            <a:endParaRPr>
              <a:solidFill>
                <a:schemeClr val="lt1"/>
              </a:solidFill>
            </a:endParaRPr>
          </a:p>
        </p:txBody>
      </p:sp>
      <p:sp>
        <p:nvSpPr>
          <p:cNvPr id="452" name="Google Shape;452;p59"/>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53" name="Google Shape;453;p5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4" name="Google Shape;454;p5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Funding</a:t>
            </a:r>
            <a:endParaRPr>
              <a:solidFill>
                <a:schemeClr val="lt1"/>
              </a:solidFill>
            </a:endParaRPr>
          </a:p>
        </p:txBody>
      </p:sp>
      <p:sp>
        <p:nvSpPr>
          <p:cNvPr id="455" name="Google Shape;455;p5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t/>
            </a:r>
            <a:endParaRPr sz="1600"/>
          </a:p>
          <a:p>
            <a:pPr indent="-299720" lvl="0" marL="457200" rtl="0" algn="l">
              <a:spcBef>
                <a:spcPts val="800"/>
              </a:spcBef>
              <a:spcAft>
                <a:spcPts val="0"/>
              </a:spcAft>
              <a:buSzPct val="100000"/>
              <a:buChar char="●"/>
            </a:pPr>
            <a:r>
              <a:rPr lang="en" sz="1600"/>
              <a:t>Projects would depend on individuals</a:t>
            </a:r>
            <a:endParaRPr sz="1600"/>
          </a:p>
          <a:p>
            <a:pPr indent="-299720" lvl="0" marL="457200" rtl="0" algn="l">
              <a:spcBef>
                <a:spcPts val="0"/>
              </a:spcBef>
              <a:spcAft>
                <a:spcPts val="0"/>
              </a:spcAft>
              <a:buSzPct val="100000"/>
              <a:buChar char="●"/>
            </a:pPr>
            <a:r>
              <a:rPr lang="en" sz="1600"/>
              <a:t>Individuals</a:t>
            </a:r>
            <a:r>
              <a:rPr lang="en" sz="1600"/>
              <a:t> would </a:t>
            </a:r>
            <a:r>
              <a:rPr lang="en" sz="1600"/>
              <a:t>prioritize</a:t>
            </a:r>
            <a:r>
              <a:rPr lang="en" sz="1600"/>
              <a:t> paid work</a:t>
            </a:r>
            <a:endParaRPr sz="1600"/>
          </a:p>
          <a:p>
            <a:pPr indent="-299720" lvl="0" marL="457200" rtl="0" algn="l">
              <a:spcBef>
                <a:spcPts val="0"/>
              </a:spcBef>
              <a:spcAft>
                <a:spcPts val="0"/>
              </a:spcAft>
              <a:buSzPct val="100000"/>
              <a:buChar char="●"/>
            </a:pPr>
            <a:r>
              <a:rPr lang="en" sz="1600"/>
              <a:t>Documentation, marketing and community building</a:t>
            </a:r>
            <a:endParaRPr sz="1600"/>
          </a:p>
          <a:p>
            <a:pPr indent="-299720" lvl="0" marL="457200" rtl="0" algn="l">
              <a:spcBef>
                <a:spcPts val="0"/>
              </a:spcBef>
              <a:spcAft>
                <a:spcPts val="0"/>
              </a:spcAft>
              <a:buSzPct val="100000"/>
              <a:buChar char="●"/>
            </a:pPr>
            <a:r>
              <a:rPr lang="en" sz="1600"/>
              <a:t>Can’t attract or maintain volunteers</a:t>
            </a:r>
            <a:endParaRPr sz="1600"/>
          </a:p>
          <a:p>
            <a:pPr indent="0" lvl="0" marL="0" rtl="0" algn="l">
              <a:spcBef>
                <a:spcPts val="800"/>
              </a:spcBef>
              <a:spcAft>
                <a:spcPts val="800"/>
              </a:spcAft>
              <a:buNone/>
            </a:pPr>
            <a:r>
              <a:t/>
            </a:r>
            <a:endParaRPr sz="1600"/>
          </a:p>
        </p:txBody>
      </p:sp>
      <p:sp>
        <p:nvSpPr>
          <p:cNvPr id="456" name="Google Shape;456;p5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7" name="Google Shape;457;p5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lang="en">
                <a:solidFill>
                  <a:schemeClr val="lt1"/>
                </a:solidFill>
              </a:rPr>
              <a:t>Localization</a:t>
            </a:r>
            <a:endParaRPr>
              <a:solidFill>
                <a:schemeClr val="lt1"/>
              </a:solidFill>
            </a:endParaRPr>
          </a:p>
        </p:txBody>
      </p:sp>
      <p:sp>
        <p:nvSpPr>
          <p:cNvPr id="458" name="Google Shape;458;p5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600"/>
          </a:p>
          <a:p>
            <a:pPr indent="-330200" lvl="0" marL="457200" rtl="0" algn="l">
              <a:spcBef>
                <a:spcPts val="80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a:p>
            <a:pPr indent="-330200" lvl="0" marL="457200" rtl="0" algn="l">
              <a:spcBef>
                <a:spcPts val="0"/>
              </a:spcBef>
              <a:spcAft>
                <a:spcPts val="0"/>
              </a:spcAft>
              <a:buSzPts val="1600"/>
              <a:buChar char="●"/>
            </a:pPr>
            <a:r>
              <a:rPr lang="en" sz="1600"/>
              <a:t>Time and resources needed would discourage potential contributors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0" lvl="0" marL="457200" rtl="0" algn="l">
              <a:spcBef>
                <a:spcPts val="800"/>
              </a:spcBef>
              <a:spcAft>
                <a:spcPts val="800"/>
              </a:spcAft>
              <a:buNone/>
            </a:pPr>
            <a:r>
              <a:t/>
            </a:r>
            <a:endParaRPr sz="2600"/>
          </a:p>
        </p:txBody>
      </p:sp>
      <p:sp>
        <p:nvSpPr>
          <p:cNvPr id="469" name="Google Shape;469;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a:p>
            <a:pPr indent="0" lvl="0" marL="0" rtl="0" algn="ctr">
              <a:spcBef>
                <a:spcPts val="0"/>
              </a:spcBef>
              <a:spcAft>
                <a:spcPts val="0"/>
              </a:spcAft>
              <a:buNone/>
            </a:pPr>
            <a:r>
              <a:rPr lang="en" sz="2100">
                <a:solidFill>
                  <a:schemeClr val="accent5"/>
                </a:solidFill>
                <a:latin typeface="Roboto"/>
                <a:ea typeface="Roboto"/>
                <a:cs typeface="Roboto"/>
                <a:sym typeface="Roboto"/>
              </a:rPr>
              <a:t>And does it mean now what it meant before?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2"/>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0" lvl="0" marL="457200" rtl="0" algn="l">
              <a:spcBef>
                <a:spcPts val="800"/>
              </a:spcBef>
              <a:spcAft>
                <a:spcPts val="800"/>
              </a:spcAft>
              <a:buNone/>
            </a:pPr>
            <a:r>
              <a:t/>
            </a:r>
            <a:endParaRPr sz="2600"/>
          </a:p>
        </p:txBody>
      </p:sp>
      <p:sp>
        <p:nvSpPr>
          <p:cNvPr id="475" name="Google Shape;475;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3"/>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393700" lvl="0" marL="457200" rtl="0" algn="l">
              <a:spcBef>
                <a:spcPts val="0"/>
              </a:spcBef>
              <a:spcAft>
                <a:spcPts val="0"/>
              </a:spcAft>
              <a:buSzPts val="2600"/>
              <a:buChar char="●"/>
            </a:pPr>
            <a:r>
              <a:rPr lang="en" sz="2600"/>
              <a:t>Proprietary software deals</a:t>
            </a:r>
            <a:endParaRPr sz="2600"/>
          </a:p>
        </p:txBody>
      </p:sp>
      <p:sp>
        <p:nvSpPr>
          <p:cNvPr id="481" name="Google Shape;481;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Can We Do?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InnerSource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497" name="Google Shape;497;p66"/>
          <p:cNvSpPr txBox="1"/>
          <p:nvPr/>
        </p:nvSpPr>
        <p:spPr>
          <a:xfrm>
            <a:off x="387900" y="1846400"/>
            <a:ext cx="8338500" cy="852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Organizations can begin to develop a culture of open collaboration and transparency</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03" name="Google Shape;503;p67"/>
          <p:cNvSpPr txBox="1"/>
          <p:nvPr/>
        </p:nvSpPr>
        <p:spPr>
          <a:xfrm>
            <a:off x="387900" y="1846400"/>
            <a:ext cx="8338500" cy="141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Organizations can begin to develop a culture of open collaboration and transparency</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Innersource can help to promote the development of internal expertise in OSS development</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09" name="Google Shape;509;p68"/>
          <p:cNvSpPr txBox="1"/>
          <p:nvPr/>
        </p:nvSpPr>
        <p:spPr>
          <a:xfrm>
            <a:off x="387900" y="1846400"/>
            <a:ext cx="8338500" cy="1702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Organizations can begin to develop a culture of open collaboration and transparency</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Innersource can help to promote the development of internal expertise in OSS development</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Innersource can help to reduce costs associated with proprietary software</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15" name="Google Shape;515;p69"/>
          <p:cNvSpPr txBox="1"/>
          <p:nvPr/>
        </p:nvSpPr>
        <p:spPr>
          <a:xfrm>
            <a:off x="387900" y="1846400"/>
            <a:ext cx="8338500" cy="2268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Organizations can begin to develop a culture of open collaboration and transparency</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Innersource can help to promote the development of internal expertise in OSS development</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Innersource can help to reduce costs associated with proprietary software</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Government agencies can begin to build relationships with open source communities and vendors, which can help to facilitate future open source adoption</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Education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endParaRPr/>
          </a:p>
        </p:txBody>
      </p:sp>
      <p:sp>
        <p:nvSpPr>
          <p:cNvPr id="526" name="Google Shape;526;p71"/>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27" name="Google Shape;527;p71"/>
          <p:cNvSpPr txBox="1"/>
          <p:nvPr/>
        </p:nvSpPr>
        <p:spPr>
          <a:xfrm>
            <a:off x="387900" y="1846400"/>
            <a:ext cx="4114200" cy="1290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Provide free technical education</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94" name="Google Shape;94;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95" name="Google Shape;95;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endParaRPr/>
          </a:p>
        </p:txBody>
      </p:sp>
      <p:sp>
        <p:nvSpPr>
          <p:cNvPr id="533" name="Google Shape;533;p72"/>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34" name="Google Shape;534;p72"/>
          <p:cNvSpPr txBox="1"/>
          <p:nvPr/>
        </p:nvSpPr>
        <p:spPr>
          <a:xfrm>
            <a:off x="387900" y="1846400"/>
            <a:ext cx="4114200" cy="157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Provide free technical education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Localization education</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endParaRPr/>
          </a:p>
        </p:txBody>
      </p:sp>
      <p:sp>
        <p:nvSpPr>
          <p:cNvPr id="540" name="Google Shape;540;p73"/>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1" name="Google Shape;541;p73"/>
          <p:cNvSpPr txBox="1"/>
          <p:nvPr/>
        </p:nvSpPr>
        <p:spPr>
          <a:xfrm>
            <a:off x="387900" y="1846400"/>
            <a:ext cx="4114200" cy="185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Provide free technical education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Localization education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Business awareness</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Education</a:t>
            </a:r>
            <a:endParaRPr/>
          </a:p>
        </p:txBody>
      </p:sp>
      <p:sp>
        <p:nvSpPr>
          <p:cNvPr id="547" name="Google Shape;547;p74"/>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48" name="Google Shape;548;p74"/>
          <p:cNvSpPr txBox="1"/>
          <p:nvPr/>
        </p:nvSpPr>
        <p:spPr>
          <a:xfrm>
            <a:off x="387900" y="1846400"/>
            <a:ext cx="4114200" cy="2139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Provide free technical education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Localization education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Business awareness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Community education</a:t>
            </a:r>
            <a:endParaRPr sz="16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Localization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Localization</a:t>
            </a:r>
            <a:endParaRPr/>
          </a:p>
        </p:txBody>
      </p:sp>
      <p:sp>
        <p:nvSpPr>
          <p:cNvPr id="559" name="Google Shape;559;p76"/>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60" name="Google Shape;560;p76"/>
          <p:cNvSpPr txBox="1"/>
          <p:nvPr/>
        </p:nvSpPr>
        <p:spPr>
          <a:xfrm>
            <a:off x="387900" y="1846400"/>
            <a:ext cx="4114200" cy="1290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Invest in localization</a:t>
            </a:r>
            <a:endParaRPr>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Localization</a:t>
            </a:r>
            <a:endParaRPr/>
          </a:p>
        </p:txBody>
      </p:sp>
      <p:sp>
        <p:nvSpPr>
          <p:cNvPr id="566" name="Google Shape;566;p77"/>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67" name="Google Shape;567;p77"/>
          <p:cNvSpPr txBox="1"/>
          <p:nvPr/>
        </p:nvSpPr>
        <p:spPr>
          <a:xfrm>
            <a:off x="387900" y="1846400"/>
            <a:ext cx="4114200" cy="105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Invest in localization</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Provide training and support</a:t>
            </a:r>
            <a:endParaRPr sz="5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Localization</a:t>
            </a:r>
            <a:endParaRPr/>
          </a:p>
        </p:txBody>
      </p:sp>
      <p:sp>
        <p:nvSpPr>
          <p:cNvPr id="573" name="Google Shape;573;p78"/>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74" name="Google Shape;574;p78"/>
          <p:cNvSpPr txBox="1"/>
          <p:nvPr/>
        </p:nvSpPr>
        <p:spPr>
          <a:xfrm>
            <a:off x="387900" y="1846400"/>
            <a:ext cx="4114200" cy="141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Invest in localization</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Provide training and support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Foster partnerships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Localization</a:t>
            </a:r>
            <a:endParaRPr/>
          </a:p>
        </p:txBody>
      </p:sp>
      <p:sp>
        <p:nvSpPr>
          <p:cNvPr id="580" name="Google Shape;580;p79"/>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81" name="Google Shape;581;p79"/>
          <p:cNvSpPr txBox="1"/>
          <p:nvPr/>
        </p:nvSpPr>
        <p:spPr>
          <a:xfrm>
            <a:off x="387900" y="1846400"/>
            <a:ext cx="4114200" cy="141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Invest in localization</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Provide training and support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Foster partnerships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82" name="Google Shape;582;p79"/>
          <p:cNvSpPr txBox="1"/>
          <p:nvPr/>
        </p:nvSpPr>
        <p:spPr>
          <a:xfrm>
            <a:off x="4611075" y="1846400"/>
            <a:ext cx="4114200" cy="1290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Overcoming language barriers</a:t>
            </a:r>
            <a:endParaRPr>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Localization</a:t>
            </a:r>
            <a:endParaRPr/>
          </a:p>
        </p:txBody>
      </p:sp>
      <p:sp>
        <p:nvSpPr>
          <p:cNvPr id="588" name="Google Shape;588;p80"/>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89" name="Google Shape;589;p80"/>
          <p:cNvSpPr txBox="1"/>
          <p:nvPr/>
        </p:nvSpPr>
        <p:spPr>
          <a:xfrm>
            <a:off x="387900" y="1846400"/>
            <a:ext cx="4114200" cy="141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Invest in localization</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Provide training and support</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Foster partnerships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90" name="Google Shape;590;p80"/>
          <p:cNvSpPr txBox="1"/>
          <p:nvPr/>
        </p:nvSpPr>
        <p:spPr>
          <a:xfrm>
            <a:off x="4611075" y="1846400"/>
            <a:ext cx="4114200" cy="141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Roboto"/>
                <a:ea typeface="Roboto"/>
                <a:cs typeface="Roboto"/>
                <a:sym typeface="Roboto"/>
              </a:rPr>
              <a:t>Overcoming language barriers</a:t>
            </a:r>
            <a:endParaRPr>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600">
                <a:solidFill>
                  <a:schemeClr val="dk1"/>
                </a:solidFill>
                <a:latin typeface="Roboto"/>
                <a:ea typeface="Roboto"/>
                <a:cs typeface="Roboto"/>
                <a:sym typeface="Roboto"/>
              </a:rPr>
              <a:t>Encouraging local participation</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Enhancing usability</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1"/>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01" name="Google Shape;101;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02" name="Google Shape;102;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601" name="Google Shape;601;p82"/>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2" name="Google Shape;602;p82"/>
          <p:cNvSpPr txBox="1"/>
          <p:nvPr/>
        </p:nvSpPr>
        <p:spPr>
          <a:xfrm>
            <a:off x="387900" y="1846400"/>
            <a:ext cx="5329200" cy="852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a:t>
            </a:r>
            <a:r>
              <a:rPr lang="en" sz="1600">
                <a:solidFill>
                  <a:schemeClr val="dk1"/>
                </a:solidFill>
                <a:latin typeface="Roboto"/>
                <a:ea typeface="Roboto"/>
                <a:cs typeface="Roboto"/>
                <a:sym typeface="Roboto"/>
              </a:rPr>
              <a:t>ntellectual</a:t>
            </a:r>
            <a:r>
              <a:rPr lang="en" sz="1600">
                <a:solidFill>
                  <a:schemeClr val="dk1"/>
                </a:solidFill>
                <a:latin typeface="Roboto"/>
                <a:ea typeface="Roboto"/>
                <a:cs typeface="Roboto"/>
                <a:sym typeface="Roboto"/>
              </a:rPr>
              <a:t> property laws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608" name="Google Shape;608;p83"/>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9" name="Google Shape;609;p83"/>
          <p:cNvSpPr txBox="1"/>
          <p:nvPr/>
        </p:nvSpPr>
        <p:spPr>
          <a:xfrm>
            <a:off x="387900" y="1846400"/>
            <a:ext cx="5588100" cy="126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intellectual property laws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Create partnerships with Open Source organizations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615" name="Google Shape;615;p84"/>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16" name="Google Shape;616;p84"/>
          <p:cNvSpPr txBox="1"/>
          <p:nvPr/>
        </p:nvSpPr>
        <p:spPr>
          <a:xfrm>
            <a:off x="387900" y="1846400"/>
            <a:ext cx="5588100" cy="126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Create favorable intellectual property laws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Create partnerships with Open Source organizations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Support community driven initiatives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5"/>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Let them in!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7" name="Google Shape;627;p86"/>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28" name="Google Shape;628;p86"/>
          <p:cNvSpPr txBox="1"/>
          <p:nvPr/>
        </p:nvSpPr>
        <p:spPr>
          <a:xfrm>
            <a:off x="387900" y="1846400"/>
            <a:ext cx="5588100" cy="431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a:t>
            </a:r>
            <a:endParaRPr sz="500">
              <a:solidFill>
                <a:schemeClr val="dk1"/>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34" name="Google Shape;634;p87"/>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5" name="Google Shape;635;p87"/>
          <p:cNvSpPr txBox="1"/>
          <p:nvPr/>
        </p:nvSpPr>
        <p:spPr>
          <a:xfrm>
            <a:off x="387900" y="1846400"/>
            <a:ext cx="5588100" cy="431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“Cultural Relativism” Talk</a:t>
            </a:r>
            <a:endParaRPr sz="500">
              <a:solidFill>
                <a:schemeClr val="dk1"/>
              </a:solidFill>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41" name="Google Shape;641;p88"/>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42" name="Google Shape;642;p88"/>
          <p:cNvSpPr txBox="1"/>
          <p:nvPr/>
        </p:nvSpPr>
        <p:spPr>
          <a:xfrm>
            <a:off x="387900" y="1846400"/>
            <a:ext cx="5588100" cy="9819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“Cultural Relativism” Talk</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Mentorship</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48" name="Google Shape;648;p89"/>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49" name="Google Shape;649;p89"/>
          <p:cNvSpPr txBox="1"/>
          <p:nvPr/>
        </p:nvSpPr>
        <p:spPr>
          <a:xfrm>
            <a:off x="387900" y="1846400"/>
            <a:ext cx="5588100" cy="126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Cultural acceptance - “Cultural Relativism” Talk</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Mentorship</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Use your languages!</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08" name="Google Shape;108;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09" name="Google Shape;109;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S</a:t>
            </a:r>
            <a:r>
              <a:rPr lang="en"/>
              <a:t>tagnant - “Left behind”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Current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