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Slab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c133500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c13350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c1335003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0c13350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c133500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0c13350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c40951601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c409516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c133500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c13350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c1335003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c13350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c133500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c13350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c133500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0c13350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c133500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0c13350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c40951601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c409516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03e22e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03e22e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0c1335003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0c13350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3af00905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83af009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0c1335003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0c13350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0c1335003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0c13350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0c1335003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0c13350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0c133500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0c13350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0c1335003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0c133500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0c1335003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0c13350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0c13350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0c13350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0c133500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0c133500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83af0090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83af009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0c1335003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0c133500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0c1335003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0c13350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0c133500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0c133500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0c13350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0c13350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c1335003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c13350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0c1335003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0c133500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0c133500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0c13350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0c1335003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0c13350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83af009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83af009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0c13350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0c13350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0c1335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0c1335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0c13350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0c13350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0c133500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50c133500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0c133500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0c133500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c133500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0c133500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0c133500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0c133500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0c13350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50c13350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4d32f835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4d32f83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3af00905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3af009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c133500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c13350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0c1335003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0c13350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3af00905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3af009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83af00905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83af009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11.png"/><Relationship Id="rId12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OSPO is not only yours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3rd party 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 OSPO  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an OSPO?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</a:t>
            </a:r>
            <a:r>
              <a:rPr lang="en" sz="2200"/>
              <a:t>ross-functional team embedded in your organization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Cross-functional team embedded in your organization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center of competency for an organization’s Open Source operations and structure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93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Cross-functional team embedded in your organization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the center of competency for an organization’s Open Source operations and structure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software management and strategy</a:t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15"/>
          </a:p>
          <a:p>
            <a:pPr indent="-369252" lvl="0" marL="457200" rtl="0" algn="l">
              <a:spcBef>
                <a:spcPts val="80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Cross-functional team embedded in your organization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the center of competency for an organization’s Open Source operations and structure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software management and strategy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library selection, license compliance workflows, relationship with OSS communities</a:t>
            </a:r>
            <a:endParaRPr sz="2215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t/>
            </a:r>
            <a:endParaRPr sz="2215"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93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Cross-functional team embedded in your organization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the center of competency for an organization’s Open Source operations and structure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software management and strategy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library selection, license compliance workflows, relationship with OSS communities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Mitigates risks</a:t>
            </a:r>
            <a:endParaRPr sz="2600"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it enough?</a:t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140150" y="431450"/>
            <a:ext cx="6863700" cy="638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61175" y="1172325"/>
            <a:ext cx="8338200" cy="53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Ahmed 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Engineering Manager @ Aiven’s OSPO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Worked with and led diverse teams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github.com/ahmedsobeh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linkedin.com/ahmedsobeh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twitter.com/ahmedszakaria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5" y="3043075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75" y="3694250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63" y="4345425"/>
            <a:ext cx="647699" cy="647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74" name="Google Shape;74;p1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 at Aiven, it wasn’t!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team from engineering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15" name="Google Shape;21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23" name="Google Shape;223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100% open source work</a:t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choose what to work on?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</a:t>
            </a:r>
            <a:r>
              <a:rPr lang="en"/>
              <a:t>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45" name="Google Shape;245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52" name="Google Shape;252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53" name="Google Shape;253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needs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</a:t>
            </a:r>
            <a:r>
              <a:rPr lang="en"/>
              <a:t>from</a:t>
            </a:r>
            <a:r>
              <a:rPr lang="en"/>
              <a:t> this?</a:t>
            </a:r>
            <a:endParaRPr/>
          </a:p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66" name="Google Shape;266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73" name="Google Shape;273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74" name="Google Shape;274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81" name="Google Shape;281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82" name="Google Shape;282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89" name="Google Shape;289;p4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90" name="Google Shape;290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Diversify </a:t>
            </a:r>
            <a:r>
              <a:rPr lang="en"/>
              <a:t>contributions</a:t>
            </a:r>
            <a:r>
              <a:rPr lang="en"/>
              <a:t> - Build communities</a:t>
            </a:r>
            <a:endParaRPr/>
          </a:p>
        </p:txBody>
      </p:sp>
      <p:sp>
        <p:nvSpPr>
          <p:cNvPr id="291" name="Google Shape;291;p4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if it’s working?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02" name="Google Shape;302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03" name="Google Shape;303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10" name="Google Shape;310;p4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11" name="Google Shape;311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18" name="Google Shape;318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19" name="Google Shape;319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26" name="Google Shape;326;p4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27" name="Google Shape;327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diverse maintainers</a:t>
            </a:r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/>
          <p:nvPr/>
        </p:nvSpPr>
        <p:spPr>
          <a:xfrm>
            <a:off x="579925" y="1846400"/>
            <a:ext cx="7984200" cy="26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 txBox="1"/>
          <p:nvPr/>
        </p:nvSpPr>
        <p:spPr>
          <a:xfrm>
            <a:off x="579925" y="1846400"/>
            <a:ext cx="7984200" cy="300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</a:t>
            </a:r>
            <a:r>
              <a:rPr lang="en"/>
              <a:t>here!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52" name="Google Shape;352;p5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2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579925" y="1846400"/>
            <a:ext cx="7984200" cy="369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Apache Kafka, Apache Flink, Apache Cassandra, PostgreSQL, OpenSearch and ClickHouse are trademarks of their respective owners.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pache Flink Logo" id="356" name="Google Shape;35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824" y="3051275"/>
            <a:ext cx="1546401" cy="79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Logo" id="357" name="Google Shape;35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550" y="3217075"/>
            <a:ext cx="867675" cy="89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Search Logo" id="358" name="Google Shape;35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0150" y="3295825"/>
            <a:ext cx="2462174" cy="4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7456" y="3938976"/>
            <a:ext cx="1436022" cy="79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2"/>
          <p:cNvPicPr preferRelativeResize="0"/>
          <p:nvPr/>
        </p:nvPicPr>
        <p:blipFill rotWithShape="1">
          <a:blip r:embed="rId9">
            <a:alphaModFix/>
          </a:blip>
          <a:srcRect b="31459" l="0" r="0" t="0"/>
          <a:stretch/>
        </p:blipFill>
        <p:spPr>
          <a:xfrm>
            <a:off x="4788513" y="3826298"/>
            <a:ext cx="1190525" cy="5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 rotWithShape="1">
          <a:blip r:embed="rId10">
            <a:alphaModFix/>
          </a:blip>
          <a:srcRect b="0" l="0" r="0" t="77125"/>
          <a:stretch/>
        </p:blipFill>
        <p:spPr>
          <a:xfrm>
            <a:off x="4788525" y="4373220"/>
            <a:ext cx="1190525" cy="1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0725" y="3520385"/>
            <a:ext cx="1546400" cy="116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6874" y="3982950"/>
            <a:ext cx="235325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would I pick Aiven?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79" name="Google Shape;379;p55"/>
          <p:cNvSpPr txBox="1"/>
          <p:nvPr/>
        </p:nvSpPr>
        <p:spPr>
          <a:xfrm>
            <a:off x="387900" y="1846400"/>
            <a:ext cx="8338500" cy="23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5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86" name="Google Shape;386;p56"/>
          <p:cNvSpPr txBox="1"/>
          <p:nvPr/>
        </p:nvSpPr>
        <p:spPr>
          <a:xfrm>
            <a:off x="387900" y="1846400"/>
            <a:ext cx="8338500" cy="307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kill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387900" y="1846400"/>
            <a:ext cx="8338500" cy="338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eliminate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Projects’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0" name="Google Shape;400;p5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401" name="Google Shape;4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825" y="117600"/>
            <a:ext cx="1889950" cy="18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825" y="2917400"/>
            <a:ext cx="1889950" cy="1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</a:t>
            </a:r>
            <a:r>
              <a:rPr lang="en"/>
              <a:t>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product on top of an OS project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