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67" r:id="rId4"/>
    <p:sldId id="263" r:id="rId5"/>
    <p:sldId id="257" r:id="rId6"/>
    <p:sldId id="258" r:id="rId7"/>
    <p:sldId id="259" r:id="rId8"/>
    <p:sldId id="260" r:id="rId9"/>
    <p:sldId id="261" r:id="rId10"/>
    <p:sldId id="264" r:id="rId11"/>
    <p:sldId id="265" r:id="rId12"/>
    <p:sldId id="266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5F44E-6249-4E81-AC40-347B8931640D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A1E35-A100-4617-86C0-F928496A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65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EA8B8-B73C-4ABB-B4C5-3A711C5857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1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7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5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78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6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6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7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5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0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6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7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0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FA2B7-0B11-4137-BC5E-6BB985399255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1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pollo-angular.com/docs/" TargetMode="External"/><Relationship Id="rId3" Type="http://schemas.openxmlformats.org/officeDocument/2006/relationships/hyperlink" Target="https://chillicream.com/docs/hotchocolate/" TargetMode="External"/><Relationship Id="rId7" Type="http://schemas.openxmlformats.org/officeDocument/2006/relationships/hyperlink" Target="https://chillicream.com/docs/strawberryshake/" TargetMode="External"/><Relationship Id="rId2" Type="http://schemas.openxmlformats.org/officeDocument/2006/relationships/hyperlink" Target="https://github.com/graphql-dotnet/graphql-dot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ivantsov/ngraphql" TargetMode="External"/><Relationship Id="rId5" Type="http://schemas.openxmlformats.org/officeDocument/2006/relationships/hyperlink" Target="https://github.com/EntityGraphQL/EntityGraphQL" TargetMode="External"/><Relationship Id="rId4" Type="http://schemas.openxmlformats.org/officeDocument/2006/relationships/hyperlink" Target="https://github.com/ckimes89/graphql-ne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hillicream.com/docs/hotchocolate/get-starte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7163/ui/voyage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topics/api/what-are-application-programming-interfac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hat.com/en/topics/integration/whats-the-difference-between-soap-rest" TargetMode="External"/><Relationship Id="rId5" Type="http://schemas.openxmlformats.org/officeDocument/2006/relationships/hyperlink" Target="https://github.com/graphql/graphiql" TargetMode="External"/><Relationship Id="rId4" Type="http://schemas.openxmlformats.org/officeDocument/2006/relationships/hyperlink" Target="https://www.redhat.com/en/topics/middleware/what-is-id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.org/learn" TargetMode="External"/><Relationship Id="rId2" Type="http://schemas.openxmlformats.org/officeDocument/2006/relationships/hyperlink" Target="https://chillicream.com/do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topics/api/what-is-api-management" TargetMode="External"/><Relationship Id="rId2" Type="http://schemas.openxmlformats.org/officeDocument/2006/relationships/hyperlink" Target="https://www.redhat.com/en/topics/cloud-native-apps/what-is-an-application-architectu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Sure  Global technology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 To Graph QL 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Ahmed Samir Abd El </a:t>
            </a:r>
            <a:r>
              <a:rPr lang="en-US" sz="3600" dirty="0" err="1" smtClean="0"/>
              <a:t>Aal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94816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3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 QL Main Concepts: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174" y="1814061"/>
            <a:ext cx="2916922" cy="435133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Queries : </a:t>
            </a:r>
          </a:p>
          <a:p>
            <a:r>
              <a:rPr lang="en-US" dirty="0" smtClean="0"/>
              <a:t>Sub concepts and components : </a:t>
            </a:r>
          </a:p>
          <a:p>
            <a:r>
              <a:rPr lang="en-US" dirty="0" smtClean="0"/>
              <a:t>Fields </a:t>
            </a:r>
          </a:p>
          <a:p>
            <a:r>
              <a:rPr lang="en-US" dirty="0" smtClean="0"/>
              <a:t>Arguments</a:t>
            </a:r>
          </a:p>
          <a:p>
            <a:r>
              <a:rPr lang="en-US" dirty="0" smtClean="0"/>
              <a:t>Aliases</a:t>
            </a:r>
          </a:p>
          <a:p>
            <a:r>
              <a:rPr lang="en-US" dirty="0" smtClean="0"/>
              <a:t>Fragments</a:t>
            </a:r>
          </a:p>
          <a:p>
            <a:r>
              <a:rPr lang="en-US" dirty="0" smtClean="0"/>
              <a:t>Operation name .</a:t>
            </a:r>
          </a:p>
          <a:p>
            <a:r>
              <a:rPr lang="en-US" dirty="0" smtClean="0"/>
              <a:t>Variables </a:t>
            </a:r>
          </a:p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47002" y="1814061"/>
            <a:ext cx="3003259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Mutations : </a:t>
            </a:r>
          </a:p>
          <a:p>
            <a:pPr marL="0" indent="0">
              <a:buNone/>
            </a:pPr>
            <a:r>
              <a:rPr lang="en-US" sz="2000" dirty="0" smtClean="0"/>
              <a:t>Is For Posting / Writing Data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/>
              <a:t>Sub concepts and components : </a:t>
            </a:r>
          </a:p>
          <a:p>
            <a:r>
              <a:rPr lang="en-US" sz="2000" dirty="0" smtClean="0"/>
              <a:t>Inputs (Input types)</a:t>
            </a:r>
          </a:p>
          <a:p>
            <a:r>
              <a:rPr lang="en-US" sz="2000" dirty="0" smtClean="0"/>
              <a:t>Payloads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34325" y="1804859"/>
            <a:ext cx="2920068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Subscriptions  : </a:t>
            </a:r>
          </a:p>
          <a:p>
            <a:r>
              <a:rPr lang="en-US" sz="2000" dirty="0" smtClean="0"/>
              <a:t>are for life communications and pushing real-time notifications </a:t>
            </a:r>
          </a:p>
          <a:p>
            <a:r>
              <a:rPr lang="en-US" sz="2000" dirty="0" smtClean="0"/>
              <a:t>Data Listeners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145403"/>
            <a:ext cx="10646328" cy="545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71088" y="860177"/>
            <a:ext cx="10906387" cy="830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Schema</a:t>
            </a:r>
            <a:r>
              <a:rPr lang="en-US" dirty="0"/>
              <a:t> : </a:t>
            </a:r>
            <a:br>
              <a:rPr lang="en-US" dirty="0"/>
            </a:br>
            <a:r>
              <a:rPr lang="en-US" dirty="0" smtClean="0"/>
              <a:t>* System </a:t>
            </a:r>
            <a:r>
              <a:rPr lang="en-US" dirty="0"/>
              <a:t>Types ,   </a:t>
            </a:r>
            <a:r>
              <a:rPr lang="en-US" dirty="0" smtClean="0"/>
              <a:t>Scalar </a:t>
            </a:r>
            <a:r>
              <a:rPr lang="en-US" dirty="0"/>
              <a:t>types </a:t>
            </a:r>
            <a:r>
              <a:rPr lang="en-US" dirty="0" smtClean="0"/>
              <a:t>, Inputs </a:t>
            </a:r>
            <a:br>
              <a:rPr lang="en-US" dirty="0" smtClean="0"/>
            </a:br>
            <a:r>
              <a:rPr lang="en-US" dirty="0" smtClean="0"/>
              <a:t>* Enumerations , Lists , </a:t>
            </a:r>
            <a:r>
              <a:rPr lang="en-US" dirty="0" err="1" smtClean="0"/>
              <a:t>Nullabellity</a:t>
            </a:r>
            <a:r>
              <a:rPr lang="en-US" dirty="0" smtClean="0"/>
              <a:t> , Interfaces , types and inheritance 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21505" y="1804246"/>
            <a:ext cx="2223082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Resolvers   :</a:t>
            </a:r>
          </a:p>
          <a:p>
            <a:r>
              <a:rPr lang="en-US" sz="2000" b="1" dirty="0" smtClean="0"/>
              <a:t>Are custom implementation of how to get or process data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093" y="4777838"/>
            <a:ext cx="7585581" cy="131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QL Server Libs and </a:t>
            </a:r>
            <a:r>
              <a:rPr lang="en-US" dirty="0" err="1" smtClean="0"/>
              <a:t>.Net</a:t>
            </a:r>
            <a:r>
              <a:rPr lang="en-US" dirty="0" smtClean="0"/>
              <a:t> Integrity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hlinkClick r:id="rId2"/>
              </a:rPr>
              <a:t>graphql-dotnet</a:t>
            </a:r>
            <a:endParaRPr lang="en-US" b="1" dirty="0">
              <a:hlinkClick r:id="rId2"/>
            </a:endParaRPr>
          </a:p>
          <a:p>
            <a:r>
              <a:rPr lang="en-US" b="1" dirty="0">
                <a:hlinkClick r:id="rId3"/>
              </a:rPr>
              <a:t>Hot </a:t>
            </a:r>
            <a:r>
              <a:rPr lang="en-US" b="1" dirty="0" smtClean="0">
                <a:hlinkClick r:id="rId3"/>
              </a:rPr>
              <a:t>Chocolate &lt;= our tutorial focus Lib.</a:t>
            </a:r>
            <a:endParaRPr lang="en-US" b="1" dirty="0">
              <a:hlinkClick r:id="rId3"/>
            </a:endParaRPr>
          </a:p>
          <a:p>
            <a:r>
              <a:rPr lang="en-US" b="1" dirty="0" err="1">
                <a:hlinkClick r:id="rId4"/>
              </a:rPr>
              <a:t>graphql</a:t>
            </a:r>
            <a:r>
              <a:rPr lang="en-US" b="1" dirty="0">
                <a:hlinkClick r:id="rId4"/>
              </a:rPr>
              <a:t>-net</a:t>
            </a:r>
          </a:p>
          <a:p>
            <a:r>
              <a:rPr lang="en-US" b="1" dirty="0">
                <a:hlinkClick r:id="rId5"/>
              </a:rPr>
              <a:t>Entity </a:t>
            </a:r>
            <a:r>
              <a:rPr lang="en-US" b="1" dirty="0" err="1">
                <a:hlinkClick r:id="rId5"/>
              </a:rPr>
              <a:t>GraphQL</a:t>
            </a:r>
            <a:endParaRPr lang="en-US" b="1" dirty="0">
              <a:hlinkClick r:id="rId5"/>
            </a:endParaRPr>
          </a:p>
          <a:p>
            <a:r>
              <a:rPr lang="en-US" b="1" dirty="0" err="1">
                <a:hlinkClick r:id="rId6"/>
              </a:rPr>
              <a:t>NGraphQL</a:t>
            </a:r>
            <a:endParaRPr lang="en-US" b="1" dirty="0">
              <a:hlinkClick r:id="rId6"/>
            </a:endParaRPr>
          </a:p>
          <a:p>
            <a:r>
              <a:rPr lang="en-US" b="1" dirty="0">
                <a:hlinkClick r:id="rId7"/>
              </a:rPr>
              <a:t>Strawberry Shake</a:t>
            </a:r>
          </a:p>
          <a:p>
            <a:r>
              <a:rPr lang="en-US" dirty="0" smtClean="0"/>
              <a:t>Graph QL Client Libs 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smtClean="0">
                <a:hlinkClick r:id="rId8"/>
              </a:rPr>
              <a:t>Apollo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Is available for almost all client types and </a:t>
            </a:r>
            <a:r>
              <a:rPr lang="en-US" dirty="0" err="1" smtClean="0"/>
              <a:t>Invironmets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( angular , react , </a:t>
            </a:r>
            <a:r>
              <a:rPr lang="en-US" dirty="0" err="1" smtClean="0"/>
              <a:t>js</a:t>
            </a:r>
            <a:r>
              <a:rPr lang="en-US" dirty="0" smtClean="0"/>
              <a:t> , </a:t>
            </a:r>
            <a:r>
              <a:rPr lang="en-US" dirty="0" err="1" smtClean="0"/>
              <a:t>blazor</a:t>
            </a:r>
            <a:r>
              <a:rPr lang="en-US" dirty="0" smtClean="0"/>
              <a:t> , native mobiles , almost all  Client side types)</a:t>
            </a:r>
          </a:p>
        </p:txBody>
      </p:sp>
    </p:spTree>
    <p:extLst>
      <p:ext uri="{BB962C8B-B14F-4D97-AF65-F5344CB8AC3E}">
        <p14:creationId xmlns:p14="http://schemas.microsoft.com/office/powerpoint/2010/main" val="268411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hlinkClick r:id="rId2"/>
              </a:rPr>
              <a:t>Hot Chocolate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730" y="1523622"/>
            <a:ext cx="4636671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52969" y="194355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You can use Hot Chocolate Server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Stand-alone ASP.NET Core </a:t>
            </a:r>
            <a:r>
              <a:rPr lang="en-US" b="0" i="0" dirty="0" err="1" smtClean="0">
                <a:solidFill>
                  <a:srgbClr val="666677"/>
                </a:solidFill>
                <a:effectLst/>
                <a:latin typeface="system"/>
              </a:rPr>
              <a:t>GraphQL</a:t>
            </a: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err="1" smtClean="0">
                <a:solidFill>
                  <a:srgbClr val="666677"/>
                </a:solidFill>
                <a:effectLst/>
                <a:latin typeface="system"/>
              </a:rPr>
              <a:t>Serverless</a:t>
            </a: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 Azure Function or Amazon Lambda that serves up a </a:t>
            </a:r>
            <a:r>
              <a:rPr lang="en-US" b="0" i="0" dirty="0" err="1" smtClean="0">
                <a:solidFill>
                  <a:srgbClr val="666677"/>
                </a:solidFill>
                <a:effectLst/>
                <a:latin typeface="system"/>
              </a:rPr>
              <a:t>GraphQL</a:t>
            </a: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err="1" smtClean="0">
                <a:solidFill>
                  <a:srgbClr val="666677"/>
                </a:solidFill>
                <a:effectLst/>
                <a:latin typeface="system"/>
              </a:rPr>
              <a:t>GraphQL</a:t>
            </a: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 Gateway for a federated data graph that pulls all your data sources together to create the one source of truth.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66677"/>
                </a:solidFill>
                <a:latin typeface="system"/>
              </a:rPr>
              <a:t>And the very powerful tool </a:t>
            </a:r>
            <a:r>
              <a:rPr lang="en-US" dirty="0" err="1" smtClean="0">
                <a:solidFill>
                  <a:srgbClr val="666677"/>
                </a:solidFill>
                <a:latin typeface="system"/>
              </a:rPr>
              <a:t>Panana</a:t>
            </a:r>
            <a:r>
              <a:rPr lang="en-US" dirty="0" smtClean="0">
                <a:solidFill>
                  <a:srgbClr val="666677"/>
                </a:solidFill>
                <a:latin typeface="system"/>
              </a:rPr>
              <a:t> Cake to test , and view your schema and executing queries as GQL Client</a:t>
            </a:r>
            <a:endParaRPr lang="en-US" b="0" i="0" dirty="0">
              <a:solidFill>
                <a:srgbClr val="666677"/>
              </a:solidFill>
              <a:effectLst/>
              <a:latin typeface="system"/>
            </a:endParaRPr>
          </a:p>
        </p:txBody>
      </p:sp>
    </p:spTree>
    <p:extLst>
      <p:ext uri="{BB962C8B-B14F-4D97-AF65-F5344CB8AC3E}">
        <p14:creationId xmlns:p14="http://schemas.microsoft.com/office/powerpoint/2010/main" val="193905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Setup Environment demo: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/>
              <a:t>public void </a:t>
            </a:r>
            <a:r>
              <a:rPr lang="en-US" sz="1100" dirty="0" err="1" smtClean="0"/>
              <a:t>ConfigureServices</a:t>
            </a:r>
            <a:r>
              <a:rPr lang="en-US" sz="1100" dirty="0" smtClean="0"/>
              <a:t>(</a:t>
            </a:r>
            <a:r>
              <a:rPr lang="en-US" sz="1100" dirty="0" err="1" smtClean="0"/>
              <a:t>IServiceCollection</a:t>
            </a:r>
            <a:r>
              <a:rPr lang="en-US" sz="1100" dirty="0" smtClean="0"/>
              <a:t> services)</a:t>
            </a:r>
          </a:p>
          <a:p>
            <a:pPr marL="0" indent="0">
              <a:buNone/>
            </a:pPr>
            <a:r>
              <a:rPr lang="en-US" sz="1100" dirty="0" smtClean="0"/>
              <a:t>    {</a:t>
            </a:r>
          </a:p>
          <a:p>
            <a:pPr marL="0" indent="0">
              <a:buNone/>
            </a:pPr>
            <a:r>
              <a:rPr lang="en-US" sz="1100" dirty="0" smtClean="0"/>
              <a:t>        services</a:t>
            </a:r>
          </a:p>
          <a:p>
            <a:pPr marL="0" indent="0">
              <a:buNone/>
            </a:pPr>
            <a:r>
              <a:rPr lang="en-US" sz="1100" dirty="0" smtClean="0"/>
              <a:t>            .</a:t>
            </a:r>
            <a:r>
              <a:rPr lang="en-US" sz="1100" dirty="0" err="1" smtClean="0"/>
              <a:t>AddGraphQLServer</a:t>
            </a:r>
            <a:r>
              <a:rPr lang="en-US" sz="1100" dirty="0" smtClean="0"/>
              <a:t>()</a:t>
            </a:r>
          </a:p>
          <a:p>
            <a:pPr marL="0" indent="0">
              <a:buNone/>
            </a:pPr>
            <a:r>
              <a:rPr lang="en-US" sz="1100" dirty="0" smtClean="0"/>
              <a:t>            .</a:t>
            </a:r>
            <a:r>
              <a:rPr lang="en-US" sz="1100" dirty="0" err="1" smtClean="0"/>
              <a:t>AddQueryType</a:t>
            </a:r>
            <a:r>
              <a:rPr lang="en-US" sz="1100" dirty="0" smtClean="0"/>
              <a:t>&lt;</a:t>
            </a:r>
            <a:r>
              <a:rPr lang="en-US" sz="1100" dirty="0" err="1"/>
              <a:t>GQLQuery</a:t>
            </a:r>
            <a:r>
              <a:rPr lang="en-US" sz="1100" dirty="0" smtClean="0"/>
              <a:t>&gt;();</a:t>
            </a:r>
          </a:p>
          <a:p>
            <a:pPr marL="0" indent="0">
              <a:buNone/>
            </a:pPr>
            <a:r>
              <a:rPr lang="en-US" sz="1100" dirty="0" smtClean="0"/>
              <a:t>    }</a:t>
            </a:r>
            <a:endParaRPr lang="en-US" sz="1100" dirty="0"/>
          </a:p>
          <a:p>
            <a:r>
              <a:rPr lang="en-US" sz="1200" dirty="0" err="1"/>
              <a:t>app.UseEndpoints</a:t>
            </a:r>
            <a:r>
              <a:rPr lang="en-US" sz="1200" dirty="0"/>
              <a:t>(endpoints =&gt;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endpoints.MapGet</a:t>
            </a:r>
            <a:r>
              <a:rPr lang="en-US" sz="1200" dirty="0"/>
              <a:t>("/", </a:t>
            </a:r>
            <a:r>
              <a:rPr lang="en-US" sz="1200" dirty="0" err="1"/>
              <a:t>async</a:t>
            </a:r>
            <a:r>
              <a:rPr lang="en-US" sz="1200" dirty="0"/>
              <a:t> context =&gt;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  await </a:t>
            </a:r>
            <a:r>
              <a:rPr lang="en-US" sz="1200" dirty="0" err="1"/>
              <a:t>context.Response.WriteAsync</a:t>
            </a:r>
            <a:r>
              <a:rPr lang="en-US" sz="1200" dirty="0"/>
              <a:t>("Hello World!");</a:t>
            </a:r>
          </a:p>
          <a:p>
            <a:r>
              <a:rPr lang="en-US" sz="1200" dirty="0"/>
              <a:t>    });</a:t>
            </a:r>
          </a:p>
          <a:p>
            <a:r>
              <a:rPr lang="en-US" sz="1200" dirty="0"/>
              <a:t>    // Add GQL End Points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endpoints.MapGraphQL</a:t>
            </a:r>
            <a:r>
              <a:rPr lang="en-US" sz="1200" dirty="0"/>
              <a:t>();</a:t>
            </a:r>
          </a:p>
          <a:p>
            <a:r>
              <a:rPr lang="en-US" sz="1200" dirty="0"/>
              <a:t>});</a:t>
            </a: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1708489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First Query </a:t>
            </a:r>
            <a:r>
              <a:rPr lang="en-US" dirty="0"/>
              <a:t> 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 smtClean="0"/>
              <a:t>Making GQL Query is starting with query {   }</a:t>
            </a:r>
          </a:p>
          <a:p>
            <a:pPr marL="0" indent="0">
              <a:buNone/>
            </a:pPr>
            <a:r>
              <a:rPr lang="en-US" sz="1000" b="1" dirty="0" smtClean="0"/>
              <a:t>Calling the end point then selecting your models : </a:t>
            </a:r>
          </a:p>
          <a:p>
            <a:pPr marL="0" indent="0">
              <a:buNone/>
            </a:pPr>
            <a:r>
              <a:rPr lang="en-US" sz="1000" b="1" dirty="0" smtClean="0"/>
              <a:t>You can allies the queries Alias: </a:t>
            </a:r>
          </a:p>
          <a:p>
            <a:r>
              <a:rPr lang="en-US" sz="1000" b="1" dirty="0" smtClean="0"/>
              <a:t>And the queries will executed in parallel and independently like </a:t>
            </a:r>
          </a:p>
          <a:p>
            <a:r>
              <a:rPr lang="en-US" sz="1000" b="1" dirty="0" smtClean="0"/>
              <a:t>And also the power of </a:t>
            </a:r>
            <a:r>
              <a:rPr lang="en-US" sz="1000" b="1" dirty="0" smtClean="0"/>
              <a:t>graph QL  </a:t>
            </a:r>
            <a:r>
              <a:rPr lang="en-US" sz="1000" b="1" dirty="0" smtClean="0"/>
              <a:t>queries the nested graph selections </a:t>
            </a:r>
          </a:p>
          <a:p>
            <a:pPr marL="0" indent="0">
              <a:buNone/>
            </a:pPr>
            <a:r>
              <a:rPr lang="en-US" sz="1000" b="1" dirty="0" smtClean="0"/>
              <a:t>And only select what you need as follow :</a:t>
            </a:r>
          </a:p>
          <a:p>
            <a:pPr marL="0" indent="0">
              <a:buNone/>
            </a:pPr>
            <a:endParaRPr lang="en-US" sz="105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15188" y="1794108"/>
            <a:ext cx="2916922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</a:t>
            </a:r>
            <a:r>
              <a:rPr lang="en-US" sz="1100" dirty="0"/>
              <a:t> </a:t>
            </a:r>
            <a:r>
              <a:rPr lang="en-US" sz="1100" b="1" dirty="0"/>
              <a:t>user1St_Thread: users{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</a:t>
            </a:r>
            <a:r>
              <a:rPr lang="en-US" sz="1100" b="1" dirty="0" err="1"/>
              <a:t>userName</a:t>
            </a:r>
            <a:r>
              <a:rPr lang="en-US" sz="1100" b="1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</a:t>
            </a:r>
            <a:r>
              <a:rPr lang="en-US" sz="1100" b="1" dirty="0" err="1"/>
              <a:t>userProfilePath</a:t>
            </a:r>
            <a:r>
              <a:rPr lang="en-US" sz="1100" b="1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</a:t>
            </a:r>
            <a:r>
              <a:rPr lang="en-US" sz="1100" b="1" dirty="0" err="1"/>
              <a:t>userPosts</a:t>
            </a:r>
            <a:r>
              <a:rPr lang="en-US" sz="11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</a:t>
            </a:r>
            <a:r>
              <a:rPr lang="en-US" sz="1100" b="1" dirty="0" err="1"/>
              <a:t>postContent</a:t>
            </a:r>
            <a:endParaRPr lang="en-US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</a:t>
            </a:r>
            <a:r>
              <a:rPr lang="en-US" sz="1100" b="1" dirty="0" err="1"/>
              <a:t>postOwner</a:t>
            </a:r>
            <a:r>
              <a:rPr lang="en-US" sz="1100" b="1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  </a:t>
            </a:r>
            <a:r>
              <a:rPr lang="en-US" sz="1100" b="1" dirty="0" err="1"/>
              <a:t>userName</a:t>
            </a:r>
            <a:endParaRPr lang="en-US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</a:t>
            </a:r>
            <a:r>
              <a:rPr lang="en-US" sz="1100" b="1" dirty="0" err="1"/>
              <a:t>postComments</a:t>
            </a:r>
            <a:r>
              <a:rPr lang="en-US" sz="11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  </a:t>
            </a:r>
            <a:r>
              <a:rPr lang="en-US" sz="1100" b="1" dirty="0" err="1"/>
              <a:t>commentContent</a:t>
            </a:r>
            <a:endParaRPr lang="en-US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}</a:t>
            </a:r>
          </a:p>
          <a:p>
            <a:endParaRPr lang="en-US" sz="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36878" y="1814061"/>
            <a:ext cx="2916922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b="1" dirty="0" err="1"/>
              <a:t>userSec_Thread</a:t>
            </a:r>
            <a:r>
              <a:rPr lang="en-US" sz="1200" b="1" dirty="0"/>
              <a:t>: users{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</a:t>
            </a:r>
            <a:r>
              <a:rPr lang="en-US" sz="1200" b="1" dirty="0" err="1"/>
              <a:t>userName</a:t>
            </a:r>
            <a:r>
              <a:rPr lang="en-US" sz="1200" b="1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</a:t>
            </a:r>
            <a:r>
              <a:rPr lang="en-US" sz="1200" b="1" dirty="0" err="1"/>
              <a:t>userProfilePath</a:t>
            </a:r>
            <a:r>
              <a:rPr lang="en-US" sz="1200" b="1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</a:t>
            </a:r>
            <a:r>
              <a:rPr lang="en-US" sz="1200" b="1" dirty="0" err="1"/>
              <a:t>userPosts</a:t>
            </a:r>
            <a:r>
              <a:rPr lang="en-US" sz="12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</a:t>
            </a:r>
            <a:r>
              <a:rPr lang="en-US" sz="1200" b="1" dirty="0" err="1"/>
              <a:t>postContent</a:t>
            </a: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</a:t>
            </a:r>
            <a:r>
              <a:rPr lang="en-US" sz="1200" b="1" dirty="0" err="1"/>
              <a:t>postOwner</a:t>
            </a:r>
            <a:r>
              <a:rPr lang="en-US" sz="1200" b="1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  </a:t>
            </a:r>
            <a:r>
              <a:rPr lang="en-US" sz="1200" b="1" dirty="0" err="1"/>
              <a:t>userName</a:t>
            </a: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</a:t>
            </a:r>
            <a:r>
              <a:rPr lang="en-US" sz="1200" b="1" dirty="0" err="1"/>
              <a:t>postComments</a:t>
            </a:r>
            <a:r>
              <a:rPr lang="en-US" sz="12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  </a:t>
            </a:r>
            <a:r>
              <a:rPr lang="en-US" sz="1200" b="1" dirty="0" err="1"/>
              <a:t>commentContent</a:t>
            </a: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}</a:t>
            </a:r>
          </a:p>
          <a:p>
            <a:pPr>
              <a:lnSpc>
                <a:spcPct val="100000"/>
              </a:lnSpc>
            </a:pP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4163553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2 Queries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749" y="1317071"/>
            <a:ext cx="7022284" cy="53353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b="1" dirty="0" smtClean="0"/>
              <a:t>query{ </a:t>
            </a:r>
          </a:p>
          <a:p>
            <a:pPr marL="0" indent="0">
              <a:buNone/>
            </a:pPr>
            <a:r>
              <a:rPr lang="en-US" sz="900" b="1" dirty="0" smtClean="0"/>
              <a:t>      </a:t>
            </a:r>
            <a:r>
              <a:rPr lang="en-US" sz="900" b="1" dirty="0" err="1" smtClean="0"/>
              <a:t>userThird_Thread</a:t>
            </a:r>
            <a:r>
              <a:rPr lang="en-US" sz="900" b="1" dirty="0" smtClean="0"/>
              <a:t>:  users(  order: { </a:t>
            </a:r>
            <a:r>
              <a:rPr lang="en-US" sz="900" b="1" dirty="0" err="1" smtClean="0"/>
              <a:t>userName:ASC</a:t>
            </a:r>
            <a:r>
              <a:rPr lang="en-US" sz="900" b="1" dirty="0" smtClean="0"/>
              <a:t> },  where: {    or: [     { </a:t>
            </a:r>
            <a:r>
              <a:rPr lang="en-US" sz="900" b="1" dirty="0" err="1" smtClean="0"/>
              <a:t>userName</a:t>
            </a:r>
            <a:r>
              <a:rPr lang="en-US" sz="900" b="1" dirty="0" smtClean="0"/>
              <a:t>: { contains: "User" } },    { </a:t>
            </a:r>
            <a:r>
              <a:rPr lang="en-US" sz="900" b="1" dirty="0" err="1" smtClean="0"/>
              <a:t>userPosts</a:t>
            </a:r>
            <a:r>
              <a:rPr lang="en-US" sz="900" b="1" dirty="0" smtClean="0"/>
              <a:t>: { any : true }}   ]    } )</a:t>
            </a:r>
          </a:p>
          <a:p>
            <a:pPr marL="0" indent="0">
              <a:buNone/>
            </a:pPr>
            <a:r>
              <a:rPr lang="en-US" sz="900" b="1" dirty="0" smtClean="0"/>
              <a:t>{</a:t>
            </a:r>
            <a:endParaRPr lang="en-US" sz="900" b="1" dirty="0"/>
          </a:p>
          <a:p>
            <a:pPr marL="0" indent="0">
              <a:buNone/>
            </a:pPr>
            <a:r>
              <a:rPr lang="en-US" sz="900" b="1" dirty="0"/>
              <a:t>    </a:t>
            </a:r>
            <a:r>
              <a:rPr lang="en-US" sz="900" b="1" dirty="0" err="1" smtClean="0"/>
              <a:t>userName</a:t>
            </a:r>
            <a:r>
              <a:rPr lang="en-US" sz="900" b="1" dirty="0" smtClean="0"/>
              <a:t>, </a:t>
            </a:r>
            <a:r>
              <a:rPr lang="en-US" sz="900" b="1" dirty="0" err="1" smtClean="0"/>
              <a:t>userProfilePath</a:t>
            </a:r>
            <a:r>
              <a:rPr lang="en-US" sz="900" b="1" dirty="0"/>
              <a:t>,</a:t>
            </a:r>
          </a:p>
          <a:p>
            <a:pPr marL="0" indent="0">
              <a:buNone/>
            </a:pPr>
            <a:r>
              <a:rPr lang="en-US" sz="900" b="1" dirty="0"/>
              <a:t>    </a:t>
            </a:r>
            <a:r>
              <a:rPr lang="en-US" sz="900" b="1" dirty="0" err="1"/>
              <a:t>userPosts</a:t>
            </a:r>
            <a:r>
              <a:rPr lang="en-US" sz="900" b="1" dirty="0"/>
              <a:t>{</a:t>
            </a:r>
          </a:p>
          <a:p>
            <a:pPr marL="0" indent="0">
              <a:buNone/>
            </a:pPr>
            <a:r>
              <a:rPr lang="en-US" sz="900" b="1" dirty="0"/>
              <a:t>      </a:t>
            </a:r>
            <a:r>
              <a:rPr lang="en-US" sz="900" b="1" dirty="0" err="1"/>
              <a:t>postContent</a:t>
            </a:r>
            <a:endParaRPr lang="en-US" sz="900" b="1" dirty="0"/>
          </a:p>
          <a:p>
            <a:pPr marL="0" indent="0">
              <a:buNone/>
            </a:pPr>
            <a:r>
              <a:rPr lang="en-US" sz="900" b="1" dirty="0"/>
              <a:t>      </a:t>
            </a:r>
            <a:r>
              <a:rPr lang="en-US" sz="900" b="1" dirty="0" err="1"/>
              <a:t>postOwner</a:t>
            </a:r>
            <a:r>
              <a:rPr lang="en-US" sz="900" b="1" dirty="0"/>
              <a:t> {</a:t>
            </a:r>
          </a:p>
          <a:p>
            <a:pPr marL="0" indent="0"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userName</a:t>
            </a:r>
            <a:endParaRPr lang="en-US" sz="900" b="1" dirty="0"/>
          </a:p>
          <a:p>
            <a:pPr marL="0" indent="0">
              <a:buNone/>
            </a:pPr>
            <a:r>
              <a:rPr lang="en-US" sz="900" b="1" dirty="0"/>
              <a:t>      </a:t>
            </a:r>
            <a:r>
              <a:rPr lang="en-US" sz="900" b="1" dirty="0" smtClean="0"/>
              <a:t>}</a:t>
            </a:r>
          </a:p>
          <a:p>
            <a:pPr marL="0" indent="0">
              <a:buNone/>
            </a:pPr>
            <a:r>
              <a:rPr lang="en-US" sz="900" b="1" dirty="0" err="1" smtClean="0"/>
              <a:t>postComments</a:t>
            </a:r>
            <a:r>
              <a:rPr lang="en-US" sz="900" b="1" dirty="0"/>
              <a:t>{</a:t>
            </a:r>
          </a:p>
          <a:p>
            <a:pPr marL="0" indent="0"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commentContent</a:t>
            </a:r>
            <a:r>
              <a:rPr lang="en-US" sz="900" b="1" dirty="0"/>
              <a:t>,</a:t>
            </a:r>
          </a:p>
          <a:p>
            <a:pPr marL="0" indent="0"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commentComments</a:t>
            </a:r>
            <a:r>
              <a:rPr lang="en-US" sz="900" b="1" dirty="0"/>
              <a:t>{</a:t>
            </a:r>
          </a:p>
          <a:p>
            <a:pPr marL="0" indent="0">
              <a:buNone/>
            </a:pPr>
            <a:r>
              <a:rPr lang="en-US" sz="900" b="1" dirty="0"/>
              <a:t>          </a:t>
            </a:r>
            <a:r>
              <a:rPr lang="en-US" sz="900" b="1" dirty="0" err="1"/>
              <a:t>commentOnPostID</a:t>
            </a:r>
            <a:r>
              <a:rPr lang="en-US" sz="900" b="1" dirty="0"/>
              <a:t>,</a:t>
            </a:r>
          </a:p>
          <a:p>
            <a:pPr marL="0" indent="0">
              <a:buNone/>
            </a:pPr>
            <a:r>
              <a:rPr lang="en-US" sz="900" b="1" dirty="0"/>
              <a:t>          </a:t>
            </a:r>
            <a:r>
              <a:rPr lang="en-US" sz="900" b="1" dirty="0" err="1"/>
              <a:t>commentContent</a:t>
            </a:r>
            <a:r>
              <a:rPr lang="en-US" sz="900" b="1" dirty="0"/>
              <a:t>,</a:t>
            </a:r>
          </a:p>
          <a:p>
            <a:pPr marL="0" indent="0">
              <a:buNone/>
            </a:pPr>
            <a:r>
              <a:rPr lang="en-US" sz="900" b="1" dirty="0"/>
              <a:t>          </a:t>
            </a:r>
            <a:r>
              <a:rPr lang="en-US" sz="900" b="1" dirty="0" err="1"/>
              <a:t>commentBy</a:t>
            </a:r>
            <a:endParaRPr lang="en-US" sz="900" b="1" dirty="0"/>
          </a:p>
          <a:p>
            <a:pPr marL="0" indent="0">
              <a:buNone/>
            </a:pPr>
            <a:r>
              <a:rPr lang="en-US" sz="900" b="1" dirty="0"/>
              <a:t>        }</a:t>
            </a:r>
          </a:p>
          <a:p>
            <a:pPr marL="0" indent="0">
              <a:buNone/>
            </a:pPr>
            <a:r>
              <a:rPr lang="en-US" sz="900" b="1" dirty="0"/>
              <a:t>      }</a:t>
            </a:r>
          </a:p>
          <a:p>
            <a:pPr marL="0" indent="0">
              <a:buNone/>
            </a:pPr>
            <a:r>
              <a:rPr lang="en-US" sz="900" b="1" dirty="0"/>
              <a:t>    }</a:t>
            </a:r>
          </a:p>
          <a:p>
            <a:pPr marL="0" indent="0">
              <a:buNone/>
            </a:pPr>
            <a:r>
              <a:rPr lang="en-US" sz="900" b="1" dirty="0"/>
              <a:t>  }</a:t>
            </a:r>
          </a:p>
          <a:p>
            <a:pPr marL="0" indent="0">
              <a:buNone/>
            </a:pPr>
            <a:r>
              <a:rPr lang="en-US" sz="900" b="1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8258" y="1248271"/>
            <a:ext cx="1500231" cy="16107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Operation Type </a:t>
            </a:r>
            <a:endParaRPr lang="en-US" sz="1100" b="1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763398" y="1328811"/>
            <a:ext cx="334860" cy="8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33118" y="1816523"/>
            <a:ext cx="2290894" cy="1845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Operation Alias  </a:t>
            </a:r>
            <a:endParaRPr lang="en-US" sz="11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38200" y="1753298"/>
            <a:ext cx="594918" cy="23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66363" y="1194783"/>
            <a:ext cx="2860645" cy="2400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Type ** from </a:t>
            </a:r>
            <a:r>
              <a:rPr lang="en-US" sz="1100" b="1" dirty="0" smtClean="0"/>
              <a:t>Convention </a:t>
            </a:r>
            <a:r>
              <a:rPr lang="en-US" sz="1100" b="1" dirty="0" err="1" smtClean="0"/>
              <a:t>IEmunerable</a:t>
            </a:r>
            <a:r>
              <a:rPr lang="en-US" sz="1100" b="1" dirty="0" smtClean="0"/>
              <a:t>&lt;Type&gt;</a:t>
            </a:r>
            <a:endParaRPr lang="en-US" sz="1100" b="1" dirty="0"/>
          </a:p>
        </p:txBody>
      </p:sp>
      <p:cxnSp>
        <p:nvCxnSpPr>
          <p:cNvPr id="15" name="Straight Arrow Connector 14"/>
          <p:cNvCxnSpPr>
            <a:stCxn id="12" idx="1"/>
          </p:cNvCxnSpPr>
          <p:nvPr/>
        </p:nvCxnSpPr>
        <p:spPr>
          <a:xfrm flipH="1">
            <a:off x="1593907" y="1314831"/>
            <a:ext cx="872456" cy="25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711502" y="1173919"/>
            <a:ext cx="2290894" cy="1845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Query Filters </a:t>
            </a:r>
            <a:endParaRPr lang="en-US" sz="1100" b="1" dirty="0"/>
          </a:p>
        </p:txBody>
      </p:sp>
      <p:sp>
        <p:nvSpPr>
          <p:cNvPr id="21" name="Left Brace 20"/>
          <p:cNvSpPr/>
          <p:nvPr/>
        </p:nvSpPr>
        <p:spPr>
          <a:xfrm rot="5400000">
            <a:off x="5720926" y="-2252142"/>
            <a:ext cx="177486" cy="7440450"/>
          </a:xfrm>
          <a:prstGeom prst="leftBrac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33951" y="3777112"/>
            <a:ext cx="3276573" cy="2076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Selection Set ** </a:t>
            </a:r>
            <a:r>
              <a:rPr lang="en-US" sz="1100" b="1" dirty="0" err="1" smtClean="0"/>
              <a:t>UnderFetching</a:t>
            </a:r>
            <a:r>
              <a:rPr lang="en-US" sz="1100" b="1" dirty="0" smtClean="0"/>
              <a:t> Data</a:t>
            </a:r>
            <a:endParaRPr lang="en-US" sz="1100" b="1" dirty="0"/>
          </a:p>
        </p:txBody>
      </p:sp>
      <p:sp>
        <p:nvSpPr>
          <p:cNvPr id="23" name="Left Brace 22"/>
          <p:cNvSpPr/>
          <p:nvPr/>
        </p:nvSpPr>
        <p:spPr>
          <a:xfrm rot="10800000">
            <a:off x="2669765" y="2176711"/>
            <a:ext cx="597075" cy="3536364"/>
          </a:xfrm>
          <a:prstGeom prst="leftBrac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17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Chocolate DI and </a:t>
            </a:r>
            <a:r>
              <a:rPr lang="en-US" dirty="0" err="1" smtClean="0"/>
              <a:t>Middlewares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UseDbContext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AppDbContext</a:t>
            </a:r>
            <a:r>
              <a:rPr lang="en-US" dirty="0"/>
              <a:t>))]</a:t>
            </a:r>
          </a:p>
          <a:p>
            <a:r>
              <a:rPr lang="en-US" dirty="0"/>
              <a:t>    // allow to query a child object</a:t>
            </a:r>
          </a:p>
          <a:p>
            <a:r>
              <a:rPr lang="en-US" dirty="0"/>
              <a:t>    [</a:t>
            </a:r>
            <a:r>
              <a:rPr lang="en-US" dirty="0" err="1"/>
              <a:t>UseProjection</a:t>
            </a:r>
            <a:r>
              <a:rPr lang="en-US" dirty="0"/>
              <a:t>]</a:t>
            </a:r>
          </a:p>
          <a:p>
            <a:r>
              <a:rPr lang="en-US" dirty="0"/>
              <a:t>    [</a:t>
            </a:r>
            <a:r>
              <a:rPr lang="en-US" dirty="0" err="1"/>
              <a:t>UseFiltering</a:t>
            </a:r>
            <a:r>
              <a:rPr lang="en-US" dirty="0"/>
              <a:t>]</a:t>
            </a:r>
          </a:p>
          <a:p>
            <a:r>
              <a:rPr lang="en-US" dirty="0"/>
              <a:t>    [</a:t>
            </a:r>
            <a:r>
              <a:rPr lang="en-US" dirty="0" err="1"/>
              <a:t>UseSorting</a:t>
            </a:r>
            <a:r>
              <a:rPr lang="en-US" dirty="0" smtClean="0"/>
              <a:t>]</a:t>
            </a:r>
          </a:p>
          <a:p>
            <a:r>
              <a:rPr lang="en-US" dirty="0"/>
              <a:t> </a:t>
            </a:r>
            <a:r>
              <a:rPr lang="en-US" dirty="0" err="1" smtClean="0"/>
              <a:t>GetUsers</a:t>
            </a:r>
            <a:r>
              <a:rPr lang="en-US" dirty="0"/>
              <a:t>([</a:t>
            </a:r>
            <a:r>
              <a:rPr lang="en-US" dirty="0" err="1"/>
              <a:t>ScopedService</a:t>
            </a:r>
            <a:r>
              <a:rPr lang="en-US" dirty="0"/>
              <a:t>] </a:t>
            </a:r>
            <a:r>
              <a:rPr lang="en-US" dirty="0" err="1"/>
              <a:t>AppDbContext</a:t>
            </a:r>
            <a:r>
              <a:rPr lang="en-US" dirty="0"/>
              <a:t> _</a:t>
            </a:r>
            <a:r>
              <a:rPr lang="en-US" dirty="0" err="1"/>
              <a:t>ctox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2824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Generated Schema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5845"/>
            <a:ext cx="2467319" cy="60968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67749" y="2099831"/>
            <a:ext cx="7022284" cy="4552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900" b="1" dirty="0" smtClean="0"/>
              <a:t>User Generated Types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b="1" dirty="0" smtClean="0"/>
              <a:t>Graph QL Auto Generated Schema Types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b="1" dirty="0" smtClean="0"/>
              <a:t>1- Inputs , sorting </a:t>
            </a:r>
            <a:r>
              <a:rPr lang="en-US" sz="900" b="1" dirty="0" err="1" smtClean="0"/>
              <a:t>Enum</a:t>
            </a:r>
            <a:r>
              <a:rPr lang="en-US" sz="900" b="1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900" b="1" dirty="0"/>
          </a:p>
          <a:p>
            <a:pPr marL="0" indent="0">
              <a:buNone/>
            </a:pPr>
            <a:r>
              <a:rPr lang="en-US" sz="900" b="1" dirty="0" smtClean="0"/>
              <a:t>View Schema </a:t>
            </a:r>
            <a:r>
              <a:rPr lang="en-US" sz="900" b="1" dirty="0"/>
              <a:t>On voyager </a:t>
            </a:r>
            <a:r>
              <a:rPr lang="en-US" sz="900" b="1" dirty="0">
                <a:hlinkClick r:id="rId3"/>
              </a:rPr>
              <a:t>https://</a:t>
            </a:r>
            <a:r>
              <a:rPr lang="en-US" sz="900" b="1" dirty="0" smtClean="0">
                <a:hlinkClick r:id="rId3"/>
              </a:rPr>
              <a:t>localhost:7163/ui/voyager</a:t>
            </a:r>
            <a:endParaRPr lang="en-US" sz="900" b="1" dirty="0" smtClean="0"/>
          </a:p>
          <a:p>
            <a:pPr marL="0" indent="0">
              <a:buNone/>
            </a:pPr>
            <a:endParaRPr lang="en-US" sz="900" b="1" dirty="0"/>
          </a:p>
          <a:p>
            <a:pPr marL="0" indent="0">
              <a:buNone/>
            </a:pPr>
            <a:r>
              <a:rPr lang="en-US" sz="900" b="1" dirty="0" smtClean="0"/>
              <a:t/>
            </a:r>
            <a:br>
              <a:rPr lang="en-US" sz="900" b="1" dirty="0" smtClean="0"/>
            </a:br>
            <a:endParaRPr lang="en-US" sz="9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9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9076" b="3421"/>
          <a:stretch/>
        </p:blipFill>
        <p:spPr>
          <a:xfrm>
            <a:off x="3624044" y="1979802"/>
            <a:ext cx="8029498" cy="38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3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Pagination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[</a:t>
            </a:r>
            <a:r>
              <a:rPr lang="en-US" dirty="0" err="1" smtClean="0"/>
              <a:t>UsePaging</a:t>
            </a:r>
            <a:r>
              <a:rPr lang="en-US" dirty="0" smtClean="0"/>
              <a:t>] attribute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Pagination Query Example 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query{  posts{   </a:t>
            </a:r>
            <a:r>
              <a:rPr lang="en-US" dirty="0" err="1" smtClean="0"/>
              <a:t>totalCount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pageInfo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 smtClean="0"/>
              <a:t>hasNextPage</a:t>
            </a:r>
            <a:r>
              <a:rPr lang="en-US" dirty="0" smtClean="0"/>
              <a:t>, </a:t>
            </a:r>
            <a:r>
              <a:rPr lang="en-US" dirty="0" err="1" smtClean="0"/>
              <a:t>hasPreviousPage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},</a:t>
            </a:r>
          </a:p>
          <a:p>
            <a:pPr marL="0" indent="0">
              <a:buNone/>
            </a:pPr>
            <a:r>
              <a:rPr lang="en-US" dirty="0"/>
              <a:t>      edges{</a:t>
            </a:r>
          </a:p>
          <a:p>
            <a:pPr marL="0" indent="0">
              <a:buNone/>
            </a:pPr>
            <a:r>
              <a:rPr lang="en-US" dirty="0"/>
              <a:t>        node </a:t>
            </a:r>
            <a:r>
              <a:rPr lang="en-US" dirty="0" smtClean="0"/>
              <a:t>{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537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For Adding Descriptors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UsersDescriptor</a:t>
            </a:r>
            <a:r>
              <a:rPr lang="en-US" sz="1400" dirty="0"/>
              <a:t>: </a:t>
            </a:r>
            <a:r>
              <a:rPr lang="en-US" sz="1400" dirty="0" err="1"/>
              <a:t>ObjectType</a:t>
            </a:r>
            <a:r>
              <a:rPr lang="en-US" sz="1400" dirty="0"/>
              <a:t>&lt;</a:t>
            </a:r>
            <a:r>
              <a:rPr lang="en-US" sz="1400" dirty="0" err="1"/>
              <a:t>GQLUser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protected override void Configure(</a:t>
            </a:r>
            <a:r>
              <a:rPr lang="en-US" sz="1400" dirty="0" err="1"/>
              <a:t>IObjectTypeDescriptor</a:t>
            </a:r>
            <a:r>
              <a:rPr lang="en-US" sz="1400" dirty="0"/>
              <a:t>&lt;</a:t>
            </a:r>
            <a:r>
              <a:rPr lang="en-US" sz="1400" dirty="0" err="1"/>
              <a:t>GQLUser</a:t>
            </a:r>
            <a:r>
              <a:rPr lang="en-US" sz="1400" dirty="0"/>
              <a:t>&gt; descriptor)</a:t>
            </a:r>
          </a:p>
          <a:p>
            <a:r>
              <a:rPr lang="en-US" sz="1400" dirty="0"/>
              <a:t>        </a:t>
            </a:r>
            <a:r>
              <a:rPr lang="en-US" sz="1400" dirty="0" smtClean="0"/>
              <a:t>{</a:t>
            </a:r>
          </a:p>
          <a:p>
            <a:r>
              <a:rPr lang="en-US" sz="1400" dirty="0" err="1"/>
              <a:t>descriptor.Description</a:t>
            </a:r>
            <a:r>
              <a:rPr lang="en-US" sz="1400" dirty="0" smtClean="0"/>
              <a:t>(“………… </a:t>
            </a:r>
            <a:r>
              <a:rPr lang="en-US" sz="1400" dirty="0"/>
              <a:t>");</a:t>
            </a:r>
          </a:p>
          <a:p>
            <a:r>
              <a:rPr lang="en-US" sz="1400" dirty="0"/>
              <a:t>            descriptor</a:t>
            </a:r>
          </a:p>
          <a:p>
            <a:r>
              <a:rPr lang="en-US" sz="1400" dirty="0"/>
              <a:t>                .Field(x =&gt; </a:t>
            </a:r>
            <a:r>
              <a:rPr lang="en-US" sz="1400" dirty="0" smtClean="0"/>
              <a:t>fieldname )</a:t>
            </a:r>
            <a:endParaRPr lang="en-US" sz="1400" dirty="0"/>
          </a:p>
          <a:p>
            <a:r>
              <a:rPr lang="en-US" sz="1400" dirty="0"/>
              <a:t>                .Description</a:t>
            </a:r>
            <a:r>
              <a:rPr lang="en-US" sz="1400" dirty="0" smtClean="0"/>
              <a:t>(“field Description ");</a:t>
            </a:r>
            <a:endParaRPr lang="en-US" sz="1400" dirty="0"/>
          </a:p>
          <a:p>
            <a:r>
              <a:rPr lang="en-US" sz="1400" dirty="0"/>
              <a:t>            </a:t>
            </a:r>
            <a:r>
              <a:rPr lang="en-US" sz="1400" dirty="0" err="1"/>
              <a:t>descriptor.Field</a:t>
            </a:r>
            <a:r>
              <a:rPr lang="en-US" sz="1400" dirty="0"/>
              <a:t>(x </a:t>
            </a:r>
            <a:r>
              <a:rPr lang="en-US" sz="1400" dirty="0" smtClean="0"/>
              <a:t>=&gt;</a:t>
            </a:r>
            <a:r>
              <a:rPr lang="en-US" sz="1400" dirty="0" err="1" smtClean="0"/>
              <a:t>willbeignored</a:t>
            </a:r>
            <a:r>
              <a:rPr lang="en-US" sz="1400" dirty="0" smtClean="0"/>
              <a:t>).</a:t>
            </a:r>
            <a:r>
              <a:rPr lang="en-US" sz="1400" dirty="0"/>
              <a:t>Ignore();</a:t>
            </a:r>
          </a:p>
          <a:p>
            <a:r>
              <a:rPr lang="en-US" sz="14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04246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GraphQL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9961"/>
            <a:ext cx="10515600" cy="18267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668" y="3670078"/>
            <a:ext cx="11862033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0" i="0" dirty="0" smtClean="0">
                <a:solidFill>
                  <a:srgbClr val="202020"/>
                </a:solidFill>
                <a:effectLst/>
                <a:latin typeface="Rubik"/>
              </a:rPr>
              <a:t>A query language for your API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GraphQL</a:t>
            </a:r>
            <a:r>
              <a:rPr lang="en-US" dirty="0" smtClean="0"/>
              <a:t> </a:t>
            </a:r>
            <a:r>
              <a:rPr lang="en-US" dirty="0"/>
              <a:t>is a query language and server-side runtime for </a:t>
            </a:r>
            <a:r>
              <a:rPr lang="en-US" dirty="0">
                <a:hlinkClick r:id="rId3"/>
              </a:rPr>
              <a:t>application programming interfaces (APIs)</a:t>
            </a:r>
            <a:r>
              <a:rPr lang="en-US" dirty="0"/>
              <a:t> that prioritizes giving clients exactly the data they request and no more. </a:t>
            </a:r>
          </a:p>
          <a:p>
            <a:r>
              <a:rPr lang="en-US" dirty="0" err="1"/>
              <a:t>GraphQL</a:t>
            </a:r>
            <a:r>
              <a:rPr lang="en-US" dirty="0"/>
              <a:t> is designed to make APIs fast, flexible, and developer-friendly. It can even be deployed within an </a:t>
            </a:r>
            <a:r>
              <a:rPr lang="en-US" dirty="0">
                <a:hlinkClick r:id="rId4"/>
              </a:rPr>
              <a:t>integrated development environment (IDE)</a:t>
            </a:r>
            <a:r>
              <a:rPr lang="en-US" dirty="0"/>
              <a:t> known as </a:t>
            </a:r>
            <a:r>
              <a:rPr lang="en-US" dirty="0" err="1">
                <a:hlinkClick r:id="rId5"/>
              </a:rPr>
              <a:t>GraphiQL</a:t>
            </a:r>
            <a:r>
              <a:rPr lang="en-US" dirty="0"/>
              <a:t>. As an alternative to </a:t>
            </a:r>
            <a:r>
              <a:rPr lang="en-US" dirty="0">
                <a:hlinkClick r:id="rId6"/>
              </a:rPr>
              <a:t>REST</a:t>
            </a:r>
            <a:r>
              <a:rPr lang="en-US" dirty="0"/>
              <a:t>, </a:t>
            </a:r>
            <a:r>
              <a:rPr lang="en-US" dirty="0" err="1"/>
              <a:t>GraphQL</a:t>
            </a:r>
            <a:r>
              <a:rPr lang="en-US" dirty="0"/>
              <a:t> lets developers construct requests that pull data from multiple data sources in a single API call. </a:t>
            </a:r>
          </a:p>
          <a:p>
            <a:r>
              <a:rPr lang="en-US" dirty="0"/>
              <a:t>Additionally, </a:t>
            </a:r>
            <a:r>
              <a:rPr lang="en-US" dirty="0" err="1"/>
              <a:t>GraphQL</a:t>
            </a:r>
            <a:r>
              <a:rPr lang="en-US" dirty="0"/>
              <a:t> gives API maintainers the flexibility to add or deprecate fields without impacting existing queries. Developers can build APIs with whatever methods they prefer, and the </a:t>
            </a:r>
            <a:r>
              <a:rPr lang="en-US" dirty="0" err="1"/>
              <a:t>GraphQL</a:t>
            </a:r>
            <a:r>
              <a:rPr lang="en-US" dirty="0"/>
              <a:t> specification will ensure they function in predictable ways to clients.</a:t>
            </a:r>
          </a:p>
        </p:txBody>
      </p:sp>
    </p:spTree>
    <p:extLst>
      <p:ext uri="{BB962C8B-B14F-4D97-AF65-F5344CB8AC3E}">
        <p14:creationId xmlns:p14="http://schemas.microsoft.com/office/powerpoint/2010/main" val="3338697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 Time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.</a:t>
            </a:r>
            <a:r>
              <a:rPr lang="en-US" dirty="0" err="1" smtClean="0"/>
              <a:t>AddMutationType</a:t>
            </a:r>
            <a:r>
              <a:rPr lang="en-US" dirty="0" smtClean="0"/>
              <a:t>&lt;</a:t>
            </a:r>
            <a:r>
              <a:rPr lang="en-US" dirty="0"/>
              <a:t>Mutations</a:t>
            </a:r>
            <a:r>
              <a:rPr lang="en-US" dirty="0" smtClean="0"/>
              <a:t>&gt;()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85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chillicream.com/docs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graphql.org/learn</a:t>
            </a:r>
            <a:endParaRPr lang="en-US" dirty="0" smtClean="0"/>
          </a:p>
          <a:p>
            <a:r>
              <a:rPr lang="en-US" dirty="0" smtClean="0"/>
              <a:t>Repo :</a:t>
            </a:r>
          </a:p>
          <a:p>
            <a:r>
              <a:rPr lang="en-US" dirty="0"/>
              <a:t>https://github.com/ahmedsure/sure_tut_gql.git</a:t>
            </a:r>
          </a:p>
        </p:txBody>
      </p:sp>
    </p:spTree>
    <p:extLst>
      <p:ext uri="{BB962C8B-B14F-4D97-AF65-F5344CB8AC3E}">
        <p14:creationId xmlns:p14="http://schemas.microsoft.com/office/powerpoint/2010/main" val="387950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and disadvantages of </a:t>
            </a:r>
            <a:r>
              <a:rPr lang="en-US" b="1" dirty="0" err="1" smtClean="0"/>
              <a:t>GraphQL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54" y="1330675"/>
            <a:ext cx="5117983" cy="526307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r>
              <a:rPr lang="en-US" sz="5000" b="1" dirty="0"/>
              <a:t>Advantages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en-US" sz="3700" dirty="0"/>
              <a:t>A </a:t>
            </a:r>
            <a:r>
              <a:rPr lang="en-US" sz="3700" dirty="0" err="1"/>
              <a:t>GraphQL</a:t>
            </a:r>
            <a:r>
              <a:rPr lang="en-US" sz="3700" dirty="0"/>
              <a:t> schema sets a single source of truth in a </a:t>
            </a:r>
            <a:r>
              <a:rPr lang="en-US" sz="3700" dirty="0" err="1"/>
              <a:t>GraphQL</a:t>
            </a:r>
            <a:r>
              <a:rPr lang="en-US" sz="3700" dirty="0"/>
              <a:t> application. It offers an organization a way to federate its entire API.</a:t>
            </a:r>
          </a:p>
          <a:p>
            <a:pPr>
              <a:lnSpc>
                <a:spcPct val="120000"/>
              </a:lnSpc>
            </a:pPr>
            <a:r>
              <a:rPr lang="en-US" sz="3700" dirty="0" err="1"/>
              <a:t>GraphQL</a:t>
            </a:r>
            <a:r>
              <a:rPr lang="en-US" sz="3700" dirty="0"/>
              <a:t> calls are handled in a single round trip. Clients get what they request with no </a:t>
            </a:r>
            <a:r>
              <a:rPr lang="en-US" sz="3700" dirty="0" err="1"/>
              <a:t>overfetching</a:t>
            </a:r>
            <a:r>
              <a:rPr lang="en-US" sz="37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3700" dirty="0"/>
              <a:t>Strongly defined data types reduce miscommunication between the client and the server. </a:t>
            </a:r>
          </a:p>
          <a:p>
            <a:pPr>
              <a:lnSpc>
                <a:spcPct val="120000"/>
              </a:lnSpc>
            </a:pPr>
            <a:r>
              <a:rPr lang="en-US" sz="3700" dirty="0" err="1"/>
              <a:t>GraphQL</a:t>
            </a:r>
            <a:r>
              <a:rPr lang="en-US" sz="3700" dirty="0"/>
              <a:t> is introspective. A client can request a list of data types available. This is ideal for auto-generating documentation.</a:t>
            </a:r>
          </a:p>
          <a:p>
            <a:pPr>
              <a:lnSpc>
                <a:spcPct val="120000"/>
              </a:lnSpc>
            </a:pPr>
            <a:r>
              <a:rPr lang="en-US" sz="3700" dirty="0" err="1"/>
              <a:t>GraphQL</a:t>
            </a:r>
            <a:r>
              <a:rPr lang="en-US" sz="3700" dirty="0"/>
              <a:t> allows an application API to evolve without breaking existing queries.</a:t>
            </a:r>
          </a:p>
          <a:p>
            <a:pPr>
              <a:lnSpc>
                <a:spcPct val="120000"/>
              </a:lnSpc>
            </a:pPr>
            <a:r>
              <a:rPr lang="en-US" sz="3700" dirty="0"/>
              <a:t>Many open source </a:t>
            </a:r>
            <a:r>
              <a:rPr lang="en-US" sz="3700" dirty="0" err="1"/>
              <a:t>GraphQL</a:t>
            </a:r>
            <a:r>
              <a:rPr lang="en-US" sz="3700" dirty="0"/>
              <a:t> extensions are available to offer features not available with REST APIs.</a:t>
            </a:r>
          </a:p>
          <a:p>
            <a:pPr>
              <a:lnSpc>
                <a:spcPct val="120000"/>
              </a:lnSpc>
            </a:pPr>
            <a:r>
              <a:rPr lang="en-US" sz="3700" dirty="0" err="1"/>
              <a:t>GraphQL</a:t>
            </a:r>
            <a:r>
              <a:rPr lang="en-US" sz="3700" dirty="0"/>
              <a:t> does not dictate a specific </a:t>
            </a:r>
            <a:r>
              <a:rPr lang="en-US" sz="3700" dirty="0">
                <a:hlinkClick r:id="rId2"/>
              </a:rPr>
              <a:t>application architecture</a:t>
            </a:r>
            <a:r>
              <a:rPr lang="en-US" sz="3700" dirty="0"/>
              <a:t>. It can be introduced on top of an existing REST API and can work with existing </a:t>
            </a:r>
            <a:r>
              <a:rPr lang="en-US" sz="3700" dirty="0">
                <a:hlinkClick r:id="rId3"/>
              </a:rPr>
              <a:t>API management</a:t>
            </a:r>
            <a:r>
              <a:rPr lang="en-US" sz="3700" dirty="0"/>
              <a:t> tools.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35817" y="1825625"/>
            <a:ext cx="5117983" cy="47681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Disadvantages</a:t>
            </a:r>
            <a:endParaRPr lang="en-US" b="1" dirty="0"/>
          </a:p>
          <a:p>
            <a:r>
              <a:rPr lang="en-US" sz="1900" dirty="0" err="1"/>
              <a:t>GraphQL</a:t>
            </a:r>
            <a:r>
              <a:rPr lang="en-US" sz="1900" dirty="0"/>
              <a:t> presents a learning curve for developers familiar with REST APIs.</a:t>
            </a:r>
          </a:p>
          <a:p>
            <a:r>
              <a:rPr lang="en-US" sz="1900" dirty="0" err="1"/>
              <a:t>GraphQL</a:t>
            </a:r>
            <a:r>
              <a:rPr lang="en-US" sz="1900" dirty="0"/>
              <a:t> shifts much of the work of a data query to the server side, which adds complexity for server developers.</a:t>
            </a:r>
          </a:p>
          <a:p>
            <a:r>
              <a:rPr lang="en-US" sz="1900" dirty="0"/>
              <a:t>Depending on how it is implemented, </a:t>
            </a:r>
            <a:r>
              <a:rPr lang="en-US" sz="1900" dirty="0" err="1"/>
              <a:t>GraphQL</a:t>
            </a:r>
            <a:r>
              <a:rPr lang="en-US" sz="1900" dirty="0"/>
              <a:t> might require different API management strategies than REST APIs, particularly when considering rate limits and pricing.</a:t>
            </a:r>
          </a:p>
          <a:p>
            <a:r>
              <a:rPr lang="en-US" sz="1900" dirty="0"/>
              <a:t>Caching is more complex than with REST.</a:t>
            </a:r>
          </a:p>
          <a:p>
            <a:r>
              <a:rPr lang="en-US" sz="1900" dirty="0"/>
              <a:t>API maintainers have the additional task of writing maintainable </a:t>
            </a:r>
            <a:r>
              <a:rPr lang="en-US" sz="1900" dirty="0" err="1"/>
              <a:t>GraphQL</a:t>
            </a:r>
            <a:r>
              <a:rPr lang="en-US" sz="1900" dirty="0"/>
              <a:t> schema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0345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225"/>
          </a:xfrm>
        </p:spPr>
        <p:txBody>
          <a:bodyPr>
            <a:normAutofit/>
          </a:bodyPr>
          <a:lstStyle/>
          <a:p>
            <a:r>
              <a:rPr lang="en-US" dirty="0"/>
              <a:t>Describe what’s </a:t>
            </a:r>
            <a:r>
              <a:rPr lang="en-US" dirty="0" smtClean="0"/>
              <a:t>possible with </a:t>
            </a:r>
            <a:r>
              <a:rPr lang="en-US" dirty="0"/>
              <a:t>a type </a:t>
            </a:r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4429" t="11332" r="11603" b="12639"/>
          <a:stretch/>
        </p:blipFill>
        <p:spPr>
          <a:xfrm>
            <a:off x="838200" y="1724244"/>
            <a:ext cx="8448413" cy="2990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55" y="5469623"/>
            <a:ext cx="10974745" cy="8942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9055" y="4790115"/>
            <a:ext cx="3741490" cy="645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 :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3793" y="1308682"/>
            <a:ext cx="2966754" cy="440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: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53789" y="1267045"/>
            <a:ext cx="2966754" cy="440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 definition  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5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1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1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98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1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1177</Words>
  <Application>Microsoft Office PowerPoint</Application>
  <PresentationFormat>Widescreen</PresentationFormat>
  <Paragraphs>181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Rubik</vt:lpstr>
      <vt:lpstr>system</vt:lpstr>
      <vt:lpstr>Office Theme</vt:lpstr>
      <vt:lpstr>Sure  Global technology  </vt:lpstr>
      <vt:lpstr>What is GraphQL ?</vt:lpstr>
      <vt:lpstr>Advantages and disadvantages of GraphQL</vt:lpstr>
      <vt:lpstr>Describe what’s possible with a type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QL Main Concepts: </vt:lpstr>
      <vt:lpstr>Graph QL Server Libs and .Net Integrity </vt:lpstr>
      <vt:lpstr>Hot Chocolate</vt:lpstr>
      <vt:lpstr>1. Setup Environment demo: </vt:lpstr>
      <vt:lpstr>2. First Query  💪</vt:lpstr>
      <vt:lpstr>Session 2 Queries </vt:lpstr>
      <vt:lpstr>Hot Chocolate DI and Middlewares </vt:lpstr>
      <vt:lpstr>Reading Generated Schema </vt:lpstr>
      <vt:lpstr>Adding Pagination </vt:lpstr>
      <vt:lpstr>Intro For Adding Descriptors </vt:lpstr>
      <vt:lpstr>Mutation Time   </vt:lpstr>
      <vt:lpstr>References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Samir Abd El AAL</dc:creator>
  <cp:lastModifiedBy>Ahmed Samir Abd El AAL</cp:lastModifiedBy>
  <cp:revision>25</cp:revision>
  <dcterms:created xsi:type="dcterms:W3CDTF">2022-07-04T13:04:27Z</dcterms:created>
  <dcterms:modified xsi:type="dcterms:W3CDTF">2022-07-19T06:45:26Z</dcterms:modified>
</cp:coreProperties>
</file>