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0" r:id="rId3"/>
    <p:sldId id="279" r:id="rId4"/>
    <p:sldId id="275" r:id="rId5"/>
    <p:sldId id="276" r:id="rId6"/>
    <p:sldId id="277" r:id="rId7"/>
    <p:sldId id="278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lam Saied" initials="IS" lastIdx="1" clrIdx="0">
    <p:extLst>
      <p:ext uri="{19B8F6BF-5375-455C-9EA6-DF929625EA0E}">
        <p15:presenceInfo xmlns:p15="http://schemas.microsoft.com/office/powerpoint/2012/main" userId="S::205018@eru.edu.eg::81e119a7-98f2-4601-b953-d43efd091d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A8ED-C011-02F4-AE03-81C97A9D1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Zoro</a:t>
            </a:r>
            <a:r>
              <a:rPr lang="en-US" dirty="0"/>
              <a:t> assistant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AF426-D071-477A-C677-311F3296E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Dr: </a:t>
            </a:r>
            <a:r>
              <a:rPr lang="en-US" dirty="0" err="1"/>
              <a:t>esraa</a:t>
            </a:r>
            <a:r>
              <a:rPr lang="en-US" dirty="0"/>
              <a:t> </a:t>
            </a:r>
            <a:r>
              <a:rPr lang="en-US" dirty="0" err="1"/>
              <a:t>afify</a:t>
            </a:r>
            <a:endParaRPr lang="en-US" dirty="0"/>
          </a:p>
          <a:p>
            <a:r>
              <a:rPr lang="en-US" dirty="0"/>
              <a:t>Eng : Mostafa </a:t>
            </a:r>
          </a:p>
        </p:txBody>
      </p:sp>
    </p:spTree>
    <p:extLst>
      <p:ext uri="{BB962C8B-B14F-4D97-AF65-F5344CB8AC3E}">
        <p14:creationId xmlns:p14="http://schemas.microsoft.com/office/powerpoint/2010/main" val="361209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AA0F6-D122-0F55-14ED-30440BCA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703"/>
            <a:ext cx="12205528" cy="4980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386996-9561-B822-4044-F00CB8774921}"/>
              </a:ext>
            </a:extLst>
          </p:cNvPr>
          <p:cNvSpPr txBox="1"/>
          <p:nvPr/>
        </p:nvSpPr>
        <p:spPr>
          <a:xfrm>
            <a:off x="333955" y="294198"/>
            <a:ext cx="10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 wake word is called</a:t>
            </a:r>
          </a:p>
        </p:txBody>
      </p:sp>
    </p:spTree>
    <p:extLst>
      <p:ext uri="{BB962C8B-B14F-4D97-AF65-F5344CB8AC3E}">
        <p14:creationId xmlns:p14="http://schemas.microsoft.com/office/powerpoint/2010/main" val="175637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F0868-B90D-B3D3-499F-16B5E037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" y="1995777"/>
            <a:ext cx="12146213" cy="2957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B8D228-6AFE-E821-C3C1-DC7DE17C40EB}"/>
              </a:ext>
            </a:extLst>
          </p:cNvPr>
          <p:cNvSpPr txBox="1"/>
          <p:nvPr/>
        </p:nvSpPr>
        <p:spPr>
          <a:xfrm>
            <a:off x="341906" y="166977"/>
            <a:ext cx="1147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function to run the code</a:t>
            </a:r>
          </a:p>
        </p:txBody>
      </p:sp>
    </p:spTree>
    <p:extLst>
      <p:ext uri="{BB962C8B-B14F-4D97-AF65-F5344CB8AC3E}">
        <p14:creationId xmlns:p14="http://schemas.microsoft.com/office/powerpoint/2010/main" val="13995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E33B0-41E4-FF33-66EC-C31207333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" y="584857"/>
            <a:ext cx="11839492" cy="5502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31BAF-497E-1B0D-A93D-E8E660C3FBFA}"/>
              </a:ext>
            </a:extLst>
          </p:cNvPr>
          <p:cNvSpPr txBox="1"/>
          <p:nvPr/>
        </p:nvSpPr>
        <p:spPr>
          <a:xfrm>
            <a:off x="214685" y="63610"/>
            <a:ext cx="1183154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actual command</a:t>
            </a:r>
          </a:p>
        </p:txBody>
      </p:sp>
    </p:spTree>
    <p:extLst>
      <p:ext uri="{BB962C8B-B14F-4D97-AF65-F5344CB8AC3E}">
        <p14:creationId xmlns:p14="http://schemas.microsoft.com/office/powerpoint/2010/main" val="382849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F779F-CCFE-8F32-6638-788B2B40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" y="596372"/>
            <a:ext cx="12062129" cy="5504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FD10F-1592-0A15-912A-3D3E8D7ED6C7}"/>
              </a:ext>
            </a:extLst>
          </p:cNvPr>
          <p:cNvSpPr txBox="1"/>
          <p:nvPr/>
        </p:nvSpPr>
        <p:spPr>
          <a:xfrm>
            <a:off x="246489" y="0"/>
            <a:ext cx="118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Assistant commands</a:t>
            </a:r>
          </a:p>
        </p:txBody>
      </p:sp>
    </p:spTree>
    <p:extLst>
      <p:ext uri="{BB962C8B-B14F-4D97-AF65-F5344CB8AC3E}">
        <p14:creationId xmlns:p14="http://schemas.microsoft.com/office/powerpoint/2010/main" val="68096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1597D-C83D-C64D-354E-271C2803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" y="672133"/>
            <a:ext cx="12062129" cy="5439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F2066-2354-90CB-17E1-C643D9B73270}"/>
              </a:ext>
            </a:extLst>
          </p:cNvPr>
          <p:cNvSpPr txBox="1"/>
          <p:nvPr/>
        </p:nvSpPr>
        <p:spPr>
          <a:xfrm>
            <a:off x="182880" y="87464"/>
            <a:ext cx="116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commands for assistant</a:t>
            </a:r>
          </a:p>
        </p:txBody>
      </p:sp>
    </p:spTree>
    <p:extLst>
      <p:ext uri="{BB962C8B-B14F-4D97-AF65-F5344CB8AC3E}">
        <p14:creationId xmlns:p14="http://schemas.microsoft.com/office/powerpoint/2010/main" val="289935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49092-325D-1D1E-EF0F-E481D274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595"/>
            <a:ext cx="12192000" cy="5250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C3E196-AD37-B349-F8C1-9ED2FF1B01F9}"/>
              </a:ext>
            </a:extLst>
          </p:cNvPr>
          <p:cNvSpPr txBox="1"/>
          <p:nvPr/>
        </p:nvSpPr>
        <p:spPr>
          <a:xfrm>
            <a:off x="182880" y="206733"/>
            <a:ext cx="912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joke, play a song, write in a notepad</a:t>
            </a:r>
          </a:p>
        </p:txBody>
      </p:sp>
    </p:spTree>
    <p:extLst>
      <p:ext uri="{BB962C8B-B14F-4D97-AF65-F5344CB8AC3E}">
        <p14:creationId xmlns:p14="http://schemas.microsoft.com/office/powerpoint/2010/main" val="19435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DD90F-C37E-A2BC-323F-9F78A72D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" y="1353710"/>
            <a:ext cx="12150980" cy="184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E8D443-55AA-50A4-E7A9-58F2F5EFF549}"/>
              </a:ext>
            </a:extLst>
          </p:cNvPr>
          <p:cNvSpPr txBox="1"/>
          <p:nvPr/>
        </p:nvSpPr>
        <p:spPr>
          <a:xfrm>
            <a:off x="195943" y="81643"/>
            <a:ext cx="835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(+,-,*,/,mod, </a:t>
            </a:r>
            <a:r>
              <a:rPr lang="en-US" dirty="0" err="1"/>
              <a:t>xor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234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8D1F4-A4E3-B456-97A7-1658E093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5842"/>
            <a:ext cx="12192001" cy="5527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B5037E-0C3B-9912-80D3-4D98A4E79BB4}"/>
              </a:ext>
            </a:extLst>
          </p:cNvPr>
          <p:cNvSpPr txBox="1"/>
          <p:nvPr/>
        </p:nvSpPr>
        <p:spPr>
          <a:xfrm>
            <a:off x="182880" y="0"/>
            <a:ext cx="1116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YouTube, open Google</a:t>
            </a:r>
          </a:p>
        </p:txBody>
      </p:sp>
    </p:spTree>
    <p:extLst>
      <p:ext uri="{BB962C8B-B14F-4D97-AF65-F5344CB8AC3E}">
        <p14:creationId xmlns:p14="http://schemas.microsoft.com/office/powerpoint/2010/main" val="161625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51281-A74B-667A-DEFB-30905265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774"/>
            <a:ext cx="5730737" cy="1760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18C7C8-45E5-B22A-9F1D-686B0587CB49}"/>
              </a:ext>
            </a:extLst>
          </p:cNvPr>
          <p:cNvSpPr txBox="1"/>
          <p:nvPr/>
        </p:nvSpPr>
        <p:spPr>
          <a:xfrm>
            <a:off x="159025" y="0"/>
            <a:ext cx="217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project  function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6E614-BC33-D8E5-FE65-7561D0EEFD2E}"/>
              </a:ext>
            </a:extLst>
          </p:cNvPr>
          <p:cNvSpPr txBox="1"/>
          <p:nvPr/>
        </p:nvSpPr>
        <p:spPr>
          <a:xfrm>
            <a:off x="159025" y="439924"/>
            <a:ext cx="28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06B00-DCC6-5808-F100-F6F03631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29" y="3096603"/>
            <a:ext cx="5856030" cy="3018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5C56F0-44C1-4814-1C9A-41BFF07D40B5}"/>
              </a:ext>
            </a:extLst>
          </p:cNvPr>
          <p:cNvSpPr txBox="1"/>
          <p:nvPr/>
        </p:nvSpPr>
        <p:spPr>
          <a:xfrm>
            <a:off x="6096000" y="2476815"/>
            <a:ext cx="2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notepad </a:t>
            </a:r>
          </a:p>
        </p:txBody>
      </p:sp>
    </p:spTree>
    <p:extLst>
      <p:ext uri="{BB962C8B-B14F-4D97-AF65-F5344CB8AC3E}">
        <p14:creationId xmlns:p14="http://schemas.microsoft.com/office/powerpoint/2010/main" val="48788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F392B0-1A0B-7069-E16A-B92EEEA3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1039923"/>
            <a:ext cx="9655377" cy="4778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430-5DC8-4057-2412-F885399818D3}"/>
              </a:ext>
            </a:extLst>
          </p:cNvPr>
          <p:cNvSpPr txBox="1"/>
          <p:nvPr/>
        </p:nvSpPr>
        <p:spPr>
          <a:xfrm>
            <a:off x="357809" y="151074"/>
            <a:ext cx="28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corpus</a:t>
            </a:r>
          </a:p>
        </p:txBody>
      </p:sp>
    </p:spTree>
    <p:extLst>
      <p:ext uri="{BB962C8B-B14F-4D97-AF65-F5344CB8AC3E}">
        <p14:creationId xmlns:p14="http://schemas.microsoft.com/office/powerpoint/2010/main" val="290540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9243C0-30AE-E4FA-E4E7-C8B2233FF8E3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member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Adham</a:t>
            </a:r>
            <a:r>
              <a:rPr lang="en-US" dirty="0"/>
              <a:t> Mahmoud      205014</a:t>
            </a:r>
          </a:p>
          <a:p>
            <a:pPr algn="ctr"/>
            <a:r>
              <a:rPr lang="en-US" dirty="0"/>
              <a:t>Yousef Mohamed       205016</a:t>
            </a:r>
          </a:p>
          <a:p>
            <a:pPr algn="ctr"/>
            <a:r>
              <a:rPr lang="en-US" dirty="0"/>
              <a:t>Ahmed </a:t>
            </a:r>
            <a:r>
              <a:rPr lang="en-US" dirty="0" err="1"/>
              <a:t>tarek</a:t>
            </a:r>
            <a:r>
              <a:rPr lang="en-US" dirty="0"/>
              <a:t>             205043</a:t>
            </a:r>
          </a:p>
        </p:txBody>
      </p:sp>
    </p:spTree>
    <p:extLst>
      <p:ext uri="{BB962C8B-B14F-4D97-AF65-F5344CB8AC3E}">
        <p14:creationId xmlns:p14="http://schemas.microsoft.com/office/powerpoint/2010/main" val="220248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D7525-69DD-7759-FFCC-E639C19C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3" y="1088568"/>
            <a:ext cx="4206605" cy="1988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37BD3-7486-9399-B862-D6AFEFA05974}"/>
              </a:ext>
            </a:extLst>
          </p:cNvPr>
          <p:cNvSpPr txBox="1"/>
          <p:nvPr/>
        </p:nvSpPr>
        <p:spPr>
          <a:xfrm>
            <a:off x="564543" y="445274"/>
            <a:ext cx="302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NLP function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074EF-6E64-AB41-9607-6D23E106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8593"/>
            <a:ext cx="5608806" cy="1508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E1911-7600-6D3C-62AC-36FCF7AFEF2E}"/>
              </a:ext>
            </a:extLst>
          </p:cNvPr>
          <p:cNvSpPr txBox="1"/>
          <p:nvPr/>
        </p:nvSpPr>
        <p:spPr>
          <a:xfrm>
            <a:off x="6096000" y="2523790"/>
            <a:ext cx="407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data and fragmentation and displaying it  </a:t>
            </a:r>
          </a:p>
        </p:txBody>
      </p:sp>
    </p:spTree>
    <p:extLst>
      <p:ext uri="{BB962C8B-B14F-4D97-AF65-F5344CB8AC3E}">
        <p14:creationId xmlns:p14="http://schemas.microsoft.com/office/powerpoint/2010/main" val="110407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F1C01-ECB3-08BE-34B5-7FF74F09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26" y="944665"/>
            <a:ext cx="4130398" cy="2484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3A74F-D68B-AD99-9080-B201AFDD6918}"/>
              </a:ext>
            </a:extLst>
          </p:cNvPr>
          <p:cNvSpPr txBox="1"/>
          <p:nvPr/>
        </p:nvSpPr>
        <p:spPr>
          <a:xfrm>
            <a:off x="839926" y="23812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5-row form </a:t>
            </a:r>
            <a:r>
              <a:rPr lang="en-US" dirty="0" err="1"/>
              <a:t>data_frame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9F653-7CA9-55BA-EB71-370E7449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92" y="3806090"/>
            <a:ext cx="6294665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7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A301A-AC2D-7C42-BE5C-48B1044C3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53" y="1306646"/>
            <a:ext cx="8352244" cy="4244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3C030-5829-808F-6CA2-A9057ACB04AF}"/>
              </a:ext>
            </a:extLst>
          </p:cNvPr>
          <p:cNvSpPr txBox="1"/>
          <p:nvPr/>
        </p:nvSpPr>
        <p:spPr>
          <a:xfrm>
            <a:off x="962025" y="38100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 data by tokenizing it  </a:t>
            </a:r>
          </a:p>
        </p:txBody>
      </p:sp>
    </p:spTree>
    <p:extLst>
      <p:ext uri="{BB962C8B-B14F-4D97-AF65-F5344CB8AC3E}">
        <p14:creationId xmlns:p14="http://schemas.microsoft.com/office/powerpoint/2010/main" val="1655157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D2F4E-242E-C32E-6DAD-B0DFEE29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75" y="891302"/>
            <a:ext cx="7026249" cy="5204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061EF-B1CE-3CCA-2487-1D0894C4EEF0}"/>
              </a:ext>
            </a:extLst>
          </p:cNvPr>
          <p:cNvSpPr txBox="1"/>
          <p:nvPr/>
        </p:nvSpPr>
        <p:spPr>
          <a:xfrm>
            <a:off x="476250" y="342900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Vectorizing data </a:t>
            </a:r>
          </a:p>
        </p:txBody>
      </p:sp>
    </p:spTree>
    <p:extLst>
      <p:ext uri="{BB962C8B-B14F-4D97-AF65-F5344CB8AC3E}">
        <p14:creationId xmlns:p14="http://schemas.microsoft.com/office/powerpoint/2010/main" val="135338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63AB0-FEF1-A23A-FE37-9C069432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0" y="2053471"/>
            <a:ext cx="10615580" cy="2751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3F749-9E05-C46C-C1B6-E8687E457378}"/>
              </a:ext>
            </a:extLst>
          </p:cNvPr>
          <p:cNvSpPr txBox="1"/>
          <p:nvPr/>
        </p:nvSpPr>
        <p:spPr>
          <a:xfrm>
            <a:off x="800100" y="4572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TF-TDF</a:t>
            </a:r>
          </a:p>
        </p:txBody>
      </p:sp>
    </p:spTree>
    <p:extLst>
      <p:ext uri="{BB962C8B-B14F-4D97-AF65-F5344CB8AC3E}">
        <p14:creationId xmlns:p14="http://schemas.microsoft.com/office/powerpoint/2010/main" val="3254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0E223-88F4-5EE5-81B2-1A560D22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811476"/>
            <a:ext cx="9502964" cy="1234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D24A9-B0C7-698C-2551-A9F9F172D11A}"/>
              </a:ext>
            </a:extLst>
          </p:cNvPr>
          <p:cNvSpPr txBox="1"/>
          <p:nvPr/>
        </p:nvSpPr>
        <p:spPr>
          <a:xfrm>
            <a:off x="390525" y="33337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48CE3-512F-76B0-6C73-C7DC7CDE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512736"/>
            <a:ext cx="9411516" cy="1928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23E71-8CFB-2B03-4035-308A7F5F180A}"/>
              </a:ext>
            </a:extLst>
          </p:cNvPr>
          <p:cNvSpPr txBox="1"/>
          <p:nvPr/>
        </p:nvSpPr>
        <p:spPr>
          <a:xfrm>
            <a:off x="1000125" y="2495550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 algorithm</a:t>
            </a:r>
          </a:p>
        </p:txBody>
      </p:sp>
    </p:spTree>
    <p:extLst>
      <p:ext uri="{BB962C8B-B14F-4D97-AF65-F5344CB8AC3E}">
        <p14:creationId xmlns:p14="http://schemas.microsoft.com/office/powerpoint/2010/main" val="590112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46007-64A9-B16B-30A6-141FFE73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42" y="2884123"/>
            <a:ext cx="6995766" cy="1089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67E4BA-7DF0-AD51-EBE4-3CB555340542}"/>
              </a:ext>
            </a:extLst>
          </p:cNvPr>
          <p:cNvSpPr txBox="1"/>
          <p:nvPr/>
        </p:nvSpPr>
        <p:spPr>
          <a:xfrm>
            <a:off x="3552825" y="175260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Accuracy </a:t>
            </a:r>
          </a:p>
        </p:txBody>
      </p:sp>
    </p:spTree>
    <p:extLst>
      <p:ext uri="{BB962C8B-B14F-4D97-AF65-F5344CB8AC3E}">
        <p14:creationId xmlns:p14="http://schemas.microsoft.com/office/powerpoint/2010/main" val="322131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FE45B-A34C-00DB-B3E6-1850A831138C}"/>
              </a:ext>
            </a:extLst>
          </p:cNvPr>
          <p:cNvSpPr txBox="1"/>
          <p:nvPr/>
        </p:nvSpPr>
        <p:spPr>
          <a:xfrm>
            <a:off x="278296" y="1757238"/>
            <a:ext cx="114021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b="1" dirty="0">
                <a:latin typeface="Söhne Mono"/>
              </a:rPr>
            </a:br>
            <a:r>
              <a:rPr lang="en-US" b="1" dirty="0">
                <a:latin typeface="Söhne Mono"/>
              </a:rPr>
              <a:t>This project involves sentiment analysis on a dataset of reviews using Natural Language Processing (NLP) techniques. The dataset is loaded from a CSV file, and the 'Review' column is extracted for analysis. Text preprocessing is performed by selecting a subset of reviews, applying stemming using the </a:t>
            </a:r>
            <a:r>
              <a:rPr lang="en-US" b="1" dirty="0" err="1">
                <a:latin typeface="Söhne Mono"/>
              </a:rPr>
              <a:t>PorterStemmer</a:t>
            </a:r>
            <a:r>
              <a:rPr lang="en-US" b="1" dirty="0">
                <a:latin typeface="Söhne Mono"/>
              </a:rPr>
              <a:t> algorithm, and preparing the text for feature extraction. Features are extracted using </a:t>
            </a:r>
            <a:r>
              <a:rPr lang="en-US" b="1" dirty="0" err="1">
                <a:latin typeface="Söhne Mono"/>
              </a:rPr>
              <a:t>CountVectorizer</a:t>
            </a:r>
            <a:r>
              <a:rPr lang="en-US" b="1" dirty="0">
                <a:latin typeface="Söhne Mono"/>
              </a:rPr>
              <a:t> and </a:t>
            </a:r>
            <a:r>
              <a:rPr lang="en-US" b="1" dirty="0" err="1">
                <a:latin typeface="Söhne Mono"/>
              </a:rPr>
              <a:t>TfidfVectorizer</a:t>
            </a:r>
            <a:r>
              <a:rPr lang="en-US" b="1" dirty="0">
                <a:latin typeface="Söhne Mono"/>
              </a:rPr>
              <a:t>, which convert the text data into numerical representations. The dataset is split into training and testing sets, and a Gaussian Naive Bayes classifier is trained on the training data. The model's performance is evaluated using a confusion matrix and accuracy score. Overall, this project showcases the application of NLP techniques and machine learning algorithms to analyze and predict sentiment in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96081-E13C-ED4C-9D6F-C5D30F4FF27E}"/>
              </a:ext>
            </a:extLst>
          </p:cNvPr>
          <p:cNvSpPr txBox="1"/>
          <p:nvPr/>
        </p:nvSpPr>
        <p:spPr>
          <a:xfrm>
            <a:off x="2486770" y="88876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öhne Mono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133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2E62FC-AC7C-392A-52F2-F29F0870F9E7}"/>
              </a:ext>
            </a:extLst>
          </p:cNvPr>
          <p:cNvSpPr txBox="1"/>
          <p:nvPr/>
        </p:nvSpPr>
        <p:spPr>
          <a:xfrm>
            <a:off x="333375" y="-131267"/>
            <a:ext cx="10687049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┌─────────────────┐</a:t>
            </a:r>
          </a:p>
          <a:p>
            <a:r>
              <a:rPr lang="en-US" dirty="0"/>
              <a:t>  │   Import Data   </a:t>
            </a:r>
          </a:p>
          <a:p>
            <a:r>
              <a:rPr lang="en-US" dirty="0"/>
              <a:t>  └─────────────────┘  </a:t>
            </a:r>
            <a:r>
              <a:rPr lang="en-US" sz="2800" b="1" dirty="0"/>
              <a:t>pipeline</a:t>
            </a:r>
          </a:p>
          <a:p>
            <a:r>
              <a:rPr lang="en-US" dirty="0"/>
              <a:t>             │</a:t>
            </a:r>
          </a:p>
          <a:p>
            <a:r>
              <a:rPr lang="en-US" dirty="0"/>
              <a:t>             ▼</a:t>
            </a:r>
          </a:p>
          <a:p>
            <a:r>
              <a:rPr lang="en-US" dirty="0"/>
              <a:t>  ┌─────────────────┐</a:t>
            </a:r>
          </a:p>
          <a:p>
            <a:r>
              <a:rPr lang="en-US" dirty="0"/>
              <a:t>  │   Preprocessing </a:t>
            </a:r>
          </a:p>
          <a:p>
            <a:r>
              <a:rPr lang="en-US" dirty="0"/>
              <a:t>  └─────────────────┘</a:t>
            </a:r>
          </a:p>
          <a:p>
            <a:r>
              <a:rPr lang="en-US" dirty="0"/>
              <a:t>             │</a:t>
            </a:r>
          </a:p>
          <a:p>
            <a:r>
              <a:rPr lang="en-US" dirty="0"/>
              <a:t>             ▼</a:t>
            </a:r>
          </a:p>
          <a:p>
            <a:r>
              <a:rPr lang="en-US" dirty="0"/>
              <a:t>  ┌─────────────────┐</a:t>
            </a:r>
          </a:p>
          <a:p>
            <a:r>
              <a:rPr lang="en-US" dirty="0"/>
              <a:t>  │ Feature Extraction </a:t>
            </a:r>
          </a:p>
          <a:p>
            <a:r>
              <a:rPr lang="en-US" dirty="0"/>
              <a:t>  └─────────────────┘</a:t>
            </a:r>
          </a:p>
          <a:p>
            <a:r>
              <a:rPr lang="en-US" dirty="0"/>
              <a:t>             │</a:t>
            </a:r>
          </a:p>
          <a:p>
            <a:r>
              <a:rPr lang="en-US" dirty="0"/>
              <a:t>             ▼</a:t>
            </a:r>
          </a:p>
          <a:p>
            <a:r>
              <a:rPr lang="en-US" dirty="0"/>
              <a:t>  ┌─────────────────┐</a:t>
            </a:r>
          </a:p>
          <a:p>
            <a:r>
              <a:rPr lang="en-US" dirty="0"/>
              <a:t>  │   Train Model   </a:t>
            </a:r>
          </a:p>
          <a:p>
            <a:r>
              <a:rPr lang="en-US" dirty="0"/>
              <a:t>  └─────────────────┘</a:t>
            </a:r>
          </a:p>
          <a:p>
            <a:r>
              <a:rPr lang="en-US" dirty="0"/>
              <a:t>             │</a:t>
            </a:r>
          </a:p>
          <a:p>
            <a:r>
              <a:rPr lang="en-US" dirty="0"/>
              <a:t>             ▼</a:t>
            </a:r>
          </a:p>
          <a:p>
            <a:r>
              <a:rPr lang="en-US" dirty="0"/>
              <a:t>  ┌─────────────────┐</a:t>
            </a:r>
          </a:p>
          <a:p>
            <a:r>
              <a:rPr lang="en-US" dirty="0"/>
              <a:t>  │  Test &amp; Evaluate </a:t>
            </a:r>
          </a:p>
          <a:p>
            <a:r>
              <a:rPr lang="en-US" dirty="0"/>
              <a:t>  └─────────────────┘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25150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7FA3-F03F-84FE-23A9-EE7FA762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69B24-BD91-FF66-1C70-C6809A243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5718" y="1102167"/>
            <a:ext cx="10029136" cy="2954655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Import Data: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Import the required libraries.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Read the dataset from 'D:/JOU/NLP/Dataset.csv' using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pd.read_csv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Assign the 'Review' column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“d”.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Preprocessing: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Create an empty list 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text “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Iterate over “z” (first 20 elements of </a:t>
            </a:r>
            <a:r>
              <a:rPr lang="en-US" altLang="en-US" sz="1200" b="1" dirty="0">
                <a:solidFill>
                  <a:srgbClr val="D1D5DB"/>
                </a:solidFill>
                <a:latin typeface="Söhne Mono"/>
              </a:rPr>
              <a:t>“d”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Append each element to </a:t>
            </a:r>
            <a:r>
              <a:rPr lang="en-US" altLang="en-US" sz="1200" b="1" dirty="0">
                <a:solidFill>
                  <a:srgbClr val="D1D5DB"/>
                </a:solidFill>
                <a:latin typeface="Söhne Mono"/>
              </a:rPr>
              <a:t>“text”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Perform stemming using “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PorterStemmer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from “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nltk.stem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Feature Extraction: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Initialize “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CountVectorizer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“as a”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vectorizer”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Fit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vectorizer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Transform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into features using 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vectorizer”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Create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“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d</a:t>
            </a:r>
            <a:r>
              <a:rPr lang="en-US" altLang="en-US" sz="1200" b="1" dirty="0" err="1">
                <a:solidFill>
                  <a:srgbClr val="D1D5DB"/>
                </a:solidFill>
                <a:latin typeface="Söhne Mono"/>
              </a:rPr>
              <a:t>r”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the feature array and column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490DE-4AE9-F175-1D37-E5965D29CB27}"/>
              </a:ext>
            </a:extLst>
          </p:cNvPr>
          <p:cNvSpPr txBox="1"/>
          <p:nvPr/>
        </p:nvSpPr>
        <p:spPr>
          <a:xfrm>
            <a:off x="342900" y="1116959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prstClr val="black"/>
                </a:solidFill>
                <a:latin typeface="Söhne Mono"/>
              </a:rPr>
              <a:t>Initialize </a:t>
            </a:r>
            <a:r>
              <a:rPr lang="en-US" altLang="en-US" b="1" dirty="0" err="1">
                <a:solidFill>
                  <a:prstClr val="black"/>
                </a:solidFill>
                <a:latin typeface="Söhne Mono"/>
              </a:rPr>
              <a:t>TfidfVectorizer</a:t>
            </a:r>
            <a:r>
              <a:rPr lang="en-US" altLang="en-US" b="1" dirty="0">
                <a:solidFill>
                  <a:prstClr val="black"/>
                </a:solidFill>
                <a:latin typeface="Söhne Mono"/>
              </a:rPr>
              <a:t> as vectorizer2.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BB8F5-6926-2B4E-8202-D3FA0DBA25F6}"/>
              </a:ext>
            </a:extLst>
          </p:cNvPr>
          <p:cNvSpPr txBox="1"/>
          <p:nvPr/>
        </p:nvSpPr>
        <p:spPr>
          <a:xfrm>
            <a:off x="2255043" y="47732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 Model: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7F2245E-8E36-19A2-EF9F-84C83B33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ECF9A-3C86-1041-1364-0E46AF7D3318}"/>
              </a:ext>
            </a:extLst>
          </p:cNvPr>
          <p:cNvSpPr txBox="1"/>
          <p:nvPr/>
        </p:nvSpPr>
        <p:spPr>
          <a:xfrm>
            <a:off x="342900" y="1584706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Söhne Mono"/>
              </a:rPr>
              <a:t>Fit vectorizer2 with text data. </a:t>
            </a:r>
          </a:p>
          <a:p>
            <a:endParaRPr lang="en-US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D278322D-CD95-A43B-5CE6-4125469E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99811-D072-A17C-85DF-5AB7022FFA8F}"/>
              </a:ext>
            </a:extLst>
          </p:cNvPr>
          <p:cNvSpPr txBox="1"/>
          <p:nvPr/>
        </p:nvSpPr>
        <p:spPr>
          <a:xfrm>
            <a:off x="342900" y="2054259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r>
              <a:rPr lang="en-US" altLang="en-US" sz="1800" b="1" dirty="0">
                <a:latin typeface="Söhne Mono"/>
              </a:rPr>
              <a:t>Transform text into features using vectorizer2.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EC7FE29-7EEB-5BE1-875B-08609321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36E62-87BC-09F2-70DA-7FB6E1DFEC22}"/>
              </a:ext>
            </a:extLst>
          </p:cNvPr>
          <p:cNvSpPr txBox="1"/>
          <p:nvPr/>
        </p:nvSpPr>
        <p:spPr>
          <a:xfrm>
            <a:off x="342900" y="257593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Söhne Mono"/>
              </a:rPr>
              <a:t>Create a </a:t>
            </a:r>
            <a:r>
              <a:rPr lang="en-US" altLang="en-US" b="1" dirty="0" err="1">
                <a:latin typeface="Söhne Mono"/>
              </a:rPr>
              <a:t>DataFrame</a:t>
            </a:r>
            <a:r>
              <a:rPr lang="en-US" altLang="en-US" b="1" dirty="0">
                <a:latin typeface="Söhne Mono"/>
              </a:rPr>
              <a:t> X with the feature array and column names. 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10FCC-C539-7215-23D7-970319BBA4B1}"/>
              </a:ext>
            </a:extLst>
          </p:cNvPr>
          <p:cNvSpPr txBox="1"/>
          <p:nvPr/>
        </p:nvSpPr>
        <p:spPr>
          <a:xfrm>
            <a:off x="342900" y="3016168"/>
            <a:ext cx="549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Söhne Mono"/>
              </a:rPr>
              <a:t>Extract the 'Liked' column from dataframe1 as 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2DE0C87-8EEF-5AF9-B9EA-9884CEAD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9FCA8EB-EE99-5557-425C-6B670744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F0983-0F1C-27DF-2E66-E1999F8AF0D5}"/>
              </a:ext>
            </a:extLst>
          </p:cNvPr>
          <p:cNvSpPr txBox="1"/>
          <p:nvPr/>
        </p:nvSpPr>
        <p:spPr>
          <a:xfrm>
            <a:off x="342900" y="347250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Söhne Mono"/>
              </a:rPr>
              <a:t>Split the dataset into training and testing sets using </a:t>
            </a:r>
            <a:r>
              <a:rPr lang="en-US" altLang="en-US" b="1" dirty="0" err="1">
                <a:latin typeface="Söhne Mono"/>
              </a:rPr>
              <a:t>train_test_split</a:t>
            </a:r>
            <a:r>
              <a:rPr lang="en-US" altLang="en-US" b="1" dirty="0">
                <a:latin typeface="Söhne Mono"/>
              </a:rPr>
              <a:t>().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DCD573DB-91CF-F340-3FC2-84C46A60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84611-4EDB-C732-01F8-BC8BBF9471FD}"/>
              </a:ext>
            </a:extLst>
          </p:cNvPr>
          <p:cNvSpPr txBox="1"/>
          <p:nvPr/>
        </p:nvSpPr>
        <p:spPr>
          <a:xfrm>
            <a:off x="342900" y="3960314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Söhne Mono"/>
              </a:rPr>
              <a:t>Initialize the Gaussian Naive Bayes classifier as classifier.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3E727-9360-300E-6AB7-9032FD7B3B32}"/>
              </a:ext>
            </a:extLst>
          </p:cNvPr>
          <p:cNvSpPr txBox="1"/>
          <p:nvPr/>
        </p:nvSpPr>
        <p:spPr>
          <a:xfrm>
            <a:off x="-142875" y="4487553"/>
            <a:ext cx="67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b="1" dirty="0">
                <a:latin typeface="Söhne Mono"/>
              </a:rPr>
              <a:t>Fit the classifier with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93796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5DCF2-F1AF-A43B-986A-A944A578C449}"/>
              </a:ext>
            </a:extLst>
          </p:cNvPr>
          <p:cNvSpPr txBox="1"/>
          <p:nvPr/>
        </p:nvSpPr>
        <p:spPr>
          <a:xfrm>
            <a:off x="3040857" y="3008351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C4F26-AA6F-A01B-AFBF-DB873F04293A}"/>
              </a:ext>
            </a:extLst>
          </p:cNvPr>
          <p:cNvSpPr txBox="1"/>
          <p:nvPr/>
        </p:nvSpPr>
        <p:spPr>
          <a:xfrm>
            <a:off x="4552950" y="457200"/>
            <a:ext cx="240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öhne Mono"/>
              </a:rPr>
              <a:t>Test &amp; Evaluate: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A6F7B-5E60-7BD0-07DE-B02D968683A4}"/>
              </a:ext>
            </a:extLst>
          </p:cNvPr>
          <p:cNvSpPr txBox="1"/>
          <p:nvPr/>
        </p:nvSpPr>
        <p:spPr>
          <a:xfrm>
            <a:off x="2831306" y="1590972"/>
            <a:ext cx="7150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Söhne Mono"/>
              </a:rPr>
              <a:t>Predict the labels for the testing set using the trained classifier.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FF1B-D948-1FDB-C0BB-B111CA50C272}"/>
              </a:ext>
            </a:extLst>
          </p:cNvPr>
          <p:cNvSpPr txBox="1"/>
          <p:nvPr/>
        </p:nvSpPr>
        <p:spPr>
          <a:xfrm>
            <a:off x="3172282" y="2624732"/>
            <a:ext cx="5171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Söhne Mono"/>
              </a:rPr>
              <a:t>Create a confusion matrix using </a:t>
            </a:r>
            <a:r>
              <a:rPr lang="en-US" altLang="en-US" b="1" dirty="0" err="1">
                <a:latin typeface="Söhne Mono"/>
              </a:rPr>
              <a:t>confusion_matrix</a:t>
            </a:r>
            <a:r>
              <a:rPr lang="en-US" altLang="en-US" b="1" dirty="0">
                <a:latin typeface="Söhne Mono"/>
              </a:rPr>
              <a:t>(). </a:t>
            </a:r>
          </a:p>
          <a:p>
            <a:endParaRPr lang="en-US" b="1" dirty="0">
              <a:latin typeface="Söhne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60C6A-D2E3-84F6-D298-BA5827415C4C}"/>
              </a:ext>
            </a:extLst>
          </p:cNvPr>
          <p:cNvSpPr txBox="1"/>
          <p:nvPr/>
        </p:nvSpPr>
        <p:spPr>
          <a:xfrm>
            <a:off x="3040857" y="3533775"/>
            <a:ext cx="629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Söhne Mono"/>
              </a:rPr>
              <a:t>Calculate the accuracy score using </a:t>
            </a:r>
            <a:r>
              <a:rPr lang="en-US" altLang="en-US" b="1" dirty="0" err="1">
                <a:latin typeface="Söhne Mono"/>
              </a:rPr>
              <a:t>accuracy_score</a:t>
            </a:r>
            <a:r>
              <a:rPr lang="en-US" altLang="en-US" b="1" dirty="0">
                <a:latin typeface="Söhne Mono"/>
              </a:rPr>
              <a:t>(). </a:t>
            </a:r>
          </a:p>
          <a:p>
            <a:endParaRPr lang="en-US" b="1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76138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E8024-7CCC-DAB2-1D38-4C5D16BF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9" y="597453"/>
            <a:ext cx="11504555" cy="5090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5B885-2BB5-2354-C99E-FE8CE6389F02}"/>
              </a:ext>
            </a:extLst>
          </p:cNvPr>
          <p:cNvSpPr txBox="1"/>
          <p:nvPr/>
        </p:nvSpPr>
        <p:spPr>
          <a:xfrm>
            <a:off x="365760" y="111319"/>
            <a:ext cx="105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main libraries </a:t>
            </a:r>
          </a:p>
        </p:txBody>
      </p:sp>
    </p:spTree>
    <p:extLst>
      <p:ext uri="{BB962C8B-B14F-4D97-AF65-F5344CB8AC3E}">
        <p14:creationId xmlns:p14="http://schemas.microsoft.com/office/powerpoint/2010/main" val="408866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5A55D-8DF4-D9D6-D305-9B66FCEF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0" y="1195830"/>
            <a:ext cx="11972057" cy="1470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C189E1-63D8-1213-60FD-D476933C3E8D}"/>
              </a:ext>
            </a:extLst>
          </p:cNvPr>
          <p:cNvSpPr txBox="1"/>
          <p:nvPr/>
        </p:nvSpPr>
        <p:spPr>
          <a:xfrm>
            <a:off x="310101" y="270344"/>
            <a:ext cx="1153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objects to work with it</a:t>
            </a:r>
          </a:p>
        </p:txBody>
      </p:sp>
    </p:spTree>
    <p:extLst>
      <p:ext uri="{BB962C8B-B14F-4D97-AF65-F5344CB8AC3E}">
        <p14:creationId xmlns:p14="http://schemas.microsoft.com/office/powerpoint/2010/main" val="37197986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370</TotalTime>
  <Words>545</Words>
  <Application>Microsoft Office PowerPoint</Application>
  <PresentationFormat>Widescreen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Söhne</vt:lpstr>
      <vt:lpstr>Söhne Mono</vt:lpstr>
      <vt:lpstr>Gallery</vt:lpstr>
      <vt:lpstr>Zoro assistant </vt:lpstr>
      <vt:lpstr>PowerPoint Presentation</vt:lpstr>
      <vt:lpstr>PowerPoint Presentation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Saied</dc:creator>
  <cp:lastModifiedBy>Islam Saied</cp:lastModifiedBy>
  <cp:revision>4</cp:revision>
  <dcterms:created xsi:type="dcterms:W3CDTF">2023-05-24T22:07:09Z</dcterms:created>
  <dcterms:modified xsi:type="dcterms:W3CDTF">2023-05-25T04:29:33Z</dcterms:modified>
</cp:coreProperties>
</file>