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30ABC-C551-4F8F-93E0-B5474DD46655}" type="datetimeFigureOut">
              <a:rPr lang="en-US" smtClean="0"/>
              <a:t>6/29/2011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7E7AD-5C7A-4592-9A14-648C692155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Oracle Database 11</a:t>
            </a:r>
            <a:r>
              <a:rPr lang="en-US" i="1"/>
              <a:t>g</a:t>
            </a:r>
            <a:r>
              <a:rPr lang="en-US"/>
              <a:t>: SQL Fundamentals I</a:t>
            </a:r>
            <a:r>
              <a:rPr lang="en-US">
                <a:solidFill>
                  <a:schemeClr val="tx1"/>
                </a:solidFill>
              </a:rPr>
              <a:t>   I - </a:t>
            </a:r>
            <a:fld id="{201984C9-1500-449E-B88E-FA94F45D925A}" type="slidenum">
              <a:rPr lang="en-US">
                <a:solidFill>
                  <a:schemeClr val="tx1"/>
                </a:solidFill>
              </a:rPr>
              <a:pPr/>
              <a:t>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62501" name="Rectangle 5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5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SQL Statements</a:t>
            </a:r>
          </a:p>
          <a:p>
            <a:pPr lvl="1"/>
            <a:r>
              <a:rPr lang="en-US"/>
              <a:t>SQL statements supported by Oracle comply with industry standards. Oracle Corporation ensures future compliance with evolving standards by actively involving key personnel in SQL standards committees. The industry-accepted committees are ANSI and International Standards Organization (ISO). Both ANSI and ISO have accepted SQL as the standard language for relational databases.</a:t>
            </a:r>
          </a:p>
        </p:txBody>
      </p:sp>
      <p:graphicFrame>
        <p:nvGraphicFramePr>
          <p:cNvPr id="526336" name="Object 0"/>
          <p:cNvGraphicFramePr>
            <a:graphicFrameLocks/>
          </p:cNvGraphicFramePr>
          <p:nvPr/>
        </p:nvGraphicFramePr>
        <p:xfrm>
          <a:off x="500063" y="6132286"/>
          <a:ext cx="5732859" cy="2848429"/>
        </p:xfrm>
        <a:graphic>
          <a:graphicData uri="http://schemas.openxmlformats.org/presentationml/2006/ole">
            <p:oleObj spid="_x0000_s1026" name="Document" r:id="rId4" imgW="6058080" imgH="2970360" progId="Word.Document.8">
              <p:embed/>
            </p:oleObj>
          </a:graphicData>
        </a:graphic>
      </p:graphicFrame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Oracle Database 11</a:t>
            </a:r>
            <a:r>
              <a:rPr lang="en-US" i="1"/>
              <a:t>g</a:t>
            </a:r>
            <a:r>
              <a:rPr lang="en-US"/>
              <a:t>: SQL Fundamentals I</a:t>
            </a:r>
            <a:r>
              <a:rPr lang="en-US">
                <a:solidFill>
                  <a:schemeClr val="tx1"/>
                </a:solidFill>
              </a:rPr>
              <a:t>   I - </a:t>
            </a:r>
            <a:fld id="{B30E77A0-7C9A-4C90-9EE9-6AD08F9B7FF3}" type="slidenum">
              <a:rPr lang="en-US">
                <a:solidFill>
                  <a:schemeClr val="tx1"/>
                </a:solidFill>
              </a:rPr>
              <a:pPr/>
              <a:t>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80262" name="Rectangle 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6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 charset="0"/>
              </a:rPr>
              <a:t>The </a:t>
            </a:r>
            <a:r>
              <a:rPr lang="en-GB">
                <a:latin typeface="Courier New" pitchFamily="49" charset="0"/>
                <a:cs typeface="Times New Roman" charset="0"/>
              </a:rPr>
              <a:t>Human</a:t>
            </a:r>
            <a:r>
              <a:rPr lang="en-GB">
                <a:latin typeface="Times New Roman" charset="0"/>
                <a:cs typeface="Times New Roman" charset="0"/>
              </a:rPr>
              <a:t> </a:t>
            </a:r>
            <a:r>
              <a:rPr lang="en-GB">
                <a:latin typeface="Courier New" pitchFamily="49" charset="0"/>
                <a:cs typeface="Times New Roman" charset="0"/>
              </a:rPr>
              <a:t>Resources</a:t>
            </a:r>
            <a:r>
              <a:rPr lang="en-GB">
                <a:latin typeface="Times New Roman" charset="0"/>
                <a:cs typeface="Times New Roman" charset="0"/>
              </a:rPr>
              <a:t> </a:t>
            </a:r>
            <a:r>
              <a:rPr lang="en-GB">
                <a:latin typeface="Courier New" pitchFamily="49" charset="0"/>
                <a:cs typeface="Times New Roman" charset="0"/>
              </a:rPr>
              <a:t>(HR)</a:t>
            </a:r>
            <a:r>
              <a:rPr lang="en-GB">
                <a:cs typeface="Times New Roman" charset="0"/>
              </a:rPr>
              <a:t>Schema Description</a:t>
            </a:r>
          </a:p>
          <a:p>
            <a:pPr lvl="1"/>
            <a:r>
              <a:rPr lang="en-US"/>
              <a:t>The Human Resources (HR) schema is a part of the Oracle Sample Schemas that can be installed in an Oracle database. The practice sessions in this course use data from the HR schema.</a:t>
            </a:r>
          </a:p>
          <a:p>
            <a:pPr lvl="1"/>
            <a:r>
              <a:rPr lang="en-US" b="1"/>
              <a:t>Table Descriptions</a:t>
            </a:r>
          </a:p>
          <a:p>
            <a:pPr lvl="2">
              <a:buSzPct val="70000"/>
              <a:buFont typeface="Courier New" pitchFamily="49" charset="0"/>
              <a:buChar char="•"/>
            </a:pPr>
            <a:r>
              <a:rPr lang="en-US">
                <a:latin typeface="Courier New" pitchFamily="49" charset="0"/>
              </a:rPr>
              <a:t>REGIONS</a:t>
            </a:r>
            <a:r>
              <a:rPr lang="en-US"/>
              <a:t> contains rows that represent a region such as America, Asia, and so on.</a:t>
            </a:r>
          </a:p>
          <a:p>
            <a:pPr lvl="2">
              <a:buSzPct val="70000"/>
              <a:buFont typeface="Courier New" pitchFamily="49" charset="0"/>
              <a:buChar char="•"/>
            </a:pPr>
            <a:r>
              <a:rPr lang="en-US">
                <a:latin typeface="Courier New" pitchFamily="49" charset="0"/>
              </a:rPr>
              <a:t>COUNTRIES</a:t>
            </a:r>
            <a:r>
              <a:rPr lang="en-US"/>
              <a:t> contains rows for countries, each of which is associated with a region.</a:t>
            </a:r>
          </a:p>
          <a:p>
            <a:pPr lvl="2">
              <a:buSzPct val="70000"/>
              <a:buFont typeface="Courier New" pitchFamily="49" charset="0"/>
              <a:buChar char="•"/>
            </a:pPr>
            <a:r>
              <a:rPr lang="en-US">
                <a:latin typeface="Courier New" pitchFamily="49" charset="0"/>
              </a:rPr>
              <a:t>LOCATIONS</a:t>
            </a:r>
            <a:r>
              <a:rPr lang="en-US"/>
              <a:t> contains the specific address of a specific office, warehouse, or production site of a company in a particular country. </a:t>
            </a:r>
          </a:p>
          <a:p>
            <a:pPr lvl="2">
              <a:buSzPct val="70000"/>
              <a:buFont typeface="Courier New" pitchFamily="49" charset="0"/>
              <a:buChar char="•"/>
            </a:pPr>
            <a:r>
              <a:rPr lang="en-US">
                <a:latin typeface="Courier New" pitchFamily="49" charset="0"/>
              </a:rPr>
              <a:t>DEPARTMENTS</a:t>
            </a:r>
            <a:r>
              <a:rPr lang="en-US"/>
              <a:t> shows details about the departments in which the employees work. Each department may have a relationship representing the department manager in the </a:t>
            </a:r>
            <a:r>
              <a:rPr lang="en-US">
                <a:latin typeface="Courier New" pitchFamily="49" charset="0"/>
              </a:rPr>
              <a:t>EMPLOYEES</a:t>
            </a:r>
            <a:r>
              <a:rPr lang="en-US"/>
              <a:t> table.</a:t>
            </a:r>
          </a:p>
          <a:p>
            <a:pPr lvl="2">
              <a:buSzPct val="70000"/>
              <a:buFont typeface="Courier New" pitchFamily="49" charset="0"/>
              <a:buChar char="•"/>
            </a:pPr>
            <a:r>
              <a:rPr lang="en-US">
                <a:latin typeface="Courier New" pitchFamily="49" charset="0"/>
              </a:rPr>
              <a:t>EMPLOYEES</a:t>
            </a:r>
            <a:r>
              <a:rPr lang="en-US"/>
              <a:t> contains details about each employee working for a department. Some employees may not be assigned to any department.</a:t>
            </a:r>
          </a:p>
          <a:p>
            <a:pPr lvl="2">
              <a:buSzPct val="70000"/>
              <a:buFont typeface="Courier New" pitchFamily="49" charset="0"/>
              <a:buChar char="•"/>
            </a:pPr>
            <a:r>
              <a:rPr lang="en-US">
                <a:latin typeface="Courier New" pitchFamily="49" charset="0"/>
              </a:rPr>
              <a:t>JOBS</a:t>
            </a:r>
            <a:r>
              <a:rPr lang="en-US"/>
              <a:t> contains the job types that can be held by each employee.</a:t>
            </a:r>
          </a:p>
          <a:p>
            <a:pPr lvl="2">
              <a:buSzPct val="70000"/>
              <a:buFont typeface="Courier New" pitchFamily="49" charset="0"/>
              <a:buChar char="•"/>
            </a:pPr>
            <a:r>
              <a:rPr lang="en-US">
                <a:latin typeface="Courier New" pitchFamily="49" charset="0"/>
              </a:rPr>
              <a:t>JOB_HISTORY</a:t>
            </a:r>
            <a:r>
              <a:rPr lang="en-US"/>
              <a:t> contains the job history of the employees. If an employee changes departments within a job or changes jobs within a department, then a new row is inserted into this table with the earlier job information of the employee.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ChangeArrowheads="1"/>
          </p:cNvSpPr>
          <p:nvPr/>
        </p:nvSpPr>
        <p:spPr bwMode="blackWhite">
          <a:xfrm>
            <a:off x="1524000" y="1023938"/>
            <a:ext cx="6037263" cy="4935537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blackWhite">
          <a:xfrm>
            <a:off x="1658938" y="4294188"/>
            <a:ext cx="5765800" cy="669925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blackWhite">
          <a:xfrm>
            <a:off x="1658938" y="5030788"/>
            <a:ext cx="5765800" cy="809625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blackWhite">
          <a:xfrm>
            <a:off x="1658938" y="2763838"/>
            <a:ext cx="5776912" cy="1457325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blackWhite">
          <a:xfrm>
            <a:off x="1658938" y="1082675"/>
            <a:ext cx="5765800" cy="1603375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4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Statements</a:t>
            </a:r>
          </a:p>
        </p:txBody>
      </p:sp>
      <p:sp>
        <p:nvSpPr>
          <p:cNvPr id="3614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676400" y="1117600"/>
            <a:ext cx="1676400" cy="5026025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65000"/>
              </a:lnSpc>
            </a:pPr>
            <a:r>
              <a:rPr lang="en-US" sz="1800">
                <a:latin typeface="Courier New" pitchFamily="49" charset="0"/>
              </a:rPr>
              <a:t> </a:t>
            </a:r>
          </a:p>
          <a:p>
            <a:pPr>
              <a:lnSpc>
                <a:spcPct val="65000"/>
              </a:lnSpc>
            </a:pPr>
            <a:r>
              <a:rPr lang="en-US" sz="1800">
                <a:latin typeface="Courier New" pitchFamily="49" charset="0"/>
              </a:rPr>
              <a:t>SELECT</a:t>
            </a:r>
            <a:r>
              <a:rPr lang="en-US" sz="1400">
                <a:latin typeface="Courier New" pitchFamily="49" charset="0"/>
              </a:rPr>
              <a:t> </a:t>
            </a:r>
          </a:p>
          <a:p>
            <a:pPr>
              <a:lnSpc>
                <a:spcPct val="65000"/>
              </a:lnSpc>
            </a:pPr>
            <a:r>
              <a:rPr lang="en-US" sz="1800">
                <a:latin typeface="Courier New" pitchFamily="49" charset="0"/>
              </a:rPr>
              <a:t>INSERT</a:t>
            </a:r>
          </a:p>
          <a:p>
            <a:pPr>
              <a:lnSpc>
                <a:spcPct val="65000"/>
              </a:lnSpc>
            </a:pPr>
            <a:r>
              <a:rPr lang="en-US" sz="1800">
                <a:latin typeface="Courier New" pitchFamily="49" charset="0"/>
              </a:rPr>
              <a:t>UPDATE</a:t>
            </a:r>
          </a:p>
          <a:p>
            <a:pPr>
              <a:lnSpc>
                <a:spcPct val="65000"/>
              </a:lnSpc>
            </a:pPr>
            <a:r>
              <a:rPr lang="en-US" sz="1800">
                <a:latin typeface="Courier New" pitchFamily="49" charset="0"/>
              </a:rPr>
              <a:t>DELETE</a:t>
            </a:r>
          </a:p>
          <a:p>
            <a:pPr>
              <a:lnSpc>
                <a:spcPct val="65000"/>
              </a:lnSpc>
            </a:pPr>
            <a:r>
              <a:rPr lang="en-US" sz="1800">
                <a:latin typeface="Courier New" pitchFamily="49" charset="0"/>
              </a:rPr>
              <a:t>MERGE</a:t>
            </a:r>
          </a:p>
          <a:p>
            <a:pPr>
              <a:lnSpc>
                <a:spcPct val="65000"/>
              </a:lnSpc>
            </a:pPr>
            <a:endParaRPr lang="en-US" sz="400">
              <a:latin typeface="Courier New" pitchFamily="49" charset="0"/>
            </a:endParaRPr>
          </a:p>
          <a:p>
            <a:pPr>
              <a:lnSpc>
                <a:spcPct val="65000"/>
              </a:lnSpc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65000"/>
              </a:lnSpc>
            </a:pPr>
            <a:r>
              <a:rPr lang="en-US" sz="1800">
                <a:latin typeface="Courier New" pitchFamily="49" charset="0"/>
              </a:rPr>
              <a:t>CREATE</a:t>
            </a:r>
          </a:p>
          <a:p>
            <a:pPr>
              <a:lnSpc>
                <a:spcPct val="65000"/>
              </a:lnSpc>
            </a:pPr>
            <a:r>
              <a:rPr lang="en-US" sz="1800">
                <a:latin typeface="Courier New" pitchFamily="49" charset="0"/>
              </a:rPr>
              <a:t>ALTER</a:t>
            </a:r>
          </a:p>
          <a:p>
            <a:pPr>
              <a:lnSpc>
                <a:spcPct val="65000"/>
              </a:lnSpc>
            </a:pPr>
            <a:r>
              <a:rPr lang="en-US" sz="1800">
                <a:latin typeface="Courier New" pitchFamily="49" charset="0"/>
              </a:rPr>
              <a:t>DROP</a:t>
            </a:r>
          </a:p>
          <a:p>
            <a:pPr>
              <a:lnSpc>
                <a:spcPct val="65000"/>
              </a:lnSpc>
            </a:pPr>
            <a:r>
              <a:rPr lang="en-US" sz="1800">
                <a:latin typeface="Courier New" pitchFamily="49" charset="0"/>
              </a:rPr>
              <a:t>RENAME</a:t>
            </a:r>
          </a:p>
          <a:p>
            <a:pPr>
              <a:lnSpc>
                <a:spcPct val="65000"/>
              </a:lnSpc>
            </a:pPr>
            <a:r>
              <a:rPr lang="en-US" sz="1800">
                <a:latin typeface="Courier New" pitchFamily="49" charset="0"/>
              </a:rPr>
              <a:t>TRUNCATE</a:t>
            </a:r>
          </a:p>
          <a:p>
            <a:pPr>
              <a:lnSpc>
                <a:spcPct val="65000"/>
              </a:lnSpc>
            </a:pPr>
            <a:r>
              <a:rPr lang="en-US" sz="1800">
                <a:latin typeface="Courier New" pitchFamily="49" charset="0"/>
              </a:rPr>
              <a:t>COMMENT</a:t>
            </a:r>
          </a:p>
          <a:p>
            <a:pPr>
              <a:lnSpc>
                <a:spcPct val="65000"/>
              </a:lnSpc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65000"/>
              </a:lnSpc>
            </a:pPr>
            <a:r>
              <a:rPr lang="en-US" sz="1800">
                <a:latin typeface="Courier New" pitchFamily="49" charset="0"/>
              </a:rPr>
              <a:t>GRANT</a:t>
            </a:r>
          </a:p>
          <a:p>
            <a:pPr>
              <a:lnSpc>
                <a:spcPct val="65000"/>
              </a:lnSpc>
            </a:pPr>
            <a:r>
              <a:rPr lang="en-US" sz="1800">
                <a:latin typeface="Courier New" pitchFamily="49" charset="0"/>
              </a:rPr>
              <a:t>REVOKE</a:t>
            </a:r>
          </a:p>
          <a:p>
            <a:pPr>
              <a:lnSpc>
                <a:spcPct val="65000"/>
              </a:lnSpc>
            </a:pPr>
            <a:endParaRPr lang="en-US" sz="900">
              <a:latin typeface="Courier New" pitchFamily="49" charset="0"/>
            </a:endParaRPr>
          </a:p>
          <a:p>
            <a:pPr>
              <a:lnSpc>
                <a:spcPct val="65000"/>
              </a:lnSpc>
            </a:pPr>
            <a:endParaRPr lang="en-US" sz="900">
              <a:latin typeface="Courier New" pitchFamily="49" charset="0"/>
            </a:endParaRPr>
          </a:p>
          <a:p>
            <a:pPr>
              <a:lnSpc>
                <a:spcPct val="65000"/>
              </a:lnSpc>
            </a:pPr>
            <a:r>
              <a:rPr lang="en-US" sz="1800">
                <a:latin typeface="Courier New" pitchFamily="49" charset="0"/>
              </a:rPr>
              <a:t>COMMIT</a:t>
            </a:r>
          </a:p>
          <a:p>
            <a:pPr>
              <a:lnSpc>
                <a:spcPct val="65000"/>
              </a:lnSpc>
            </a:pPr>
            <a:r>
              <a:rPr lang="en-US" sz="1800">
                <a:latin typeface="Courier New" pitchFamily="49" charset="0"/>
              </a:rPr>
              <a:t>ROLLBACK</a:t>
            </a:r>
          </a:p>
          <a:p>
            <a:pPr>
              <a:lnSpc>
                <a:spcPct val="65000"/>
              </a:lnSpc>
            </a:pPr>
            <a:r>
              <a:rPr lang="en-US" sz="1800">
                <a:latin typeface="Courier New" pitchFamily="49" charset="0"/>
              </a:rPr>
              <a:t>SAVEPOINT</a:t>
            </a:r>
          </a:p>
          <a:p>
            <a:pPr>
              <a:lnSpc>
                <a:spcPct val="65000"/>
              </a:lnSpc>
            </a:pPr>
            <a:endParaRPr lang="en-US" sz="700">
              <a:latin typeface="Courier New" pitchFamily="49" charset="0"/>
            </a:endParaRPr>
          </a:p>
          <a:p>
            <a:pPr>
              <a:lnSpc>
                <a:spcPct val="65000"/>
              </a:lnSpc>
            </a:pPr>
            <a:endParaRPr lang="en-US" sz="700">
              <a:latin typeface="Courier New" pitchFamily="49" charset="0"/>
            </a:endParaRPr>
          </a:p>
          <a:p>
            <a:pPr>
              <a:lnSpc>
                <a:spcPct val="65000"/>
              </a:lnSpc>
            </a:pPr>
            <a:endParaRPr lang="en-US" sz="700">
              <a:latin typeface="Courier New" pitchFamily="49" charset="0"/>
            </a:endParaRPr>
          </a:p>
        </p:txBody>
      </p:sp>
      <p:sp>
        <p:nvSpPr>
          <p:cNvPr id="361481" name="Rectangle 9"/>
          <p:cNvSpPr>
            <a:spLocks noChangeArrowheads="1"/>
          </p:cNvSpPr>
          <p:nvPr/>
        </p:nvSpPr>
        <p:spPr bwMode="auto">
          <a:xfrm>
            <a:off x="3395663" y="1714500"/>
            <a:ext cx="372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b="0"/>
              <a:t>Data manipulation language (DML)</a:t>
            </a:r>
          </a:p>
        </p:txBody>
      </p:sp>
      <p:sp>
        <p:nvSpPr>
          <p:cNvPr id="361482" name="Rectangle 10"/>
          <p:cNvSpPr>
            <a:spLocks noChangeArrowheads="1"/>
          </p:cNvSpPr>
          <p:nvPr/>
        </p:nvSpPr>
        <p:spPr bwMode="auto">
          <a:xfrm>
            <a:off x="3395663" y="3259138"/>
            <a:ext cx="332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b="0"/>
              <a:t>Data definition language (DDL)</a:t>
            </a:r>
          </a:p>
        </p:txBody>
      </p:sp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3395663" y="5272088"/>
            <a:ext cx="212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b="0"/>
              <a:t>Transaction control</a:t>
            </a:r>
          </a:p>
        </p:txBody>
      </p:sp>
      <p:sp>
        <p:nvSpPr>
          <p:cNvPr id="361484" name="Rectangle 12"/>
          <p:cNvSpPr>
            <a:spLocks noChangeArrowheads="1"/>
          </p:cNvSpPr>
          <p:nvPr/>
        </p:nvSpPr>
        <p:spPr bwMode="auto">
          <a:xfrm>
            <a:off x="3395663" y="4402138"/>
            <a:ext cx="309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b="0"/>
              <a:t>Data control language (DCL)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409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Human Resources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latin typeface="Courier New" pitchFamily="49" charset="0"/>
              </a:rPr>
              <a:t>(HR)</a:t>
            </a:r>
            <a:r>
              <a:rPr lang="en-US"/>
              <a:t> Schema</a:t>
            </a:r>
          </a:p>
        </p:txBody>
      </p:sp>
      <p:grpSp>
        <p:nvGrpSpPr>
          <p:cNvPr id="2" name="Group 4099"/>
          <p:cNvGrpSpPr>
            <a:grpSpLocks/>
          </p:cNvGrpSpPr>
          <p:nvPr/>
        </p:nvGrpSpPr>
        <p:grpSpPr bwMode="auto">
          <a:xfrm>
            <a:off x="6357938" y="4275138"/>
            <a:ext cx="280987" cy="138112"/>
            <a:chOff x="4968" y="1240"/>
            <a:chExt cx="136" cy="66"/>
          </a:xfrm>
        </p:grpSpPr>
        <p:sp>
          <p:nvSpPr>
            <p:cNvPr id="479236" name="Line 4100"/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479237" name="Line 4101"/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</p:grpSp>
      <p:sp>
        <p:nvSpPr>
          <p:cNvPr id="479238" name="Rectangle 4102"/>
          <p:cNvSpPr>
            <a:spLocks noChangeArrowheads="1"/>
          </p:cNvSpPr>
          <p:nvPr/>
        </p:nvSpPr>
        <p:spPr bwMode="blackWhite">
          <a:xfrm>
            <a:off x="3700463" y="1752600"/>
            <a:ext cx="1201737" cy="7540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952" tIns="45476" rIns="90952" bIns="45476"/>
          <a:lstStyle/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200"/>
              <a:t>DEPARTMENTS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>
                <a:solidFill>
                  <a:srgbClr val="0000FF"/>
                </a:solidFill>
              </a:rPr>
              <a:t>department_id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department_name</a:t>
            </a:r>
            <a:endParaRPr lang="en-US" sz="1000" b="0">
              <a:cs typeface="Times New Roman" charset="0"/>
            </a:endParaRP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manager_id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location_id</a:t>
            </a:r>
            <a:endParaRPr lang="en-US" sz="1000" b="0">
              <a:cs typeface="Times New Roman" charset="0"/>
            </a:endParaRPr>
          </a:p>
        </p:txBody>
      </p:sp>
      <p:sp>
        <p:nvSpPr>
          <p:cNvPr id="479239" name="AutoShape 4103"/>
          <p:cNvSpPr>
            <a:spLocks noChangeArrowheads="1"/>
          </p:cNvSpPr>
          <p:nvPr/>
        </p:nvSpPr>
        <p:spPr bwMode="blackWhite">
          <a:xfrm>
            <a:off x="3678238" y="1676400"/>
            <a:ext cx="1260475" cy="930275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45476" tIns="45476" rIns="45476" bIns="45476" anchor="ctr"/>
          <a:lstStyle/>
          <a:p>
            <a:pPr defTabSz="2254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/>
          </a:p>
        </p:txBody>
      </p:sp>
      <p:sp>
        <p:nvSpPr>
          <p:cNvPr id="479240" name="Rectangle 4104"/>
          <p:cNvSpPr>
            <a:spLocks noChangeArrowheads="1"/>
          </p:cNvSpPr>
          <p:nvPr/>
        </p:nvSpPr>
        <p:spPr bwMode="blackWhite">
          <a:xfrm>
            <a:off x="5991225" y="1766888"/>
            <a:ext cx="976313" cy="9794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952" tIns="45476" rIns="90952" bIns="45476"/>
          <a:lstStyle/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200"/>
              <a:t>LOCATIONS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>
                <a:solidFill>
                  <a:srgbClr val="0000FF"/>
                </a:solidFill>
              </a:rPr>
              <a:t>location_id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street_address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postal_code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city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state_province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country_id</a:t>
            </a:r>
          </a:p>
        </p:txBody>
      </p:sp>
      <p:sp>
        <p:nvSpPr>
          <p:cNvPr id="479241" name="AutoShape 4105"/>
          <p:cNvSpPr>
            <a:spLocks noChangeArrowheads="1"/>
          </p:cNvSpPr>
          <p:nvPr/>
        </p:nvSpPr>
        <p:spPr bwMode="blackWhite">
          <a:xfrm>
            <a:off x="5832475" y="1676400"/>
            <a:ext cx="1282700" cy="1222375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45476" tIns="45476" rIns="45476" bIns="45476" anchor="ctr"/>
          <a:lstStyle/>
          <a:p>
            <a:pPr defTabSz="2254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/>
          </a:p>
        </p:txBody>
      </p:sp>
      <p:sp>
        <p:nvSpPr>
          <p:cNvPr id="479242" name="AutoShape 4106"/>
          <p:cNvSpPr>
            <a:spLocks noChangeArrowheads="1"/>
          </p:cNvSpPr>
          <p:nvPr/>
        </p:nvSpPr>
        <p:spPr bwMode="blackWhite">
          <a:xfrm>
            <a:off x="5876925" y="3429000"/>
            <a:ext cx="1206500" cy="838200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45476" tIns="45476" rIns="45476" bIns="45476" anchor="ctr"/>
          <a:lstStyle/>
          <a:p>
            <a:pPr defTabSz="2254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/>
          </a:p>
        </p:txBody>
      </p:sp>
      <p:sp>
        <p:nvSpPr>
          <p:cNvPr id="479243" name="Rectangle 4107"/>
          <p:cNvSpPr>
            <a:spLocks noChangeArrowheads="1"/>
          </p:cNvSpPr>
          <p:nvPr/>
        </p:nvSpPr>
        <p:spPr bwMode="blackWhite">
          <a:xfrm>
            <a:off x="6046788" y="3594100"/>
            <a:ext cx="901700" cy="6223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952" tIns="45476" rIns="90952" bIns="45476"/>
          <a:lstStyle/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200"/>
              <a:t>COUNTRIES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>
                <a:solidFill>
                  <a:srgbClr val="0000FF"/>
                </a:solidFill>
              </a:rPr>
              <a:t>country_id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country_name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region_id</a:t>
            </a:r>
          </a:p>
        </p:txBody>
      </p:sp>
      <p:sp>
        <p:nvSpPr>
          <p:cNvPr id="479244" name="Rectangle 4108"/>
          <p:cNvSpPr>
            <a:spLocks noChangeArrowheads="1"/>
          </p:cNvSpPr>
          <p:nvPr/>
        </p:nvSpPr>
        <p:spPr bwMode="blackWhite">
          <a:xfrm>
            <a:off x="6126163" y="4924425"/>
            <a:ext cx="827087" cy="441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952" tIns="45476" rIns="90952" bIns="45476"/>
          <a:lstStyle/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200"/>
              <a:t>REGIONS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>
                <a:solidFill>
                  <a:srgbClr val="0000FF"/>
                </a:solidFill>
              </a:rPr>
              <a:t>region_id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region_name</a:t>
            </a:r>
          </a:p>
        </p:txBody>
      </p:sp>
      <p:sp>
        <p:nvSpPr>
          <p:cNvPr id="479245" name="AutoShape 4109"/>
          <p:cNvSpPr>
            <a:spLocks noChangeArrowheads="1"/>
          </p:cNvSpPr>
          <p:nvPr/>
        </p:nvSpPr>
        <p:spPr bwMode="blackWhite">
          <a:xfrm>
            <a:off x="5918200" y="4786313"/>
            <a:ext cx="1206500" cy="747712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45476" tIns="45476" rIns="45476" bIns="45476" anchor="ctr"/>
          <a:lstStyle/>
          <a:p>
            <a:pPr defTabSz="2254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/>
          </a:p>
        </p:txBody>
      </p:sp>
      <p:sp>
        <p:nvSpPr>
          <p:cNvPr id="479246" name="Rectangle 4110"/>
          <p:cNvSpPr>
            <a:spLocks noChangeArrowheads="1"/>
          </p:cNvSpPr>
          <p:nvPr/>
        </p:nvSpPr>
        <p:spPr bwMode="blackWhite">
          <a:xfrm>
            <a:off x="3581400" y="3121025"/>
            <a:ext cx="1501775" cy="1784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952" tIns="45476" rIns="90952" bIns="45476"/>
          <a:lstStyle/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200"/>
              <a:t>EMPLOYEES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>
                <a:solidFill>
                  <a:srgbClr val="0000FF"/>
                </a:solidFill>
              </a:rPr>
              <a:t>employee_id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first_name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last_name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email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phone_number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hire_date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job_id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salary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commission_pct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manager_id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department_id</a:t>
            </a:r>
          </a:p>
        </p:txBody>
      </p:sp>
      <p:sp>
        <p:nvSpPr>
          <p:cNvPr id="479247" name="Rectangle 4111"/>
          <p:cNvSpPr>
            <a:spLocks noChangeArrowheads="1"/>
          </p:cNvSpPr>
          <p:nvPr/>
        </p:nvSpPr>
        <p:spPr bwMode="blackWhite">
          <a:xfrm>
            <a:off x="1857375" y="4579938"/>
            <a:ext cx="827088" cy="7540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952" tIns="45476" rIns="90952" bIns="45476"/>
          <a:lstStyle/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200"/>
              <a:t>JOBS</a:t>
            </a:r>
            <a:br>
              <a:rPr lang="en-US" sz="1200"/>
            </a:br>
            <a:r>
              <a:rPr lang="en-US" sz="1000">
                <a:solidFill>
                  <a:srgbClr val="0000FF"/>
                </a:solidFill>
              </a:rPr>
              <a:t>job_id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job_title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min_salary</a:t>
            </a:r>
          </a:p>
          <a:p>
            <a:pPr marL="123825" indent="-123825" defTabSz="903288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max_salary</a:t>
            </a:r>
          </a:p>
        </p:txBody>
      </p:sp>
      <p:sp>
        <p:nvSpPr>
          <p:cNvPr id="479248" name="AutoShape 4112"/>
          <p:cNvSpPr>
            <a:spLocks noChangeArrowheads="1"/>
          </p:cNvSpPr>
          <p:nvPr/>
        </p:nvSpPr>
        <p:spPr bwMode="blackWhite">
          <a:xfrm>
            <a:off x="3692525" y="3067050"/>
            <a:ext cx="1260475" cy="1905000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45476" tIns="45476" rIns="45476" bIns="45476" anchor="ctr"/>
          <a:lstStyle/>
          <a:p>
            <a:pPr defTabSz="2254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/>
          </a:p>
        </p:txBody>
      </p:sp>
      <p:sp>
        <p:nvSpPr>
          <p:cNvPr id="479249" name="AutoShape 4113"/>
          <p:cNvSpPr>
            <a:spLocks noChangeArrowheads="1"/>
          </p:cNvSpPr>
          <p:nvPr/>
        </p:nvSpPr>
        <p:spPr bwMode="blackWhite">
          <a:xfrm>
            <a:off x="1552575" y="2776538"/>
            <a:ext cx="1414463" cy="1109662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45476" tIns="45476" rIns="45476" bIns="45476" anchor="ctr"/>
          <a:lstStyle/>
          <a:p>
            <a:pPr defTabSz="2254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/>
          </a:p>
        </p:txBody>
      </p:sp>
      <p:sp>
        <p:nvSpPr>
          <p:cNvPr id="479250" name="AutoShape 4114"/>
          <p:cNvSpPr>
            <a:spLocks noChangeArrowheads="1"/>
          </p:cNvSpPr>
          <p:nvPr/>
        </p:nvSpPr>
        <p:spPr bwMode="blackWhite">
          <a:xfrm>
            <a:off x="1628775" y="4489450"/>
            <a:ext cx="1323975" cy="920750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45476" tIns="45476" rIns="45476" bIns="45476" anchor="ctr"/>
          <a:lstStyle/>
          <a:p>
            <a:pPr defTabSz="2254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/>
          </a:p>
        </p:txBody>
      </p:sp>
      <p:grpSp>
        <p:nvGrpSpPr>
          <p:cNvPr id="3" name="Group 4115"/>
          <p:cNvGrpSpPr>
            <a:grpSpLocks/>
          </p:cNvGrpSpPr>
          <p:nvPr/>
        </p:nvGrpSpPr>
        <p:grpSpPr bwMode="auto">
          <a:xfrm rot="-5400000">
            <a:off x="4868069" y="2135981"/>
            <a:ext cx="282575" cy="138113"/>
            <a:chOff x="4968" y="1240"/>
            <a:chExt cx="136" cy="66"/>
          </a:xfrm>
        </p:grpSpPr>
        <p:sp>
          <p:nvSpPr>
            <p:cNvPr id="479252" name="Line 4116"/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479253" name="Line 4117"/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</p:grpSp>
      <p:sp>
        <p:nvSpPr>
          <p:cNvPr id="479254" name="Rectangle 4118"/>
          <p:cNvSpPr>
            <a:spLocks noChangeArrowheads="1"/>
          </p:cNvSpPr>
          <p:nvPr/>
        </p:nvSpPr>
        <p:spPr bwMode="blackWhite">
          <a:xfrm>
            <a:off x="1771650" y="2830513"/>
            <a:ext cx="976313" cy="9794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952" tIns="45476" rIns="90952" bIns="45476"/>
          <a:lstStyle/>
          <a:p>
            <a:pPr marL="123825" indent="-123825" defTabSz="903288">
              <a:buClr>
                <a:srgbClr val="FF3300"/>
              </a:buClr>
              <a:buSzPct val="125000"/>
              <a:buFontTx/>
              <a:buNone/>
            </a:pPr>
            <a:r>
              <a:rPr lang="en-US" sz="1200"/>
              <a:t>JOB_HISTORY</a:t>
            </a:r>
            <a:r>
              <a:rPr lang="en-US" sz="1600"/>
              <a:t/>
            </a:r>
            <a:br>
              <a:rPr lang="en-US" sz="1600"/>
            </a:br>
            <a:r>
              <a:rPr lang="en-US" sz="1000">
                <a:solidFill>
                  <a:srgbClr val="0000FF"/>
                </a:solidFill>
              </a:rPr>
              <a:t>employee_id</a:t>
            </a:r>
          </a:p>
          <a:p>
            <a:pPr marL="123825" indent="-123825" defTabSz="903288">
              <a:lnSpc>
                <a:spcPct val="80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>
                <a:solidFill>
                  <a:srgbClr val="0000FF"/>
                </a:solidFill>
              </a:rPr>
              <a:t>start_date</a:t>
            </a:r>
          </a:p>
          <a:p>
            <a:pPr marL="123825" indent="-123825" defTabSz="903288">
              <a:lnSpc>
                <a:spcPct val="80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end_date</a:t>
            </a:r>
          </a:p>
          <a:p>
            <a:pPr marL="123825" indent="-123825" defTabSz="903288">
              <a:lnSpc>
                <a:spcPct val="80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job_id</a:t>
            </a:r>
          </a:p>
          <a:p>
            <a:pPr marL="123825" indent="-123825" defTabSz="903288">
              <a:lnSpc>
                <a:spcPct val="80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department_id</a:t>
            </a:r>
          </a:p>
        </p:txBody>
      </p:sp>
      <p:grpSp>
        <p:nvGrpSpPr>
          <p:cNvPr id="4" name="Group 4119"/>
          <p:cNvGrpSpPr>
            <a:grpSpLocks/>
          </p:cNvGrpSpPr>
          <p:nvPr/>
        </p:nvGrpSpPr>
        <p:grpSpPr bwMode="auto">
          <a:xfrm>
            <a:off x="2085975" y="2190750"/>
            <a:ext cx="269875" cy="588963"/>
            <a:chOff x="795" y="887"/>
            <a:chExt cx="173" cy="375"/>
          </a:xfrm>
        </p:grpSpPr>
        <p:grpSp>
          <p:nvGrpSpPr>
            <p:cNvPr id="5" name="Group 4120"/>
            <p:cNvGrpSpPr>
              <a:grpSpLocks/>
            </p:cNvGrpSpPr>
            <p:nvPr/>
          </p:nvGrpSpPr>
          <p:grpSpPr bwMode="auto">
            <a:xfrm>
              <a:off x="795" y="1175"/>
              <a:ext cx="173" cy="87"/>
              <a:chOff x="795" y="1223"/>
              <a:chExt cx="173" cy="87"/>
            </a:xfrm>
          </p:grpSpPr>
          <p:sp>
            <p:nvSpPr>
              <p:cNvPr id="479257" name="Line 4121"/>
              <p:cNvSpPr>
                <a:spLocks noChangeShapeType="1"/>
              </p:cNvSpPr>
              <p:nvPr/>
            </p:nvSpPr>
            <p:spPr bwMode="blackWhite">
              <a:xfrm rot="10800000" flipV="1">
                <a:off x="795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46038" tIns="46038" rIns="46038" bIns="46038" anchor="ctr"/>
              <a:lstStyle/>
              <a:p>
                <a:endParaRPr lang="en-US"/>
              </a:p>
            </p:txBody>
          </p:sp>
          <p:sp>
            <p:nvSpPr>
              <p:cNvPr id="479258" name="Line 4122"/>
              <p:cNvSpPr>
                <a:spLocks noChangeShapeType="1"/>
              </p:cNvSpPr>
              <p:nvPr/>
            </p:nvSpPr>
            <p:spPr bwMode="blackWhite">
              <a:xfrm rot="10800000" flipH="1" flipV="1">
                <a:off x="881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46038" tIns="46038" rIns="46038" bIns="46038" anchor="ctr"/>
              <a:lstStyle/>
              <a:p>
                <a:endParaRPr lang="en-US"/>
              </a:p>
            </p:txBody>
          </p:sp>
        </p:grpSp>
        <p:sp>
          <p:nvSpPr>
            <p:cNvPr id="479259" name="Freeform 4123"/>
            <p:cNvSpPr>
              <a:spLocks/>
            </p:cNvSpPr>
            <p:nvPr/>
          </p:nvSpPr>
          <p:spPr bwMode="blackWhite">
            <a:xfrm>
              <a:off x="875" y="887"/>
              <a:ext cx="1" cy="374"/>
            </a:xfrm>
            <a:custGeom>
              <a:avLst/>
              <a:gdLst/>
              <a:ahLst/>
              <a:cxnLst>
                <a:cxn ang="0">
                  <a:pos x="0" y="417"/>
                </a:cxn>
                <a:cxn ang="0">
                  <a:pos x="1" y="0"/>
                </a:cxn>
              </a:cxnLst>
              <a:rect l="0" t="0" r="r" b="b"/>
              <a:pathLst>
                <a:path w="1" h="417">
                  <a:moveTo>
                    <a:pt x="0" y="417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124"/>
          <p:cNvGrpSpPr>
            <a:grpSpLocks/>
          </p:cNvGrpSpPr>
          <p:nvPr/>
        </p:nvGrpSpPr>
        <p:grpSpPr bwMode="auto">
          <a:xfrm>
            <a:off x="4384675" y="2616200"/>
            <a:ext cx="274638" cy="138113"/>
            <a:chOff x="2150" y="1152"/>
            <a:chExt cx="175" cy="88"/>
          </a:xfrm>
        </p:grpSpPr>
        <p:sp>
          <p:nvSpPr>
            <p:cNvPr id="479261" name="Line 4125"/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479262" name="Line 4126"/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</p:grpSp>
      <p:grpSp>
        <p:nvGrpSpPr>
          <p:cNvPr id="7" name="Group 4127"/>
          <p:cNvGrpSpPr>
            <a:grpSpLocks/>
          </p:cNvGrpSpPr>
          <p:nvPr/>
        </p:nvGrpSpPr>
        <p:grpSpPr bwMode="auto">
          <a:xfrm>
            <a:off x="3965575" y="2924175"/>
            <a:ext cx="271463" cy="136525"/>
            <a:chOff x="1882" y="1283"/>
            <a:chExt cx="173" cy="87"/>
          </a:xfrm>
        </p:grpSpPr>
        <p:sp>
          <p:nvSpPr>
            <p:cNvPr id="479264" name="Line 4128"/>
            <p:cNvSpPr>
              <a:spLocks noChangeShapeType="1"/>
            </p:cNvSpPr>
            <p:nvPr/>
          </p:nvSpPr>
          <p:spPr bwMode="blackWhite">
            <a:xfrm rot="10800000" flipV="1">
              <a:off x="1882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479265" name="Line 4129"/>
            <p:cNvSpPr>
              <a:spLocks noChangeShapeType="1"/>
            </p:cNvSpPr>
            <p:nvPr/>
          </p:nvSpPr>
          <p:spPr bwMode="blackWhite">
            <a:xfrm rot="10800000" flipH="1" flipV="1">
              <a:off x="1968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</p:grpSp>
      <p:grpSp>
        <p:nvGrpSpPr>
          <p:cNvPr id="8" name="Group 4130"/>
          <p:cNvGrpSpPr>
            <a:grpSpLocks/>
          </p:cNvGrpSpPr>
          <p:nvPr/>
        </p:nvGrpSpPr>
        <p:grpSpPr bwMode="auto">
          <a:xfrm>
            <a:off x="2970213" y="3128963"/>
            <a:ext cx="125412" cy="273050"/>
            <a:chOff x="1303" y="1497"/>
            <a:chExt cx="87" cy="174"/>
          </a:xfrm>
        </p:grpSpPr>
        <p:sp>
          <p:nvSpPr>
            <p:cNvPr id="479267" name="Line 4131"/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479268" name="Line 4132"/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</p:grpSp>
      <p:grpSp>
        <p:nvGrpSpPr>
          <p:cNvPr id="9" name="Group 4133"/>
          <p:cNvGrpSpPr>
            <a:grpSpLocks/>
          </p:cNvGrpSpPr>
          <p:nvPr/>
        </p:nvGrpSpPr>
        <p:grpSpPr bwMode="auto">
          <a:xfrm>
            <a:off x="2162175" y="3878263"/>
            <a:ext cx="273050" cy="138112"/>
            <a:chOff x="2150" y="1152"/>
            <a:chExt cx="175" cy="88"/>
          </a:xfrm>
        </p:grpSpPr>
        <p:sp>
          <p:nvSpPr>
            <p:cNvPr id="479270" name="Line 4134"/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479271" name="Line 4135"/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</p:grpSp>
      <p:grpSp>
        <p:nvGrpSpPr>
          <p:cNvPr id="10" name="Group 4136"/>
          <p:cNvGrpSpPr>
            <a:grpSpLocks/>
          </p:cNvGrpSpPr>
          <p:nvPr/>
        </p:nvGrpSpPr>
        <p:grpSpPr bwMode="auto">
          <a:xfrm>
            <a:off x="6337300" y="2917825"/>
            <a:ext cx="280988" cy="138113"/>
            <a:chOff x="4968" y="1240"/>
            <a:chExt cx="136" cy="66"/>
          </a:xfrm>
        </p:grpSpPr>
        <p:sp>
          <p:nvSpPr>
            <p:cNvPr id="479273" name="Line 4137"/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479274" name="Line 4138"/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</p:grpSp>
      <p:grpSp>
        <p:nvGrpSpPr>
          <p:cNvPr id="11" name="Group 4139"/>
          <p:cNvGrpSpPr>
            <a:grpSpLocks/>
          </p:cNvGrpSpPr>
          <p:nvPr/>
        </p:nvGrpSpPr>
        <p:grpSpPr bwMode="auto">
          <a:xfrm flipH="1">
            <a:off x="3556000" y="4532313"/>
            <a:ext cx="136525" cy="273050"/>
            <a:chOff x="1303" y="1497"/>
            <a:chExt cx="87" cy="174"/>
          </a:xfrm>
        </p:grpSpPr>
        <p:sp>
          <p:nvSpPr>
            <p:cNvPr id="479276" name="Line 4140"/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479277" name="Line 4141"/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</p:grpSp>
      <p:grpSp>
        <p:nvGrpSpPr>
          <p:cNvPr id="12" name="Group 4142"/>
          <p:cNvGrpSpPr>
            <a:grpSpLocks/>
          </p:cNvGrpSpPr>
          <p:nvPr/>
        </p:nvGrpSpPr>
        <p:grpSpPr bwMode="auto">
          <a:xfrm>
            <a:off x="4953000" y="3544888"/>
            <a:ext cx="352425" cy="528637"/>
            <a:chOff x="2460" y="1482"/>
            <a:chExt cx="225" cy="336"/>
          </a:xfrm>
        </p:grpSpPr>
        <p:sp>
          <p:nvSpPr>
            <p:cNvPr id="479279" name="Freeform 4143"/>
            <p:cNvSpPr>
              <a:spLocks/>
            </p:cNvSpPr>
            <p:nvPr/>
          </p:nvSpPr>
          <p:spPr bwMode="blackWhite">
            <a:xfrm>
              <a:off x="2470" y="1575"/>
              <a:ext cx="215" cy="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336"/>
                </a:cxn>
              </a:cxnLst>
              <a:rect l="0" t="0" r="r" b="b"/>
              <a:pathLst>
                <a:path w="192" h="336">
                  <a:moveTo>
                    <a:pt x="0" y="0"/>
                  </a:moveTo>
                  <a:lnTo>
                    <a:pt x="192" y="0"/>
                  </a:lnTo>
                  <a:lnTo>
                    <a:pt x="192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80" name="Line 4144"/>
            <p:cNvSpPr>
              <a:spLocks noChangeShapeType="1"/>
            </p:cNvSpPr>
            <p:nvPr/>
          </p:nvSpPr>
          <p:spPr bwMode="blackWhite">
            <a:xfrm rot="5400000">
              <a:off x="2557" y="1721"/>
              <a:ext cx="0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4145"/>
            <p:cNvGrpSpPr>
              <a:grpSpLocks/>
            </p:cNvGrpSpPr>
            <p:nvPr/>
          </p:nvGrpSpPr>
          <p:grpSpPr bwMode="auto">
            <a:xfrm rot="-5400000">
              <a:off x="2420" y="1528"/>
              <a:ext cx="180" cy="88"/>
              <a:chOff x="4968" y="1240"/>
              <a:chExt cx="136" cy="66"/>
            </a:xfrm>
          </p:grpSpPr>
          <p:sp>
            <p:nvSpPr>
              <p:cNvPr id="479282" name="Line 4146"/>
              <p:cNvSpPr>
                <a:spLocks noChangeShapeType="1"/>
              </p:cNvSpPr>
              <p:nvPr/>
            </p:nvSpPr>
            <p:spPr bwMode="blackWhite">
              <a:xfrm flipV="1">
                <a:off x="503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46038" tIns="46038" rIns="46038" bIns="46038" anchor="ctr"/>
              <a:lstStyle/>
              <a:p>
                <a:endParaRPr lang="en-US"/>
              </a:p>
            </p:txBody>
          </p:sp>
          <p:sp>
            <p:nvSpPr>
              <p:cNvPr id="479283" name="Line 4147"/>
              <p:cNvSpPr>
                <a:spLocks noChangeShapeType="1"/>
              </p:cNvSpPr>
              <p:nvPr/>
            </p:nvSpPr>
            <p:spPr bwMode="blackWhite">
              <a:xfrm flipH="1" flipV="1">
                <a:off x="496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46038" tIns="46038" rIns="46038" bIns="46038" anchor="ctr"/>
              <a:lstStyle/>
              <a:p>
                <a:endParaRPr lang="en-US"/>
              </a:p>
            </p:txBody>
          </p:sp>
        </p:grpSp>
      </p:grpSp>
      <p:sp>
        <p:nvSpPr>
          <p:cNvPr id="479284" name="Line 4148"/>
          <p:cNvSpPr>
            <a:spLocks noChangeShapeType="1"/>
          </p:cNvSpPr>
          <p:nvPr/>
        </p:nvSpPr>
        <p:spPr bwMode="blackWhite">
          <a:xfrm>
            <a:off x="3530600" y="466725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9285" name="Line 4149"/>
          <p:cNvSpPr>
            <a:spLocks noChangeShapeType="1"/>
          </p:cNvSpPr>
          <p:nvPr/>
        </p:nvSpPr>
        <p:spPr bwMode="blackWhite">
          <a:xfrm flipH="1">
            <a:off x="2944813" y="466248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9286" name="Line 4150"/>
          <p:cNvSpPr>
            <a:spLocks noChangeShapeType="1"/>
          </p:cNvSpPr>
          <p:nvPr/>
        </p:nvSpPr>
        <p:spPr bwMode="blackWhite">
          <a:xfrm>
            <a:off x="2959100" y="32639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9287" name="Line 4151"/>
          <p:cNvSpPr>
            <a:spLocks noChangeShapeType="1"/>
          </p:cNvSpPr>
          <p:nvPr/>
        </p:nvSpPr>
        <p:spPr bwMode="blackWhite">
          <a:xfrm>
            <a:off x="3140075" y="32639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9288" name="Line 4152"/>
          <p:cNvSpPr>
            <a:spLocks noChangeShapeType="1"/>
          </p:cNvSpPr>
          <p:nvPr/>
        </p:nvSpPr>
        <p:spPr bwMode="blackWhite">
          <a:xfrm flipH="1">
            <a:off x="4940300" y="2201863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9289" name="Line 4153"/>
          <p:cNvSpPr>
            <a:spLocks noChangeShapeType="1"/>
          </p:cNvSpPr>
          <p:nvPr/>
        </p:nvSpPr>
        <p:spPr bwMode="blackWhite">
          <a:xfrm>
            <a:off x="5102225" y="22066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9290" name="Line 4154"/>
          <p:cNvSpPr>
            <a:spLocks noChangeShapeType="1"/>
          </p:cNvSpPr>
          <p:nvPr/>
        </p:nvSpPr>
        <p:spPr bwMode="blackWhite">
          <a:xfrm flipV="1">
            <a:off x="4521200" y="260667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9291" name="Line 4155"/>
          <p:cNvSpPr>
            <a:spLocks noChangeShapeType="1"/>
          </p:cNvSpPr>
          <p:nvPr/>
        </p:nvSpPr>
        <p:spPr bwMode="blackWhite">
          <a:xfrm flipV="1">
            <a:off x="4102100" y="29305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9292" name="Line 4156"/>
          <p:cNvSpPr>
            <a:spLocks noChangeShapeType="1"/>
          </p:cNvSpPr>
          <p:nvPr/>
        </p:nvSpPr>
        <p:spPr bwMode="blackWhite">
          <a:xfrm flipV="1">
            <a:off x="4102100" y="26019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9293" name="Line 4157"/>
          <p:cNvSpPr>
            <a:spLocks noChangeShapeType="1"/>
          </p:cNvSpPr>
          <p:nvPr/>
        </p:nvSpPr>
        <p:spPr bwMode="blackWhite">
          <a:xfrm flipV="1">
            <a:off x="4521200" y="27543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9294" name="Line 4158"/>
          <p:cNvSpPr>
            <a:spLocks noChangeShapeType="1"/>
          </p:cNvSpPr>
          <p:nvPr/>
        </p:nvSpPr>
        <p:spPr bwMode="blackWhite">
          <a:xfrm flipV="1">
            <a:off x="6477000" y="291465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9295" name="Line 4159"/>
          <p:cNvSpPr>
            <a:spLocks noChangeShapeType="1"/>
          </p:cNvSpPr>
          <p:nvPr/>
        </p:nvSpPr>
        <p:spPr bwMode="blackWhite">
          <a:xfrm flipV="1">
            <a:off x="6478588" y="31210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9296" name="Line 4160"/>
          <p:cNvSpPr>
            <a:spLocks noChangeShapeType="1"/>
          </p:cNvSpPr>
          <p:nvPr/>
        </p:nvSpPr>
        <p:spPr bwMode="blackWhite">
          <a:xfrm flipV="1">
            <a:off x="6497638" y="42640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9297" name="Line 4161"/>
          <p:cNvSpPr>
            <a:spLocks noChangeShapeType="1"/>
          </p:cNvSpPr>
          <p:nvPr/>
        </p:nvSpPr>
        <p:spPr bwMode="blackWhite">
          <a:xfrm flipV="1">
            <a:off x="6502400" y="44688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9298" name="Line 4162"/>
          <p:cNvSpPr>
            <a:spLocks noChangeShapeType="1"/>
          </p:cNvSpPr>
          <p:nvPr/>
        </p:nvSpPr>
        <p:spPr bwMode="blackWhite">
          <a:xfrm flipV="1">
            <a:off x="2295525" y="387667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9299" name="Line 4163"/>
          <p:cNvSpPr>
            <a:spLocks noChangeShapeType="1"/>
          </p:cNvSpPr>
          <p:nvPr/>
        </p:nvSpPr>
        <p:spPr bwMode="blackWhite">
          <a:xfrm>
            <a:off x="2295525" y="4038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9300" name="Line 4164"/>
          <p:cNvSpPr>
            <a:spLocks noChangeShapeType="1"/>
          </p:cNvSpPr>
          <p:nvPr/>
        </p:nvSpPr>
        <p:spPr bwMode="blackWhite">
          <a:xfrm>
            <a:off x="2209800" y="2133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On-screen Show (4:3)</PresentationFormat>
  <Paragraphs>83</Paragraphs>
  <Slides>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Microsoft Word Document</vt:lpstr>
      <vt:lpstr>SQL Statements</vt:lpstr>
      <vt:lpstr>The Human Resources (HR) Schema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Statements</dc:title>
  <dc:creator>heiba</dc:creator>
  <cp:lastModifiedBy>heiba</cp:lastModifiedBy>
  <cp:revision>1</cp:revision>
  <dcterms:created xsi:type="dcterms:W3CDTF">2006-08-16T00:00:00Z</dcterms:created>
  <dcterms:modified xsi:type="dcterms:W3CDTF">2011-06-29T14:19:55Z</dcterms:modified>
</cp:coreProperties>
</file>