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530" r:id="rId5"/>
    <p:sldId id="531" r:id="rId6"/>
    <p:sldId id="533" r:id="rId7"/>
    <p:sldId id="538" r:id="rId8"/>
    <p:sldId id="547" r:id="rId9"/>
    <p:sldId id="548" r:id="rId10"/>
    <p:sldId id="536" r:id="rId11"/>
    <p:sldId id="549" r:id="rId12"/>
    <p:sldId id="550" r:id="rId13"/>
    <p:sldId id="554" r:id="rId14"/>
    <p:sldId id="551" r:id="rId15"/>
    <p:sldId id="553" r:id="rId16"/>
    <p:sldId id="54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422"/>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Self Driving Car Using CNN</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l"/>
            <a:r>
              <a:rPr lang="en-US" b="1" i="0" dirty="0">
                <a:solidFill>
                  <a:srgbClr val="D1D5DB"/>
                </a:solidFill>
                <a:effectLst/>
                <a:latin typeface="Söhne"/>
              </a:rPr>
              <a:t>Dataset Splitting</a:t>
            </a:r>
            <a:endParaRPr lang="en-US" b="0" i="0" dirty="0">
              <a:solidFill>
                <a:srgbClr val="D1D5DB"/>
              </a:solidFill>
              <a:effectLst/>
              <a:latin typeface="Söhne"/>
            </a:endParaRPr>
          </a:p>
        </p:txBody>
      </p:sp>
      <p:sp>
        <p:nvSpPr>
          <p:cNvPr id="4" name="Text Placeholder 3">
            <a:extLst>
              <a:ext uri="{FF2B5EF4-FFF2-40B4-BE49-F238E27FC236}">
                <a16:creationId xmlns:a16="http://schemas.microsoft.com/office/drawing/2014/main" id="{49F51316-A232-057F-5F49-A68F29360214}"/>
              </a:ext>
            </a:extLst>
          </p:cNvPr>
          <p:cNvSpPr>
            <a:spLocks noGrp="1"/>
          </p:cNvSpPr>
          <p:nvPr>
            <p:ph type="body" idx="1"/>
          </p:nvPr>
        </p:nvSpPr>
        <p:spPr>
          <a:xfrm>
            <a:off x="2450593" y="5572428"/>
            <a:ext cx="3621024" cy="493776"/>
          </a:xfrm>
        </p:spPr>
        <p:txBody>
          <a:bodyPr/>
          <a:lstStyle/>
          <a:p>
            <a:r>
              <a:rPr lang="en-US" sz="2000" dirty="0"/>
              <a:t>Training Data</a:t>
            </a:r>
          </a:p>
        </p:txBody>
      </p:sp>
      <p:sp>
        <p:nvSpPr>
          <p:cNvPr id="6" name="Text Placeholder 5">
            <a:extLst>
              <a:ext uri="{FF2B5EF4-FFF2-40B4-BE49-F238E27FC236}">
                <a16:creationId xmlns:a16="http://schemas.microsoft.com/office/drawing/2014/main" id="{9DDB7502-343D-748D-D84D-87310494EB8A}"/>
              </a:ext>
            </a:extLst>
          </p:cNvPr>
          <p:cNvSpPr>
            <a:spLocks noGrp="1"/>
          </p:cNvSpPr>
          <p:nvPr>
            <p:ph type="body" sz="quarter" idx="3"/>
          </p:nvPr>
        </p:nvSpPr>
        <p:spPr>
          <a:xfrm>
            <a:off x="6632945" y="5563096"/>
            <a:ext cx="3621024" cy="493776"/>
          </a:xfrm>
        </p:spPr>
        <p:txBody>
          <a:bodyPr/>
          <a:lstStyle/>
          <a:p>
            <a:r>
              <a:rPr lang="en-US" sz="2000" dirty="0"/>
              <a:t>Testing Data</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10" name="TextBox 9">
            <a:extLst>
              <a:ext uri="{FF2B5EF4-FFF2-40B4-BE49-F238E27FC236}">
                <a16:creationId xmlns:a16="http://schemas.microsoft.com/office/drawing/2014/main" id="{7C937C3C-55F0-DADD-FD08-6C7B53ADCC44}"/>
              </a:ext>
            </a:extLst>
          </p:cNvPr>
          <p:cNvSpPr txBox="1"/>
          <p:nvPr/>
        </p:nvSpPr>
        <p:spPr>
          <a:xfrm>
            <a:off x="1754155" y="2121456"/>
            <a:ext cx="610222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Söhne"/>
              </a:rPr>
              <a:t>The dataset is split into training and testing sets using the </a:t>
            </a:r>
            <a:r>
              <a:rPr lang="en-US" dirty="0" err="1">
                <a:solidFill>
                  <a:schemeClr val="bg1"/>
                </a:solidFill>
                <a:latin typeface="Söhne"/>
              </a:rPr>
              <a:t>train_test_split</a:t>
            </a:r>
            <a:r>
              <a:rPr lang="en-US" dirty="0">
                <a:solidFill>
                  <a:schemeClr val="bg1"/>
                </a:solidFill>
                <a:latin typeface="Söhne"/>
              </a:rPr>
              <a:t> function from </a:t>
            </a:r>
            <a:r>
              <a:rPr lang="en-US" dirty="0" err="1">
                <a:solidFill>
                  <a:schemeClr val="bg1"/>
                </a:solidFill>
                <a:latin typeface="Söhne"/>
              </a:rPr>
              <a:t>sklearn</a:t>
            </a:r>
            <a:r>
              <a:rPr lang="en-US" dirty="0">
                <a:solidFill>
                  <a:schemeClr val="bg1"/>
                </a:solidFill>
                <a:latin typeface="Söhne"/>
              </a:rPr>
              <a:t>.</a:t>
            </a:r>
          </a:p>
        </p:txBody>
      </p:sp>
      <p:pic>
        <p:nvPicPr>
          <p:cNvPr id="17" name="Content Placeholder 16">
            <a:extLst>
              <a:ext uri="{FF2B5EF4-FFF2-40B4-BE49-F238E27FC236}">
                <a16:creationId xmlns:a16="http://schemas.microsoft.com/office/drawing/2014/main" id="{2B80CB06-AD33-ECB9-63ED-4DBEB6EAAE88}"/>
              </a:ext>
            </a:extLst>
          </p:cNvPr>
          <p:cNvPicPr>
            <a:picLocks noGrp="1" noChangeAspect="1"/>
          </p:cNvPicPr>
          <p:nvPr>
            <p:ph sz="half" idx="2"/>
          </p:nvPr>
        </p:nvPicPr>
        <p:blipFill>
          <a:blip r:embed="rId2"/>
          <a:stretch>
            <a:fillRect/>
          </a:stretch>
        </p:blipFill>
        <p:spPr>
          <a:xfrm>
            <a:off x="1583353" y="3043530"/>
            <a:ext cx="3408524" cy="2423466"/>
          </a:xfrm>
          <a:prstGeom prst="rect">
            <a:avLst/>
          </a:prstGeom>
        </p:spPr>
      </p:pic>
      <p:pic>
        <p:nvPicPr>
          <p:cNvPr id="2051" name="Picture 3">
            <a:extLst>
              <a:ext uri="{FF2B5EF4-FFF2-40B4-BE49-F238E27FC236}">
                <a16:creationId xmlns:a16="http://schemas.microsoft.com/office/drawing/2014/main" id="{AB8E4FA0-97F7-96DE-051D-A6CF1E863AA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541964" y="3000153"/>
            <a:ext cx="3536722" cy="247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97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l"/>
            <a:r>
              <a:rPr lang="en-US" sz="3200" b="1" i="0" dirty="0">
                <a:solidFill>
                  <a:srgbClr val="D1D5DB"/>
                </a:solidFill>
                <a:effectLst/>
                <a:latin typeface="Söhne"/>
              </a:rPr>
              <a:t>NVIDIA Model Architecture Overview</a:t>
            </a:r>
            <a:endParaRPr lang="en-US" sz="3200" b="0" i="0" dirty="0">
              <a:solidFill>
                <a:srgbClr val="D1D5DB"/>
              </a:solidFill>
              <a:effectLst/>
              <a:latin typeface="Söhne"/>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
        <p:nvSpPr>
          <p:cNvPr id="16" name="Content Placeholder 15">
            <a:extLst>
              <a:ext uri="{FF2B5EF4-FFF2-40B4-BE49-F238E27FC236}">
                <a16:creationId xmlns:a16="http://schemas.microsoft.com/office/drawing/2014/main" id="{BA426E0B-824A-7495-9E8B-4823BD6C07F2}"/>
              </a:ext>
            </a:extLst>
          </p:cNvPr>
          <p:cNvSpPr>
            <a:spLocks noGrp="1"/>
          </p:cNvSpPr>
          <p:nvPr>
            <p:ph sz="quarter" idx="4"/>
          </p:nvPr>
        </p:nvSpPr>
        <p:spPr>
          <a:xfrm>
            <a:off x="1650397" y="1856792"/>
            <a:ext cx="7680215" cy="3442996"/>
          </a:xfrm>
        </p:spPr>
        <p:txBody>
          <a:bodyPr/>
          <a:lstStyle/>
          <a:p>
            <a:pPr algn="l">
              <a:buFont typeface="Arial" panose="020B0604020202020204" pitchFamily="34" charset="0"/>
              <a:buChar char="•"/>
            </a:pPr>
            <a:endParaRPr lang="ar-EG"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NVIDIA model is designed for autonomous vehicle control and features a streamlined architecture:</a:t>
            </a:r>
            <a:endParaRPr lang="ar-EG" b="0" i="0" dirty="0">
              <a:solidFill>
                <a:srgbClr val="D1D5DB"/>
              </a:solidFill>
              <a:effectLst/>
              <a:latin typeface="Söhne"/>
            </a:endParaRPr>
          </a:p>
          <a:p>
            <a:pPr>
              <a:buFont typeface="Arial" panose="020B0604020202020204" pitchFamily="34" charset="0"/>
              <a:buChar char="•"/>
            </a:pPr>
            <a:r>
              <a:rPr lang="en-US" b="1" i="0" dirty="0">
                <a:solidFill>
                  <a:srgbClr val="D1D5DB"/>
                </a:solidFill>
                <a:effectLst/>
                <a:latin typeface="Söhne"/>
              </a:rPr>
              <a:t>Convolutional Layers:</a:t>
            </a:r>
            <a:endParaRPr lang="en-US" b="0" i="0" dirty="0">
              <a:solidFill>
                <a:srgbClr val="D1D5DB"/>
              </a:solidFill>
              <a:effectLst/>
              <a:latin typeface="Söhne"/>
            </a:endParaRPr>
          </a:p>
          <a:p>
            <a:pPr lvl="1">
              <a:buFont typeface="Arial" panose="020B0604020202020204" pitchFamily="34" charset="0"/>
              <a:buChar char="•"/>
            </a:pPr>
            <a:r>
              <a:rPr lang="en-US" b="0" i="0" dirty="0">
                <a:solidFill>
                  <a:srgbClr val="D1D5DB"/>
                </a:solidFill>
                <a:effectLst/>
                <a:latin typeface="Söhne"/>
              </a:rPr>
              <a:t>5 convolutional layers.</a:t>
            </a:r>
          </a:p>
          <a:p>
            <a:pPr lvl="1">
              <a:buFont typeface="Arial" panose="020B0604020202020204" pitchFamily="34" charset="0"/>
              <a:buChar char="•"/>
            </a:pPr>
            <a:r>
              <a:rPr lang="en-US" b="0" i="0" dirty="0">
                <a:solidFill>
                  <a:srgbClr val="D1D5DB"/>
                </a:solidFill>
                <a:effectLst/>
                <a:latin typeface="Söhne"/>
              </a:rPr>
              <a:t>3x3 and 5x5 filters.</a:t>
            </a:r>
          </a:p>
          <a:p>
            <a:pPr lvl="1">
              <a:buFont typeface="Arial" panose="020B0604020202020204" pitchFamily="34" charset="0"/>
              <a:buChar char="•"/>
            </a:pPr>
            <a:r>
              <a:rPr lang="en-US" b="0" i="0" dirty="0">
                <a:solidFill>
                  <a:srgbClr val="D1D5DB"/>
                </a:solidFill>
                <a:effectLst/>
                <a:latin typeface="Söhne"/>
              </a:rPr>
              <a:t>Strided convolutions for downsampling</a:t>
            </a:r>
            <a:r>
              <a:rPr lang="ar-EG" b="0" i="0" dirty="0">
                <a:solidFill>
                  <a:srgbClr val="D1D5DB"/>
                </a:solidFill>
                <a:effectLst/>
                <a:latin typeface="Söhne"/>
              </a:rPr>
              <a:t>.</a:t>
            </a:r>
            <a:endParaRPr lang="en-US" b="0" i="0" dirty="0">
              <a:solidFill>
                <a:srgbClr val="D1D5DB"/>
              </a:solidFill>
              <a:effectLst/>
              <a:latin typeface="Söhne"/>
            </a:endParaRPr>
          </a:p>
          <a:p>
            <a:pPr>
              <a:buFont typeface="Arial" panose="020B0604020202020204" pitchFamily="34" charset="0"/>
              <a:buChar char="•"/>
            </a:pPr>
            <a:r>
              <a:rPr lang="en-US" b="1" i="0" dirty="0">
                <a:solidFill>
                  <a:srgbClr val="D1D5DB"/>
                </a:solidFill>
                <a:effectLst/>
                <a:latin typeface="Söhne"/>
              </a:rPr>
              <a:t>Dropout Layers:</a:t>
            </a:r>
            <a:endParaRPr lang="en-US" b="0" i="0" dirty="0">
              <a:solidFill>
                <a:srgbClr val="D1D5DB"/>
              </a:solidFill>
              <a:effectLst/>
              <a:latin typeface="Söhne"/>
            </a:endParaRPr>
          </a:p>
          <a:p>
            <a:pPr lvl="1">
              <a:buFont typeface="Arial" panose="020B0604020202020204" pitchFamily="34" charset="0"/>
              <a:buChar char="•"/>
            </a:pPr>
            <a:r>
              <a:rPr lang="en-US" b="0" i="0" dirty="0">
                <a:solidFill>
                  <a:srgbClr val="D1D5DB"/>
                </a:solidFill>
                <a:effectLst/>
                <a:latin typeface="Söhne"/>
              </a:rPr>
              <a:t>Interspersed to prevent overfitting.</a:t>
            </a:r>
          </a:p>
          <a:p>
            <a:pPr>
              <a:buFont typeface="Arial" panose="020B0604020202020204" pitchFamily="34" charset="0"/>
              <a:buChar char="•"/>
            </a:pPr>
            <a:r>
              <a:rPr lang="en-US" b="1" i="0" dirty="0">
                <a:solidFill>
                  <a:srgbClr val="D1D5DB"/>
                </a:solidFill>
                <a:effectLst/>
                <a:latin typeface="Söhne"/>
              </a:rPr>
              <a:t>Flatten Layer:</a:t>
            </a:r>
            <a:endParaRPr lang="en-US" b="0" i="0" dirty="0">
              <a:solidFill>
                <a:srgbClr val="D1D5DB"/>
              </a:solidFill>
              <a:effectLst/>
              <a:latin typeface="Söhne"/>
            </a:endParaRPr>
          </a:p>
          <a:p>
            <a:pPr lvl="1">
              <a:buFont typeface="Arial" panose="020B0604020202020204" pitchFamily="34" charset="0"/>
              <a:buChar char="•"/>
            </a:pPr>
            <a:r>
              <a:rPr lang="en-US" b="0" i="0" dirty="0">
                <a:solidFill>
                  <a:srgbClr val="D1D5DB"/>
                </a:solidFill>
                <a:effectLst/>
                <a:latin typeface="Söhne"/>
              </a:rPr>
              <a:t>Converts the output from convolutional layers into a flat vector.</a:t>
            </a:r>
          </a:p>
          <a:p>
            <a:pPr algn="l">
              <a:buFont typeface="Arial" panose="020B0604020202020204" pitchFamily="34" charset="0"/>
              <a:buChar char="•"/>
            </a:pPr>
            <a:endParaRPr lang="en-US" b="0" i="0" dirty="0">
              <a:solidFill>
                <a:srgbClr val="D1D5DB"/>
              </a:solidFill>
              <a:effectLst/>
              <a:latin typeface="Söhne"/>
            </a:endParaRPr>
          </a:p>
        </p:txBody>
      </p:sp>
    </p:spTree>
    <p:extLst>
      <p:ext uri="{BB962C8B-B14F-4D97-AF65-F5344CB8AC3E}">
        <p14:creationId xmlns:p14="http://schemas.microsoft.com/office/powerpoint/2010/main" val="308198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9F63-3696-5C39-F2BE-3C203EF03D34}"/>
              </a:ext>
            </a:extLst>
          </p:cNvPr>
          <p:cNvSpPr>
            <a:spLocks noGrp="1"/>
          </p:cNvSpPr>
          <p:nvPr>
            <p:ph type="title"/>
          </p:nvPr>
        </p:nvSpPr>
        <p:spPr/>
        <p:txBody>
          <a:bodyPr/>
          <a:lstStyle/>
          <a:p>
            <a:r>
              <a:rPr lang="en-US" sz="3600" dirty="0"/>
              <a:t>Training &amp; Validation Loss</a:t>
            </a:r>
          </a:p>
        </p:txBody>
      </p:sp>
      <p:pic>
        <p:nvPicPr>
          <p:cNvPr id="10" name="Content Placeholder 9">
            <a:extLst>
              <a:ext uri="{FF2B5EF4-FFF2-40B4-BE49-F238E27FC236}">
                <a16:creationId xmlns:a16="http://schemas.microsoft.com/office/drawing/2014/main" id="{E6AFD0FA-C5B6-58D6-B75F-7939875506C1}"/>
              </a:ext>
            </a:extLst>
          </p:cNvPr>
          <p:cNvPicPr>
            <a:picLocks noGrp="1" noChangeAspect="1"/>
          </p:cNvPicPr>
          <p:nvPr>
            <p:ph sz="half" idx="2"/>
          </p:nvPr>
        </p:nvPicPr>
        <p:blipFill>
          <a:blip r:embed="rId2"/>
          <a:stretch>
            <a:fillRect/>
          </a:stretch>
        </p:blipFill>
        <p:spPr>
          <a:xfrm>
            <a:off x="2370831" y="2164702"/>
            <a:ext cx="4502347" cy="3387012"/>
          </a:xfrm>
        </p:spPr>
      </p:pic>
      <p:sp>
        <p:nvSpPr>
          <p:cNvPr id="7" name="Footer Placeholder 6">
            <a:extLst>
              <a:ext uri="{FF2B5EF4-FFF2-40B4-BE49-F238E27FC236}">
                <a16:creationId xmlns:a16="http://schemas.microsoft.com/office/drawing/2014/main" id="{6E0E3764-52A0-B0A1-F1DE-1C588A5E5549}"/>
              </a:ext>
            </a:extLst>
          </p:cNvPr>
          <p:cNvSpPr>
            <a:spLocks noGrp="1"/>
          </p:cNvSpPr>
          <p:nvPr>
            <p:ph type="ftr" sz="quarter" idx="11"/>
          </p:nvPr>
        </p:nvSpPr>
        <p:spPr/>
        <p:txBody>
          <a:bodyPr/>
          <a:lstStyle/>
          <a:p>
            <a:r>
              <a:rPr lang="en-US"/>
              <a:t>Crypto: investing &amp; trading</a:t>
            </a:r>
            <a:endParaRPr lang="en-US" dirty="0"/>
          </a:p>
        </p:txBody>
      </p:sp>
      <p:sp>
        <p:nvSpPr>
          <p:cNvPr id="8" name="Slide Number Placeholder 7">
            <a:extLst>
              <a:ext uri="{FF2B5EF4-FFF2-40B4-BE49-F238E27FC236}">
                <a16:creationId xmlns:a16="http://schemas.microsoft.com/office/drawing/2014/main" id="{48EBEC0E-5C45-763A-C3B7-B3CCA5BF81BD}"/>
              </a:ext>
            </a:extLst>
          </p:cNvPr>
          <p:cNvSpPr>
            <a:spLocks noGrp="1"/>
          </p:cNvSpPr>
          <p:nvPr>
            <p:ph type="sldNum" sz="quarter" idx="12"/>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123452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mj-lt"/>
                <a:cs typeface="Segoe UI Light" panose="020B0502040204020203" pitchFamily="34" charset="0"/>
              </a:rPr>
              <a:t>Team Members:</a:t>
            </a:r>
          </a:p>
          <a:p>
            <a:pPr algn="l"/>
            <a:r>
              <a:rPr lang="en-US" dirty="0">
                <a:latin typeface="+mj-lt"/>
                <a:cs typeface="Segoe UI Light" panose="020B0502040204020203" pitchFamily="34" charset="0"/>
              </a:rPr>
              <a:t>Ahmed Talat                221101084</a:t>
            </a:r>
          </a:p>
          <a:p>
            <a:pPr algn="l"/>
            <a:r>
              <a:rPr lang="en-US" dirty="0">
                <a:latin typeface="+mj-lt"/>
                <a:ea typeface="Calibri" panose="020F0502020204030204"/>
                <a:cs typeface="Segoe UI Light" panose="020B0502040204020203" pitchFamily="34" charset="0"/>
              </a:rPr>
              <a:t>Omar </a:t>
            </a:r>
            <a:r>
              <a:rPr lang="en-US" dirty="0" err="1">
                <a:effectLst/>
                <a:latin typeface="+mj-lt"/>
                <a:ea typeface="Aptos" panose="020B0004020202020204" pitchFamily="34" charset="0"/>
                <a:cs typeface="Times New Roman" panose="02020603050405020304" pitchFamily="18" charset="0"/>
              </a:rPr>
              <a:t>EmadEL</a:t>
            </a:r>
            <a:r>
              <a:rPr lang="en-US">
                <a:effectLst/>
                <a:latin typeface="+mj-lt"/>
                <a:ea typeface="Aptos" panose="020B0004020202020204" pitchFamily="34" charset="0"/>
                <a:cs typeface="Times New Roman" panose="02020603050405020304" pitchFamily="18" charset="0"/>
              </a:rPr>
              <a:t>-Din</a:t>
            </a:r>
            <a:r>
              <a:rPr lang="en-US">
                <a:latin typeface="+mj-lt"/>
                <a:ea typeface="Calibri" panose="020F0502020204030204"/>
                <a:cs typeface="Segoe UI Light" panose="020B0502040204020203" pitchFamily="34" charset="0"/>
              </a:rPr>
              <a:t>        </a:t>
            </a:r>
            <a:r>
              <a:rPr lang="en-US" dirty="0">
                <a:latin typeface="+mj-lt"/>
                <a:ea typeface="Calibri" panose="020F0502020204030204"/>
                <a:cs typeface="Segoe UI Light" panose="020B0502040204020203" pitchFamily="34" charset="0"/>
              </a:rPr>
              <a:t>221101037</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2233375" cy="2779030"/>
          </a:xfrm>
        </p:spPr>
        <p:txBody>
          <a:bodyPr/>
          <a:lstStyle/>
          <a:p>
            <a:pPr marL="342900" indent="-342900" algn="l">
              <a:lnSpc>
                <a:spcPct val="150000"/>
              </a:lnSpc>
              <a:buClr>
                <a:schemeClr val="accent6"/>
              </a:buClr>
              <a:buFont typeface="Courier New" panose="02070309020205020404" pitchFamily="49" charset="0"/>
              <a:buChar char="o"/>
            </a:pPr>
            <a:r>
              <a:rPr lang="en-US" sz="1400" b="1" dirty="0">
                <a:solidFill>
                  <a:schemeClr val="bg1"/>
                </a:solidFill>
                <a:latin typeface="Söhne"/>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sz="1400" b="1" dirty="0">
                <a:solidFill>
                  <a:schemeClr val="bg1"/>
                </a:solidFill>
                <a:latin typeface="Söhne"/>
                <a:cs typeface="Segoe UI Light" panose="020B0502040204020203" pitchFamily="34" charset="0"/>
              </a:rPr>
              <a:t>Dataset</a:t>
            </a:r>
          </a:p>
          <a:p>
            <a:pPr marL="342900" indent="-342900" algn="l">
              <a:lnSpc>
                <a:spcPct val="150000"/>
              </a:lnSpc>
              <a:buClr>
                <a:schemeClr val="accent6"/>
              </a:buClr>
              <a:buFont typeface="Courier New" panose="02070309020205020404" pitchFamily="49" charset="0"/>
              <a:buChar char="o"/>
            </a:pPr>
            <a:r>
              <a:rPr lang="en-US" sz="1400" b="1" i="0" dirty="0">
                <a:effectLst/>
                <a:latin typeface="Söhne"/>
              </a:rPr>
              <a:t>Loading and Exploring Dataset</a:t>
            </a:r>
          </a:p>
          <a:p>
            <a:pPr marL="342900" indent="-342900" algn="l">
              <a:lnSpc>
                <a:spcPct val="150000"/>
              </a:lnSpc>
              <a:buClr>
                <a:schemeClr val="accent6"/>
              </a:buClr>
              <a:buFont typeface="Courier New" panose="02070309020205020404" pitchFamily="49" charset="0"/>
              <a:buChar char="o"/>
            </a:pPr>
            <a:r>
              <a:rPr lang="en-US" sz="1400" b="1" i="0" dirty="0">
                <a:solidFill>
                  <a:srgbClr val="D1D5DB"/>
                </a:solidFill>
                <a:effectLst/>
                <a:latin typeface="Söhne"/>
              </a:rPr>
              <a:t>Dataset Balancing</a:t>
            </a:r>
            <a:endParaRPr lang="en-US" sz="1400" b="1" i="0" dirty="0">
              <a:effectLst/>
              <a:latin typeface="Söhne"/>
            </a:endParaRPr>
          </a:p>
          <a:p>
            <a:pPr marL="342900" indent="-342900" algn="l">
              <a:lnSpc>
                <a:spcPct val="150000"/>
              </a:lnSpc>
              <a:buClr>
                <a:schemeClr val="accent6"/>
              </a:buClr>
              <a:buFont typeface="Courier New" panose="02070309020205020404" pitchFamily="49" charset="0"/>
              <a:buChar char="o"/>
            </a:pPr>
            <a:r>
              <a:rPr lang="en-US" sz="1400" b="1" i="0" dirty="0">
                <a:solidFill>
                  <a:srgbClr val="D1D5DB"/>
                </a:solidFill>
                <a:effectLst/>
                <a:latin typeface="Söhne"/>
              </a:rPr>
              <a:t>Data Preprocessing</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
        <p:nvSpPr>
          <p:cNvPr id="6" name="Content Placeholder 2">
            <a:extLst>
              <a:ext uri="{FF2B5EF4-FFF2-40B4-BE49-F238E27FC236}">
                <a16:creationId xmlns:a16="http://schemas.microsoft.com/office/drawing/2014/main" id="{BF362266-9CF3-5500-BB07-BDEF31755D7D}"/>
              </a:ext>
            </a:extLst>
          </p:cNvPr>
          <p:cNvSpPr txBox="1">
            <a:spLocks/>
          </p:cNvSpPr>
          <p:nvPr/>
        </p:nvSpPr>
        <p:spPr>
          <a:xfrm>
            <a:off x="4627735" y="2178635"/>
            <a:ext cx="2183612" cy="2505332"/>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400" b="1" i="0" dirty="0">
                <a:solidFill>
                  <a:srgbClr val="D1D5DB"/>
                </a:solidFill>
                <a:effectLst/>
                <a:latin typeface="Söhne"/>
              </a:rPr>
              <a:t>Dataset Splitting</a:t>
            </a:r>
          </a:p>
          <a:p>
            <a:pPr marL="342900" indent="-342900"/>
            <a:r>
              <a:rPr lang="en-US" sz="1400" b="1" i="0" dirty="0">
                <a:solidFill>
                  <a:srgbClr val="D1D5DB"/>
                </a:solidFill>
                <a:effectLst/>
                <a:latin typeface="Söhne"/>
              </a:rPr>
              <a:t>Model Architecture</a:t>
            </a:r>
          </a:p>
          <a:p>
            <a:pPr marL="342900" indent="-342900"/>
            <a:r>
              <a:rPr lang="en-US" sz="1400" b="1" dirty="0">
                <a:latin typeface="Söhne"/>
              </a:rPr>
              <a:t>Training &amp; Validation</a:t>
            </a:r>
            <a:endParaRPr lang="en-US" sz="1400" b="1" dirty="0">
              <a:latin typeface="Söhne"/>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b="0" i="0" dirty="0">
                <a:solidFill>
                  <a:srgbClr val="D1D5DB"/>
                </a:solidFill>
                <a:effectLst/>
                <a:latin typeface="Söhne"/>
              </a:rPr>
              <a:t>This code is part of a project that aims to implement behavioral cloning for autonomous driving using deep learning. Behavioral cloning involves training a neural network to mimic the driving behavior of a human driver based on a dataset of images and corresponding steering angles. The neural network is expected to learn the mapping between images captured by the car's cameras and the appropriate steering angles.</a:t>
            </a:r>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Dataset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
        <p:nvSpPr>
          <p:cNvPr id="16" name="Content Placeholder 15">
            <a:extLst>
              <a:ext uri="{FF2B5EF4-FFF2-40B4-BE49-F238E27FC236}">
                <a16:creationId xmlns:a16="http://schemas.microsoft.com/office/drawing/2014/main" id="{BA426E0B-824A-7495-9E8B-4823BD6C07F2}"/>
              </a:ext>
            </a:extLst>
          </p:cNvPr>
          <p:cNvSpPr>
            <a:spLocks noGrp="1"/>
          </p:cNvSpPr>
          <p:nvPr>
            <p:ph sz="quarter" idx="4"/>
          </p:nvPr>
        </p:nvSpPr>
        <p:spPr>
          <a:xfrm>
            <a:off x="1650397" y="1856792"/>
            <a:ext cx="7680215" cy="3442996"/>
          </a:xfrm>
        </p:spPr>
        <p:txBody>
          <a:bodyPr/>
          <a:lstStyle/>
          <a:p>
            <a:pPr marL="0" indent="0">
              <a:buNone/>
            </a:pPr>
            <a:endParaRPr lang="en-US" dirty="0"/>
          </a:p>
          <a:p>
            <a:r>
              <a:rPr lang="en-US" dirty="0">
                <a:latin typeface="Söhne"/>
              </a:rPr>
              <a:t>This code is part of a project for training a neural network to autonomously drive in Udacity's Car Simulator using behavioral cloning. The dataset, sourced from the simulator, undergoes preprocessing, balancing, and splitting. A neural network, based on the NVIDIA model, is constructed and trained. The training history is visualized, and the model is saved for future use. The dataset overview highlights its structure and importance in behavioral cloning. Ultimately, the project aims for the neural network to generalize well on unseen data, paving the way for real-time applications in autonomous driving.</a:t>
            </a:r>
          </a:p>
          <a:p>
            <a:r>
              <a:rPr lang="en-US" dirty="0">
                <a:latin typeface="Söhne"/>
              </a:rPr>
              <a:t>Number of images about 21000</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l"/>
            <a:r>
              <a:rPr lang="en-US" sz="3600" b="1" i="0" dirty="0">
                <a:effectLst/>
                <a:latin typeface="Söhne"/>
              </a:rPr>
              <a:t>Loading and Exploring Dataset</a:t>
            </a:r>
            <a:endParaRPr lang="en-US" sz="36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
        <p:nvSpPr>
          <p:cNvPr id="16" name="Content Placeholder 15">
            <a:extLst>
              <a:ext uri="{FF2B5EF4-FFF2-40B4-BE49-F238E27FC236}">
                <a16:creationId xmlns:a16="http://schemas.microsoft.com/office/drawing/2014/main" id="{BA426E0B-824A-7495-9E8B-4823BD6C07F2}"/>
              </a:ext>
            </a:extLst>
          </p:cNvPr>
          <p:cNvSpPr>
            <a:spLocks noGrp="1"/>
          </p:cNvSpPr>
          <p:nvPr>
            <p:ph sz="quarter" idx="4"/>
          </p:nvPr>
        </p:nvSpPr>
        <p:spPr>
          <a:xfrm>
            <a:off x="1650397" y="1856792"/>
            <a:ext cx="7680215" cy="3442996"/>
          </a:xfrm>
        </p:spPr>
        <p:txBody>
          <a:bodyPr/>
          <a:lstStyle/>
          <a:p>
            <a:pPr marL="0" indent="0">
              <a:buNone/>
            </a:pPr>
            <a:endParaRPr lang="en-US" dirty="0"/>
          </a:p>
          <a:p>
            <a:pPr algn="l">
              <a:buFont typeface="Arial" panose="020B0604020202020204" pitchFamily="34" charset="0"/>
              <a:buChar char="•"/>
            </a:pPr>
            <a:r>
              <a:rPr lang="en-US" b="0" i="0" dirty="0">
                <a:solidFill>
                  <a:srgbClr val="D1D5DB"/>
                </a:solidFill>
                <a:effectLst/>
                <a:latin typeface="Söhne"/>
              </a:rPr>
              <a:t>File paths are extracted and transformed into file names for better representation.</a:t>
            </a:r>
          </a:p>
          <a:p>
            <a:pPr algn="l">
              <a:buFont typeface="Arial" panose="020B0604020202020204" pitchFamily="34" charset="0"/>
              <a:buChar char="•"/>
            </a:pPr>
            <a:r>
              <a:rPr lang="en-US" b="0" i="0" dirty="0">
                <a:solidFill>
                  <a:srgbClr val="D1D5DB"/>
                </a:solidFill>
                <a:effectLst/>
                <a:latin typeface="Söhne"/>
              </a:rPr>
              <a:t>Data points with excessive steering angles are removed to balance the dataset.</a:t>
            </a:r>
          </a:p>
        </p:txBody>
      </p:sp>
    </p:spTree>
    <p:extLst>
      <p:ext uri="{BB962C8B-B14F-4D97-AF65-F5344CB8AC3E}">
        <p14:creationId xmlns:p14="http://schemas.microsoft.com/office/powerpoint/2010/main" val="26992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l"/>
            <a:r>
              <a:rPr lang="en-US" b="1" i="0" dirty="0">
                <a:solidFill>
                  <a:srgbClr val="D1D5DB"/>
                </a:solidFill>
                <a:effectLst/>
                <a:latin typeface="Söhne"/>
              </a:rPr>
              <a:t>Dataset Balancing</a:t>
            </a:r>
            <a:endParaRPr lang="en-US" b="0" i="0" dirty="0">
              <a:solidFill>
                <a:srgbClr val="D1D5DB"/>
              </a:solidFill>
              <a:effectLst/>
              <a:latin typeface="Söhne"/>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
        <p:nvSpPr>
          <p:cNvPr id="16" name="Content Placeholder 15">
            <a:extLst>
              <a:ext uri="{FF2B5EF4-FFF2-40B4-BE49-F238E27FC236}">
                <a16:creationId xmlns:a16="http://schemas.microsoft.com/office/drawing/2014/main" id="{BA426E0B-824A-7495-9E8B-4823BD6C07F2}"/>
              </a:ext>
            </a:extLst>
          </p:cNvPr>
          <p:cNvSpPr>
            <a:spLocks noGrp="1"/>
          </p:cNvSpPr>
          <p:nvPr>
            <p:ph sz="quarter" idx="4"/>
          </p:nvPr>
        </p:nvSpPr>
        <p:spPr>
          <a:xfrm>
            <a:off x="1650397" y="1856792"/>
            <a:ext cx="7680215" cy="3442996"/>
          </a:xfrm>
        </p:spPr>
        <p:txBody>
          <a:bodyPr/>
          <a:lstStyle/>
          <a:p>
            <a:pPr algn="l">
              <a:buFont typeface="Arial" panose="020B0604020202020204" pitchFamily="34" charset="0"/>
              <a:buChar char="•"/>
            </a:pPr>
            <a:endParaRPr lang="ar-EG"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dataset is balanced by removing excess samples from bins with higher occurrences of steering angles.</a:t>
            </a:r>
          </a:p>
          <a:p>
            <a:pPr algn="l">
              <a:buFont typeface="Arial" panose="020B0604020202020204" pitchFamily="34" charset="0"/>
              <a:buChar char="•"/>
            </a:pPr>
            <a:r>
              <a:rPr lang="en-US" b="0" i="0" dirty="0">
                <a:solidFill>
                  <a:srgbClr val="D1D5DB"/>
                </a:solidFill>
                <a:effectLst/>
                <a:latin typeface="Söhne"/>
              </a:rPr>
              <a:t>This ensures a more even distribution and prevents bias towards specific steering angles.</a:t>
            </a:r>
          </a:p>
        </p:txBody>
      </p:sp>
    </p:spTree>
    <p:extLst>
      <p:ext uri="{BB962C8B-B14F-4D97-AF65-F5344CB8AC3E}">
        <p14:creationId xmlns:p14="http://schemas.microsoft.com/office/powerpoint/2010/main" val="76554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D0B42579-F4AF-F1C4-4703-8D724DD4FFA2}"/>
              </a:ext>
            </a:extLst>
          </p:cNvPr>
          <p:cNvSpPr>
            <a:spLocks noGrp="1"/>
          </p:cNvSpPr>
          <p:nvPr>
            <p:ph type="title"/>
          </p:nvPr>
        </p:nvSpPr>
        <p:spPr/>
        <p:txBody>
          <a:bodyPr/>
          <a:lstStyle/>
          <a:p>
            <a:r>
              <a:rPr lang="en-US" b="1" i="0" dirty="0">
                <a:solidFill>
                  <a:srgbClr val="D1D5DB"/>
                </a:solidFill>
                <a:effectLst/>
                <a:latin typeface="Söhne"/>
              </a:rPr>
              <a:t>Dataset Balancing</a:t>
            </a:r>
            <a:endParaRPr lang="en-US" dirty="0"/>
          </a:p>
        </p:txBody>
      </p:sp>
      <p:sp>
        <p:nvSpPr>
          <p:cNvPr id="11" name="Text Placeholder 10">
            <a:extLst>
              <a:ext uri="{FF2B5EF4-FFF2-40B4-BE49-F238E27FC236}">
                <a16:creationId xmlns:a16="http://schemas.microsoft.com/office/drawing/2014/main" id="{0F17FC1C-746C-8F39-A2F5-DC1C10F2EBBB}"/>
              </a:ext>
            </a:extLst>
          </p:cNvPr>
          <p:cNvSpPr>
            <a:spLocks noGrp="1"/>
          </p:cNvSpPr>
          <p:nvPr>
            <p:ph type="body" idx="1"/>
          </p:nvPr>
        </p:nvSpPr>
        <p:spPr/>
        <p:txBody>
          <a:bodyPr/>
          <a:lstStyle/>
          <a:p>
            <a:r>
              <a:rPr lang="en-US" b="0" dirty="0">
                <a:latin typeface="Söhne"/>
              </a:rPr>
              <a:t>Before </a:t>
            </a:r>
            <a:r>
              <a:rPr lang="en-US" b="0" i="0" dirty="0">
                <a:solidFill>
                  <a:srgbClr val="D1D5DB"/>
                </a:solidFill>
                <a:effectLst/>
                <a:latin typeface="Söhne"/>
              </a:rPr>
              <a:t>Dataset Balancing</a:t>
            </a:r>
            <a:endParaRPr lang="en-US" b="0" dirty="0">
              <a:latin typeface="Söhne"/>
            </a:endParaRPr>
          </a:p>
        </p:txBody>
      </p:sp>
      <p:pic>
        <p:nvPicPr>
          <p:cNvPr id="16" name="Content Placeholder 15">
            <a:extLst>
              <a:ext uri="{FF2B5EF4-FFF2-40B4-BE49-F238E27FC236}">
                <a16:creationId xmlns:a16="http://schemas.microsoft.com/office/drawing/2014/main" id="{646341E7-C91A-2748-D342-8A83DC7969D7}"/>
              </a:ext>
            </a:extLst>
          </p:cNvPr>
          <p:cNvPicPr>
            <a:picLocks noGrp="1" noChangeAspect="1"/>
          </p:cNvPicPr>
          <p:nvPr>
            <p:ph sz="half" idx="2"/>
          </p:nvPr>
        </p:nvPicPr>
        <p:blipFill>
          <a:blip r:embed="rId2"/>
          <a:stretch>
            <a:fillRect/>
          </a:stretch>
        </p:blipFill>
        <p:spPr>
          <a:xfrm>
            <a:off x="1536700" y="2747015"/>
            <a:ext cx="3621088" cy="2570470"/>
          </a:xfrm>
        </p:spPr>
      </p:pic>
      <p:sp>
        <p:nvSpPr>
          <p:cNvPr id="13" name="Text Placeholder 12">
            <a:extLst>
              <a:ext uri="{FF2B5EF4-FFF2-40B4-BE49-F238E27FC236}">
                <a16:creationId xmlns:a16="http://schemas.microsoft.com/office/drawing/2014/main" id="{A0A522EF-B218-4C07-FD21-F30133645684}"/>
              </a:ext>
            </a:extLst>
          </p:cNvPr>
          <p:cNvSpPr>
            <a:spLocks noGrp="1"/>
          </p:cNvSpPr>
          <p:nvPr>
            <p:ph type="body" sz="quarter" idx="3"/>
          </p:nvPr>
        </p:nvSpPr>
        <p:spPr/>
        <p:txBody>
          <a:bodyPr/>
          <a:lstStyle/>
          <a:p>
            <a:r>
              <a:rPr lang="en-US" b="0" dirty="0">
                <a:latin typeface="Söhne"/>
              </a:rPr>
              <a:t>After </a:t>
            </a:r>
            <a:r>
              <a:rPr lang="en-US" b="0" i="0" dirty="0">
                <a:solidFill>
                  <a:srgbClr val="D1D5DB"/>
                </a:solidFill>
                <a:effectLst/>
                <a:latin typeface="Söhne"/>
              </a:rPr>
              <a:t>Dataset Balancing</a:t>
            </a:r>
            <a:endParaRPr lang="en-US" b="0" dirty="0">
              <a:latin typeface="Söhne"/>
            </a:endParaRPr>
          </a:p>
          <a:p>
            <a:endParaRPr lang="en-US" dirty="0"/>
          </a:p>
        </p:txBody>
      </p:sp>
      <p:pic>
        <p:nvPicPr>
          <p:cNvPr id="18" name="Content Placeholder 17">
            <a:extLst>
              <a:ext uri="{FF2B5EF4-FFF2-40B4-BE49-F238E27FC236}">
                <a16:creationId xmlns:a16="http://schemas.microsoft.com/office/drawing/2014/main" id="{B2477DA8-A41F-131C-ABE4-75587D516943}"/>
              </a:ext>
            </a:extLst>
          </p:cNvPr>
          <p:cNvPicPr>
            <a:picLocks noGrp="1" noChangeAspect="1"/>
          </p:cNvPicPr>
          <p:nvPr>
            <p:ph sz="quarter" idx="4"/>
          </p:nvPr>
        </p:nvPicPr>
        <p:blipFill>
          <a:blip r:embed="rId3"/>
          <a:stretch>
            <a:fillRect/>
          </a:stretch>
        </p:blipFill>
        <p:spPr>
          <a:xfrm>
            <a:off x="5841773" y="2743200"/>
            <a:ext cx="3021467" cy="2578100"/>
          </a:xfrm>
        </p:spPr>
      </p:pic>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20872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l"/>
            <a:r>
              <a:rPr lang="en-US" b="1" i="0">
                <a:effectLst/>
                <a:latin typeface="Söhne"/>
              </a:rPr>
              <a:t>Data Preprocessing</a:t>
            </a:r>
            <a:endParaRPr lang="en-US" b="0" i="0" dirty="0">
              <a:solidFill>
                <a:srgbClr val="D1D5DB"/>
              </a:solidFill>
              <a:effectLst/>
              <a:latin typeface="Söhne"/>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
        <p:nvSpPr>
          <p:cNvPr id="16" name="Content Placeholder 15">
            <a:extLst>
              <a:ext uri="{FF2B5EF4-FFF2-40B4-BE49-F238E27FC236}">
                <a16:creationId xmlns:a16="http://schemas.microsoft.com/office/drawing/2014/main" id="{BA426E0B-824A-7495-9E8B-4823BD6C07F2}"/>
              </a:ext>
            </a:extLst>
          </p:cNvPr>
          <p:cNvSpPr>
            <a:spLocks noGrp="1"/>
          </p:cNvSpPr>
          <p:nvPr>
            <p:ph sz="quarter" idx="4"/>
          </p:nvPr>
        </p:nvSpPr>
        <p:spPr>
          <a:xfrm>
            <a:off x="1650397" y="1856792"/>
            <a:ext cx="7680215" cy="3442996"/>
          </a:xfrm>
        </p:spPr>
        <p:txBody>
          <a:bodyPr/>
          <a:lstStyle/>
          <a:p>
            <a:pPr algn="l">
              <a:buFont typeface="Arial" panose="020B0604020202020204" pitchFamily="34" charset="0"/>
              <a:buChar char="•"/>
            </a:pPr>
            <a:endParaRPr lang="en-US" b="0" i="0">
              <a:solidFill>
                <a:srgbClr val="D1D5DB"/>
              </a:solidFill>
              <a:effectLst/>
              <a:latin typeface="Söhne"/>
            </a:endParaRPr>
          </a:p>
          <a:p>
            <a:pPr algn="l">
              <a:buFont typeface="Arial" panose="020B0604020202020204" pitchFamily="34" charset="0"/>
              <a:buChar char="•"/>
            </a:pPr>
            <a:r>
              <a:rPr lang="en-US" b="0" i="0">
                <a:solidFill>
                  <a:srgbClr val="D1D5DB"/>
                </a:solidFill>
                <a:effectLst/>
                <a:latin typeface="Söhne"/>
              </a:rPr>
              <a:t>Functions for loading images and steering angles, as well as image preprocessing, are defined.</a:t>
            </a:r>
          </a:p>
          <a:p>
            <a:pPr algn="l">
              <a:buFont typeface="Arial" panose="020B0604020202020204" pitchFamily="34" charset="0"/>
              <a:buChar char="•"/>
            </a:pPr>
            <a:r>
              <a:rPr lang="en-US" b="0" i="0">
                <a:solidFill>
                  <a:srgbClr val="D1D5DB"/>
                </a:solidFill>
                <a:effectLst/>
                <a:latin typeface="Söhne"/>
              </a:rPr>
              <a:t>Image preprocessing involves cropping, converting to YUV color space, applying Gaussian blur, and resizing.</a:t>
            </a:r>
            <a:endParaRPr lang="en-US" b="0" i="0" dirty="0">
              <a:solidFill>
                <a:srgbClr val="D1D5DB"/>
              </a:solidFill>
              <a:effectLst/>
              <a:latin typeface="Söhne"/>
            </a:endParaRPr>
          </a:p>
        </p:txBody>
      </p:sp>
    </p:spTree>
    <p:extLst>
      <p:ext uri="{BB962C8B-B14F-4D97-AF65-F5344CB8AC3E}">
        <p14:creationId xmlns:p14="http://schemas.microsoft.com/office/powerpoint/2010/main" val="94340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l"/>
            <a:r>
              <a:rPr lang="en-US" b="1" i="0" dirty="0">
                <a:effectLst/>
                <a:latin typeface="Söhne"/>
              </a:rPr>
              <a:t>Data Preprocessing</a:t>
            </a:r>
            <a:endParaRPr lang="en-US" b="0" i="0" dirty="0">
              <a:solidFill>
                <a:srgbClr val="D1D5DB"/>
              </a:solidFill>
              <a:effectLst/>
              <a:latin typeface="Söhne"/>
            </a:endParaRPr>
          </a:p>
        </p:txBody>
      </p:sp>
      <p:sp>
        <p:nvSpPr>
          <p:cNvPr id="4" name="Text Placeholder 3">
            <a:extLst>
              <a:ext uri="{FF2B5EF4-FFF2-40B4-BE49-F238E27FC236}">
                <a16:creationId xmlns:a16="http://schemas.microsoft.com/office/drawing/2014/main" id="{49F51316-A232-057F-5F49-A68F29360214}"/>
              </a:ext>
            </a:extLst>
          </p:cNvPr>
          <p:cNvSpPr>
            <a:spLocks noGrp="1"/>
          </p:cNvSpPr>
          <p:nvPr>
            <p:ph type="body" idx="1"/>
          </p:nvPr>
        </p:nvSpPr>
        <p:spPr/>
        <p:txBody>
          <a:bodyPr/>
          <a:lstStyle/>
          <a:p>
            <a:r>
              <a:rPr lang="en-US" sz="2000" dirty="0"/>
              <a:t>Image Before </a:t>
            </a:r>
            <a:r>
              <a:rPr lang="en-US" sz="2000" b="1" i="0" dirty="0">
                <a:effectLst/>
                <a:latin typeface="Söhne"/>
              </a:rPr>
              <a:t>Preprocessing</a:t>
            </a:r>
            <a:endParaRPr lang="en-US" sz="2000" dirty="0"/>
          </a:p>
        </p:txBody>
      </p:sp>
      <p:pic>
        <p:nvPicPr>
          <p:cNvPr id="12" name="Content Placeholder 11" descr="A road with trees and grass&#10;&#10;Description automatically generated">
            <a:extLst>
              <a:ext uri="{FF2B5EF4-FFF2-40B4-BE49-F238E27FC236}">
                <a16:creationId xmlns:a16="http://schemas.microsoft.com/office/drawing/2014/main" id="{1730CDE7-FD18-15B3-1FF2-B64F94A0A0BE}"/>
              </a:ext>
            </a:extLst>
          </p:cNvPr>
          <p:cNvPicPr>
            <a:picLocks noGrp="1" noChangeAspect="1"/>
          </p:cNvPicPr>
          <p:nvPr>
            <p:ph sz="half" idx="2"/>
          </p:nvPr>
        </p:nvPicPr>
        <p:blipFill>
          <a:blip r:embed="rId2"/>
          <a:stretch>
            <a:fillRect/>
          </a:stretch>
        </p:blipFill>
        <p:spPr>
          <a:xfrm>
            <a:off x="1536700" y="3063342"/>
            <a:ext cx="3621088" cy="1937816"/>
          </a:xfrm>
        </p:spPr>
      </p:pic>
      <p:sp>
        <p:nvSpPr>
          <p:cNvPr id="6" name="Text Placeholder 5">
            <a:extLst>
              <a:ext uri="{FF2B5EF4-FFF2-40B4-BE49-F238E27FC236}">
                <a16:creationId xmlns:a16="http://schemas.microsoft.com/office/drawing/2014/main" id="{9DDB7502-343D-748D-D84D-87310494EB8A}"/>
              </a:ext>
            </a:extLst>
          </p:cNvPr>
          <p:cNvSpPr>
            <a:spLocks noGrp="1"/>
          </p:cNvSpPr>
          <p:nvPr>
            <p:ph type="body" sz="quarter" idx="3"/>
          </p:nvPr>
        </p:nvSpPr>
        <p:spPr/>
        <p:txBody>
          <a:bodyPr/>
          <a:lstStyle/>
          <a:p>
            <a:r>
              <a:rPr lang="en-US" sz="2000" dirty="0"/>
              <a:t>Image After </a:t>
            </a:r>
            <a:r>
              <a:rPr lang="en-US" sz="2000" b="1" i="0" dirty="0">
                <a:effectLst/>
                <a:latin typeface="Söhne"/>
              </a:rPr>
              <a:t>Preprocessing</a:t>
            </a:r>
            <a:endParaRPr lang="en-US" sz="2000" dirty="0"/>
          </a:p>
          <a:p>
            <a:endParaRPr lang="en-US" sz="2000" dirty="0"/>
          </a:p>
        </p:txBody>
      </p:sp>
      <p:pic>
        <p:nvPicPr>
          <p:cNvPr id="14" name="Content Placeholder 13" descr="A blurry image of a road&#10;&#10;Description automatically generated">
            <a:extLst>
              <a:ext uri="{FF2B5EF4-FFF2-40B4-BE49-F238E27FC236}">
                <a16:creationId xmlns:a16="http://schemas.microsoft.com/office/drawing/2014/main" id="{43E7CCC2-63A6-37BB-AD11-85718D5249BF}"/>
              </a:ext>
            </a:extLst>
          </p:cNvPr>
          <p:cNvPicPr>
            <a:picLocks noGrp="1" noChangeAspect="1"/>
          </p:cNvPicPr>
          <p:nvPr>
            <p:ph sz="quarter" idx="4"/>
          </p:nvPr>
        </p:nvPicPr>
        <p:blipFill>
          <a:blip r:embed="rId3"/>
          <a:stretch>
            <a:fillRect/>
          </a:stretch>
        </p:blipFill>
        <p:spPr>
          <a:xfrm>
            <a:off x="5541963" y="3051539"/>
            <a:ext cx="3621087" cy="1961421"/>
          </a:xfrm>
        </p:spPr>
      </p:pic>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113083065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254</TotalTime>
  <Words>481</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Segoe UI Light</vt:lpstr>
      <vt:lpstr>Söhne</vt:lpstr>
      <vt:lpstr>Tw Cen MT</vt:lpstr>
      <vt:lpstr>Office Theme</vt:lpstr>
      <vt:lpstr>Self Driving Car Using CNN</vt:lpstr>
      <vt:lpstr>CONTENTS</vt:lpstr>
      <vt:lpstr>INTRODUCTION</vt:lpstr>
      <vt:lpstr>Dataset</vt:lpstr>
      <vt:lpstr>Loading and Exploring Dataset</vt:lpstr>
      <vt:lpstr>Dataset Balancing</vt:lpstr>
      <vt:lpstr>Dataset Balancing</vt:lpstr>
      <vt:lpstr>Data Preprocessing</vt:lpstr>
      <vt:lpstr>Data Preprocessing</vt:lpstr>
      <vt:lpstr>Dataset Splitting</vt:lpstr>
      <vt:lpstr>NVIDIA Model Architecture Overview</vt:lpstr>
      <vt:lpstr>Training &amp; Validation Loss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Driving Car Using CNN</dc:title>
  <dc:creator>ahmed talat abdelmohsen ali</dc:creator>
  <cp:lastModifiedBy>ahmed talat abdelmohsen ali</cp:lastModifiedBy>
  <cp:revision>3</cp:revision>
  <dcterms:created xsi:type="dcterms:W3CDTF">2024-01-02T05:15:08Z</dcterms:created>
  <dcterms:modified xsi:type="dcterms:W3CDTF">2024-01-02T11:10:38Z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