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530" r:id="rId5"/>
    <p:sldId id="533" r:id="rId6"/>
    <p:sldId id="547" r:id="rId7"/>
    <p:sldId id="548" r:id="rId8"/>
    <p:sldId id="549" r:id="rId9"/>
    <p:sldId id="550" r:id="rId10"/>
    <p:sldId id="551" r:id="rId11"/>
    <p:sldId id="554" r:id="rId12"/>
    <p:sldId id="552" r:id="rId13"/>
    <p:sldId id="553" r:id="rId14"/>
    <p:sldId id="555" r:id="rId15"/>
    <p:sldId id="556" r:id="rId16"/>
    <p:sldId id="557" r:id="rId17"/>
    <p:sldId id="539" r:id="rId18"/>
    <p:sldId id="558" r:id="rId19"/>
    <p:sldId id="54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422"/>
  </p:normalViewPr>
  <p:slideViewPr>
    <p:cSldViewPr snapToGrid="0">
      <p:cViewPr varScale="1">
        <p:scale>
          <a:sx n="87" d="100"/>
          <a:sy n="87" d="100"/>
        </p:scale>
        <p:origin x="7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5/31/2023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zenodo.org/record/1188976#.ZHZE-HZByMp"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43583" y="2391507"/>
            <a:ext cx="9931439" cy="1477107"/>
          </a:xfrm>
        </p:spPr>
        <p:txBody>
          <a:bodyPr/>
          <a:lstStyle/>
          <a:p>
            <a:r>
              <a:rPr lang="en-US" dirty="0"/>
              <a:t>Speech emotion recognition(SER)</a:t>
            </a:r>
          </a:p>
        </p:txBody>
      </p:sp>
      <p:sp>
        <p:nvSpPr>
          <p:cNvPr id="5" name="Subtitle 4">
            <a:extLst>
              <a:ext uri="{FF2B5EF4-FFF2-40B4-BE49-F238E27FC236}">
                <a16:creationId xmlns:a16="http://schemas.microsoft.com/office/drawing/2014/main" id="{412462E2-AE2D-063E-63B5-0AA11EAA3198}"/>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39829" y="677008"/>
            <a:ext cx="8878824" cy="791308"/>
          </a:xfrm>
        </p:spPr>
        <p:txBody>
          <a:bodyPr/>
          <a:lstStyle/>
          <a:p>
            <a:r>
              <a:rPr lang="en-US" sz="3000" dirty="0"/>
              <a:t>TESTING the model</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10" name="Text Placeholder 9">
            <a:extLst>
              <a:ext uri="{FF2B5EF4-FFF2-40B4-BE49-F238E27FC236}">
                <a16:creationId xmlns:a16="http://schemas.microsoft.com/office/drawing/2014/main" id="{E09228E9-2465-C7FD-A39E-0E21C95288AC}"/>
              </a:ext>
            </a:extLst>
          </p:cNvPr>
          <p:cNvSpPr>
            <a:spLocks noGrp="1"/>
          </p:cNvSpPr>
          <p:nvPr>
            <p:ph type="body" idx="1"/>
          </p:nvPr>
        </p:nvSpPr>
        <p:spPr>
          <a:xfrm>
            <a:off x="1433147" y="1863969"/>
            <a:ext cx="10032023" cy="45719"/>
          </a:xfrm>
        </p:spPr>
        <p:txBody>
          <a:bodyPr/>
          <a:lstStyle/>
          <a:p>
            <a:r>
              <a:rPr lang="en-US" sz="1800" b="0" dirty="0"/>
              <a:t>After training the model, it is tested using </a:t>
            </a:r>
            <a:r>
              <a:rPr lang="en-US" sz="1800" b="0" dirty="0" err="1"/>
              <a:t>model.evaluate</a:t>
            </a:r>
            <a:r>
              <a:rPr lang="en-US" sz="1800" b="0" dirty="0"/>
              <a:t> to calculate the accuracy of the model.</a:t>
            </a:r>
          </a:p>
          <a:p>
            <a:r>
              <a:rPr lang="en-US" sz="1800" b="0" dirty="0"/>
              <a:t>The training and testing loss and accuracy are stored in </a:t>
            </a:r>
            <a:r>
              <a:rPr lang="en-US" sz="1800" b="0" dirty="0" err="1"/>
              <a:t>train_loss</a:t>
            </a:r>
            <a:r>
              <a:rPr lang="en-US" sz="1800" b="0" dirty="0"/>
              <a:t>, </a:t>
            </a:r>
            <a:r>
              <a:rPr lang="en-US" sz="1800" b="0" dirty="0" err="1"/>
              <a:t>test_loss</a:t>
            </a:r>
            <a:r>
              <a:rPr lang="en-US" sz="1800" b="0" dirty="0"/>
              <a:t>, </a:t>
            </a:r>
            <a:r>
              <a:rPr lang="en-US" sz="1800" b="0" dirty="0" err="1"/>
              <a:t>train_accuracy</a:t>
            </a:r>
            <a:r>
              <a:rPr lang="en-US" sz="1800" b="0" dirty="0"/>
              <a:t>, and </a:t>
            </a:r>
            <a:r>
              <a:rPr lang="en-US" sz="1800" b="0" dirty="0" err="1"/>
              <a:t>test_accuracy</a:t>
            </a:r>
            <a:r>
              <a:rPr lang="en-US" sz="1800" b="0" dirty="0"/>
              <a:t>, respectively.</a:t>
            </a:r>
          </a:p>
          <a:p>
            <a:r>
              <a:rPr lang="en-US" sz="1800" b="0" dirty="0"/>
              <a:t>Two plots are created using matplotlib to show the training and testing loss and accuracy over time.</a:t>
            </a:r>
          </a:p>
          <a:p>
            <a:r>
              <a:rPr lang="en-US" sz="1800" b="0" dirty="0"/>
              <a:t>The final model is saved using </a:t>
            </a:r>
            <a:r>
              <a:rPr lang="en-US" sz="1800" b="0" dirty="0" err="1"/>
              <a:t>model.save</a:t>
            </a:r>
            <a:r>
              <a:rPr lang="en-US" sz="1800" b="0" dirty="0"/>
              <a:t>.</a:t>
            </a:r>
          </a:p>
          <a:p>
            <a:r>
              <a:rPr lang="en-US" sz="1800" b="0" dirty="0"/>
              <a:t>The saved model is loaded using </a:t>
            </a:r>
            <a:r>
              <a:rPr lang="en-US" sz="1800" b="0" dirty="0" err="1"/>
              <a:t>load_model</a:t>
            </a:r>
            <a:r>
              <a:rPr lang="en-US" sz="1800" b="0" dirty="0"/>
              <a:t>.</a:t>
            </a:r>
          </a:p>
          <a:p>
            <a:r>
              <a:rPr lang="en-US" sz="1800" b="0" dirty="0"/>
              <a:t>The model is tested using predict to make emotion predictions.</a:t>
            </a:r>
          </a:p>
          <a:p>
            <a:r>
              <a:rPr lang="en-US" sz="1800" b="0" dirty="0"/>
              <a:t>The predictions and actual emotions are stored in a </a:t>
            </a:r>
            <a:r>
              <a:rPr lang="en-US" sz="1800" b="0" dirty="0" err="1"/>
              <a:t>pd.DataFrame</a:t>
            </a:r>
            <a:r>
              <a:rPr lang="en-US" sz="1800" b="0" dirty="0"/>
              <a:t> and displayed using head().</a:t>
            </a:r>
          </a:p>
        </p:txBody>
      </p:sp>
    </p:spTree>
    <p:extLst>
      <p:ext uri="{BB962C8B-B14F-4D97-AF65-F5344CB8AC3E}">
        <p14:creationId xmlns:p14="http://schemas.microsoft.com/office/powerpoint/2010/main" val="281624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4" name="Picture 3">
            <a:extLst>
              <a:ext uri="{FF2B5EF4-FFF2-40B4-BE49-F238E27FC236}">
                <a16:creationId xmlns:a16="http://schemas.microsoft.com/office/drawing/2014/main" id="{9824F5F3-1113-2CBE-0635-B2DC51905209}"/>
              </a:ext>
            </a:extLst>
          </p:cNvPr>
          <p:cNvPicPr>
            <a:picLocks noChangeAspect="1"/>
          </p:cNvPicPr>
          <p:nvPr/>
        </p:nvPicPr>
        <p:blipFill>
          <a:blip r:embed="rId2"/>
          <a:stretch>
            <a:fillRect/>
          </a:stretch>
        </p:blipFill>
        <p:spPr>
          <a:xfrm>
            <a:off x="1738655" y="1393887"/>
            <a:ext cx="8768153" cy="3795610"/>
          </a:xfrm>
          <a:prstGeom prst="rect">
            <a:avLst/>
          </a:prstGeom>
        </p:spPr>
      </p:pic>
    </p:spTree>
    <p:extLst>
      <p:ext uri="{BB962C8B-B14F-4D97-AF65-F5344CB8AC3E}">
        <p14:creationId xmlns:p14="http://schemas.microsoft.com/office/powerpoint/2010/main" val="334957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39829" y="677008"/>
            <a:ext cx="8878824" cy="791308"/>
          </a:xfrm>
        </p:spPr>
        <p:txBody>
          <a:bodyPr/>
          <a:lstStyle/>
          <a:p>
            <a:r>
              <a:rPr lang="en-US" sz="3200" dirty="0"/>
              <a:t>Confusion matrix</a:t>
            </a:r>
            <a:endParaRPr lang="en-US" sz="30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10" name="Text Placeholder 9">
            <a:extLst>
              <a:ext uri="{FF2B5EF4-FFF2-40B4-BE49-F238E27FC236}">
                <a16:creationId xmlns:a16="http://schemas.microsoft.com/office/drawing/2014/main" id="{E09228E9-2465-C7FD-A39E-0E21C95288AC}"/>
              </a:ext>
            </a:extLst>
          </p:cNvPr>
          <p:cNvSpPr>
            <a:spLocks noGrp="1"/>
          </p:cNvSpPr>
          <p:nvPr>
            <p:ph type="body" idx="1"/>
          </p:nvPr>
        </p:nvSpPr>
        <p:spPr>
          <a:xfrm>
            <a:off x="1433147" y="1863969"/>
            <a:ext cx="10032023" cy="45719"/>
          </a:xfrm>
        </p:spPr>
        <p:txBody>
          <a:bodyPr/>
          <a:lstStyle/>
          <a:p>
            <a:r>
              <a:rPr lang="en-US" sz="1800" b="0" dirty="0"/>
              <a:t>Confusion matrix was created using </a:t>
            </a:r>
            <a:r>
              <a:rPr lang="en-US" sz="1800" b="0" dirty="0" err="1"/>
              <a:t>sklearn's</a:t>
            </a:r>
            <a:r>
              <a:rPr lang="en-US" sz="1800" b="0" dirty="0"/>
              <a:t> </a:t>
            </a:r>
            <a:r>
              <a:rPr lang="en-US" sz="1800" b="0" dirty="0" err="1"/>
              <a:t>confusion_matrix</a:t>
            </a:r>
            <a:r>
              <a:rPr lang="en-US" sz="1800" b="0" dirty="0"/>
              <a:t> function to compare predicted feelings with actual feelings in the test data.</a:t>
            </a:r>
          </a:p>
          <a:p>
            <a:endParaRPr lang="en-US" sz="1800" b="0" dirty="0"/>
          </a:p>
          <a:p>
            <a:r>
              <a:rPr lang="en-US" sz="1800" b="0" dirty="0"/>
              <a:t>The emotions in the array are categorized using </a:t>
            </a:r>
            <a:r>
              <a:rPr lang="en-US" sz="1800" b="0" dirty="0" err="1"/>
              <a:t>get_emotion</a:t>
            </a:r>
            <a:r>
              <a:rPr lang="en-US" sz="1800" b="0" dirty="0"/>
              <a:t> to get the emotion rating corresponding to each category in </a:t>
            </a:r>
            <a:r>
              <a:rPr lang="en-US" sz="1800" b="0" dirty="0" err="1"/>
              <a:t>encoder.categories</a:t>
            </a:r>
            <a:r>
              <a:rPr lang="en-US" sz="1800" b="0" dirty="0"/>
              <a:t>_[0].</a:t>
            </a:r>
          </a:p>
          <a:p>
            <a:endParaRPr lang="en-US" sz="1800" b="0" dirty="0"/>
          </a:p>
          <a:p>
            <a:r>
              <a:rPr lang="en-US" sz="1800" b="0" dirty="0"/>
              <a:t>Then the confusion matrix is displayed using </a:t>
            </a:r>
            <a:r>
              <a:rPr lang="en-US" sz="1800" b="0" dirty="0" err="1"/>
              <a:t>sns.heatmap</a:t>
            </a:r>
            <a:r>
              <a:rPr lang="en-US" sz="1800" b="0" dirty="0"/>
              <a:t>. The array was annotated with annotations=True, and the color scheme was set to "Blues" with </a:t>
            </a:r>
            <a:r>
              <a:rPr lang="en-US" sz="1800" b="0" dirty="0" err="1"/>
              <a:t>cmap</a:t>
            </a:r>
            <a:r>
              <a:rPr lang="en-US" sz="1800" b="0" dirty="0"/>
              <a:t>="Blues". The title, x-axis label, and y-axis label are also set using </a:t>
            </a:r>
            <a:r>
              <a:rPr lang="en-US" sz="1800" b="0" dirty="0" err="1"/>
              <a:t>plt.title</a:t>
            </a:r>
            <a:r>
              <a:rPr lang="en-US" sz="1800" b="0" dirty="0"/>
              <a:t>, </a:t>
            </a:r>
            <a:r>
              <a:rPr lang="en-US" sz="1800" b="0" dirty="0" err="1"/>
              <a:t>plt.xlabel</a:t>
            </a:r>
            <a:r>
              <a:rPr lang="en-US" sz="1800" b="0" dirty="0"/>
              <a:t>, and </a:t>
            </a:r>
            <a:r>
              <a:rPr lang="en-US" sz="1800" b="0" dirty="0" err="1"/>
              <a:t>plt.ylabel</a:t>
            </a:r>
            <a:r>
              <a:rPr lang="en-US" sz="1800" b="0" dirty="0"/>
              <a:t>, respectively. The </a:t>
            </a:r>
            <a:r>
              <a:rPr lang="en-US" sz="1800" b="0" dirty="0" err="1"/>
              <a:t>figsize</a:t>
            </a:r>
            <a:r>
              <a:rPr lang="en-US" sz="1800" b="0" dirty="0"/>
              <a:t> parameter of </a:t>
            </a:r>
            <a:r>
              <a:rPr lang="en-US" sz="1800" b="0" dirty="0" err="1"/>
              <a:t>plt.figure</a:t>
            </a:r>
            <a:r>
              <a:rPr lang="en-US" sz="1800" b="0" dirty="0"/>
              <a:t> is used to set the size of the plot.</a:t>
            </a:r>
          </a:p>
        </p:txBody>
      </p:sp>
    </p:spTree>
    <p:extLst>
      <p:ext uri="{BB962C8B-B14F-4D97-AF65-F5344CB8AC3E}">
        <p14:creationId xmlns:p14="http://schemas.microsoft.com/office/powerpoint/2010/main" val="67238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12" name="Picture 11">
            <a:extLst>
              <a:ext uri="{FF2B5EF4-FFF2-40B4-BE49-F238E27FC236}">
                <a16:creationId xmlns:a16="http://schemas.microsoft.com/office/drawing/2014/main" id="{89A900CE-D50B-AD03-4723-D5C8EAAF4BAC}"/>
              </a:ext>
            </a:extLst>
          </p:cNvPr>
          <p:cNvPicPr>
            <a:picLocks noChangeAspect="1"/>
          </p:cNvPicPr>
          <p:nvPr/>
        </p:nvPicPr>
        <p:blipFill>
          <a:blip r:embed="rId2"/>
          <a:stretch>
            <a:fillRect/>
          </a:stretch>
        </p:blipFill>
        <p:spPr>
          <a:xfrm>
            <a:off x="2238937" y="781050"/>
            <a:ext cx="4766552" cy="4333874"/>
          </a:xfrm>
          <a:prstGeom prst="rect">
            <a:avLst/>
          </a:prstGeom>
        </p:spPr>
      </p:pic>
      <p:sp>
        <p:nvSpPr>
          <p:cNvPr id="14" name="TextBox 13">
            <a:extLst>
              <a:ext uri="{FF2B5EF4-FFF2-40B4-BE49-F238E27FC236}">
                <a16:creationId xmlns:a16="http://schemas.microsoft.com/office/drawing/2014/main" id="{EC3A549D-E2C1-5980-E8BC-2C88001877B8}"/>
              </a:ext>
            </a:extLst>
          </p:cNvPr>
          <p:cNvSpPr txBox="1"/>
          <p:nvPr/>
        </p:nvSpPr>
        <p:spPr>
          <a:xfrm>
            <a:off x="3496407" y="5187434"/>
            <a:ext cx="6096000" cy="461665"/>
          </a:xfrm>
          <a:prstGeom prst="rect">
            <a:avLst/>
          </a:prstGeom>
          <a:noFill/>
        </p:spPr>
        <p:txBody>
          <a:bodyPr wrap="square">
            <a:spAutoFit/>
          </a:bodyPr>
          <a:lstStyle/>
          <a:p>
            <a:r>
              <a:rPr lang="en-US" sz="2400" b="1" dirty="0">
                <a:solidFill>
                  <a:schemeClr val="bg1"/>
                </a:solidFill>
                <a:latin typeface="+mj-lt"/>
              </a:rPr>
              <a:t>Confusion matrix</a:t>
            </a:r>
          </a:p>
        </p:txBody>
      </p:sp>
    </p:spTree>
    <p:extLst>
      <p:ext uri="{BB962C8B-B14F-4D97-AF65-F5344CB8AC3E}">
        <p14:creationId xmlns:p14="http://schemas.microsoft.com/office/powerpoint/2010/main" val="2848120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351905" y="849337"/>
            <a:ext cx="8878824" cy="1069848"/>
          </a:xfrm>
        </p:spPr>
        <p:txBody>
          <a:bodyPr/>
          <a:lstStyle/>
          <a:p>
            <a:r>
              <a:rPr lang="en-US" dirty="0"/>
              <a:t>The final output</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24" name="TextBox 23">
            <a:extLst>
              <a:ext uri="{FF2B5EF4-FFF2-40B4-BE49-F238E27FC236}">
                <a16:creationId xmlns:a16="http://schemas.microsoft.com/office/drawing/2014/main" id="{D96B468A-5C01-CBDD-0A38-ED9A9D5E90DD}"/>
              </a:ext>
            </a:extLst>
          </p:cNvPr>
          <p:cNvSpPr txBox="1"/>
          <p:nvPr/>
        </p:nvSpPr>
        <p:spPr>
          <a:xfrm>
            <a:off x="1483703" y="2006796"/>
            <a:ext cx="5646859" cy="1200329"/>
          </a:xfrm>
          <a:prstGeom prst="rect">
            <a:avLst/>
          </a:prstGeom>
          <a:noFill/>
        </p:spPr>
        <p:txBody>
          <a:bodyPr wrap="square">
            <a:spAutoFit/>
          </a:bodyPr>
          <a:lstStyle/>
          <a:p>
            <a:r>
              <a:rPr lang="en-US" sz="2400" dirty="0">
                <a:solidFill>
                  <a:schemeClr val="bg1"/>
                </a:solidFill>
                <a:latin typeface="+mj-lt"/>
              </a:rPr>
              <a:t>is a program that is able to analyze a person’s feelings through their voice through a pre-recorded audio file.</a:t>
            </a:r>
          </a:p>
        </p:txBody>
      </p:sp>
      <p:pic>
        <p:nvPicPr>
          <p:cNvPr id="26" name="Picture 25" descr="A screenshot of a computer&#10;&#10;Description automatically generated with medium confidence">
            <a:extLst>
              <a:ext uri="{FF2B5EF4-FFF2-40B4-BE49-F238E27FC236}">
                <a16:creationId xmlns:a16="http://schemas.microsoft.com/office/drawing/2014/main" id="{1E78EB54-0ED4-8437-51B0-BED53FBE331A}"/>
              </a:ext>
            </a:extLst>
          </p:cNvPr>
          <p:cNvPicPr>
            <a:picLocks noChangeAspect="1"/>
          </p:cNvPicPr>
          <p:nvPr/>
        </p:nvPicPr>
        <p:blipFill>
          <a:blip r:embed="rId2"/>
          <a:stretch>
            <a:fillRect/>
          </a:stretch>
        </p:blipFill>
        <p:spPr>
          <a:xfrm>
            <a:off x="7675268" y="1480197"/>
            <a:ext cx="3836793" cy="4208094"/>
          </a:xfrm>
          <a:prstGeom prst="rect">
            <a:avLst/>
          </a:prstGeom>
        </p:spPr>
      </p:pic>
    </p:spTree>
    <p:extLst>
      <p:ext uri="{BB962C8B-B14F-4D97-AF65-F5344CB8AC3E}">
        <p14:creationId xmlns:p14="http://schemas.microsoft.com/office/powerpoint/2010/main" val="1877080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39829" y="677008"/>
            <a:ext cx="8878824" cy="791308"/>
          </a:xfrm>
        </p:spPr>
        <p:txBody>
          <a:bodyPr/>
          <a:lstStyle/>
          <a:p>
            <a:r>
              <a:rPr lang="en-US" sz="3200" dirty="0"/>
              <a:t>Team member:</a:t>
            </a:r>
            <a:endParaRPr lang="en-US" sz="30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10" name="Text Placeholder 9">
            <a:extLst>
              <a:ext uri="{FF2B5EF4-FFF2-40B4-BE49-F238E27FC236}">
                <a16:creationId xmlns:a16="http://schemas.microsoft.com/office/drawing/2014/main" id="{E09228E9-2465-C7FD-A39E-0E21C95288AC}"/>
              </a:ext>
            </a:extLst>
          </p:cNvPr>
          <p:cNvSpPr>
            <a:spLocks noGrp="1"/>
          </p:cNvSpPr>
          <p:nvPr>
            <p:ph type="body" idx="1"/>
          </p:nvPr>
        </p:nvSpPr>
        <p:spPr>
          <a:xfrm>
            <a:off x="1433147" y="1772529"/>
            <a:ext cx="10032023" cy="45719"/>
          </a:xfrm>
        </p:spPr>
        <p:txBody>
          <a:bodyPr/>
          <a:lstStyle/>
          <a:p>
            <a:pPr marL="342900" indent="-342900">
              <a:buAutoNum type="arabicPeriod"/>
            </a:pPr>
            <a:r>
              <a:rPr lang="en-US" dirty="0"/>
              <a:t>Ahmed Talat Abd El Mohsen Ali</a:t>
            </a:r>
          </a:p>
          <a:p>
            <a:pPr marL="342900" indent="-342900">
              <a:buAutoNum type="arabicPeriod"/>
            </a:pPr>
            <a:r>
              <a:rPr lang="en-US" dirty="0" err="1"/>
              <a:t>Maged</a:t>
            </a:r>
            <a:r>
              <a:rPr lang="en-US" dirty="0"/>
              <a:t> Mohamed </a:t>
            </a:r>
            <a:r>
              <a:rPr lang="en-US" dirty="0" err="1"/>
              <a:t>Beltagy</a:t>
            </a:r>
            <a:endParaRPr lang="en-US" dirty="0"/>
          </a:p>
        </p:txBody>
      </p:sp>
      <p:sp>
        <p:nvSpPr>
          <p:cNvPr id="5" name="Title 1">
            <a:extLst>
              <a:ext uri="{FF2B5EF4-FFF2-40B4-BE49-F238E27FC236}">
                <a16:creationId xmlns:a16="http://schemas.microsoft.com/office/drawing/2014/main" id="{BDEB766D-2B23-79A2-2ADF-8A8D2F7CA8BF}"/>
              </a:ext>
            </a:extLst>
          </p:cNvPr>
          <p:cNvSpPr txBox="1">
            <a:spLocks/>
          </p:cNvSpPr>
          <p:nvPr/>
        </p:nvSpPr>
        <p:spPr>
          <a:xfrm>
            <a:off x="1338229" y="3918048"/>
            <a:ext cx="8878824" cy="7913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t>Instructor: </a:t>
            </a:r>
          </a:p>
        </p:txBody>
      </p:sp>
      <p:sp>
        <p:nvSpPr>
          <p:cNvPr id="11" name="TextBox 10">
            <a:extLst>
              <a:ext uri="{FF2B5EF4-FFF2-40B4-BE49-F238E27FC236}">
                <a16:creationId xmlns:a16="http://schemas.microsoft.com/office/drawing/2014/main" id="{CF22547E-F79D-F74F-D070-6B228545B66B}"/>
              </a:ext>
            </a:extLst>
          </p:cNvPr>
          <p:cNvSpPr txBox="1"/>
          <p:nvPr/>
        </p:nvSpPr>
        <p:spPr>
          <a:xfrm>
            <a:off x="1445260" y="4839454"/>
            <a:ext cx="6101080"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latin typeface="+mj-lt"/>
              </a:rPr>
              <a:t>Prof. </a:t>
            </a:r>
            <a:r>
              <a:rPr lang="en-US" sz="2400" b="1">
                <a:solidFill>
                  <a:schemeClr val="bg1"/>
                </a:solidFill>
                <a:latin typeface="+mj-lt"/>
              </a:rPr>
              <a:t>Dr. </a:t>
            </a:r>
            <a:r>
              <a:rPr lang="en-US" sz="2400" b="1" dirty="0">
                <a:solidFill>
                  <a:schemeClr val="bg1"/>
                </a:solidFill>
                <a:latin typeface="+mj-lt"/>
              </a:rPr>
              <a:t>Ahmed </a:t>
            </a:r>
            <a:r>
              <a:rPr lang="en-US" sz="2400" b="1" dirty="0" err="1">
                <a:solidFill>
                  <a:schemeClr val="bg1"/>
                </a:solidFill>
                <a:latin typeface="+mj-lt"/>
              </a:rPr>
              <a:t>Emam</a:t>
            </a:r>
            <a:endParaRPr lang="en-US" sz="2400" b="1" dirty="0">
              <a:solidFill>
                <a:schemeClr val="bg1"/>
              </a:solidFill>
              <a:latin typeface="+mj-lt"/>
            </a:endParaRPr>
          </a:p>
        </p:txBody>
      </p:sp>
    </p:spTree>
    <p:extLst>
      <p:ext uri="{BB962C8B-B14F-4D97-AF65-F5344CB8AC3E}">
        <p14:creationId xmlns:p14="http://schemas.microsoft.com/office/powerpoint/2010/main" val="381942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Speech Emotion Recognition is a technology that analyzes speech to determine the emotions expressed by the speaker. It uses artificial intelligence and machine learning techniques to extract information related to emotions such as happiness, sadness, anger, fear, and surprise from various acoustic features such as pitch, duration, intensity, tone, timing, and prosody. Machine learning techniques are then applied to this information to determine the emotions associated with the speech.</a:t>
            </a:r>
          </a:p>
        </p:txBody>
      </p:sp>
    </p:spTree>
    <p:extLst>
      <p:ext uri="{BB962C8B-B14F-4D97-AF65-F5344CB8AC3E}">
        <p14:creationId xmlns:p14="http://schemas.microsoft.com/office/powerpoint/2010/main" val="338075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uses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3</a:t>
            </a:fld>
            <a:endParaRPr lang="en-US" dirty="0"/>
          </a:p>
        </p:txBody>
      </p:sp>
      <p:sp>
        <p:nvSpPr>
          <p:cNvPr id="12" name="Text Placeholder 11">
            <a:extLst>
              <a:ext uri="{FF2B5EF4-FFF2-40B4-BE49-F238E27FC236}">
                <a16:creationId xmlns:a16="http://schemas.microsoft.com/office/drawing/2014/main" id="{7AE95CF9-DACE-8801-A816-2C13F1466628}"/>
              </a:ext>
            </a:extLst>
          </p:cNvPr>
          <p:cNvSpPr>
            <a:spLocks noGrp="1"/>
          </p:cNvSpPr>
          <p:nvPr>
            <p:ph type="body" idx="1"/>
          </p:nvPr>
        </p:nvSpPr>
        <p:spPr>
          <a:xfrm>
            <a:off x="1536192" y="2185416"/>
            <a:ext cx="6922008" cy="493776"/>
          </a:xfrm>
        </p:spPr>
        <p:txBody>
          <a:bodyPr/>
          <a:lstStyle/>
          <a:p>
            <a:r>
              <a:rPr lang="en-US" sz="1800" b="0" dirty="0"/>
              <a:t>Speech Emotion Recognition is a technology that uses machine learning techniques to analyze speech and extract information related to emotions. This technology has applications in various fields such as education, medicine, marketing, and entertainment, among others. It can improve the quality of communication, increase accuracy in speech recognition and voice typing, enhance interaction in electronic games and robots, detect individuals’ mental states, and improve the quality of voice-related services such as phone calls and technical support.</a:t>
            </a:r>
          </a:p>
        </p:txBody>
      </p:sp>
    </p:spTree>
    <p:extLst>
      <p:ext uri="{BB962C8B-B14F-4D97-AF65-F5344CB8AC3E}">
        <p14:creationId xmlns:p14="http://schemas.microsoft.com/office/powerpoint/2010/main" val="153514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18959" y="383344"/>
            <a:ext cx="8878824" cy="1069848"/>
          </a:xfrm>
        </p:spPr>
        <p:txBody>
          <a:bodyPr/>
          <a:lstStyle/>
          <a:p>
            <a:r>
              <a:rPr lang="en-US" dirty="0"/>
              <a:t>dataset</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12" name="Text Placeholder 11">
            <a:extLst>
              <a:ext uri="{FF2B5EF4-FFF2-40B4-BE49-F238E27FC236}">
                <a16:creationId xmlns:a16="http://schemas.microsoft.com/office/drawing/2014/main" id="{7AE95CF9-DACE-8801-A816-2C13F1466628}"/>
              </a:ext>
            </a:extLst>
          </p:cNvPr>
          <p:cNvSpPr>
            <a:spLocks noGrp="1"/>
          </p:cNvSpPr>
          <p:nvPr>
            <p:ph type="body" idx="1"/>
          </p:nvPr>
        </p:nvSpPr>
        <p:spPr>
          <a:xfrm>
            <a:off x="1521069" y="1494692"/>
            <a:ext cx="6910754" cy="498700"/>
          </a:xfrm>
        </p:spPr>
        <p:txBody>
          <a:bodyPr/>
          <a:lstStyle/>
          <a:p>
            <a:r>
              <a:rPr lang="en-US" sz="1800" b="0" dirty="0"/>
              <a:t>Speech file (Audio_Speech_Actors_01-24.zip, 215 MB) contains 1440 files: 60 trials per actor x 24 actors = 1440. </a:t>
            </a:r>
          </a:p>
          <a:p>
            <a:r>
              <a:rPr lang="en-US" sz="1800" b="0" dirty="0"/>
              <a:t>The filename consists of a 7-part numerical identifier (e.g., 02-01-06-01-02-01-12.mp3 : </a:t>
            </a:r>
          </a:p>
          <a:p>
            <a:r>
              <a:rPr lang="en-US" sz="1800" b="0" dirty="0"/>
              <a:t>Filename identifiers </a:t>
            </a:r>
          </a:p>
          <a:p>
            <a:r>
              <a:rPr lang="en-US" sz="1800" b="0" dirty="0"/>
              <a:t>Modality (01 = full-AV, 02 = video-only, 03 = audio-only).</a:t>
            </a:r>
          </a:p>
          <a:p>
            <a:r>
              <a:rPr lang="en-US" sz="1800" b="0" dirty="0"/>
              <a:t>Vocal channel (01 = speech, 02 = song).</a:t>
            </a:r>
          </a:p>
          <a:p>
            <a:r>
              <a:rPr lang="en-US" sz="1800" b="0" dirty="0"/>
              <a:t>Emotion (01 = neutral, 02 = calm, 03 = happy, 04 = sad</a:t>
            </a:r>
          </a:p>
          <a:p>
            <a:r>
              <a:rPr lang="en-US" sz="1800" b="0" dirty="0"/>
              <a:t>, 05 = angry, 06 = fearful, 07 = disgust, 08 = surprised). </a:t>
            </a:r>
          </a:p>
          <a:p>
            <a:r>
              <a:rPr lang="en-US" sz="1800" b="0" dirty="0"/>
              <a:t>Emotional intensity (01 = normal, 02 = strong).</a:t>
            </a:r>
          </a:p>
        </p:txBody>
      </p:sp>
      <p:sp>
        <p:nvSpPr>
          <p:cNvPr id="4" name="TextBox 3">
            <a:extLst>
              <a:ext uri="{FF2B5EF4-FFF2-40B4-BE49-F238E27FC236}">
                <a16:creationId xmlns:a16="http://schemas.microsoft.com/office/drawing/2014/main" id="{FED3E72F-E9B5-0BC5-B944-BDDC927B6317}"/>
              </a:ext>
            </a:extLst>
          </p:cNvPr>
          <p:cNvSpPr txBox="1"/>
          <p:nvPr/>
        </p:nvSpPr>
        <p:spPr>
          <a:xfrm>
            <a:off x="3613640" y="5451203"/>
            <a:ext cx="6101860" cy="369332"/>
          </a:xfrm>
          <a:prstGeom prst="rect">
            <a:avLst/>
          </a:prstGeom>
          <a:noFill/>
        </p:spPr>
        <p:txBody>
          <a:bodyPr wrap="square">
            <a:spAutoFit/>
          </a:bodyPr>
          <a:lstStyle/>
          <a:p>
            <a:r>
              <a:rPr lang="en-US" dirty="0">
                <a:solidFill>
                  <a:schemeClr val="bg1"/>
                </a:solidFill>
                <a:hlinkClick r:id="rId2"/>
              </a:rPr>
              <a:t>https://zenodo.org/record/1188976#.ZHZE-HZByMp</a:t>
            </a:r>
            <a:r>
              <a:rPr lang="en-US" dirty="0">
                <a:solidFill>
                  <a:schemeClr val="bg1"/>
                </a:solidFill>
              </a:rPr>
              <a:t> </a:t>
            </a:r>
          </a:p>
        </p:txBody>
      </p:sp>
      <p:sp>
        <p:nvSpPr>
          <p:cNvPr id="6" name="TextBox 5">
            <a:extLst>
              <a:ext uri="{FF2B5EF4-FFF2-40B4-BE49-F238E27FC236}">
                <a16:creationId xmlns:a16="http://schemas.microsoft.com/office/drawing/2014/main" id="{C2A4FC64-96D5-B5A2-62AD-563BFF530F3F}"/>
              </a:ext>
            </a:extLst>
          </p:cNvPr>
          <p:cNvSpPr txBox="1"/>
          <p:nvPr/>
        </p:nvSpPr>
        <p:spPr>
          <a:xfrm>
            <a:off x="1573823" y="5389657"/>
            <a:ext cx="6101860" cy="461665"/>
          </a:xfrm>
          <a:prstGeom prst="rect">
            <a:avLst/>
          </a:prstGeom>
          <a:noFill/>
        </p:spPr>
        <p:txBody>
          <a:bodyPr wrap="square">
            <a:spAutoFit/>
          </a:bodyPr>
          <a:lstStyle/>
          <a:p>
            <a:r>
              <a:rPr lang="en-US" sz="2400" b="1" dirty="0">
                <a:solidFill>
                  <a:schemeClr val="bg1"/>
                </a:solidFill>
                <a:latin typeface="+mj-lt"/>
              </a:rPr>
              <a:t>Link of Dataset</a:t>
            </a:r>
          </a:p>
        </p:txBody>
      </p:sp>
    </p:spTree>
    <p:extLst>
      <p:ext uri="{BB962C8B-B14F-4D97-AF65-F5344CB8AC3E}">
        <p14:creationId xmlns:p14="http://schemas.microsoft.com/office/powerpoint/2010/main" val="385870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Loading Dataset</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12" name="Text Placeholder 11">
            <a:extLst>
              <a:ext uri="{FF2B5EF4-FFF2-40B4-BE49-F238E27FC236}">
                <a16:creationId xmlns:a16="http://schemas.microsoft.com/office/drawing/2014/main" id="{7AE95CF9-DACE-8801-A816-2C13F1466628}"/>
              </a:ext>
            </a:extLst>
          </p:cNvPr>
          <p:cNvSpPr>
            <a:spLocks noGrp="1"/>
          </p:cNvSpPr>
          <p:nvPr>
            <p:ph type="body" idx="1"/>
          </p:nvPr>
        </p:nvSpPr>
        <p:spPr>
          <a:xfrm>
            <a:off x="1536192" y="2185416"/>
            <a:ext cx="6922008" cy="493776"/>
          </a:xfrm>
        </p:spPr>
        <p:txBody>
          <a:bodyPr/>
          <a:lstStyle/>
          <a:p>
            <a:r>
              <a:rPr lang="en-US" sz="1800" b="0" dirty="0"/>
              <a:t>We introduced </a:t>
            </a:r>
            <a:r>
              <a:rPr lang="en-US" sz="1800" b="0" dirty="0" err="1"/>
              <a:t>load_data</a:t>
            </a:r>
            <a:r>
              <a:rPr lang="en-US" sz="1800" b="0" dirty="0"/>
              <a:t> function which takes a path as input and returns two lists: </a:t>
            </a:r>
            <a:r>
              <a:rPr lang="en-US" sz="1800" b="0" dirty="0" err="1"/>
              <a:t>f_emotions</a:t>
            </a:r>
            <a:r>
              <a:rPr lang="en-US" sz="1800" b="0" dirty="0"/>
              <a:t> and </a:t>
            </a:r>
            <a:r>
              <a:rPr lang="en-US" sz="1800" b="0" dirty="0" err="1"/>
              <a:t>f_paths</a:t>
            </a:r>
            <a:r>
              <a:rPr lang="en-US" sz="1800" b="0" dirty="0"/>
              <a:t>. The function loads the data from the specified path and extracts the emote and file path for each file in the directory. Then it returns emoticons and file paths as separate lists.</a:t>
            </a:r>
          </a:p>
          <a:p>
            <a:r>
              <a:rPr lang="en-US" sz="1800" b="0" dirty="0"/>
              <a:t>The </a:t>
            </a:r>
            <a:r>
              <a:rPr lang="en-US" sz="1800" b="0" dirty="0" err="1"/>
              <a:t>get_emotion</a:t>
            </a:r>
            <a:r>
              <a:rPr lang="en-US" sz="1800" b="0" dirty="0"/>
              <a:t> function takes a number as input and returns the corresponding emotion as a string. Uses a dictionary to map the entry number to a string representing the emotion.</a:t>
            </a:r>
          </a:p>
          <a:p>
            <a:r>
              <a:rPr lang="en-US" sz="1800" b="0" dirty="0"/>
              <a:t>Finally, the code calls the </a:t>
            </a:r>
            <a:r>
              <a:rPr lang="en-US" sz="1800" b="0" dirty="0" err="1"/>
              <a:t>load_data</a:t>
            </a:r>
            <a:r>
              <a:rPr lang="en-US" sz="1800" b="0" dirty="0"/>
              <a:t> function with the given path and maps the returned emoticons and file paths to the variable emoticons and paths, respectively.</a:t>
            </a:r>
          </a:p>
        </p:txBody>
      </p:sp>
    </p:spTree>
    <p:extLst>
      <p:ext uri="{BB962C8B-B14F-4D97-AF65-F5344CB8AC3E}">
        <p14:creationId xmlns:p14="http://schemas.microsoft.com/office/powerpoint/2010/main" val="346210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822959"/>
            <a:ext cx="10198990" cy="891541"/>
          </a:xfrm>
        </p:spPr>
        <p:txBody>
          <a:bodyPr/>
          <a:lstStyle/>
          <a:p>
            <a:r>
              <a:rPr lang="en-US" sz="3000" dirty="0"/>
              <a:t>Read audio &amp; Extracting features using the MFCC technique</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12" name="Text Placeholder 11">
            <a:extLst>
              <a:ext uri="{FF2B5EF4-FFF2-40B4-BE49-F238E27FC236}">
                <a16:creationId xmlns:a16="http://schemas.microsoft.com/office/drawing/2014/main" id="{7AE95CF9-DACE-8801-A816-2C13F1466628}"/>
              </a:ext>
            </a:extLst>
          </p:cNvPr>
          <p:cNvSpPr>
            <a:spLocks noGrp="1"/>
          </p:cNvSpPr>
          <p:nvPr>
            <p:ph type="body" idx="1"/>
          </p:nvPr>
        </p:nvSpPr>
        <p:spPr>
          <a:xfrm>
            <a:off x="1509814" y="1960684"/>
            <a:ext cx="6939593" cy="278891"/>
          </a:xfrm>
        </p:spPr>
        <p:txBody>
          <a:bodyPr/>
          <a:lstStyle/>
          <a:p>
            <a:r>
              <a:rPr lang="en-US" sz="1800" b="0" dirty="0" err="1"/>
              <a:t>read_audio</a:t>
            </a:r>
            <a:r>
              <a:rPr lang="en-US" sz="1800" b="0" dirty="0"/>
              <a:t>: Loads an audio file from a given track and returns the audio data and sample rate.</a:t>
            </a:r>
          </a:p>
          <a:p>
            <a:r>
              <a:rPr lang="en-US" sz="1800" b="0" dirty="0" err="1"/>
              <a:t>draw_wave</a:t>
            </a:r>
            <a:r>
              <a:rPr lang="en-US" sz="1800" b="0" dirty="0"/>
              <a:t>: Displays the audio wave of the selected audio file.</a:t>
            </a:r>
          </a:p>
          <a:p>
            <a:endParaRPr lang="en-US" sz="1800" b="0" dirty="0"/>
          </a:p>
        </p:txBody>
      </p:sp>
      <p:pic>
        <p:nvPicPr>
          <p:cNvPr id="10" name="Picture 9">
            <a:extLst>
              <a:ext uri="{FF2B5EF4-FFF2-40B4-BE49-F238E27FC236}">
                <a16:creationId xmlns:a16="http://schemas.microsoft.com/office/drawing/2014/main" id="{45C3A2DA-BB6B-BF40-6730-5892D8F3BFBF}"/>
              </a:ext>
            </a:extLst>
          </p:cNvPr>
          <p:cNvPicPr>
            <a:picLocks noChangeAspect="1"/>
          </p:cNvPicPr>
          <p:nvPr/>
        </p:nvPicPr>
        <p:blipFill>
          <a:blip r:embed="rId2"/>
          <a:stretch>
            <a:fillRect/>
          </a:stretch>
        </p:blipFill>
        <p:spPr>
          <a:xfrm>
            <a:off x="1915989" y="3179712"/>
            <a:ext cx="4777888" cy="2197984"/>
          </a:xfrm>
          <a:prstGeom prst="rect">
            <a:avLst/>
          </a:prstGeom>
        </p:spPr>
      </p:pic>
    </p:spTree>
    <p:extLst>
      <p:ext uri="{BB962C8B-B14F-4D97-AF65-F5344CB8AC3E}">
        <p14:creationId xmlns:p14="http://schemas.microsoft.com/office/powerpoint/2010/main" val="368703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12" name="Text Placeholder 11">
            <a:extLst>
              <a:ext uri="{FF2B5EF4-FFF2-40B4-BE49-F238E27FC236}">
                <a16:creationId xmlns:a16="http://schemas.microsoft.com/office/drawing/2014/main" id="{7AE95CF9-DACE-8801-A816-2C13F1466628}"/>
              </a:ext>
            </a:extLst>
          </p:cNvPr>
          <p:cNvSpPr>
            <a:spLocks noGrp="1"/>
          </p:cNvSpPr>
          <p:nvPr>
            <p:ph type="body" idx="1"/>
          </p:nvPr>
        </p:nvSpPr>
        <p:spPr>
          <a:xfrm>
            <a:off x="1322510" y="1572358"/>
            <a:ext cx="7979751" cy="762000"/>
          </a:xfrm>
        </p:spPr>
        <p:txBody>
          <a:bodyPr/>
          <a:lstStyle/>
          <a:p>
            <a:r>
              <a:rPr lang="en-US" sz="1800" b="0" dirty="0" err="1"/>
              <a:t>drow_spectogram</a:t>
            </a:r>
            <a:r>
              <a:rPr lang="en-US" sz="1800" b="0" dirty="0"/>
              <a:t>: Displays the spectrogram of the selected audio file.</a:t>
            </a:r>
          </a:p>
          <a:p>
            <a:r>
              <a:rPr lang="en-US" sz="1800" b="0" dirty="0" err="1"/>
              <a:t>add_noise</a:t>
            </a:r>
            <a:r>
              <a:rPr lang="en-US" sz="1800" b="0" dirty="0"/>
              <a:t>: Adds random noise to the audio data.</a:t>
            </a:r>
          </a:p>
          <a:p>
            <a:r>
              <a:rPr lang="en-US" sz="1800" b="0" dirty="0"/>
              <a:t>Shift: Randomly shifts the audio data along the time axis.</a:t>
            </a:r>
          </a:p>
          <a:p>
            <a:r>
              <a:rPr lang="en-US" sz="1800" b="0" dirty="0"/>
              <a:t>Pitch: Changes the pitch of the audio data by a random factor.</a:t>
            </a:r>
          </a:p>
          <a:p>
            <a:r>
              <a:rPr lang="en-US" sz="1800" b="0" dirty="0" err="1"/>
              <a:t>strech</a:t>
            </a:r>
            <a:r>
              <a:rPr lang="en-US" sz="1800" b="0" dirty="0"/>
              <a:t>: stretches the audio data by a factor.</a:t>
            </a:r>
          </a:p>
          <a:p>
            <a:r>
              <a:rPr lang="en-US" sz="1800" b="0" dirty="0" err="1"/>
              <a:t>feature_extraction</a:t>
            </a:r>
            <a:r>
              <a:rPr lang="en-US" sz="1800" b="0" dirty="0"/>
              <a:t>: Extracts MFCC</a:t>
            </a:r>
            <a:r>
              <a:rPr lang="ar-EG" sz="1800" b="0" dirty="0"/>
              <a:t> ) </a:t>
            </a:r>
            <a:r>
              <a:rPr lang="en-US" sz="1400" b="0" i="0" dirty="0">
                <a:solidFill>
                  <a:srgbClr val="E2EEFF"/>
                </a:solidFill>
                <a:effectLst/>
                <a:latin typeface="Helvetica Neue"/>
              </a:rPr>
              <a:t>Mel-frequency cepstral coefficients</a:t>
            </a:r>
            <a:r>
              <a:rPr lang="ar-EG" sz="1400" b="0" i="0" dirty="0">
                <a:solidFill>
                  <a:srgbClr val="E2EEFF"/>
                </a:solidFill>
                <a:effectLst/>
                <a:latin typeface="Helvetica Neue"/>
              </a:rPr>
              <a:t>(</a:t>
            </a:r>
            <a:r>
              <a:rPr lang="en-US" sz="1800" b="0" dirty="0"/>
              <a:t> features from audio data using the librosa library.</a:t>
            </a:r>
          </a:p>
          <a:p>
            <a:r>
              <a:rPr lang="en-US" sz="1800" b="0" dirty="0" err="1"/>
              <a:t>Processing_audio</a:t>
            </a:r>
            <a:r>
              <a:rPr lang="en-US" sz="1800" b="0" dirty="0"/>
              <a:t>: Applies the randomly selected audio processing function to the audio data.</a:t>
            </a:r>
          </a:p>
          <a:p>
            <a:r>
              <a:rPr lang="en-US" sz="1800" b="0" dirty="0" err="1"/>
              <a:t>get_features</a:t>
            </a:r>
            <a:r>
              <a:rPr lang="en-US" sz="1800" b="0" dirty="0"/>
              <a:t>: Extract MFCC features from audio data after applying various processing functions.</a:t>
            </a:r>
          </a:p>
        </p:txBody>
      </p:sp>
    </p:spTree>
    <p:extLst>
      <p:ext uri="{BB962C8B-B14F-4D97-AF65-F5344CB8AC3E}">
        <p14:creationId xmlns:p14="http://schemas.microsoft.com/office/powerpoint/2010/main" val="206700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8" name="Picture 7">
            <a:extLst>
              <a:ext uri="{FF2B5EF4-FFF2-40B4-BE49-F238E27FC236}">
                <a16:creationId xmlns:a16="http://schemas.microsoft.com/office/drawing/2014/main" id="{01EEAF94-2579-F201-ADED-66E24ED7AFCC}"/>
              </a:ext>
            </a:extLst>
          </p:cNvPr>
          <p:cNvPicPr>
            <a:picLocks noChangeAspect="1"/>
          </p:cNvPicPr>
          <p:nvPr/>
        </p:nvPicPr>
        <p:blipFill>
          <a:blip r:embed="rId2"/>
          <a:stretch>
            <a:fillRect/>
          </a:stretch>
        </p:blipFill>
        <p:spPr>
          <a:xfrm>
            <a:off x="1007770" y="1696915"/>
            <a:ext cx="5085299" cy="2292370"/>
          </a:xfrm>
          <a:prstGeom prst="rect">
            <a:avLst/>
          </a:prstGeom>
        </p:spPr>
      </p:pic>
      <p:pic>
        <p:nvPicPr>
          <p:cNvPr id="9" name="Picture 8">
            <a:extLst>
              <a:ext uri="{FF2B5EF4-FFF2-40B4-BE49-F238E27FC236}">
                <a16:creationId xmlns:a16="http://schemas.microsoft.com/office/drawing/2014/main" id="{F038C92C-CB64-8617-DC22-7FF25E24B85A}"/>
              </a:ext>
            </a:extLst>
          </p:cNvPr>
          <p:cNvPicPr>
            <a:picLocks noChangeAspect="1"/>
          </p:cNvPicPr>
          <p:nvPr/>
        </p:nvPicPr>
        <p:blipFill>
          <a:blip r:embed="rId3"/>
          <a:stretch>
            <a:fillRect/>
          </a:stretch>
        </p:blipFill>
        <p:spPr>
          <a:xfrm>
            <a:off x="6360976" y="1696914"/>
            <a:ext cx="5069025" cy="2282844"/>
          </a:xfrm>
          <a:prstGeom prst="rect">
            <a:avLst/>
          </a:prstGeom>
        </p:spPr>
      </p:pic>
      <p:sp>
        <p:nvSpPr>
          <p:cNvPr id="10" name="TextBox 9">
            <a:extLst>
              <a:ext uri="{FF2B5EF4-FFF2-40B4-BE49-F238E27FC236}">
                <a16:creationId xmlns:a16="http://schemas.microsoft.com/office/drawing/2014/main" id="{06D1518B-F7CA-07D8-F75F-0B2E66DD32BA}"/>
              </a:ext>
            </a:extLst>
          </p:cNvPr>
          <p:cNvSpPr txBox="1"/>
          <p:nvPr/>
        </p:nvSpPr>
        <p:spPr>
          <a:xfrm>
            <a:off x="923193" y="4211516"/>
            <a:ext cx="5266592" cy="646331"/>
          </a:xfrm>
          <a:prstGeom prst="rect">
            <a:avLst/>
          </a:prstGeom>
          <a:noFill/>
        </p:spPr>
        <p:txBody>
          <a:bodyPr wrap="square">
            <a:spAutoFit/>
          </a:bodyPr>
          <a:lstStyle/>
          <a:p>
            <a:r>
              <a:rPr lang="en-US" b="1" dirty="0">
                <a:solidFill>
                  <a:schemeClr val="bg1"/>
                </a:solidFill>
              </a:rPr>
              <a:t>Spectral diagram of the same audio file </a:t>
            </a:r>
            <a:r>
              <a:rPr lang="en-US" b="1" dirty="0">
                <a:solidFill>
                  <a:schemeClr val="tx2"/>
                </a:solidFill>
              </a:rPr>
              <a:t>before</a:t>
            </a:r>
            <a:r>
              <a:rPr lang="en-US" b="1" dirty="0">
                <a:solidFill>
                  <a:schemeClr val="bg1"/>
                </a:solidFill>
              </a:rPr>
              <a:t> adding the characteristic functions of the audio file</a:t>
            </a:r>
          </a:p>
        </p:txBody>
      </p:sp>
      <p:sp>
        <p:nvSpPr>
          <p:cNvPr id="11" name="TextBox 10">
            <a:extLst>
              <a:ext uri="{FF2B5EF4-FFF2-40B4-BE49-F238E27FC236}">
                <a16:creationId xmlns:a16="http://schemas.microsoft.com/office/drawing/2014/main" id="{9E446E30-5521-8D0C-121D-A7BEEE1DB950}"/>
              </a:ext>
            </a:extLst>
          </p:cNvPr>
          <p:cNvSpPr txBox="1"/>
          <p:nvPr/>
        </p:nvSpPr>
        <p:spPr>
          <a:xfrm>
            <a:off x="6251334" y="4222684"/>
            <a:ext cx="5108328" cy="646331"/>
          </a:xfrm>
          <a:prstGeom prst="rect">
            <a:avLst/>
          </a:prstGeom>
          <a:noFill/>
        </p:spPr>
        <p:txBody>
          <a:bodyPr wrap="square">
            <a:spAutoFit/>
          </a:bodyPr>
          <a:lstStyle/>
          <a:p>
            <a:r>
              <a:rPr lang="en-US" b="1" dirty="0">
                <a:solidFill>
                  <a:schemeClr val="bg1"/>
                </a:solidFill>
              </a:rPr>
              <a:t>Spectral diagram of the same audio file </a:t>
            </a:r>
            <a:r>
              <a:rPr lang="en-US" b="1" dirty="0">
                <a:solidFill>
                  <a:schemeClr val="tx2"/>
                </a:solidFill>
              </a:rPr>
              <a:t>after</a:t>
            </a:r>
            <a:r>
              <a:rPr lang="en-US" b="1" dirty="0">
                <a:solidFill>
                  <a:schemeClr val="bg1"/>
                </a:solidFill>
              </a:rPr>
              <a:t> adding the characteristic functions of the audio file</a:t>
            </a:r>
          </a:p>
        </p:txBody>
      </p:sp>
    </p:spTree>
    <p:extLst>
      <p:ext uri="{BB962C8B-B14F-4D97-AF65-F5344CB8AC3E}">
        <p14:creationId xmlns:p14="http://schemas.microsoft.com/office/powerpoint/2010/main" val="252234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27752" y="395654"/>
            <a:ext cx="8878824" cy="791308"/>
          </a:xfrm>
        </p:spPr>
        <p:txBody>
          <a:bodyPr/>
          <a:lstStyle/>
          <a:p>
            <a:r>
              <a:rPr lang="en-US" sz="3000" dirty="0"/>
              <a:t>Training  the model</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10" name="Text Placeholder 9">
            <a:extLst>
              <a:ext uri="{FF2B5EF4-FFF2-40B4-BE49-F238E27FC236}">
                <a16:creationId xmlns:a16="http://schemas.microsoft.com/office/drawing/2014/main" id="{E09228E9-2465-C7FD-A39E-0E21C95288AC}"/>
              </a:ext>
            </a:extLst>
          </p:cNvPr>
          <p:cNvSpPr>
            <a:spLocks noGrp="1"/>
          </p:cNvSpPr>
          <p:nvPr>
            <p:ph type="body" idx="1"/>
          </p:nvPr>
        </p:nvSpPr>
        <p:spPr>
          <a:xfrm>
            <a:off x="1521070" y="1354015"/>
            <a:ext cx="10032023" cy="45719"/>
          </a:xfrm>
        </p:spPr>
        <p:txBody>
          <a:bodyPr/>
          <a:lstStyle/>
          <a:p>
            <a:r>
              <a:rPr lang="en-US" sz="1800" b="0" dirty="0"/>
              <a:t>A model was made to train the neural network using the audio data. The goal of this model is to analyze the feelings of the speakers in the audio data using artificial intelligence techniques.                    </a:t>
            </a:r>
          </a:p>
          <a:p>
            <a:r>
              <a:rPr lang="en-US" sz="1800" b="0" dirty="0"/>
              <a:t>Audio data is loaded from files in tracks and emotions. The program converts the audio into features using </a:t>
            </a:r>
            <a:r>
              <a:rPr lang="en-US" sz="1800" b="0" dirty="0" err="1"/>
              <a:t>get_features</a:t>
            </a:r>
            <a:r>
              <a:rPr lang="en-US" sz="1800" b="0" dirty="0"/>
              <a:t>, and adds the relevant features and emotions to the X and Y lists respectively. </a:t>
            </a:r>
          </a:p>
          <a:p>
            <a:r>
              <a:rPr lang="en-US" sz="1800" b="0" dirty="0"/>
              <a:t> </a:t>
            </a:r>
            <a:r>
              <a:rPr lang="en-US" sz="1800" b="0" dirty="0" err="1"/>
              <a:t>OneHotEncoder</a:t>
            </a:r>
            <a:r>
              <a:rPr lang="en-US" sz="1800" b="0" dirty="0"/>
              <a:t> is used to convert emoticons into a single hot encoder, which is stored in Y.</a:t>
            </a:r>
          </a:p>
          <a:p>
            <a:r>
              <a:rPr lang="en-US" sz="1800" b="0" dirty="0"/>
              <a:t>Then, the training and test data are split into </a:t>
            </a:r>
            <a:r>
              <a:rPr lang="en-US" sz="1800" b="0" dirty="0" err="1"/>
              <a:t>x_train</a:t>
            </a:r>
            <a:r>
              <a:rPr lang="en-US" sz="1800" b="0" dirty="0"/>
              <a:t>, </a:t>
            </a:r>
            <a:r>
              <a:rPr lang="en-US" sz="1800" b="0" dirty="0" err="1"/>
              <a:t>x_test</a:t>
            </a:r>
            <a:r>
              <a:rPr lang="en-US" sz="1800" b="0" dirty="0"/>
              <a:t>, </a:t>
            </a:r>
            <a:r>
              <a:rPr lang="en-US" sz="1800" b="0" dirty="0" err="1"/>
              <a:t>y_train</a:t>
            </a:r>
            <a:r>
              <a:rPr lang="en-US" sz="1800" b="0" dirty="0"/>
              <a:t>, and </a:t>
            </a:r>
            <a:r>
              <a:rPr lang="en-US" sz="1800" b="0" dirty="0" err="1"/>
              <a:t>y_test</a:t>
            </a:r>
            <a:r>
              <a:rPr lang="en-US" sz="1800" b="0" dirty="0"/>
              <a:t> using the </a:t>
            </a:r>
            <a:r>
              <a:rPr lang="en-US" sz="1800" b="0" dirty="0" err="1"/>
              <a:t>train_test_split</a:t>
            </a:r>
            <a:r>
              <a:rPr lang="en-US" sz="1800" b="0" dirty="0"/>
              <a:t> function in the </a:t>
            </a:r>
            <a:r>
              <a:rPr lang="en-US" sz="1800" b="0" dirty="0" err="1"/>
              <a:t>sklearn</a:t>
            </a:r>
            <a:r>
              <a:rPr lang="en-US" sz="1800" b="0" dirty="0"/>
              <a:t> library, with 20% of the data allocated to testing.</a:t>
            </a:r>
          </a:p>
          <a:p>
            <a:r>
              <a:rPr lang="en-US" sz="1800" b="0" dirty="0"/>
              <a:t>The training and test data are formatted so that depth is added to make it 3D using </a:t>
            </a:r>
            <a:r>
              <a:rPr lang="en-US" sz="1800" b="0" dirty="0" err="1"/>
              <a:t>np.expand_dims</a:t>
            </a:r>
            <a:r>
              <a:rPr lang="en-US" sz="1800" b="0" dirty="0"/>
              <a:t>, and the matrix axes are swapped using </a:t>
            </a:r>
            <a:r>
              <a:rPr lang="en-US" sz="1800" b="0" dirty="0" err="1"/>
              <a:t>np.swapaxes</a:t>
            </a:r>
            <a:r>
              <a:rPr lang="en-US" sz="1800" b="0" dirty="0"/>
              <a:t> to match the expected input shape of the model.</a:t>
            </a:r>
          </a:p>
          <a:p>
            <a:r>
              <a:rPr lang="en-US" sz="1800" b="0" dirty="0"/>
              <a:t>The model is built using sequential and multiple layers including </a:t>
            </a:r>
            <a:r>
              <a:rPr lang="en-US" sz="1800" b="0" dirty="0" err="1"/>
              <a:t>TimeDistributed</a:t>
            </a:r>
            <a:r>
              <a:rPr lang="en-US" sz="1800" b="0" dirty="0"/>
              <a:t>, LSTM and Dense are added to improve performance and emotion analysis. Adam is used as an optimizer to train the model and </a:t>
            </a:r>
            <a:r>
              <a:rPr lang="en-US" sz="1800" b="0" dirty="0" err="1"/>
              <a:t>categorical_crossentropy</a:t>
            </a:r>
            <a:r>
              <a:rPr lang="en-US" sz="1800" b="0" dirty="0"/>
              <a:t> is used as a loss function.</a:t>
            </a:r>
          </a:p>
          <a:p>
            <a:r>
              <a:rPr lang="en-US" sz="1800" b="0" dirty="0" err="1"/>
              <a:t>ReduceLROnPlateau</a:t>
            </a:r>
            <a:r>
              <a:rPr lang="en-US" sz="1800" b="0" dirty="0"/>
              <a:t> and </a:t>
            </a:r>
            <a:r>
              <a:rPr lang="en-US" sz="1800" b="0" dirty="0" err="1"/>
              <a:t>EarlyStopping</a:t>
            </a:r>
            <a:r>
              <a:rPr lang="en-US" sz="1800" b="0" dirty="0"/>
              <a:t> are used as monitors to improve stopping training.</a:t>
            </a:r>
          </a:p>
          <a:p>
            <a:r>
              <a:rPr lang="en-US" sz="1800" b="0" dirty="0"/>
              <a:t>Finally, the model is trained using fit, and the training history is stored in the past for later reference.</a:t>
            </a:r>
          </a:p>
        </p:txBody>
      </p:sp>
    </p:spTree>
    <p:extLst>
      <p:ext uri="{BB962C8B-B14F-4D97-AF65-F5344CB8AC3E}">
        <p14:creationId xmlns:p14="http://schemas.microsoft.com/office/powerpoint/2010/main" val="190311187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9022db0-6869-460b-93f6-18eff70664c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43943762D90A46BAFC39B39E9FA640" ma:contentTypeVersion="9" ma:contentTypeDescription="Create a new document." ma:contentTypeScope="" ma:versionID="e73a7cb132ca15fb72bb25ff6b2a9f6c">
  <xsd:schema xmlns:xsd="http://www.w3.org/2001/XMLSchema" xmlns:xs="http://www.w3.org/2001/XMLSchema" xmlns:p="http://schemas.microsoft.com/office/2006/metadata/properties" xmlns:ns3="4f86c37a-3cbe-477c-a216-a694a01a8f96" xmlns:ns4="79022db0-6869-460b-93f6-18eff70664c0" targetNamespace="http://schemas.microsoft.com/office/2006/metadata/properties" ma:root="true" ma:fieldsID="924cdde9a8b45c82d33ce15884f571aa" ns3:_="" ns4:_="">
    <xsd:import namespace="4f86c37a-3cbe-477c-a216-a694a01a8f96"/>
    <xsd:import namespace="79022db0-6869-460b-93f6-18eff70664c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86c37a-3cbe-477c-a216-a694a01a8f9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022db0-6869-460b-93f6-18eff70664c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9022db0-6869-460b-93f6-18eff70664c0"/>
    <ds:schemaRef ds:uri="4f86c37a-3cbe-477c-a216-a694a01a8f96"/>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3AF203AF-CB32-4766-9FBD-A426609987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86c37a-3cbe-477c-a216-a694a01a8f96"/>
    <ds:schemaRef ds:uri="79022db0-6869-460b-93f6-18eff70664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133</TotalTime>
  <Words>1203</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Helvetica Neue</vt:lpstr>
      <vt:lpstr>Segoe UI Light</vt:lpstr>
      <vt:lpstr>Tw Cen MT</vt:lpstr>
      <vt:lpstr>Office Theme</vt:lpstr>
      <vt:lpstr>Speech emotion recognition(SER)</vt:lpstr>
      <vt:lpstr>INTRODUCTION</vt:lpstr>
      <vt:lpstr>uses</vt:lpstr>
      <vt:lpstr>dataset</vt:lpstr>
      <vt:lpstr>Loading Dataset</vt:lpstr>
      <vt:lpstr>Read audio &amp; Extracting features using the MFCC technique</vt:lpstr>
      <vt:lpstr>PowerPoint Presentation</vt:lpstr>
      <vt:lpstr>PowerPoint Presentation</vt:lpstr>
      <vt:lpstr>Training  the model</vt:lpstr>
      <vt:lpstr>TESTING the model</vt:lpstr>
      <vt:lpstr>PowerPoint Presentation</vt:lpstr>
      <vt:lpstr>Confusion matrix</vt:lpstr>
      <vt:lpstr>PowerPoint Presentation</vt:lpstr>
      <vt:lpstr>The final output</vt:lpstr>
      <vt:lpstr>Team member: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recognition(SER)</dc:title>
  <dc:creator>ahmed talat abdelmohsen ali</dc:creator>
  <cp:lastModifiedBy>ahmed talat abdelmohsen ali</cp:lastModifiedBy>
  <cp:revision>4</cp:revision>
  <dcterms:created xsi:type="dcterms:W3CDTF">2023-05-30T17:07:22Z</dcterms:created>
  <dcterms:modified xsi:type="dcterms:W3CDTF">2023-05-31T08:52:06Z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0x010100A543943762D90A46BAFC39B39E9FA640</vt:lpwstr>
  </property>
</Properties>
</file>