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1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62" r:id="rId1"/>
  </p:sldMasterIdLst>
  <p:notesMasterIdLst>
    <p:notesMasterId r:id="rId76"/>
  </p:notesMasterIdLst>
  <p:handoutMasterIdLst>
    <p:handoutMasterId r:id="rId77"/>
  </p:handoutMasterIdLst>
  <p:sldIdLst>
    <p:sldId id="558" r:id="rId2"/>
    <p:sldId id="576" r:id="rId3"/>
    <p:sldId id="578" r:id="rId4"/>
    <p:sldId id="579" r:id="rId5"/>
    <p:sldId id="580" r:id="rId6"/>
    <p:sldId id="581" r:id="rId7"/>
    <p:sldId id="582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572" r:id="rId29"/>
    <p:sldId id="392" r:id="rId30"/>
    <p:sldId id="393" r:id="rId31"/>
    <p:sldId id="394" r:id="rId32"/>
    <p:sldId id="395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569" r:id="rId48"/>
    <p:sldId id="411" r:id="rId49"/>
    <p:sldId id="573" r:id="rId50"/>
    <p:sldId id="575" r:id="rId51"/>
    <p:sldId id="574" r:id="rId52"/>
    <p:sldId id="567" r:id="rId53"/>
    <p:sldId id="559" r:id="rId54"/>
    <p:sldId id="415" r:id="rId55"/>
    <p:sldId id="416" r:id="rId56"/>
    <p:sldId id="417" r:id="rId57"/>
    <p:sldId id="560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34" r:id="rId74"/>
    <p:sldId id="577" r:id="rId75"/>
  </p:sldIdLst>
  <p:sldSz cx="9902825" cy="6858000"/>
  <p:notesSz cx="6746875" cy="9983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033" autoAdjust="0"/>
  </p:normalViewPr>
  <p:slideViewPr>
    <p:cSldViewPr snapToObjects="1">
      <p:cViewPr varScale="1">
        <p:scale>
          <a:sx n="82" d="100"/>
          <a:sy n="82" d="100"/>
        </p:scale>
        <p:origin x="1694" y="7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72" y="176"/>
      </p:cViewPr>
      <p:guideLst>
        <p:guide orient="horz" pos="3144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E8F33-7895-4281-B43A-6F37B7E7D003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8C5758E-A3BA-46D3-A3D0-91B3D06EE065}">
      <dgm:prSet/>
      <dgm:spPr/>
      <dgm:t>
        <a:bodyPr/>
        <a:lstStyle/>
        <a:p>
          <a:r>
            <a:rPr lang="fr-FR" dirty="0"/>
            <a:t>Qu’est ce qu’un SGBD?: </a:t>
          </a:r>
          <a:endParaRPr lang="en-US" dirty="0"/>
        </a:p>
      </dgm:t>
    </dgm:pt>
    <dgm:pt modelId="{D99BFA05-F46E-41A3-869B-1AF7D44F99AE}" type="parTrans" cxnId="{E100622B-BD1F-4BC3-A35D-84AE9F677480}">
      <dgm:prSet/>
      <dgm:spPr/>
      <dgm:t>
        <a:bodyPr/>
        <a:lstStyle/>
        <a:p>
          <a:endParaRPr lang="en-US"/>
        </a:p>
      </dgm:t>
    </dgm:pt>
    <dgm:pt modelId="{7FFD4E32-E608-48F0-8DA8-B05BE9EFD616}" type="sibTrans" cxnId="{E100622B-BD1F-4BC3-A35D-84AE9F677480}">
      <dgm:prSet/>
      <dgm:spPr/>
      <dgm:t>
        <a:bodyPr/>
        <a:lstStyle/>
        <a:p>
          <a:endParaRPr lang="en-US"/>
        </a:p>
      </dgm:t>
    </dgm:pt>
    <dgm:pt modelId="{88CAD354-92C2-4D54-AD45-6C0CD200E850}">
      <dgm:prSet custT="1"/>
      <dgm:spPr/>
      <dgm:t>
        <a:bodyPr/>
        <a:lstStyle/>
        <a:p>
          <a:r>
            <a:rPr lang="fr-FR" sz="1600" dirty="0"/>
            <a:t>Les </a:t>
          </a:r>
          <a:r>
            <a:rPr lang="fr-FR" sz="1600" b="1" dirty="0"/>
            <a:t>SGBD</a:t>
          </a:r>
          <a:r>
            <a:rPr lang="fr-FR" sz="1600" dirty="0"/>
            <a:t> (Systèmes de Gestion de Bases de Données) sont des logiciels qui permettent de créer, gérer et manipuler des bases de données. </a:t>
          </a:r>
          <a:endParaRPr lang="en-US" sz="1600" dirty="0"/>
        </a:p>
      </dgm:t>
    </dgm:pt>
    <dgm:pt modelId="{7C562423-F11B-4B61-B626-241D0B469566}" type="parTrans" cxnId="{3DBC3B31-7D73-457D-BB2B-AF3BC1ABE1F1}">
      <dgm:prSet/>
      <dgm:spPr/>
      <dgm:t>
        <a:bodyPr/>
        <a:lstStyle/>
        <a:p>
          <a:endParaRPr lang="en-US"/>
        </a:p>
      </dgm:t>
    </dgm:pt>
    <dgm:pt modelId="{32F546CA-39C0-4A0A-AD08-7C299BFDF3AC}" type="sibTrans" cxnId="{3DBC3B31-7D73-457D-BB2B-AF3BC1ABE1F1}">
      <dgm:prSet/>
      <dgm:spPr/>
      <dgm:t>
        <a:bodyPr/>
        <a:lstStyle/>
        <a:p>
          <a:endParaRPr lang="en-US"/>
        </a:p>
      </dgm:t>
    </dgm:pt>
    <dgm:pt modelId="{2982B3B4-AB59-4EAD-8F39-35C2F98DD2CC}">
      <dgm:prSet custT="1"/>
      <dgm:spPr/>
      <dgm:t>
        <a:bodyPr/>
        <a:lstStyle/>
        <a:p>
          <a:r>
            <a:rPr lang="fr-FR" sz="1600" dirty="0"/>
            <a:t>Ils offrent un environnement structuré pour stocker, modifier et extraire des données de manière efficace et sécurisée.</a:t>
          </a:r>
          <a:endParaRPr lang="en-US" sz="1600" dirty="0"/>
        </a:p>
      </dgm:t>
    </dgm:pt>
    <dgm:pt modelId="{5AFF37C4-69B4-4FA3-951E-B4B263193BA5}" type="parTrans" cxnId="{743C2D9C-8F74-4F05-833C-9B91EBAB7B61}">
      <dgm:prSet/>
      <dgm:spPr/>
      <dgm:t>
        <a:bodyPr/>
        <a:lstStyle/>
        <a:p>
          <a:endParaRPr lang="en-US"/>
        </a:p>
      </dgm:t>
    </dgm:pt>
    <dgm:pt modelId="{D7433B60-23E1-42A5-AD3A-4E810B95289F}" type="sibTrans" cxnId="{743C2D9C-8F74-4F05-833C-9B91EBAB7B61}">
      <dgm:prSet/>
      <dgm:spPr/>
      <dgm:t>
        <a:bodyPr/>
        <a:lstStyle/>
        <a:p>
          <a:endParaRPr lang="en-US"/>
        </a:p>
      </dgm:t>
    </dgm:pt>
    <dgm:pt modelId="{16243DDC-B003-489E-8ECB-9B182EB1D253}">
      <dgm:prSet custT="1"/>
      <dgm:spPr/>
      <dgm:t>
        <a:bodyPr/>
        <a:lstStyle/>
        <a:p>
          <a:r>
            <a:rPr lang="fr-FR" sz="1600" dirty="0"/>
            <a:t>Ils sont utilisés pour gérer de grandes quantités d'informations de manière organisée.</a:t>
          </a:r>
          <a:endParaRPr lang="en-US" sz="1600" dirty="0"/>
        </a:p>
      </dgm:t>
    </dgm:pt>
    <dgm:pt modelId="{A80C9011-8920-44E3-B308-1ECDDB9EB566}" type="parTrans" cxnId="{D52B98ED-CF4C-4B05-B9CE-E616F5E388A9}">
      <dgm:prSet/>
      <dgm:spPr/>
      <dgm:t>
        <a:bodyPr/>
        <a:lstStyle/>
        <a:p>
          <a:endParaRPr lang="en-US"/>
        </a:p>
      </dgm:t>
    </dgm:pt>
    <dgm:pt modelId="{89B6A1D8-8237-4294-884D-55B647C1CAB8}" type="sibTrans" cxnId="{D52B98ED-CF4C-4B05-B9CE-E616F5E388A9}">
      <dgm:prSet/>
      <dgm:spPr/>
      <dgm:t>
        <a:bodyPr/>
        <a:lstStyle/>
        <a:p>
          <a:endParaRPr lang="en-US"/>
        </a:p>
      </dgm:t>
    </dgm:pt>
    <dgm:pt modelId="{BEEC2580-FFB0-4F4F-B197-278F284AFDA2}">
      <dgm:prSet/>
      <dgm:spPr/>
      <dgm:t>
        <a:bodyPr/>
        <a:lstStyle/>
        <a:p>
          <a:r>
            <a:rPr lang="fr-FR" dirty="0"/>
            <a:t>Les fonctions principales d'un SGBD :</a:t>
          </a:r>
          <a:endParaRPr lang="en-US" dirty="0"/>
        </a:p>
      </dgm:t>
    </dgm:pt>
    <dgm:pt modelId="{2D6B5001-5AD1-4D67-8BCD-0A15158435FB}" type="parTrans" cxnId="{7DE9A869-60EE-4EE4-BE6A-498FC3D67F70}">
      <dgm:prSet/>
      <dgm:spPr/>
      <dgm:t>
        <a:bodyPr/>
        <a:lstStyle/>
        <a:p>
          <a:endParaRPr lang="en-US"/>
        </a:p>
      </dgm:t>
    </dgm:pt>
    <dgm:pt modelId="{0C32D343-B251-4D43-8893-4B43663CC146}" type="sibTrans" cxnId="{7DE9A869-60EE-4EE4-BE6A-498FC3D67F70}">
      <dgm:prSet/>
      <dgm:spPr/>
      <dgm:t>
        <a:bodyPr/>
        <a:lstStyle/>
        <a:p>
          <a:endParaRPr lang="en-US"/>
        </a:p>
      </dgm:t>
    </dgm:pt>
    <dgm:pt modelId="{D65B0874-3CCF-4F06-9D94-BE4BEDF9C982}">
      <dgm:prSet/>
      <dgm:spPr/>
      <dgm:t>
        <a:bodyPr/>
        <a:lstStyle/>
        <a:p>
          <a:r>
            <a:rPr lang="fr-FR" b="1"/>
            <a:t>Stockage et organisation des données</a:t>
          </a:r>
          <a:r>
            <a:rPr lang="fr-FR"/>
            <a:t> </a:t>
          </a:r>
          <a:endParaRPr lang="en-US"/>
        </a:p>
      </dgm:t>
    </dgm:pt>
    <dgm:pt modelId="{E46BFC6A-5CC8-4635-88AF-05BCF4AD13AE}" type="parTrans" cxnId="{FAD337BB-0FE4-4DEF-BF87-02998AE461DA}">
      <dgm:prSet/>
      <dgm:spPr/>
      <dgm:t>
        <a:bodyPr/>
        <a:lstStyle/>
        <a:p>
          <a:endParaRPr lang="en-US"/>
        </a:p>
      </dgm:t>
    </dgm:pt>
    <dgm:pt modelId="{514FFDBE-30DA-41E0-AAC1-49283C923A8A}" type="sibTrans" cxnId="{FAD337BB-0FE4-4DEF-BF87-02998AE461DA}">
      <dgm:prSet/>
      <dgm:spPr/>
      <dgm:t>
        <a:bodyPr/>
        <a:lstStyle/>
        <a:p>
          <a:endParaRPr lang="en-US"/>
        </a:p>
      </dgm:t>
    </dgm:pt>
    <dgm:pt modelId="{EF9B7CFB-F9B5-4C9E-AB14-AE727175E65E}">
      <dgm:prSet/>
      <dgm:spPr/>
      <dgm:t>
        <a:bodyPr/>
        <a:lstStyle/>
        <a:p>
          <a:r>
            <a:rPr lang="fr-FR" b="1" dirty="0"/>
            <a:t>Manipulation des données</a:t>
          </a:r>
          <a:r>
            <a:rPr lang="fr-FR" dirty="0"/>
            <a:t> </a:t>
          </a:r>
          <a:endParaRPr lang="en-US" dirty="0"/>
        </a:p>
      </dgm:t>
    </dgm:pt>
    <dgm:pt modelId="{3EF4FDFF-F15E-472B-9500-732AA3DDC675}" type="parTrans" cxnId="{836FDE2D-782F-4E0A-988B-9C867AA9A46E}">
      <dgm:prSet/>
      <dgm:spPr/>
      <dgm:t>
        <a:bodyPr/>
        <a:lstStyle/>
        <a:p>
          <a:endParaRPr lang="en-US"/>
        </a:p>
      </dgm:t>
    </dgm:pt>
    <dgm:pt modelId="{40E531BE-B6A5-40A1-AC9F-66932E674972}" type="sibTrans" cxnId="{836FDE2D-782F-4E0A-988B-9C867AA9A46E}">
      <dgm:prSet/>
      <dgm:spPr/>
      <dgm:t>
        <a:bodyPr/>
        <a:lstStyle/>
        <a:p>
          <a:endParaRPr lang="en-US"/>
        </a:p>
      </dgm:t>
    </dgm:pt>
    <dgm:pt modelId="{3AC8CF93-C687-4066-9A19-E5C64A26E0CB}">
      <dgm:prSet/>
      <dgm:spPr/>
      <dgm:t>
        <a:bodyPr/>
        <a:lstStyle/>
        <a:p>
          <a:r>
            <a:rPr lang="fr-FR" b="1" dirty="0"/>
            <a:t>Contrôle d'accès</a:t>
          </a:r>
          <a:r>
            <a:rPr lang="fr-FR" dirty="0"/>
            <a:t> </a:t>
          </a:r>
          <a:endParaRPr lang="en-US" dirty="0"/>
        </a:p>
      </dgm:t>
    </dgm:pt>
    <dgm:pt modelId="{D56365FD-A786-4F17-94D8-64F9B203A2C4}" type="parTrans" cxnId="{8BC12EE4-49E4-4C8D-BAA8-1875AF716DBB}">
      <dgm:prSet/>
      <dgm:spPr/>
      <dgm:t>
        <a:bodyPr/>
        <a:lstStyle/>
        <a:p>
          <a:endParaRPr lang="en-US"/>
        </a:p>
      </dgm:t>
    </dgm:pt>
    <dgm:pt modelId="{1ABEA4E6-2718-4C9C-BBBA-3C066F84713A}" type="sibTrans" cxnId="{8BC12EE4-49E4-4C8D-BAA8-1875AF716DBB}">
      <dgm:prSet/>
      <dgm:spPr/>
      <dgm:t>
        <a:bodyPr/>
        <a:lstStyle/>
        <a:p>
          <a:endParaRPr lang="en-US"/>
        </a:p>
      </dgm:t>
    </dgm:pt>
    <dgm:pt modelId="{3DF554E6-3CAC-44CD-AED6-09A9538C406D}">
      <dgm:prSet/>
      <dgm:spPr/>
      <dgm:t>
        <a:bodyPr/>
        <a:lstStyle/>
        <a:p>
          <a:r>
            <a:rPr lang="fr-FR" b="1"/>
            <a:t>Sécurité des données</a:t>
          </a:r>
          <a:endParaRPr lang="en-US"/>
        </a:p>
      </dgm:t>
    </dgm:pt>
    <dgm:pt modelId="{1929336F-0F43-49ED-A91F-DB028E8331D0}" type="parTrans" cxnId="{CF8FF165-5AF5-4782-AB7E-F612705C86DA}">
      <dgm:prSet/>
      <dgm:spPr/>
      <dgm:t>
        <a:bodyPr/>
        <a:lstStyle/>
        <a:p>
          <a:endParaRPr lang="en-US"/>
        </a:p>
      </dgm:t>
    </dgm:pt>
    <dgm:pt modelId="{816F7104-EA64-4D8A-9F47-D882B4049FA1}" type="sibTrans" cxnId="{CF8FF165-5AF5-4782-AB7E-F612705C86DA}">
      <dgm:prSet/>
      <dgm:spPr/>
      <dgm:t>
        <a:bodyPr/>
        <a:lstStyle/>
        <a:p>
          <a:endParaRPr lang="en-US"/>
        </a:p>
      </dgm:t>
    </dgm:pt>
    <dgm:pt modelId="{423BB6E3-54F6-44CB-B89F-A311C91FE2AB}">
      <dgm:prSet/>
      <dgm:spPr/>
      <dgm:t>
        <a:bodyPr/>
        <a:lstStyle/>
        <a:p>
          <a:r>
            <a:rPr lang="fr-FR" b="1"/>
            <a:t>Gestion des transactions</a:t>
          </a:r>
          <a:r>
            <a:rPr lang="fr-FR"/>
            <a:t>  </a:t>
          </a:r>
          <a:endParaRPr lang="en-US"/>
        </a:p>
      </dgm:t>
    </dgm:pt>
    <dgm:pt modelId="{EA7034AA-5E86-4961-A4EF-98787B1B793D}" type="parTrans" cxnId="{2BA1B4A6-AF9F-48BA-82F1-7B5C031648A2}">
      <dgm:prSet/>
      <dgm:spPr/>
      <dgm:t>
        <a:bodyPr/>
        <a:lstStyle/>
        <a:p>
          <a:endParaRPr lang="en-US"/>
        </a:p>
      </dgm:t>
    </dgm:pt>
    <dgm:pt modelId="{F80C2CCF-21D1-4C8E-93AF-5A8E121FD1C1}" type="sibTrans" cxnId="{2BA1B4A6-AF9F-48BA-82F1-7B5C031648A2}">
      <dgm:prSet/>
      <dgm:spPr/>
      <dgm:t>
        <a:bodyPr/>
        <a:lstStyle/>
        <a:p>
          <a:endParaRPr lang="en-US"/>
        </a:p>
      </dgm:t>
    </dgm:pt>
    <dgm:pt modelId="{EB2F0C8C-DF7E-4982-9E86-7EA8282F5BEB}" type="pres">
      <dgm:prSet presAssocID="{D54E8F33-7895-4281-B43A-6F37B7E7D003}" presName="Name0" presStyleCnt="0">
        <dgm:presLayoutVars>
          <dgm:dir/>
          <dgm:animLvl val="lvl"/>
          <dgm:resizeHandles val="exact"/>
        </dgm:presLayoutVars>
      </dgm:prSet>
      <dgm:spPr/>
    </dgm:pt>
    <dgm:pt modelId="{BE4CDEA4-D3BC-46EA-8711-0A59E9F68374}" type="pres">
      <dgm:prSet presAssocID="{D8C5758E-A3BA-46D3-A3D0-91B3D06EE065}" presName="linNode" presStyleCnt="0"/>
      <dgm:spPr/>
    </dgm:pt>
    <dgm:pt modelId="{70A6E9A6-D1E8-4ED9-ADD0-07C636816664}" type="pres">
      <dgm:prSet presAssocID="{D8C5758E-A3BA-46D3-A3D0-91B3D06EE0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03065EE-7943-4259-8D90-1E7280968AE7}" type="pres">
      <dgm:prSet presAssocID="{D8C5758E-A3BA-46D3-A3D0-91B3D06EE065}" presName="descendantText" presStyleLbl="alignAccFollowNode1" presStyleIdx="0" presStyleCnt="2" custScaleX="182874">
        <dgm:presLayoutVars>
          <dgm:bulletEnabled val="1"/>
        </dgm:presLayoutVars>
      </dgm:prSet>
      <dgm:spPr/>
    </dgm:pt>
    <dgm:pt modelId="{E369F470-4236-49B8-8975-E936FE92B07A}" type="pres">
      <dgm:prSet presAssocID="{7FFD4E32-E608-48F0-8DA8-B05BE9EFD616}" presName="sp" presStyleCnt="0"/>
      <dgm:spPr/>
    </dgm:pt>
    <dgm:pt modelId="{02DCBC2F-9039-4EBF-B30F-34730CF0DE9A}" type="pres">
      <dgm:prSet presAssocID="{BEEC2580-FFB0-4F4F-B197-278F284AFDA2}" presName="linNode" presStyleCnt="0"/>
      <dgm:spPr/>
    </dgm:pt>
    <dgm:pt modelId="{1E617385-7E36-4D6A-8C17-35BCBEFA2C06}" type="pres">
      <dgm:prSet presAssocID="{BEEC2580-FFB0-4F4F-B197-278F284AFDA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D4FE74-C870-458E-8711-DD7289E267B8}" type="pres">
      <dgm:prSet presAssocID="{BEEC2580-FFB0-4F4F-B197-278F284AFDA2}" presName="descendantText" presStyleLbl="alignAccFollowNode1" presStyleIdx="1" presStyleCnt="2" custScaleX="180027">
        <dgm:presLayoutVars>
          <dgm:bulletEnabled val="1"/>
        </dgm:presLayoutVars>
      </dgm:prSet>
      <dgm:spPr/>
    </dgm:pt>
  </dgm:ptLst>
  <dgm:cxnLst>
    <dgm:cxn modelId="{E100622B-BD1F-4BC3-A35D-84AE9F677480}" srcId="{D54E8F33-7895-4281-B43A-6F37B7E7D003}" destId="{D8C5758E-A3BA-46D3-A3D0-91B3D06EE065}" srcOrd="0" destOrd="0" parTransId="{D99BFA05-F46E-41A3-869B-1AF7D44F99AE}" sibTransId="{7FFD4E32-E608-48F0-8DA8-B05BE9EFD616}"/>
    <dgm:cxn modelId="{836FDE2D-782F-4E0A-988B-9C867AA9A46E}" srcId="{BEEC2580-FFB0-4F4F-B197-278F284AFDA2}" destId="{EF9B7CFB-F9B5-4C9E-AB14-AE727175E65E}" srcOrd="1" destOrd="0" parTransId="{3EF4FDFF-F15E-472B-9500-732AA3DDC675}" sibTransId="{40E531BE-B6A5-40A1-AC9F-66932E674972}"/>
    <dgm:cxn modelId="{3DBC3B31-7D73-457D-BB2B-AF3BC1ABE1F1}" srcId="{D8C5758E-A3BA-46D3-A3D0-91B3D06EE065}" destId="{88CAD354-92C2-4D54-AD45-6C0CD200E850}" srcOrd="0" destOrd="0" parTransId="{7C562423-F11B-4B61-B626-241D0B469566}" sibTransId="{32F546CA-39C0-4A0A-AD08-7C299BFDF3AC}"/>
    <dgm:cxn modelId="{E9FE7642-4BED-40DB-A55A-289ED533F2B1}" type="presOf" srcId="{423BB6E3-54F6-44CB-B89F-A311C91FE2AB}" destId="{10D4FE74-C870-458E-8711-DD7289E267B8}" srcOrd="0" destOrd="4" presId="urn:microsoft.com/office/officeart/2005/8/layout/vList5"/>
    <dgm:cxn modelId="{CF8FF165-5AF5-4782-AB7E-F612705C86DA}" srcId="{BEEC2580-FFB0-4F4F-B197-278F284AFDA2}" destId="{3DF554E6-3CAC-44CD-AED6-09A9538C406D}" srcOrd="3" destOrd="0" parTransId="{1929336F-0F43-49ED-A91F-DB028E8331D0}" sibTransId="{816F7104-EA64-4D8A-9F47-D882B4049FA1}"/>
    <dgm:cxn modelId="{EBC3B167-C8EB-4E15-AB19-B211AC9AAB88}" type="presOf" srcId="{D65B0874-3CCF-4F06-9D94-BE4BEDF9C982}" destId="{10D4FE74-C870-458E-8711-DD7289E267B8}" srcOrd="0" destOrd="0" presId="urn:microsoft.com/office/officeart/2005/8/layout/vList5"/>
    <dgm:cxn modelId="{FFE23B68-5C28-4B69-AFFF-EA462D617772}" type="presOf" srcId="{88CAD354-92C2-4D54-AD45-6C0CD200E850}" destId="{703065EE-7943-4259-8D90-1E7280968AE7}" srcOrd="0" destOrd="0" presId="urn:microsoft.com/office/officeart/2005/8/layout/vList5"/>
    <dgm:cxn modelId="{7DE9A869-60EE-4EE4-BE6A-498FC3D67F70}" srcId="{D54E8F33-7895-4281-B43A-6F37B7E7D003}" destId="{BEEC2580-FFB0-4F4F-B197-278F284AFDA2}" srcOrd="1" destOrd="0" parTransId="{2D6B5001-5AD1-4D67-8BCD-0A15158435FB}" sibTransId="{0C32D343-B251-4D43-8893-4B43663CC146}"/>
    <dgm:cxn modelId="{B05C8574-5799-40AF-B4EE-0D1DBF17AF16}" type="presOf" srcId="{3AC8CF93-C687-4066-9A19-E5C64A26E0CB}" destId="{10D4FE74-C870-458E-8711-DD7289E267B8}" srcOrd="0" destOrd="2" presId="urn:microsoft.com/office/officeart/2005/8/layout/vList5"/>
    <dgm:cxn modelId="{BC017C79-7530-4CE7-90DE-BF55D7BB882B}" type="presOf" srcId="{D54E8F33-7895-4281-B43A-6F37B7E7D003}" destId="{EB2F0C8C-DF7E-4982-9E86-7EA8282F5BEB}" srcOrd="0" destOrd="0" presId="urn:microsoft.com/office/officeart/2005/8/layout/vList5"/>
    <dgm:cxn modelId="{743C2D9C-8F74-4F05-833C-9B91EBAB7B61}" srcId="{D8C5758E-A3BA-46D3-A3D0-91B3D06EE065}" destId="{2982B3B4-AB59-4EAD-8F39-35C2F98DD2CC}" srcOrd="1" destOrd="0" parTransId="{5AFF37C4-69B4-4FA3-951E-B4B263193BA5}" sibTransId="{D7433B60-23E1-42A5-AD3A-4E810B95289F}"/>
    <dgm:cxn modelId="{8ABBF7A0-BF61-4DD8-917E-70730AC621F6}" type="presOf" srcId="{D8C5758E-A3BA-46D3-A3D0-91B3D06EE065}" destId="{70A6E9A6-D1E8-4ED9-ADD0-07C636816664}" srcOrd="0" destOrd="0" presId="urn:microsoft.com/office/officeart/2005/8/layout/vList5"/>
    <dgm:cxn modelId="{2BA1B4A6-AF9F-48BA-82F1-7B5C031648A2}" srcId="{BEEC2580-FFB0-4F4F-B197-278F284AFDA2}" destId="{423BB6E3-54F6-44CB-B89F-A311C91FE2AB}" srcOrd="4" destOrd="0" parTransId="{EA7034AA-5E86-4961-A4EF-98787B1B793D}" sibTransId="{F80C2CCF-21D1-4C8E-93AF-5A8E121FD1C1}"/>
    <dgm:cxn modelId="{324373B7-A9A2-497F-9D78-6918AF4D3996}" type="presOf" srcId="{BEEC2580-FFB0-4F4F-B197-278F284AFDA2}" destId="{1E617385-7E36-4D6A-8C17-35BCBEFA2C06}" srcOrd="0" destOrd="0" presId="urn:microsoft.com/office/officeart/2005/8/layout/vList5"/>
    <dgm:cxn modelId="{FAD337BB-0FE4-4DEF-BF87-02998AE461DA}" srcId="{BEEC2580-FFB0-4F4F-B197-278F284AFDA2}" destId="{D65B0874-3CCF-4F06-9D94-BE4BEDF9C982}" srcOrd="0" destOrd="0" parTransId="{E46BFC6A-5CC8-4635-88AF-05BCF4AD13AE}" sibTransId="{514FFDBE-30DA-41E0-AAC1-49283C923A8A}"/>
    <dgm:cxn modelId="{17BF8FCE-3134-4A63-9050-79DCE5DD8131}" type="presOf" srcId="{16243DDC-B003-489E-8ECB-9B182EB1D253}" destId="{703065EE-7943-4259-8D90-1E7280968AE7}" srcOrd="0" destOrd="2" presId="urn:microsoft.com/office/officeart/2005/8/layout/vList5"/>
    <dgm:cxn modelId="{23C61DCF-0BE2-40C3-8F82-52860D8FCE1D}" type="presOf" srcId="{EF9B7CFB-F9B5-4C9E-AB14-AE727175E65E}" destId="{10D4FE74-C870-458E-8711-DD7289E267B8}" srcOrd="0" destOrd="1" presId="urn:microsoft.com/office/officeart/2005/8/layout/vList5"/>
    <dgm:cxn modelId="{85046AD5-7139-4A06-96D3-5CDD51977348}" type="presOf" srcId="{2982B3B4-AB59-4EAD-8F39-35C2F98DD2CC}" destId="{703065EE-7943-4259-8D90-1E7280968AE7}" srcOrd="0" destOrd="1" presId="urn:microsoft.com/office/officeart/2005/8/layout/vList5"/>
    <dgm:cxn modelId="{8BC12EE4-49E4-4C8D-BAA8-1875AF716DBB}" srcId="{BEEC2580-FFB0-4F4F-B197-278F284AFDA2}" destId="{3AC8CF93-C687-4066-9A19-E5C64A26E0CB}" srcOrd="2" destOrd="0" parTransId="{D56365FD-A786-4F17-94D8-64F9B203A2C4}" sibTransId="{1ABEA4E6-2718-4C9C-BBBA-3C066F84713A}"/>
    <dgm:cxn modelId="{3D77E7E6-CDA0-4493-9959-F078200ACF57}" type="presOf" srcId="{3DF554E6-3CAC-44CD-AED6-09A9538C406D}" destId="{10D4FE74-C870-458E-8711-DD7289E267B8}" srcOrd="0" destOrd="3" presId="urn:microsoft.com/office/officeart/2005/8/layout/vList5"/>
    <dgm:cxn modelId="{D52B98ED-CF4C-4B05-B9CE-E616F5E388A9}" srcId="{D8C5758E-A3BA-46D3-A3D0-91B3D06EE065}" destId="{16243DDC-B003-489E-8ECB-9B182EB1D253}" srcOrd="2" destOrd="0" parTransId="{A80C9011-8920-44E3-B308-1ECDDB9EB566}" sibTransId="{89B6A1D8-8237-4294-884D-55B647C1CAB8}"/>
    <dgm:cxn modelId="{63F03B57-101A-4A2A-A7D6-8814A80E5FD3}" type="presParOf" srcId="{EB2F0C8C-DF7E-4982-9E86-7EA8282F5BEB}" destId="{BE4CDEA4-D3BC-46EA-8711-0A59E9F68374}" srcOrd="0" destOrd="0" presId="urn:microsoft.com/office/officeart/2005/8/layout/vList5"/>
    <dgm:cxn modelId="{27DDA14E-6DAE-4182-B405-E2F01014F42C}" type="presParOf" srcId="{BE4CDEA4-D3BC-46EA-8711-0A59E9F68374}" destId="{70A6E9A6-D1E8-4ED9-ADD0-07C636816664}" srcOrd="0" destOrd="0" presId="urn:microsoft.com/office/officeart/2005/8/layout/vList5"/>
    <dgm:cxn modelId="{9EA54C4D-6045-4F78-A4A7-F6E38044F954}" type="presParOf" srcId="{BE4CDEA4-D3BC-46EA-8711-0A59E9F68374}" destId="{703065EE-7943-4259-8D90-1E7280968AE7}" srcOrd="1" destOrd="0" presId="urn:microsoft.com/office/officeart/2005/8/layout/vList5"/>
    <dgm:cxn modelId="{E21C1CE7-E757-4E2D-B05C-626A03F2E894}" type="presParOf" srcId="{EB2F0C8C-DF7E-4982-9E86-7EA8282F5BEB}" destId="{E369F470-4236-49B8-8975-E936FE92B07A}" srcOrd="1" destOrd="0" presId="urn:microsoft.com/office/officeart/2005/8/layout/vList5"/>
    <dgm:cxn modelId="{78779209-C83C-4A31-A90C-B0934D1B0A78}" type="presParOf" srcId="{EB2F0C8C-DF7E-4982-9E86-7EA8282F5BEB}" destId="{02DCBC2F-9039-4EBF-B30F-34730CF0DE9A}" srcOrd="2" destOrd="0" presId="urn:microsoft.com/office/officeart/2005/8/layout/vList5"/>
    <dgm:cxn modelId="{67D21377-1504-479A-B61F-B7B31945FF70}" type="presParOf" srcId="{02DCBC2F-9039-4EBF-B30F-34730CF0DE9A}" destId="{1E617385-7E36-4D6A-8C17-35BCBEFA2C06}" srcOrd="0" destOrd="0" presId="urn:microsoft.com/office/officeart/2005/8/layout/vList5"/>
    <dgm:cxn modelId="{460D86C6-84F3-4B1C-918A-54E8476BB821}" type="presParOf" srcId="{02DCBC2F-9039-4EBF-B30F-34730CF0DE9A}" destId="{10D4FE74-C870-458E-8711-DD7289E267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065EE-7943-4259-8D90-1E7280968AE7}">
      <dsp:nvSpPr>
        <dsp:cNvPr id="0" name=""/>
        <dsp:cNvSpPr/>
      </dsp:nvSpPr>
      <dsp:spPr>
        <a:xfrm rot="5400000">
          <a:off x="4425726" y="-2203978"/>
          <a:ext cx="1698041" cy="653061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Les </a:t>
          </a:r>
          <a:r>
            <a:rPr lang="fr-FR" sz="1600" b="1" kern="1200" dirty="0"/>
            <a:t>SGBD</a:t>
          </a:r>
          <a:r>
            <a:rPr lang="fr-FR" sz="1600" kern="1200" dirty="0"/>
            <a:t> (Systèmes de Gestion de Bases de Données) sont des logiciels qui permettent de créer, gérer et manipuler des bases de données.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Ils offrent un environnement structuré pour stocker, modifier et extraire des données de manière efficace et sécurisée.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Ils sont utilisés pour gérer de grandes quantités d'informations de manière organisée.</a:t>
          </a:r>
          <a:endParaRPr lang="en-US" sz="1600" kern="1200" dirty="0"/>
        </a:p>
      </dsp:txBody>
      <dsp:txXfrm rot="-5400000">
        <a:off x="2009439" y="295201"/>
        <a:ext cx="6447723" cy="1532257"/>
      </dsp:txXfrm>
    </dsp:sp>
    <dsp:sp modelId="{70A6E9A6-D1E8-4ED9-ADD0-07C636816664}">
      <dsp:nvSpPr>
        <dsp:cNvPr id="0" name=""/>
        <dsp:cNvSpPr/>
      </dsp:nvSpPr>
      <dsp:spPr>
        <a:xfrm>
          <a:off x="695" y="53"/>
          <a:ext cx="2008744" cy="21225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Qu’est ce qu’un SGBD?: </a:t>
          </a:r>
          <a:endParaRPr lang="en-US" sz="2600" kern="1200" dirty="0"/>
        </a:p>
      </dsp:txBody>
      <dsp:txXfrm>
        <a:off x="98754" y="98112"/>
        <a:ext cx="1812626" cy="1926434"/>
      </dsp:txXfrm>
    </dsp:sp>
    <dsp:sp modelId="{10D4FE74-C870-458E-8711-DD7289E267B8}">
      <dsp:nvSpPr>
        <dsp:cNvPr id="0" name=""/>
        <dsp:cNvSpPr/>
      </dsp:nvSpPr>
      <dsp:spPr>
        <a:xfrm rot="5400000">
          <a:off x="4437351" y="37096"/>
          <a:ext cx="1698041" cy="6505824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/>
            <a:t>Stockage et organisation des données</a:t>
          </a:r>
          <a:r>
            <a:rPr lang="fr-FR" sz="1800" kern="1200"/>
            <a:t>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Manipulation des données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Contrôle d'accès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/>
            <a:t>Sécurité des données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/>
            <a:t>Gestion des transactions</a:t>
          </a:r>
          <a:r>
            <a:rPr lang="fr-FR" sz="1800" kern="1200"/>
            <a:t>  </a:t>
          </a:r>
          <a:endParaRPr lang="en-US" sz="1800" kern="1200"/>
        </a:p>
      </dsp:txBody>
      <dsp:txXfrm rot="-5400000">
        <a:off x="2033460" y="2523879"/>
        <a:ext cx="6422932" cy="1532257"/>
      </dsp:txXfrm>
    </dsp:sp>
    <dsp:sp modelId="{1E617385-7E36-4D6A-8C17-35BCBEFA2C06}">
      <dsp:nvSpPr>
        <dsp:cNvPr id="0" name=""/>
        <dsp:cNvSpPr/>
      </dsp:nvSpPr>
      <dsp:spPr>
        <a:xfrm>
          <a:off x="695" y="2228732"/>
          <a:ext cx="2032765" cy="2122552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Les fonctions principales d'un SGBD :</a:t>
          </a:r>
          <a:endParaRPr lang="en-US" sz="2600" kern="1200" dirty="0"/>
        </a:p>
      </dsp:txBody>
      <dsp:txXfrm>
        <a:off x="99926" y="2327963"/>
        <a:ext cx="1834303" cy="192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715144-A683-6C41-9846-46BC65C8DD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9E44EC2-1283-E046-AB0D-9EDF3C9F71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539788F7-7435-4F46-A751-8FC9A241C26F}" type="datetime4">
              <a:rPr lang="fr-FR" altLang="en-US"/>
              <a:pPr>
                <a:defRPr/>
              </a:pPr>
              <a:t>6 octobre 2024</a:t>
            </a:fld>
            <a:endParaRPr lang="fr-FR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E1F1FEE-5C88-4E4C-B7DF-52BCEFC41A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3725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fr-FR" altLang="en-US"/>
              <a:t>Cours Bases de données relationnelles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8CDC461-8E7A-C545-930C-EEC082FF5B3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483725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2619593-BC84-4148-98C8-60705D934B6F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1:17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9042,'24'-2'392,"4"-1"208,-2 1-512,-2 2 56,-4 0 72,-12 0 56,-2 0 8,-6 0-272,-14 0-392,-30-8 208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E5D3666-8B53-2841-82AF-D35CEDA6A3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0F329435-DFBD-BBA3-84F3-2081B34F6BF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69925" y="747713"/>
            <a:ext cx="5407025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6345915-AE22-7E40-97E5-7C104F278D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43450"/>
            <a:ext cx="494665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text styles</a:t>
            </a:r>
          </a:p>
          <a:p>
            <a:pPr lvl="1"/>
            <a:r>
              <a:rPr lang="en-US" altLang="fr-FR" noProof="0"/>
              <a:t>Second level</a:t>
            </a:r>
          </a:p>
          <a:p>
            <a:pPr lvl="2"/>
            <a:r>
              <a:rPr lang="en-US" altLang="fr-FR" noProof="0"/>
              <a:t>Third level</a:t>
            </a:r>
          </a:p>
          <a:p>
            <a:pPr lvl="3"/>
            <a:r>
              <a:rPr lang="en-US" altLang="fr-FR" noProof="0"/>
              <a:t>Fourth level</a:t>
            </a:r>
          </a:p>
          <a:p>
            <a:pPr lvl="4"/>
            <a:r>
              <a:rPr lang="en-US" altLang="fr-FR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52A9B00-14BA-2D4C-BB38-D253F42721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377D2A67-6108-9246-9984-6F74991B2B3A}" type="datetime4">
              <a:rPr lang="fr-FR" altLang="en-US"/>
              <a:pPr>
                <a:defRPr/>
              </a:pPr>
              <a:t>6 octobre 2024</a:t>
            </a:fld>
            <a:endParaRPr lang="fr-F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517A7E8C-F664-6A4D-8D72-4BF04560FB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3725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fr-FR" altLang="en-US"/>
              <a:t>Cours Bases de données relationnelles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E42B7FD9-226F-9E46-9C83-B7F4B7FF1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83725"/>
            <a:ext cx="29241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009BE16-94E7-EC48-81D4-AE159CC69E8A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Stockage et organisation des données</a:t>
            </a:r>
            <a:r>
              <a:rPr lang="fr-FR" dirty="0"/>
              <a:t> : Ils permettent de stocker les données dans des tables organisées en lignes et colonnes, ce qui facilite l'accès et la gestion des informations.</a:t>
            </a:r>
          </a:p>
          <a:p>
            <a:r>
              <a:rPr lang="fr-FR" b="1" dirty="0"/>
              <a:t>Manipulation des données</a:t>
            </a:r>
            <a:r>
              <a:rPr lang="fr-FR" dirty="0"/>
              <a:t> : Ils permettent d'insérer, de mettre à jour, de supprimer et de récupérer des données en utilisant des langages de requête comme le SQL (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).</a:t>
            </a:r>
          </a:p>
          <a:p>
            <a:r>
              <a:rPr lang="fr-FR" b="1" dirty="0"/>
              <a:t>Contrôle d'accès</a:t>
            </a:r>
            <a:r>
              <a:rPr lang="fr-FR" dirty="0"/>
              <a:t> : Ils gèrent les droits des utilisateurs, permettant de contrôler qui peut lire, modifier ou supprimer les données.</a:t>
            </a:r>
          </a:p>
          <a:p>
            <a:r>
              <a:rPr lang="fr-FR" b="1" dirty="0"/>
              <a:t>Sécurité des données</a:t>
            </a:r>
            <a:r>
              <a:rPr lang="fr-FR" dirty="0"/>
              <a:t> : Ils assurent la protection des données contre les accès non autorisés ou les corruptions.</a:t>
            </a:r>
          </a:p>
          <a:p>
            <a:r>
              <a:rPr lang="fr-FR" b="1" dirty="0"/>
              <a:t>Gestion des transactions</a:t>
            </a:r>
            <a:r>
              <a:rPr lang="fr-FR" dirty="0"/>
              <a:t> : Les SGBD gèrent les transactions pour garantir que les opérations sur les données soient fiables et cohérentes, même en cas de panne ou d'erreur.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9BE16-94E7-EC48-81D4-AE159CC69E8A}" type="slidenum">
              <a:rPr lang="fr-FR" altLang="en-US" smtClean="0"/>
              <a:pPr/>
              <a:t>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7860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F4642C-BE49-D872-23F9-7C3B4348E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D582CD2-DE1F-9AEF-7F50-1D54FA38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D4AEBFD-087B-16F8-D16D-960E10E2A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4975A1A-AC70-93A8-E8A3-EC41726A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17124FE-5D01-C8A9-2E27-E1BF3B853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AE8B8F7-59A3-7CE3-7D7C-B57F771E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98E60B-0E72-6BAD-493F-E41243855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4049976-E805-9CE0-9EBB-39E84DA4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47AEC0-E8F2-DF79-1FBE-D777C48C9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67AB413-F89A-40A0-338D-14DFB461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30BA1B1-E6DD-F57A-37C3-A0C329B72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448F66-0EB0-D252-9425-F7E5F0B0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DC5AD6D-C26A-26DF-187B-A7CF5492F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23CB944-1DFC-E758-2E46-2C38E25A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FAC0B66-5080-B149-5214-1810DCD53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E3BA3D1-4329-E69D-5F90-5F5D547A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8B16C8F-375F-D8E5-BE7B-0B4A724AB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E26E25A-EB4B-4474-2649-6B83DAA3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BE8B257-E24D-9CB4-05BE-D4886B8E6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F0778D6-D88E-FF5E-485C-882A0623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Stockage et organisation des données</a:t>
            </a:r>
            <a:r>
              <a:rPr lang="fr-FR" dirty="0"/>
              <a:t> : Ils permettent de stocker les données dans des tables organisées en lignes et colonnes, ce qui facilite l'accès et la gestion des informations.</a:t>
            </a:r>
          </a:p>
          <a:p>
            <a:r>
              <a:rPr lang="fr-FR" b="1" dirty="0"/>
              <a:t>Manipulation des données</a:t>
            </a:r>
            <a:r>
              <a:rPr lang="fr-FR" dirty="0"/>
              <a:t> : Ils permettent d'insérer, de mettre à jour, de supprimer et de récupérer des données en utilisant des langages de requête comme le SQL (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).</a:t>
            </a:r>
          </a:p>
          <a:p>
            <a:r>
              <a:rPr lang="fr-FR" b="1" dirty="0"/>
              <a:t>Contrôle d'accès</a:t>
            </a:r>
            <a:r>
              <a:rPr lang="fr-FR" dirty="0"/>
              <a:t> : Ils gèrent les droits des utilisateurs, permettant de contrôler qui peut lire, modifier ou supprimer les données.</a:t>
            </a:r>
          </a:p>
          <a:p>
            <a:r>
              <a:rPr lang="fr-FR" b="1" dirty="0"/>
              <a:t>Sécurité des données</a:t>
            </a:r>
            <a:r>
              <a:rPr lang="fr-FR" dirty="0"/>
              <a:t> : Ils assurent la protection des données contre les accès non autorisés ou les corruptions.</a:t>
            </a:r>
          </a:p>
          <a:p>
            <a:r>
              <a:rPr lang="fr-FR" b="1" dirty="0"/>
              <a:t>Gestion des transactions</a:t>
            </a:r>
            <a:r>
              <a:rPr lang="fr-FR" dirty="0"/>
              <a:t> : Les SGBD gèrent les transactions pour garantir que les opérations sur les données soient fiables et cohérentes, même en cas de panne ou d'erreur.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9BE16-94E7-EC48-81D4-AE159CC69E8A}" type="slidenum">
              <a:rPr lang="fr-FR" altLang="en-US" smtClean="0"/>
              <a:pPr/>
              <a:t>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2338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31EBA6F-6414-A29E-4156-BC8EFD474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CD62D6C-E913-255E-5A13-C7C253A9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C3704AA-B1A3-326A-C73C-1A7A1B3B3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8C8C54A-16DC-4B2A-11EA-63545E2B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DE94589-4700-9602-3EA0-03644861D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0609014-361D-E1EB-C7F7-50EA5B0C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A0D03B8-B08F-518E-2855-6F32B16CA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EBE162C-DD55-54DF-8B24-EC0A8ED7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16D0E2C-F8A4-74D0-6A6F-21AFA9357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733583-29DA-E260-79EE-F855BDA0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5F20919-6A15-B80F-D881-F5232DC4C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DFD0F2A-2A9F-4987-0A8F-5D8AE54E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DDDD7CA-4C2B-4EAC-A3AE-FB91AE7DF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CE08500-B75E-F09C-07E0-72BFDA14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34C2A91-2897-5DB1-8956-FB949AE0B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7FC533-486E-88D7-B978-C0E71A02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8C0B3B-32BD-EDDD-46EF-455A6971A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FA770AD-3B4B-45BE-3B69-EF7D417D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DF930D1-ACA4-F5E5-2E27-C005D94AB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7F13DC7-08E7-DF78-DB77-2623296C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Stockage et organisation des données</a:t>
            </a:r>
            <a:r>
              <a:rPr lang="fr-FR" dirty="0"/>
              <a:t> : Ils permettent de stocker les données dans des tables organisées en lignes et colonnes, ce qui facilite l'accès et la gestion des informations.</a:t>
            </a:r>
          </a:p>
          <a:p>
            <a:r>
              <a:rPr lang="fr-FR" b="1" dirty="0"/>
              <a:t>Manipulation des données</a:t>
            </a:r>
            <a:r>
              <a:rPr lang="fr-FR" dirty="0"/>
              <a:t> : Ils permettent d'insérer, de mettre à jour, de supprimer et de récupérer des données en utilisant des langages de requête comme le SQL (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).</a:t>
            </a:r>
          </a:p>
          <a:p>
            <a:r>
              <a:rPr lang="fr-FR" b="1" dirty="0"/>
              <a:t>Contrôle d'accès</a:t>
            </a:r>
            <a:r>
              <a:rPr lang="fr-FR" dirty="0"/>
              <a:t> : Ils gèrent les droits des utilisateurs, permettant de contrôler qui peut lire, modifier ou supprimer les données.</a:t>
            </a:r>
          </a:p>
          <a:p>
            <a:r>
              <a:rPr lang="fr-FR" b="1" dirty="0"/>
              <a:t>Sécurité des données</a:t>
            </a:r>
            <a:r>
              <a:rPr lang="fr-FR" dirty="0"/>
              <a:t> : Ils assurent la protection des données contre les accès non autorisés ou les corruptions.</a:t>
            </a:r>
          </a:p>
          <a:p>
            <a:r>
              <a:rPr lang="fr-FR" b="1" dirty="0"/>
              <a:t>Gestion des transactions</a:t>
            </a:r>
            <a:r>
              <a:rPr lang="fr-FR" dirty="0"/>
              <a:t> : Les SGBD gèrent les transactions pour garantir que les opérations sur les données soient fiables et cohérentes, même en cas de panne ou d'erreur.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9BE16-94E7-EC48-81D4-AE159CC69E8A}" type="slidenum">
              <a:rPr lang="fr-FR" altLang="en-US" smtClean="0"/>
              <a:pPr/>
              <a:t>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52763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45C2848-4EA2-D475-B448-5A970B071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745974A-5542-C490-BA10-8791714F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BEEF657-C7D6-8540-ADAF-FE4CA5006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7B4A96D-35D7-0276-683E-F593E59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830AF5C-9684-B842-B50F-CC6FC7F65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25F1BB7-0F66-0243-107D-F8E49E6A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9E2A50F-1ECB-E708-6C4D-39B1BB080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D7E20CD-D0D2-CE7E-F098-0DA04B8E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515B092-135F-500A-2540-C485572BA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5A1EF39-50A2-E56F-C329-306E9898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F652AF1-F4AD-411B-E548-CB9AE826D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C03C486-BF30-147E-04C6-60125508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A99E5EE-57E0-A39B-B80C-87CC162B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D53B2B1-0A5F-5D6B-30EA-B7BD24BE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F6CD19A-BA9F-9DB6-3807-2D69D36B9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1EABF65-C691-68D9-6BEC-91F4D271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11B7236-975C-5D65-BA97-8C8416526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DF23051-E7C6-7A02-28CF-3D357C1B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4C296FB-A803-08FB-7781-C127A0AC1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F499B92-426F-0F38-34AE-514B4677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Stockage et organisation des données</a:t>
            </a:r>
            <a:r>
              <a:rPr lang="fr-FR" dirty="0"/>
              <a:t> : Ils permettent de stocker les données dans des tables organisées en lignes et colonnes, ce qui facilite l'accès et la gestion des informations.</a:t>
            </a:r>
          </a:p>
          <a:p>
            <a:r>
              <a:rPr lang="fr-FR" b="1" dirty="0"/>
              <a:t>Manipulation des données</a:t>
            </a:r>
            <a:r>
              <a:rPr lang="fr-FR" dirty="0"/>
              <a:t> : Ils permettent d'insérer, de mettre à jour, de supprimer et de récupérer des données en utilisant des langages de requête comme le SQL (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).</a:t>
            </a:r>
          </a:p>
          <a:p>
            <a:r>
              <a:rPr lang="fr-FR" b="1" dirty="0"/>
              <a:t>Contrôle d'accès</a:t>
            </a:r>
            <a:r>
              <a:rPr lang="fr-FR" dirty="0"/>
              <a:t> : Ils gèrent les droits des utilisateurs, permettant de contrôler qui peut lire, modifier ou supprimer les données.</a:t>
            </a:r>
          </a:p>
          <a:p>
            <a:r>
              <a:rPr lang="fr-FR" b="1" dirty="0"/>
              <a:t>Sécurité des données</a:t>
            </a:r>
            <a:r>
              <a:rPr lang="fr-FR" dirty="0"/>
              <a:t> : Ils assurent la protection des données contre les accès non autorisés ou les corruptions.</a:t>
            </a:r>
          </a:p>
          <a:p>
            <a:r>
              <a:rPr lang="fr-FR" b="1" dirty="0"/>
              <a:t>Gestion des transactions</a:t>
            </a:r>
            <a:r>
              <a:rPr lang="fr-FR" dirty="0"/>
              <a:t> : Les SGBD gèrent les transactions pour garantir que les opérations sur les données soient fiables et cohérentes, même en cas de panne ou d'erreur.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9BE16-94E7-EC48-81D4-AE159CC69E8A}" type="slidenum">
              <a:rPr lang="fr-FR" altLang="en-US" smtClean="0"/>
              <a:pPr/>
              <a:t>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15143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37BF528-8256-288F-CF19-285E336F4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C87E669-FF8D-9ED1-3C01-6DC09ECF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834BC89-9A5E-C08A-2B1E-DBF4A966F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CFB01C-31B9-0C05-9026-A4BA2F5E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BDBF324-6E58-32A1-670E-3A31D28C3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D1D4766-0EEA-CB73-E1BA-47D641A5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8369357-B9B5-4BA5-B905-3D5832B2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FC6A9E0-3C86-B8C1-EF47-A8826B9C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56E376D-7CA3-ED56-898E-068497F92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0256999-B8D2-6091-717E-382482C4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7C98804-D8E6-2C3C-F0C8-1AADA0C5C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3557C66-1374-9A2A-A927-D3B0CA39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13B42097-53E1-2F69-09E5-D80E0404E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F7B83D41-2F06-5C0A-E3B9-533121CDA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FA13CEA7-2C6A-C396-ED44-C466C1C64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EFF813-9FAA-6546-A7FB-C3956B8CC357}" type="slidenum">
              <a:rPr kumimoji="0" lang="fr-FR" altLang="en-US" sz="1200"/>
              <a:pPr/>
              <a:t>49</a:t>
            </a:fld>
            <a:endParaRPr kumimoji="0" lang="fr-FR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F802FEAF-FE54-8E19-3BA4-C3775D872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AF3F19D1-51ED-DEB1-86BF-F1AE6603A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D77B28FA-4A81-33B8-5740-0A50F69A0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066E82-70B4-9541-9F57-E2030626A2CE}" type="slidenum">
              <a:rPr kumimoji="0" lang="fr-FR" altLang="en-US" sz="1200"/>
              <a:pPr/>
              <a:t>51</a:t>
            </a:fld>
            <a:endParaRPr kumimoji="0" lang="fr-FR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BD85D2F-815B-2471-70B1-52994B020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EA840AC-C3C0-325E-1A5E-CFDFAA3F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21FF3E5-B055-54EC-E6CD-F0D663F97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4748795-7545-6AF4-F483-69F35AC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22D43AE-199A-1E34-0618-614B488BF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5D46B0-BF10-578F-2BB3-115F6170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8BA00CC-968A-E0AC-6E9A-47CB5F01E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13F7901-7434-9386-2F2E-1F49021E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10A62AA-2486-6E38-93AE-348115D7E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81D4C49-5851-4D6A-EE9E-BD56AB2E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8BB21D7-90C3-2464-4094-09FFBFFD0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6CA6EE0-04FC-17A7-D211-9B53211A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C071985-11B3-835D-561E-A80C3167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7959DBB-1B6B-211C-413F-F8FB4233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01DC309-F216-A6FA-84F6-534F07832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9EE05ED-43F1-C2C1-2C2D-87CF7085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12E6D6-1272-7B9A-D86F-F47E17AF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EAF5975-4E52-8A42-95FF-B452A609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B5B4217-2189-E5FF-0C83-DCA06B1CB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600B43F-5B36-0573-58B0-2CEE9461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F6CEEEE-A662-9491-0856-F98335A02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11DC2A1-44C2-4D97-574B-BAE95765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694CFA3-76C2-4C80-5821-8D13B063E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FA9CA10-589E-1702-54B0-6290946A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C680FF71-595F-3BED-9977-FDB4AD9D1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BA68743-CF26-F4EB-F6B4-653B6491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9DE61C-885F-A9EB-E8E4-AE57E2640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8476CE-D2B3-A1F9-1925-534740D0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855D353-A48C-3D9D-6969-AF6042A42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17F2A49-3BB5-C5AC-7FA1-91AE23AC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F4C3E63-775A-B293-E4EF-E9E60BA0A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AE84EBF-B086-E1DA-E758-E4831C6A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6C39DE1-67B2-6FF2-8492-043F9A736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F1FC89E-CF99-6FD3-06E5-D345926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D134E7F-6211-5F46-4E02-36B3744EC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4E2909F-78DD-33B9-6AE8-F3F2B8F4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A6D8CC2-2A7B-D1DF-783A-060F18D58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8F73D02-3682-0910-BD3B-75B10F12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1D11BB15-B35A-B729-4CFE-72A3F4B88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591906C-11B1-7389-53F1-61EB633B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3D92AC9C-B11E-676B-35EE-106146058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BF13CEF-D42A-3DA1-BD54-BC20BB07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DE4D3B1-337B-AE0F-3BE1-3B4E4C7BC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54300B1-BE3E-FCDA-6B47-6C83A095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C4C4F657-9370-8728-B6CC-7D855BA49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C51C78A-39F4-3ACF-6BAC-3A9654D0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261D706D-6491-F920-08D4-282DE556E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8D3C646-9944-9A36-3E89-A4360A6C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AA918C-71AF-2910-4FC6-88ABBA896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41BBD1-9588-55ED-57A4-29DC07A6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8F50726-C5EA-3B65-7A9E-48AAC7A9D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C2C3008-7155-7B8A-E068-DA5F8DCB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A05FEB-DB44-62CC-68EE-D2E779ABA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34DC0DA-5C10-1A6E-6BC2-9A47FBF7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B029FC-47FD-3459-220F-CB79A9DF1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DE6726-7D72-E1AE-66DE-35464DB1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FCEC-1362-9043-8C21-6BFFC01E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53" y="1122363"/>
            <a:ext cx="7427119" cy="2387600"/>
          </a:xfrm>
        </p:spPr>
        <p:txBody>
          <a:bodyPr anchor="b"/>
          <a:lstStyle>
            <a:lvl1pPr algn="ctr">
              <a:defRPr sz="48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C180-F85D-C247-9823-B2E3F193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1949"/>
            </a:lvl1pPr>
            <a:lvl2pPr marL="371338" indent="0" algn="ctr">
              <a:buNone/>
              <a:defRPr sz="1624"/>
            </a:lvl2pPr>
            <a:lvl3pPr marL="742676" indent="0" algn="ctr">
              <a:buNone/>
              <a:defRPr sz="1462"/>
            </a:lvl3pPr>
            <a:lvl4pPr marL="1114014" indent="0" algn="ctr">
              <a:buNone/>
              <a:defRPr sz="1300"/>
            </a:lvl4pPr>
            <a:lvl5pPr marL="1485351" indent="0" algn="ctr">
              <a:buNone/>
              <a:defRPr sz="1300"/>
            </a:lvl5pPr>
            <a:lvl6pPr marL="1856689" indent="0" algn="ctr">
              <a:buNone/>
              <a:defRPr sz="1300"/>
            </a:lvl6pPr>
            <a:lvl7pPr marL="2228027" indent="0" algn="ctr">
              <a:buNone/>
              <a:defRPr sz="1300"/>
            </a:lvl7pPr>
            <a:lvl8pPr marL="2599365" indent="0" algn="ctr">
              <a:buNone/>
              <a:defRPr sz="1300"/>
            </a:lvl8pPr>
            <a:lvl9pPr marL="2970703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56C7-82ED-2917-6F91-380956AA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AD87-6EEE-774F-9CC7-648BFA32DE31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507D-7DF6-B938-1B82-C4241877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A4F3-EC5C-7E03-DFA8-4D85D7E9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57E1-CDF1-154A-86FF-F22DD3BDCCF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861809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ECFE-955D-E941-AF73-E8C82BD6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E61E-413A-0641-8C5C-8F9E7A3B0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3527-0896-68E1-1658-29E3DE6C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BC1B4-27A3-0844-8FF4-D70702047F66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F2C7-0DB6-E376-B370-1E9A61E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9F951-1394-7AE3-85EA-2740C2E6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D7D51-BDDE-8041-BCE0-F3DAAE74940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372523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6F555-0B6C-7542-9BD4-B4EC4C5E6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6709" y="365125"/>
            <a:ext cx="21352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E17E-B218-1543-94F0-445D35BE1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819" y="365125"/>
            <a:ext cx="628210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8FF7A-A760-A20B-EAAC-2BB889E1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7430F-009A-0447-8B59-E059FD9B9DB7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79B3-C43D-DB15-7FA9-11D9AB46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D393-FA32-EB8B-DD60-0996F90B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0C5DB-B057-9A46-BE1C-B6E545D4A768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299039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9E80-BEEB-8C48-ACED-0EFA907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01F7-64AE-E64D-9446-32321D24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0A1B-AD65-ABEB-7BB6-B6EBEE70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A74F4-38A7-8449-A166-EB44140EE284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BA02-FAEA-3C9E-7A4C-A8450701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5837-5FBB-E463-3027-5BFFA8D5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A9428-6C15-494F-BE89-E273C1E6A5C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15929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9443-B06D-4544-B504-488B18B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61" y="1709739"/>
            <a:ext cx="8541187" cy="2852737"/>
          </a:xfrm>
        </p:spPr>
        <p:txBody>
          <a:bodyPr anchor="b"/>
          <a:lstStyle>
            <a:lvl1pPr>
              <a:defRPr sz="48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146A-A192-A046-89A9-933612D8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661" y="4589464"/>
            <a:ext cx="8541187" cy="1500187"/>
          </a:xfrm>
        </p:spPr>
        <p:txBody>
          <a:bodyPr/>
          <a:lstStyle>
            <a:lvl1pPr marL="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1pPr>
            <a:lvl2pPr marL="371338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676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0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3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0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3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0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1E1B-5B7C-5762-4641-2F36D868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D1505-D865-EE4F-BA3B-4210588EBC2F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DE4F-97CD-E296-4F1D-C8564FD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69C0-30AD-09BC-E1AC-F8311523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1BBC-553A-6F4B-A141-6EDA285D5B41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787701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E37F-4FF3-9E43-8C98-87225BB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2D4F-F264-1A46-9CED-F097354A6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C1538-6DD2-584E-A7A7-235E1329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8B5C51-F6CA-BC11-4B32-466C5A9C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B793-B399-584C-BC10-FD9FBADCCFA0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E43D4A-CB05-93D1-FA70-1C53BD50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B4249D-2DED-E1F1-ECD3-8D82523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9DB50-10E8-7243-9FBA-30FCE64FBD10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033686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4649-BCF4-E94E-8059-40FF5492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365126"/>
            <a:ext cx="8541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196B-B3F2-0141-976C-C66006428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09" y="1681163"/>
            <a:ext cx="4189359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DA031-3ECC-4E4F-B044-82D86587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109" y="2505075"/>
            <a:ext cx="418935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A22C-33F2-EF46-BC1F-1376C394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3305" y="1681163"/>
            <a:ext cx="4209990" cy="823912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338" indent="0">
              <a:buNone/>
              <a:defRPr sz="1624" b="1"/>
            </a:lvl2pPr>
            <a:lvl3pPr marL="742676" indent="0">
              <a:buNone/>
              <a:defRPr sz="1462" b="1"/>
            </a:lvl3pPr>
            <a:lvl4pPr marL="1114014" indent="0">
              <a:buNone/>
              <a:defRPr sz="1300" b="1"/>
            </a:lvl4pPr>
            <a:lvl5pPr marL="1485351" indent="0">
              <a:buNone/>
              <a:defRPr sz="1300" b="1"/>
            </a:lvl5pPr>
            <a:lvl6pPr marL="1856689" indent="0">
              <a:buNone/>
              <a:defRPr sz="1300" b="1"/>
            </a:lvl6pPr>
            <a:lvl7pPr marL="2228027" indent="0">
              <a:buNone/>
              <a:defRPr sz="1300" b="1"/>
            </a:lvl7pPr>
            <a:lvl8pPr marL="2599365" indent="0">
              <a:buNone/>
              <a:defRPr sz="1300" b="1"/>
            </a:lvl8pPr>
            <a:lvl9pPr marL="2970703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4C661-85AF-8641-AB9D-F724522F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3305" y="2505075"/>
            <a:ext cx="42099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67522D-41A2-9D7D-A125-F28D705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4DD1-573B-3C42-9F7D-8383A912F8A9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D7E695-8960-B3F4-A936-7FCCA03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CB27CE-6DC0-C6B9-BF35-F92A8A2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ED3BA-7333-594F-B9F7-29808F7CC3B6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770649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3E52-1329-C946-B69B-E4E6D4BC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6084A9-BF0E-D1D1-0DC3-855A017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C63F6-6522-7C4C-8B1F-FAAFFCDAC9C5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18E2CA-CE46-78C2-4074-FB3F8CD6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6DFDE1-D09D-7E6B-3945-F70EB399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8393C-F0AE-AB42-9B64-B7BC3D97D52B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99981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26CEC5-1D79-51A1-175C-6EC211E2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EE155-D553-374D-9A18-423876F4CE73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A8B5B9-1E7E-E47F-5724-A5909E8C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378940-0787-1CF4-454A-59078945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F7CAD-8D0F-8649-8D95-885EC7517D7E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170905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808C-DCBC-0046-9D6B-53D86738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AE32-041C-104D-88E0-3E38894C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991" y="987426"/>
            <a:ext cx="5013305" cy="4873625"/>
          </a:xfrm>
        </p:spPr>
        <p:txBody>
          <a:bodyPr/>
          <a:lstStyle>
            <a:lvl1pPr>
              <a:defRPr sz="2599"/>
            </a:lvl1pPr>
            <a:lvl2pPr>
              <a:defRPr sz="2274"/>
            </a:lvl2pPr>
            <a:lvl3pPr>
              <a:defRPr sz="1949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8DB4-2867-6C4E-81B9-982375B1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AA3FAE-2CA0-7738-B869-DD98664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B396-9144-AC45-8A21-9735FCE44585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E9B573-DBC4-54F9-E7AD-B0AD93A5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7F018A-0CD2-A4FE-6952-470CDC5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26AF-F37D-0146-9D12-877D5E2CDCF7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970053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86F-C98E-C945-8AE5-E676BE68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1B439-46AA-894C-B599-C192764CE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09991" y="987426"/>
            <a:ext cx="5013305" cy="4873625"/>
          </a:xfrm>
        </p:spPr>
        <p:txBody>
          <a:bodyPr rtlCol="0">
            <a:normAutofit/>
          </a:bodyPr>
          <a:lstStyle>
            <a:lvl1pPr marL="0" indent="0">
              <a:buNone/>
              <a:defRPr sz="2599"/>
            </a:lvl1pPr>
            <a:lvl2pPr marL="371338" indent="0">
              <a:buNone/>
              <a:defRPr sz="2274"/>
            </a:lvl2pPr>
            <a:lvl3pPr marL="742676" indent="0">
              <a:buNone/>
              <a:defRPr sz="1949"/>
            </a:lvl3pPr>
            <a:lvl4pPr marL="1114014" indent="0">
              <a:buNone/>
              <a:defRPr sz="1624"/>
            </a:lvl4pPr>
            <a:lvl5pPr marL="1485351" indent="0">
              <a:buNone/>
              <a:defRPr sz="1624"/>
            </a:lvl5pPr>
            <a:lvl6pPr marL="1856689" indent="0">
              <a:buNone/>
              <a:defRPr sz="1624"/>
            </a:lvl6pPr>
            <a:lvl7pPr marL="2228027" indent="0">
              <a:buNone/>
              <a:defRPr sz="1624"/>
            </a:lvl7pPr>
            <a:lvl8pPr marL="2599365" indent="0">
              <a:buNone/>
              <a:defRPr sz="1624"/>
            </a:lvl8pPr>
            <a:lvl9pPr marL="2970703" indent="0">
              <a:buNone/>
              <a:defRPr sz="162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DF034-4955-A24F-A734-DC671625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38" indent="0">
              <a:buNone/>
              <a:defRPr sz="1137"/>
            </a:lvl2pPr>
            <a:lvl3pPr marL="742676" indent="0">
              <a:buNone/>
              <a:defRPr sz="975"/>
            </a:lvl3pPr>
            <a:lvl4pPr marL="1114014" indent="0">
              <a:buNone/>
              <a:defRPr sz="812"/>
            </a:lvl4pPr>
            <a:lvl5pPr marL="1485351" indent="0">
              <a:buNone/>
              <a:defRPr sz="812"/>
            </a:lvl5pPr>
            <a:lvl6pPr marL="1856689" indent="0">
              <a:buNone/>
              <a:defRPr sz="812"/>
            </a:lvl6pPr>
            <a:lvl7pPr marL="2228027" indent="0">
              <a:buNone/>
              <a:defRPr sz="812"/>
            </a:lvl7pPr>
            <a:lvl8pPr marL="2599365" indent="0">
              <a:buNone/>
              <a:defRPr sz="812"/>
            </a:lvl8pPr>
            <a:lvl9pPr marL="2970703" indent="0">
              <a:buNone/>
              <a:defRPr sz="8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13C3FC-E0FF-E25A-C2E9-BDF1BFB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D7945-CFBC-0344-A175-1ABD5094459B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EAEFB5-C7E3-8EBE-1190-B8EAFF2D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1DF50E-0DAB-97C4-D767-BE5445E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5B1EF-9122-7A40-9BEB-26A9F907D1C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275913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7FD18F-4BDB-4D4D-4293-6ADEC0B2A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1038" y="365125"/>
            <a:ext cx="8540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8ADA5D2-2202-A9A4-6A50-97E84BA73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1825625"/>
            <a:ext cx="8540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88EF-7042-4D4D-869C-B0FF021BE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1ADE16-11C6-C94D-9748-883F62B84391}" type="datetimeFigureOut">
              <a:rPr lang="en-US"/>
              <a:pPr>
                <a:defRPr/>
              </a:pPr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F432-4255-6E4C-AFF1-83BB99AD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9775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CF17-FAD8-0C42-8D71-42A65CF7B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525" y="6356350"/>
            <a:ext cx="2227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D3B98628-4A7B-DB46-B29D-A76F18EBD2E5}" type="slidenum">
              <a:rPr lang="en-US" altLang="fr-FR"/>
              <a:pPr/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p:hf hdr="0" ftr="0" dt="0"/>
  <p:txStyles>
    <p:titleStyle>
      <a:lvl1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2pPr>
      <a:lvl3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3pPr>
      <a:lvl4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4pPr>
      <a:lvl5pPr algn="l" defTabSz="7413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41363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4150" indent="-184150" algn="l" defTabSz="741363" rtl="0" eaLnBrk="0" fontAlgn="base" hangingPunct="0">
        <a:lnSpc>
          <a:spcPct val="90000"/>
        </a:lnSpc>
        <a:spcBef>
          <a:spcPts val="81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98575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0050" indent="-184150" algn="l" defTabSz="741363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358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3696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034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37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38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676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014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351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689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027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365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0703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073">
            <a:extLst>
              <a:ext uri="{FF2B5EF4-FFF2-40B4-BE49-F238E27FC236}">
                <a16:creationId xmlns:a16="http://schemas.microsoft.com/office/drawing/2014/main" id="{529E4E3E-5745-E20E-DFC0-CC13DBC28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6613"/>
            <a:ext cx="853440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FR" altLang="en-US" sz="3200" dirty="0">
                <a:latin typeface="Helvetica" pitchFamily="2" charset="0"/>
              </a:rPr>
              <a:t> </a:t>
            </a:r>
            <a:endParaRPr lang="fr-CH" altLang="en-US" sz="3200" dirty="0">
              <a:latin typeface="Helvetica" pitchFamily="2" charset="0"/>
            </a:endParaRPr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endParaRPr lang="fr-FR" altLang="en-US" sz="3200" dirty="0">
              <a:latin typeface="Helvetica" pitchFamily="2" charset="0"/>
            </a:endParaRPr>
          </a:p>
          <a:p>
            <a:pPr algn="ctr">
              <a:spcBef>
                <a:spcPts val="6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FR" altLang="fr-FR" sz="3600" b="1" dirty="0">
                <a:solidFill>
                  <a:srgbClr val="002060"/>
                </a:solidFill>
                <a:latin typeface="Helvetica" pitchFamily="2" charset="0"/>
              </a:rPr>
              <a:t>Bases de données 2 </a:t>
            </a:r>
          </a:p>
          <a:p>
            <a:pPr algn="ctr">
              <a:spcBef>
                <a:spcPts val="6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FR" altLang="fr-FR" sz="3600" b="1" dirty="0">
                <a:solidFill>
                  <a:srgbClr val="002060"/>
                </a:solidFill>
                <a:latin typeface="Helvetica" pitchFamily="2" charset="0"/>
              </a:rPr>
              <a:t>(SQL, PL/SQL-ORACLE)</a:t>
            </a:r>
            <a:endParaRPr lang="fr-CH" altLang="en-US" sz="3600" b="1" dirty="0">
              <a:solidFill>
                <a:srgbClr val="002060"/>
              </a:solidFill>
              <a:latin typeface="Helvetica" pitchFamily="2" charset="0"/>
            </a:endParaRPr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CH" altLang="en-US" b="1" dirty="0">
                <a:latin typeface="Helvetica" pitchFamily="2" charset="0"/>
              </a:rPr>
              <a:t>EMSI-Rabat 3IIR</a:t>
            </a:r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CH" altLang="en-US" b="1" dirty="0">
                <a:latin typeface="Helvetica" pitchFamily="2" charset="0"/>
              </a:rPr>
              <a:t>2022-2023</a:t>
            </a:r>
          </a:p>
          <a:p>
            <a:endParaRPr lang="fr-CH" altLang="en-US" sz="1800" b="1" dirty="0">
              <a:latin typeface="Helvetica" pitchFamily="2" charset="0"/>
            </a:endParaRPr>
          </a:p>
          <a:p>
            <a:r>
              <a:rPr lang="fr-CH" altLang="en-US" sz="1800" b="1" dirty="0">
                <a:latin typeface="Helvetica" pitchFamily="2" charset="0"/>
              </a:rPr>
              <a:t>Equipe pédagogique</a:t>
            </a:r>
          </a:p>
          <a:p>
            <a:r>
              <a:rPr lang="fr-MA" altLang="fr-FR" sz="1800" dirty="0"/>
              <a:t>Prof. Mahmoud NASSAR</a:t>
            </a:r>
          </a:p>
          <a:p>
            <a:r>
              <a:rPr lang="fr-MA" altLang="fr-FR" sz="1800" dirty="0"/>
              <a:t>Prof. Mohammed SALIHOUN</a:t>
            </a:r>
          </a:p>
          <a:p>
            <a:r>
              <a:rPr lang="en-US" altLang="fr-FR" sz="1800" dirty="0"/>
              <a:t>Prof. Maria EL HAIBA</a:t>
            </a:r>
          </a:p>
          <a:p>
            <a:r>
              <a:rPr lang="en-US" altLang="fr-FR" sz="1800" dirty="0"/>
              <a:t>Prof. Ikram GHAZAL</a:t>
            </a:r>
            <a:endParaRPr lang="fr-MA" altLang="fr-FR" sz="1800" dirty="0"/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endParaRPr lang="fr-CH" altLang="en-US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</a:pPr>
            <a:endParaRPr lang="fr-FR" altLang="en-US" sz="3200" dirty="0">
              <a:latin typeface="Helvetica" pitchFamily="2" charset="0"/>
            </a:endParaRPr>
          </a:p>
        </p:txBody>
      </p:sp>
      <p:pic>
        <p:nvPicPr>
          <p:cNvPr id="4099" name="Picture 7">
            <a:extLst>
              <a:ext uri="{FF2B5EF4-FFF2-40B4-BE49-F238E27FC236}">
                <a16:creationId xmlns:a16="http://schemas.microsoft.com/office/drawing/2014/main" id="{E2A816A1-1FF2-2C1B-8B1D-A84D19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88913"/>
            <a:ext cx="15843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>
            <a:extLst>
              <a:ext uri="{FF2B5EF4-FFF2-40B4-BE49-F238E27FC236}">
                <a16:creationId xmlns:a16="http://schemas.microsoft.com/office/drawing/2014/main" id="{0EE73EE9-3BA6-5FB7-3403-2A26E9C2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064250"/>
            <a:ext cx="167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CH" altLang="en-US" b="1">
                <a:solidFill>
                  <a:srgbClr val="FF0000"/>
                </a:solidFill>
                <a:latin typeface="Helvetica" pitchFamily="2" charset="0"/>
              </a:rPr>
              <a:t>- Partie 1 -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>
            <a:extLst>
              <a:ext uri="{FF2B5EF4-FFF2-40B4-BE49-F238E27FC236}">
                <a16:creationId xmlns:a16="http://schemas.microsoft.com/office/drawing/2014/main" id="{2F5C7495-857A-7005-1C38-4EDA9FF4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00"/>
            <a:ext cx="943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Syntaxe simplifiée</a:t>
            </a:r>
          </a:p>
        </p:txBody>
      </p:sp>
      <p:sp>
        <p:nvSpPr>
          <p:cNvPr id="10243" name="Rectangle 20">
            <a:extLst>
              <a:ext uri="{FF2B5EF4-FFF2-40B4-BE49-F238E27FC236}">
                <a16:creationId xmlns:a16="http://schemas.microsoft.com/office/drawing/2014/main" id="{B80CEF14-A73F-58D4-6468-F815E639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087563"/>
            <a:ext cx="8890000" cy="206216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 b="1"/>
              <a:t>SELECT [ DISTINCT ] * | expr[, expr…] </a:t>
            </a:r>
          </a:p>
          <a:p>
            <a:r>
              <a:rPr lang="fr-FR" altLang="en-US" sz="3200" b="1"/>
              <a:t>FROM table </a:t>
            </a:r>
          </a:p>
          <a:p>
            <a:r>
              <a:rPr lang="fr-FR" altLang="en-US" sz="3200" b="1"/>
              <a:t>[ WHERE condition ]</a:t>
            </a:r>
          </a:p>
          <a:p>
            <a:r>
              <a:rPr lang="fr-FR" altLang="en-US" sz="3200" b="1"/>
              <a:t>[ ORDER BY expr| position [ASC| DESC]] ;</a:t>
            </a: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9DF5CC66-B43B-9167-8BCC-33D9BF4A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7DB282B-2F9A-D27F-C66E-B6A81BD1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2063"/>
            <a:ext cx="9631363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  <a:p>
            <a:r>
              <a:rPr lang="fr-FR" altLang="en-US"/>
              <a:t>Permettent de comparer une colonne ou une expression à une autre colonne ou expression</a:t>
            </a:r>
          </a:p>
          <a:p>
            <a:endParaRPr lang="fr-FR" altLang="en-US"/>
          </a:p>
          <a:p>
            <a:r>
              <a:rPr lang="fr-FR" altLang="en-US"/>
              <a:t>– Comparaison de valeurs =, &gt;, &lt;, &gt;=, &lt;=, &lt;&gt;</a:t>
            </a:r>
          </a:p>
          <a:p>
            <a:r>
              <a:rPr lang="fr-FR" altLang="en-US" b="1"/>
              <a:t>	exp	op_relationnel	exp</a:t>
            </a:r>
            <a:endParaRPr lang="fr-FR" altLang="en-US"/>
          </a:p>
          <a:p>
            <a:r>
              <a:rPr lang="fr-FR" altLang="en-US"/>
              <a:t>– Intervalle BETWEEN</a:t>
            </a:r>
          </a:p>
          <a:p>
            <a:r>
              <a:rPr lang="fr-FR" altLang="en-US"/>
              <a:t>	</a:t>
            </a:r>
            <a:r>
              <a:rPr lang="fr-FR" altLang="en-US" b="1"/>
              <a:t>exp [NOT] BETWEEN exp AND exp</a:t>
            </a:r>
            <a:endParaRPr lang="fr-FR" altLang="en-US"/>
          </a:p>
          <a:p>
            <a:r>
              <a:rPr lang="fr-FR" altLang="en-US"/>
              <a:t>– Liste de valeurs IN</a:t>
            </a:r>
          </a:p>
          <a:p>
            <a:r>
              <a:rPr lang="fr-FR" altLang="en-US" b="1"/>
              <a:t>	exp [NOT] IN (liste_de_valeurs)</a:t>
            </a:r>
            <a:endParaRPr lang="fr-FR" altLang="en-US"/>
          </a:p>
          <a:p>
            <a:r>
              <a:rPr lang="fr-FR" altLang="en-US"/>
              <a:t>– Comparaison avec filtre LIKE</a:t>
            </a:r>
          </a:p>
          <a:p>
            <a:r>
              <a:rPr lang="fr-FR" altLang="en-US"/>
              <a:t>	</a:t>
            </a:r>
            <a:r>
              <a:rPr lang="fr-FR" altLang="en-US" b="1"/>
              <a:t>char_exp [NOT] LIKE «chaine»	</a:t>
            </a:r>
            <a:r>
              <a:rPr lang="fr-FR" altLang="en-US"/>
              <a:t>( _ un car; %  n caractère)</a:t>
            </a:r>
          </a:p>
          <a:p>
            <a:r>
              <a:rPr lang="fr-FR" altLang="en-US"/>
              <a:t>– Indétermination IS NULL</a:t>
            </a:r>
          </a:p>
          <a:p>
            <a:r>
              <a:rPr lang="fr-FR" altLang="en-US"/>
              <a:t>	</a:t>
            </a:r>
            <a:r>
              <a:rPr lang="fr-FR" altLang="en-US" b="1"/>
              <a:t>colonne IS [NOT] NULL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2A60C63A-901B-ACF6-3120-209104E03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75"/>
            <a:ext cx="1414463" cy="4603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895DA8BB-82BF-62C8-192A-5CDD5C34D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9AD396-EE24-7B6D-0939-B07BFD18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8963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nom</a:t>
            </a:r>
          </a:p>
          <a:p>
            <a:r>
              <a:rPr lang="fr-FR" altLang="en-US" b="1"/>
              <a:t>FROM personnes</a:t>
            </a:r>
          </a:p>
          <a:p>
            <a:r>
              <a:rPr lang="fr-FR" altLang="en-US" b="1"/>
              <a:t>WHERE nom Like 'R_v%' ;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2B74921C-0DFB-6790-5EF3-4E294B71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22350"/>
            <a:ext cx="1397000" cy="4619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1F540CC-0F54-2A47-684C-D0DF2470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14725"/>
            <a:ext cx="4146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DISTINCT Prenom </a:t>
            </a:r>
          </a:p>
          <a:p>
            <a:r>
              <a:rPr lang="fr-FR" altLang="en-US" b="1"/>
              <a:t>FROM personnes;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C865E55-9A40-0A69-D0C9-748CAC9D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1713"/>
            <a:ext cx="5608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nom, prenom</a:t>
            </a:r>
          </a:p>
          <a:p>
            <a:r>
              <a:rPr lang="fr-FR" altLang="en-US" b="1"/>
              <a:t>FROM personnes</a:t>
            </a:r>
          </a:p>
          <a:p>
            <a:r>
              <a:rPr lang="fr-FR" altLang="en-US" b="1"/>
              <a:t>WHERE taille &gt; 180</a:t>
            </a:r>
          </a:p>
          <a:p>
            <a:r>
              <a:rPr lang="fr-FR" altLang="en-US" b="1"/>
              <a:t>ORDER BY nom ASC, naissance DESC ;</a:t>
            </a:r>
          </a:p>
        </p:txBody>
      </p:sp>
      <p:sp>
        <p:nvSpPr>
          <p:cNvPr id="14342" name="TextBox 5">
            <a:extLst>
              <a:ext uri="{FF2B5EF4-FFF2-40B4-BE49-F238E27FC236}">
                <a16:creationId xmlns:a16="http://schemas.microsoft.com/office/drawing/2014/main" id="{943B898C-FB6E-4309-9557-EAC3BA50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0B5C7F2-38A5-304F-F43D-8757A96E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3114675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Fonctions de groupe</a:t>
            </a:r>
          </a:p>
        </p:txBody>
      </p:sp>
      <p:graphicFrame>
        <p:nvGraphicFramePr>
          <p:cNvPr id="8219" name="Group 27">
            <a:extLst>
              <a:ext uri="{FF2B5EF4-FFF2-40B4-BE49-F238E27FC236}">
                <a16:creationId xmlns:a16="http://schemas.microsoft.com/office/drawing/2014/main" id="{5716033B-8DFE-784C-AA6D-64E80919118C}"/>
              </a:ext>
            </a:extLst>
          </p:cNvPr>
          <p:cNvGraphicFramePr>
            <a:graphicFrameLocks noGrp="1"/>
          </p:cNvGraphicFramePr>
          <p:nvPr/>
        </p:nvGraphicFramePr>
        <p:xfrm>
          <a:off x="0" y="1773238"/>
          <a:ext cx="9902825" cy="4370388"/>
        </p:xfrm>
        <a:graphic>
          <a:graphicData uri="http://schemas.openxmlformats.org/drawingml/2006/table">
            <a:tbl>
              <a:tblPr/>
              <a:tblGrid>
                <a:gridCol w="42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Fonction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Count(*|[ DISTINCT|ALL]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nombre de ligne de expr 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Avg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[ DISTINCT | ALL]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Valeur moyenne de expr, en ignorant les valeurs NULL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Min( [ DISTINCT | ALL]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Valeur minimale de expr, en ignorant les valeurs NULL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Max( [ DISTINCT | ALL]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Valeur maximale de expr, en ignorant les valeurs NULL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[ DISTINCT | ALL]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Somme des valeurs de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en ignorant les valeurs NULL	</a:t>
                      </a: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0" name="TextBox 3">
            <a:extLst>
              <a:ext uri="{FF2B5EF4-FFF2-40B4-BE49-F238E27FC236}">
                <a16:creationId xmlns:a16="http://schemas.microsoft.com/office/drawing/2014/main" id="{F23DA613-1404-C8E8-C376-D768B14D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9">
            <a:extLst>
              <a:ext uri="{FF2B5EF4-FFF2-40B4-BE49-F238E27FC236}">
                <a16:creationId xmlns:a16="http://schemas.microsoft.com/office/drawing/2014/main" id="{BB3276FA-7180-28B0-4B89-E6DDCC0F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8370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Avg(salaire), Sum(salaire), Min(salaire), Max(salaire)</a:t>
            </a:r>
          </a:p>
          <a:p>
            <a:r>
              <a:rPr lang="fr-FR" altLang="en-US" b="1"/>
              <a:t>FROM personnes ;</a:t>
            </a:r>
          </a:p>
        </p:txBody>
      </p:sp>
      <p:sp>
        <p:nvSpPr>
          <p:cNvPr id="18435" name="Text Box 60">
            <a:extLst>
              <a:ext uri="{FF2B5EF4-FFF2-40B4-BE49-F238E27FC236}">
                <a16:creationId xmlns:a16="http://schemas.microsoft.com/office/drawing/2014/main" id="{A9489CBB-8CE5-4101-DD41-3D3E9437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60438"/>
            <a:ext cx="1598613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Exemples</a:t>
            </a:r>
          </a:p>
        </p:txBody>
      </p:sp>
      <p:sp>
        <p:nvSpPr>
          <p:cNvPr id="18436" name="Rectangle 61">
            <a:extLst>
              <a:ext uri="{FF2B5EF4-FFF2-40B4-BE49-F238E27FC236}">
                <a16:creationId xmlns:a16="http://schemas.microsoft.com/office/drawing/2014/main" id="{9FA4B5C5-7E70-70B2-8EA9-1A822005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5676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Min(naissance), Max(naissance)</a:t>
            </a:r>
          </a:p>
          <a:p>
            <a:r>
              <a:rPr lang="fr-FR" altLang="en-US" b="1"/>
              <a:t>FROM personnes ;</a:t>
            </a:r>
          </a:p>
        </p:txBody>
      </p:sp>
      <p:sp>
        <p:nvSpPr>
          <p:cNvPr id="18437" name="Rectangle 62">
            <a:extLst>
              <a:ext uri="{FF2B5EF4-FFF2-40B4-BE49-F238E27FC236}">
                <a16:creationId xmlns:a16="http://schemas.microsoft.com/office/drawing/2014/main" id="{6DCFB88D-99E4-66E6-5F3E-7CB70408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Min(nom), Max(nom)</a:t>
            </a:r>
          </a:p>
          <a:p>
            <a:r>
              <a:rPr lang="fr-FR" altLang="en-US" b="1"/>
              <a:t>FROM personnes ;</a:t>
            </a:r>
          </a:p>
        </p:txBody>
      </p:sp>
      <p:sp>
        <p:nvSpPr>
          <p:cNvPr id="18438" name="Rectangle 63">
            <a:extLst>
              <a:ext uri="{FF2B5EF4-FFF2-40B4-BE49-F238E27FC236}">
                <a16:creationId xmlns:a16="http://schemas.microsoft.com/office/drawing/2014/main" id="{BBF60B4E-58D4-3696-3C14-C715FFDF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325"/>
            <a:ext cx="2698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Count(*)</a:t>
            </a:r>
          </a:p>
          <a:p>
            <a:r>
              <a:rPr lang="fr-FR" altLang="en-US" b="1"/>
              <a:t>FROM personnes ;</a:t>
            </a:r>
          </a:p>
        </p:txBody>
      </p:sp>
      <p:sp>
        <p:nvSpPr>
          <p:cNvPr id="18439" name="TextBox 6">
            <a:extLst>
              <a:ext uri="{FF2B5EF4-FFF2-40B4-BE49-F238E27FC236}">
                <a16:creationId xmlns:a16="http://schemas.microsoft.com/office/drawing/2014/main" id="{6C2425B6-EE30-3D73-18F7-242E28C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D8C60090-9813-1F35-A83A-56F813EA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3463"/>
            <a:ext cx="1598613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Exemples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97C783E-282D-501F-0564-DB78665B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2950"/>
            <a:ext cx="38401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Count( telephone)</a:t>
            </a:r>
          </a:p>
          <a:p>
            <a:r>
              <a:rPr lang="fr-FR" altLang="en-US" b="1"/>
              <a:t>FROM personnes</a:t>
            </a:r>
            <a:r>
              <a:rPr lang="fr-FR" altLang="en-US"/>
              <a:t> </a:t>
            </a:r>
          </a:p>
        </p:txBody>
      </p:sp>
      <p:sp>
        <p:nvSpPr>
          <p:cNvPr id="20484" name="Rectangle 8">
            <a:extLst>
              <a:ext uri="{FF2B5EF4-FFF2-40B4-BE49-F238E27FC236}">
                <a16:creationId xmlns:a16="http://schemas.microsoft.com/office/drawing/2014/main" id="{563EF3E7-7FB8-03F5-91C3-D34DDF56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1013"/>
            <a:ext cx="51577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Count( DISTINCT prenom)</a:t>
            </a:r>
          </a:p>
          <a:p>
            <a:r>
              <a:rPr lang="fr-FR" altLang="en-US" b="1"/>
              <a:t>FROM personnes;</a:t>
            </a:r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CB78CA25-B318-C94C-5960-906412F6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0513"/>
            <a:ext cx="5465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Count( telephone), COUNT(*)</a:t>
            </a:r>
            <a:endParaRPr lang="fr-FR" altLang="en-US"/>
          </a:p>
          <a:p>
            <a:r>
              <a:rPr lang="fr-FR" altLang="en-US" b="1"/>
              <a:t>FROM personnes</a:t>
            </a:r>
          </a:p>
          <a:p>
            <a:r>
              <a:rPr lang="fr-FR" altLang="en-US" b="1"/>
              <a:t>WHERE ville = </a:t>
            </a:r>
            <a:r>
              <a:rPr lang="fr-FR" altLang="fr-FR" b="1"/>
              <a:t>‘</a:t>
            </a:r>
            <a:r>
              <a:rPr lang="fr-FR" altLang="en-US" b="1"/>
              <a:t>Rabat</a:t>
            </a:r>
            <a:r>
              <a:rPr lang="fr-FR" altLang="fr-FR" b="1"/>
              <a:t>’</a:t>
            </a:r>
            <a:r>
              <a:rPr lang="fr-FR" altLang="en-US" b="1"/>
              <a:t>;</a:t>
            </a:r>
          </a:p>
        </p:txBody>
      </p:sp>
      <p:sp>
        <p:nvSpPr>
          <p:cNvPr id="20486" name="TextBox 5">
            <a:extLst>
              <a:ext uri="{FF2B5EF4-FFF2-40B4-BE49-F238E27FC236}">
                <a16:creationId xmlns:a16="http://schemas.microsoft.com/office/drawing/2014/main" id="{AEF5C786-9298-416C-07A6-152AC02B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90" name="Group 186">
            <a:extLst>
              <a:ext uri="{FF2B5EF4-FFF2-40B4-BE49-F238E27FC236}">
                <a16:creationId xmlns:a16="http://schemas.microsoft.com/office/drawing/2014/main" id="{5919B9FF-93CD-9A46-8E6C-678D70E2B3DA}"/>
              </a:ext>
            </a:extLst>
          </p:cNvPr>
          <p:cNvGraphicFramePr>
            <a:graphicFrameLocks noGrp="1"/>
          </p:cNvGraphicFramePr>
          <p:nvPr/>
        </p:nvGraphicFramePr>
        <p:xfrm>
          <a:off x="1285875" y="1166813"/>
          <a:ext cx="4522788" cy="2809878"/>
        </p:xfrm>
        <a:graphic>
          <a:graphicData uri="http://schemas.openxmlformats.org/drawingml/2006/table">
            <a:tbl>
              <a:tblPr/>
              <a:tblGrid>
                <a:gridCol w="91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</a:t>
                      </a:r>
                    </a:p>
                  </a:txBody>
                  <a:tcPr marL="99016" marR="99016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0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16" marR="99016" marT="45730" marB="457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2975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L="99016" marR="990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489" name="Group 185">
            <a:extLst>
              <a:ext uri="{FF2B5EF4-FFF2-40B4-BE49-F238E27FC236}">
                <a16:creationId xmlns:a16="http://schemas.microsoft.com/office/drawing/2014/main" id="{D517AD99-7B49-054D-972E-99F32F8B9F39}"/>
              </a:ext>
            </a:extLst>
          </p:cNvPr>
          <p:cNvGraphicFramePr>
            <a:graphicFrameLocks noGrp="1"/>
          </p:cNvGraphicFramePr>
          <p:nvPr/>
        </p:nvGraphicFramePr>
        <p:xfrm>
          <a:off x="0" y="3975100"/>
          <a:ext cx="5808662" cy="2413000"/>
        </p:xfrm>
        <a:graphic>
          <a:graphicData uri="http://schemas.openxmlformats.org/drawingml/2006/table">
            <a:tbl>
              <a:tblPr/>
              <a:tblGrid>
                <a:gridCol w="22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17" marR="990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1250</a:t>
                      </a:r>
                    </a:p>
                  </a:txBody>
                  <a:tcPr marL="99017" marR="990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3" name="Text Box 101">
            <a:extLst>
              <a:ext uri="{FF2B5EF4-FFF2-40B4-BE49-F238E27FC236}">
                <a16:creationId xmlns:a16="http://schemas.microsoft.com/office/drawing/2014/main" id="{CF95BDCD-A3B4-718F-F86D-05214191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96963"/>
            <a:ext cx="1381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Question:</a:t>
            </a:r>
          </a:p>
        </p:txBody>
      </p:sp>
      <p:sp>
        <p:nvSpPr>
          <p:cNvPr id="22584" name="Rectangle 102">
            <a:extLst>
              <a:ext uri="{FF2B5EF4-FFF2-40B4-BE49-F238E27FC236}">
                <a16:creationId xmlns:a16="http://schemas.microsoft.com/office/drawing/2014/main" id="{2AC2FB79-A71E-0334-E024-6BE4002F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1581150"/>
            <a:ext cx="3340100" cy="12001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Salaire moyen pour 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chaque département de 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la table EMP</a:t>
            </a:r>
          </a:p>
        </p:txBody>
      </p:sp>
      <p:sp>
        <p:nvSpPr>
          <p:cNvPr id="22585" name="Text Box 103">
            <a:extLst>
              <a:ext uri="{FF2B5EF4-FFF2-40B4-BE49-F238E27FC236}">
                <a16:creationId xmlns:a16="http://schemas.microsoft.com/office/drawing/2014/main" id="{1B461E2E-A4C7-1754-5082-B5CA3212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6423025"/>
            <a:ext cx="1573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Table EMP</a:t>
            </a:r>
          </a:p>
        </p:txBody>
      </p:sp>
      <p:sp>
        <p:nvSpPr>
          <p:cNvPr id="22586" name="TextBox 6">
            <a:extLst>
              <a:ext uri="{FF2B5EF4-FFF2-40B4-BE49-F238E27FC236}">
                <a16:creationId xmlns:a16="http://schemas.microsoft.com/office/drawing/2014/main" id="{052CEB33-299C-D09D-9659-2456B9A3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622830-36CB-EA5C-80A5-F2FDEDB1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060575"/>
            <a:ext cx="5430838" cy="22463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 b="1"/>
              <a:t>SELECT column, group_fonction</a:t>
            </a:r>
          </a:p>
          <a:p>
            <a:r>
              <a:rPr lang="fr-FR" altLang="en-US" sz="2800" b="1"/>
              <a:t>FROM table</a:t>
            </a:r>
          </a:p>
          <a:p>
            <a:r>
              <a:rPr lang="fr-FR" altLang="en-US" sz="2800" b="1"/>
              <a:t>[ WHERE condition ]</a:t>
            </a:r>
          </a:p>
          <a:p>
            <a:r>
              <a:rPr lang="fr-FR" altLang="en-US" sz="2800" b="1">
                <a:solidFill>
                  <a:srgbClr val="0432FF"/>
                </a:solidFill>
              </a:rPr>
              <a:t>[ GROUP BY </a:t>
            </a:r>
            <a:r>
              <a:rPr lang="fr-FR" altLang="en-US" b="1">
                <a:solidFill>
                  <a:srgbClr val="0432FF"/>
                </a:solidFill>
              </a:rPr>
              <a:t>group_by_expression</a:t>
            </a:r>
            <a:r>
              <a:rPr lang="fr-FR" altLang="en-US" sz="2800" b="1">
                <a:solidFill>
                  <a:srgbClr val="0432FF"/>
                </a:solidFill>
              </a:rPr>
              <a:t> ] </a:t>
            </a:r>
          </a:p>
          <a:p>
            <a:r>
              <a:rPr lang="fr-FR" altLang="en-US" sz="2800" b="1"/>
              <a:t>[ ORDER BY column];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21A03D7-303F-95DB-4472-03FE76DF8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04900"/>
            <a:ext cx="3430588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La clause GROUP BY</a:t>
            </a:r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010560F9-4781-3147-A66E-253318E4B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Les attributs du select ne peuvent être que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– L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attribut qui crée le groupe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– Une fonctions de groupe.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B75198CC-D2D6-DEF0-8B69-E4665F3E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52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Remarque</a:t>
            </a:r>
          </a:p>
        </p:txBody>
      </p:sp>
      <p:sp>
        <p:nvSpPr>
          <p:cNvPr id="24582" name="TextBox 5">
            <a:extLst>
              <a:ext uri="{FF2B5EF4-FFF2-40B4-BE49-F238E27FC236}">
                <a16:creationId xmlns:a16="http://schemas.microsoft.com/office/drawing/2014/main" id="{B9B97ACB-7064-3893-BC04-BAAD5446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7ABD909-B7A7-8B60-4DC7-DF0C1ADD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450"/>
            <a:ext cx="1598613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Exemples</a:t>
            </a:r>
          </a:p>
        </p:txBody>
      </p:sp>
      <p:graphicFrame>
        <p:nvGraphicFramePr>
          <p:cNvPr id="96297" name="Group 41">
            <a:extLst>
              <a:ext uri="{FF2B5EF4-FFF2-40B4-BE49-F238E27FC236}">
                <a16:creationId xmlns:a16="http://schemas.microsoft.com/office/drawing/2014/main" id="{74193926-85F9-5D4A-A1C8-F67AB75CDD32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3573463"/>
          <a:ext cx="4522788" cy="1620838"/>
        </p:xfrm>
        <a:graphic>
          <a:graphicData uri="http://schemas.openxmlformats.org/drawingml/2006/table">
            <a:tbl>
              <a:tblPr/>
              <a:tblGrid>
                <a:gridCol w="91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</a:t>
                      </a:r>
                    </a:p>
                  </a:txBody>
                  <a:tcPr marL="99016" marR="99016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16" marR="99016" marT="45729" marB="4572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2600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2175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1566.7</a:t>
                      </a:r>
                    </a:p>
                  </a:txBody>
                  <a:tcPr marL="99016" marR="99016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47" name="Rectangle 37">
            <a:extLst>
              <a:ext uri="{FF2B5EF4-FFF2-40B4-BE49-F238E27FC236}">
                <a16:creationId xmlns:a16="http://schemas.microsoft.com/office/drawing/2014/main" id="{7E002BE3-CF03-96FD-982A-E41941D8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3878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deptno, AVG( sal )</a:t>
            </a:r>
          </a:p>
          <a:p>
            <a:r>
              <a:rPr lang="fr-FR" altLang="en-US" b="1"/>
              <a:t>FROM  emp</a:t>
            </a:r>
          </a:p>
          <a:p>
            <a:r>
              <a:rPr lang="fr-FR" altLang="en-US" b="1"/>
              <a:t>GROUP BY deptno;</a:t>
            </a:r>
          </a:p>
        </p:txBody>
      </p:sp>
      <p:sp>
        <p:nvSpPr>
          <p:cNvPr id="26648" name="TextBox 4">
            <a:extLst>
              <a:ext uri="{FF2B5EF4-FFF2-40B4-BE49-F238E27FC236}">
                <a16:creationId xmlns:a16="http://schemas.microsoft.com/office/drawing/2014/main" id="{84D195FB-21B7-AF63-9830-44B49B5B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13">
            <a:extLst>
              <a:ext uri="{FF2B5EF4-FFF2-40B4-BE49-F238E27FC236}">
                <a16:creationId xmlns:a16="http://schemas.microsoft.com/office/drawing/2014/main" id="{304D7D61-8B0A-24BD-347F-6F1F02EBD94C}"/>
              </a:ext>
            </a:extLst>
          </p:cNvPr>
          <p:cNvGrpSpPr>
            <a:grpSpLocks/>
          </p:cNvGrpSpPr>
          <p:nvPr/>
        </p:nvGrpSpPr>
        <p:grpSpPr bwMode="auto">
          <a:xfrm>
            <a:off x="55563" y="1268413"/>
            <a:ext cx="5930900" cy="2808287"/>
            <a:chOff x="45" y="388"/>
            <a:chExt cx="3450" cy="1769"/>
          </a:xfrm>
        </p:grpSpPr>
        <p:sp>
          <p:nvSpPr>
            <p:cNvPr id="28713" name="Rectangle 88">
              <a:extLst>
                <a:ext uri="{FF2B5EF4-FFF2-40B4-BE49-F238E27FC236}">
                  <a16:creationId xmlns:a16="http://schemas.microsoft.com/office/drawing/2014/main" id="{777A3EA9-F62A-8588-EBFA-47B84418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908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programmeur</a:t>
              </a:r>
            </a:p>
          </p:txBody>
        </p:sp>
        <p:sp>
          <p:nvSpPr>
            <p:cNvPr id="28714" name="Rectangle 86">
              <a:extLst>
                <a:ext uri="{FF2B5EF4-FFF2-40B4-BE49-F238E27FC236}">
                  <a16:creationId xmlns:a16="http://schemas.microsoft.com/office/drawing/2014/main" id="{9CACFFD0-F17D-56E8-5388-549131B82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659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Analyste</a:t>
              </a:r>
            </a:p>
          </p:txBody>
        </p:sp>
        <p:sp>
          <p:nvSpPr>
            <p:cNvPr id="28715" name="Rectangle 84">
              <a:extLst>
                <a:ext uri="{FF2B5EF4-FFF2-40B4-BE49-F238E27FC236}">
                  <a16:creationId xmlns:a16="http://schemas.microsoft.com/office/drawing/2014/main" id="{6C6A93D9-4E45-36AE-F9EF-C098AC590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410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Chef projet</a:t>
              </a:r>
            </a:p>
          </p:txBody>
        </p:sp>
        <p:sp>
          <p:nvSpPr>
            <p:cNvPr id="28716" name="Rectangle 82">
              <a:extLst>
                <a:ext uri="{FF2B5EF4-FFF2-40B4-BE49-F238E27FC236}">
                  <a16:creationId xmlns:a16="http://schemas.microsoft.com/office/drawing/2014/main" id="{62F0BA3D-4024-0A2C-4B0D-D0C66E0E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161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programmeur</a:t>
              </a:r>
            </a:p>
          </p:txBody>
        </p:sp>
        <p:sp>
          <p:nvSpPr>
            <p:cNvPr id="28717" name="Rectangle 80">
              <a:extLst>
                <a:ext uri="{FF2B5EF4-FFF2-40B4-BE49-F238E27FC236}">
                  <a16:creationId xmlns:a16="http://schemas.microsoft.com/office/drawing/2014/main" id="{21022D54-2526-5E32-DE6E-F94C0D2A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912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Chef projet</a:t>
              </a:r>
            </a:p>
          </p:txBody>
        </p:sp>
        <p:sp>
          <p:nvSpPr>
            <p:cNvPr id="28718" name="Rectangle 78">
              <a:extLst>
                <a:ext uri="{FF2B5EF4-FFF2-40B4-BE49-F238E27FC236}">
                  <a16:creationId xmlns:a16="http://schemas.microsoft.com/office/drawing/2014/main" id="{40163EBB-D1CD-DF80-C4C0-3CF28178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663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Dir technique</a:t>
              </a:r>
            </a:p>
          </p:txBody>
        </p:sp>
        <p:sp>
          <p:nvSpPr>
            <p:cNvPr id="28719" name="Rectangle 76">
              <a:extLst>
                <a:ext uri="{FF2B5EF4-FFF2-40B4-BE49-F238E27FC236}">
                  <a16:creationId xmlns:a16="http://schemas.microsoft.com/office/drawing/2014/main" id="{E145A8EE-BE01-81F8-5525-326ECD58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91"/>
              <a:ext cx="124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job</a:t>
              </a:r>
            </a:p>
          </p:txBody>
        </p:sp>
        <p:sp>
          <p:nvSpPr>
            <p:cNvPr id="28720" name="Rectangle 3">
              <a:extLst>
                <a:ext uri="{FF2B5EF4-FFF2-40B4-BE49-F238E27FC236}">
                  <a16:creationId xmlns:a16="http://schemas.microsoft.com/office/drawing/2014/main" id="{21F826E5-AAFC-79EB-0E68-17355C5D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161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1300</a:t>
              </a:r>
            </a:p>
          </p:txBody>
        </p:sp>
        <p:sp>
          <p:nvSpPr>
            <p:cNvPr id="28721" name="Rectangle 4">
              <a:extLst>
                <a:ext uri="{FF2B5EF4-FFF2-40B4-BE49-F238E27FC236}">
                  <a16:creationId xmlns:a16="http://schemas.microsoft.com/office/drawing/2014/main" id="{26F03F79-D20E-0420-28C3-6BBD7F83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61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10</a:t>
              </a:r>
            </a:p>
          </p:txBody>
        </p:sp>
        <p:sp>
          <p:nvSpPr>
            <p:cNvPr id="28722" name="Rectangle 5">
              <a:extLst>
                <a:ext uri="{FF2B5EF4-FFF2-40B4-BE49-F238E27FC236}">
                  <a16:creationId xmlns:a16="http://schemas.microsoft.com/office/drawing/2014/main" id="{AEC842C9-6CF2-16B3-569F-705D5018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410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2975</a:t>
              </a:r>
            </a:p>
          </p:txBody>
        </p:sp>
        <p:sp>
          <p:nvSpPr>
            <p:cNvPr id="28723" name="Rectangle 6">
              <a:extLst>
                <a:ext uri="{FF2B5EF4-FFF2-40B4-BE49-F238E27FC236}">
                  <a16:creationId xmlns:a16="http://schemas.microsoft.com/office/drawing/2014/main" id="{EF5E3399-2061-7C22-8AA3-E346ECB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10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20</a:t>
              </a:r>
            </a:p>
          </p:txBody>
        </p:sp>
        <p:sp>
          <p:nvSpPr>
            <p:cNvPr id="28724" name="Rectangle 7">
              <a:extLst>
                <a:ext uri="{FF2B5EF4-FFF2-40B4-BE49-F238E27FC236}">
                  <a16:creationId xmlns:a16="http://schemas.microsoft.com/office/drawing/2014/main" id="{EC3B52DD-7312-8652-F115-D5844F331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659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3000</a:t>
              </a:r>
            </a:p>
          </p:txBody>
        </p:sp>
        <p:sp>
          <p:nvSpPr>
            <p:cNvPr id="28725" name="Rectangle 8">
              <a:extLst>
                <a:ext uri="{FF2B5EF4-FFF2-40B4-BE49-F238E27FC236}">
                  <a16:creationId xmlns:a16="http://schemas.microsoft.com/office/drawing/2014/main" id="{5EEF28B2-2B6C-51B1-F4C1-076CD06D9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659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20</a:t>
              </a:r>
            </a:p>
          </p:txBody>
        </p:sp>
        <p:sp>
          <p:nvSpPr>
            <p:cNvPr id="28726" name="Rectangle 9">
              <a:extLst>
                <a:ext uri="{FF2B5EF4-FFF2-40B4-BE49-F238E27FC236}">
                  <a16:creationId xmlns:a16="http://schemas.microsoft.com/office/drawing/2014/main" id="{7CC5FF67-8B60-E6E2-FB1A-149C93F0E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908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1100</a:t>
              </a:r>
            </a:p>
          </p:txBody>
        </p:sp>
        <p:sp>
          <p:nvSpPr>
            <p:cNvPr id="28727" name="Rectangle 10">
              <a:extLst>
                <a:ext uri="{FF2B5EF4-FFF2-40B4-BE49-F238E27FC236}">
                  <a16:creationId xmlns:a16="http://schemas.microsoft.com/office/drawing/2014/main" id="{96E8D0B7-AE08-97F0-2A08-23D5B23D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908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20</a:t>
              </a:r>
            </a:p>
          </p:txBody>
        </p:sp>
        <p:sp>
          <p:nvSpPr>
            <p:cNvPr id="28728" name="Rectangle 11">
              <a:extLst>
                <a:ext uri="{FF2B5EF4-FFF2-40B4-BE49-F238E27FC236}">
                  <a16:creationId xmlns:a16="http://schemas.microsoft.com/office/drawing/2014/main" id="{AC46F533-D58D-DBDB-A002-7F31925C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912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1500</a:t>
              </a:r>
            </a:p>
          </p:txBody>
        </p:sp>
        <p:sp>
          <p:nvSpPr>
            <p:cNvPr id="28729" name="Rectangle 12">
              <a:extLst>
                <a:ext uri="{FF2B5EF4-FFF2-40B4-BE49-F238E27FC236}">
                  <a16:creationId xmlns:a16="http://schemas.microsoft.com/office/drawing/2014/main" id="{FD427C8F-ABB2-EA92-3997-4C394523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12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10</a:t>
              </a:r>
            </a:p>
          </p:txBody>
        </p:sp>
        <p:sp>
          <p:nvSpPr>
            <p:cNvPr id="28730" name="Rectangle 13">
              <a:extLst>
                <a:ext uri="{FF2B5EF4-FFF2-40B4-BE49-F238E27FC236}">
                  <a16:creationId xmlns:a16="http://schemas.microsoft.com/office/drawing/2014/main" id="{232874E4-EF5F-48A7-CBF1-41EDA15A3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663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5000</a:t>
              </a:r>
            </a:p>
          </p:txBody>
        </p:sp>
        <p:sp>
          <p:nvSpPr>
            <p:cNvPr id="28731" name="Rectangle 14">
              <a:extLst>
                <a:ext uri="{FF2B5EF4-FFF2-40B4-BE49-F238E27FC236}">
                  <a16:creationId xmlns:a16="http://schemas.microsoft.com/office/drawing/2014/main" id="{D0E4577E-56AA-8AA2-C286-FD386FF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663"/>
              <a:ext cx="8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10</a:t>
              </a:r>
            </a:p>
          </p:txBody>
        </p:sp>
        <p:sp>
          <p:nvSpPr>
            <p:cNvPr id="28732" name="Rectangle 15">
              <a:extLst>
                <a:ext uri="{FF2B5EF4-FFF2-40B4-BE49-F238E27FC236}">
                  <a16:creationId xmlns:a16="http://schemas.microsoft.com/office/drawing/2014/main" id="{213E3FD2-583B-BAA9-95C1-041F6EAC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663"/>
              <a:ext cx="522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000"/>
            </a:p>
          </p:txBody>
        </p:sp>
        <p:sp>
          <p:nvSpPr>
            <p:cNvPr id="28733" name="Rectangle 16">
              <a:extLst>
                <a:ext uri="{FF2B5EF4-FFF2-40B4-BE49-F238E27FC236}">
                  <a16:creationId xmlns:a16="http://schemas.microsoft.com/office/drawing/2014/main" id="{83962870-A4AE-8987-CC32-ACD95533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91"/>
              <a:ext cx="8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sal</a:t>
              </a:r>
            </a:p>
          </p:txBody>
        </p:sp>
        <p:sp>
          <p:nvSpPr>
            <p:cNvPr id="28734" name="Rectangle 17">
              <a:extLst>
                <a:ext uri="{FF2B5EF4-FFF2-40B4-BE49-F238E27FC236}">
                  <a16:creationId xmlns:a16="http://schemas.microsoft.com/office/drawing/2014/main" id="{71CED9C9-2B5F-D185-426E-D505D3B2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91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Deptno</a:t>
              </a:r>
            </a:p>
          </p:txBody>
        </p:sp>
        <p:sp>
          <p:nvSpPr>
            <p:cNvPr id="28735" name="Rectangle 18">
              <a:extLst>
                <a:ext uri="{FF2B5EF4-FFF2-40B4-BE49-F238E27FC236}">
                  <a16:creationId xmlns:a16="http://schemas.microsoft.com/office/drawing/2014/main" id="{591E6A81-773F-2C56-6B96-86EACA5E9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391"/>
              <a:ext cx="52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EMP</a:t>
              </a:r>
            </a:p>
          </p:txBody>
        </p:sp>
        <p:sp>
          <p:nvSpPr>
            <p:cNvPr id="28736" name="Line 19">
              <a:extLst>
                <a:ext uri="{FF2B5EF4-FFF2-40B4-BE49-F238E27FC236}">
                  <a16:creationId xmlns:a16="http://schemas.microsoft.com/office/drawing/2014/main" id="{28F5D5AE-96CF-9562-7ADC-6A492A3EF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" y="391"/>
              <a:ext cx="33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37" name="Line 20">
              <a:extLst>
                <a:ext uri="{FF2B5EF4-FFF2-40B4-BE49-F238E27FC236}">
                  <a16:creationId xmlns:a16="http://schemas.microsoft.com/office/drawing/2014/main" id="{81C03968-9B17-E05E-E801-A224873B6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663"/>
              <a:ext cx="3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38" name="Line 21">
              <a:extLst>
                <a:ext uri="{FF2B5EF4-FFF2-40B4-BE49-F238E27FC236}">
                  <a16:creationId xmlns:a16="http://schemas.microsoft.com/office/drawing/2014/main" id="{FFDDD8DB-D803-24A6-8378-E73139BD8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157"/>
              <a:ext cx="52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39" name="Line 22">
              <a:extLst>
                <a:ext uri="{FF2B5EF4-FFF2-40B4-BE49-F238E27FC236}">
                  <a16:creationId xmlns:a16="http://schemas.microsoft.com/office/drawing/2014/main" id="{BDC1570A-F404-9096-7335-DC05A882D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91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0" name="Line 23">
              <a:extLst>
                <a:ext uri="{FF2B5EF4-FFF2-40B4-BE49-F238E27FC236}">
                  <a16:creationId xmlns:a16="http://schemas.microsoft.com/office/drawing/2014/main" id="{2EA40229-85B0-7C36-4CB0-EF2DB1E68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91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1" name="Line 24">
              <a:extLst>
                <a:ext uri="{FF2B5EF4-FFF2-40B4-BE49-F238E27FC236}">
                  <a16:creationId xmlns:a16="http://schemas.microsoft.com/office/drawing/2014/main" id="{E47B6C88-E13A-FE4A-80DB-6ADEDFE9E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391"/>
              <a:ext cx="0" cy="17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2" name="Line 25">
              <a:extLst>
                <a:ext uri="{FF2B5EF4-FFF2-40B4-BE49-F238E27FC236}">
                  <a16:creationId xmlns:a16="http://schemas.microsoft.com/office/drawing/2014/main" id="{7B3B1459-FD21-2F75-A801-CD5D1B51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912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3" name="Line 26">
              <a:extLst>
                <a:ext uri="{FF2B5EF4-FFF2-40B4-BE49-F238E27FC236}">
                  <a16:creationId xmlns:a16="http://schemas.microsoft.com/office/drawing/2014/main" id="{73141E8A-E8C5-098A-2ABC-0DEB417F4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161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4" name="Line 27">
              <a:extLst>
                <a:ext uri="{FF2B5EF4-FFF2-40B4-BE49-F238E27FC236}">
                  <a16:creationId xmlns:a16="http://schemas.microsoft.com/office/drawing/2014/main" id="{B960CEF6-AC06-58A1-AFCC-13DC2895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410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5" name="Line 28">
              <a:extLst>
                <a:ext uri="{FF2B5EF4-FFF2-40B4-BE49-F238E27FC236}">
                  <a16:creationId xmlns:a16="http://schemas.microsoft.com/office/drawing/2014/main" id="{C142448F-FBDD-E8F9-E977-CF9D7B4C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659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6" name="Line 29">
              <a:extLst>
                <a:ext uri="{FF2B5EF4-FFF2-40B4-BE49-F238E27FC236}">
                  <a16:creationId xmlns:a16="http://schemas.microsoft.com/office/drawing/2014/main" id="{FDA68D9D-1E4D-6F66-6932-7BC61BF7D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08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7" name="Line 30">
              <a:extLst>
                <a:ext uri="{FF2B5EF4-FFF2-40B4-BE49-F238E27FC236}">
                  <a16:creationId xmlns:a16="http://schemas.microsoft.com/office/drawing/2014/main" id="{B7B6CB48-736C-081B-4A3B-C64D5CFEE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157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8" name="Line 31">
              <a:extLst>
                <a:ext uri="{FF2B5EF4-FFF2-40B4-BE49-F238E27FC236}">
                  <a16:creationId xmlns:a16="http://schemas.microsoft.com/office/drawing/2014/main" id="{10DA0D04-3B03-CA62-8551-B26697717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663"/>
              <a:ext cx="0" cy="14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49" name="Line 32">
              <a:extLst>
                <a:ext uri="{FF2B5EF4-FFF2-40B4-BE49-F238E27FC236}">
                  <a16:creationId xmlns:a16="http://schemas.microsoft.com/office/drawing/2014/main" id="{2F54AF26-0186-D68B-3F99-D11A32D35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" y="38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50" name="Line 77">
              <a:extLst>
                <a:ext uri="{FF2B5EF4-FFF2-40B4-BE49-F238E27FC236}">
                  <a16:creationId xmlns:a16="http://schemas.microsoft.com/office/drawing/2014/main" id="{3F6FFF5B-B30C-F049-BAE8-9D9F97FF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91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8675" name="Group 115">
            <a:extLst>
              <a:ext uri="{FF2B5EF4-FFF2-40B4-BE49-F238E27FC236}">
                <a16:creationId xmlns:a16="http://schemas.microsoft.com/office/drawing/2014/main" id="{14E0162F-9A6F-3D8A-DF1A-0F5D2F003D66}"/>
              </a:ext>
            </a:extLst>
          </p:cNvPr>
          <p:cNvGrpSpPr>
            <a:grpSpLocks/>
          </p:cNvGrpSpPr>
          <p:nvPr/>
        </p:nvGrpSpPr>
        <p:grpSpPr bwMode="auto">
          <a:xfrm>
            <a:off x="-1208088" y="3429000"/>
            <a:ext cx="2200276" cy="2408238"/>
            <a:chOff x="-703" y="2160"/>
            <a:chExt cx="1280" cy="1517"/>
          </a:xfrm>
        </p:grpSpPr>
        <p:sp>
          <p:nvSpPr>
            <p:cNvPr id="28709" name="Rectangle 46">
              <a:extLst>
                <a:ext uri="{FF2B5EF4-FFF2-40B4-BE49-F238E27FC236}">
                  <a16:creationId xmlns:a16="http://schemas.microsoft.com/office/drawing/2014/main" id="{D7398220-BC0E-56A1-06FA-316F4A92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3" y="2160"/>
              <a:ext cx="1280" cy="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000"/>
            </a:p>
          </p:txBody>
        </p:sp>
        <p:sp>
          <p:nvSpPr>
            <p:cNvPr id="28710" name="Line 47">
              <a:extLst>
                <a:ext uri="{FF2B5EF4-FFF2-40B4-BE49-F238E27FC236}">
                  <a16:creationId xmlns:a16="http://schemas.microsoft.com/office/drawing/2014/main" id="{5966533A-429A-5FAE-686C-28E335246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3" y="2160"/>
              <a:ext cx="12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11" name="Line 48">
              <a:extLst>
                <a:ext uri="{FF2B5EF4-FFF2-40B4-BE49-F238E27FC236}">
                  <a16:creationId xmlns:a16="http://schemas.microsoft.com/office/drawing/2014/main" id="{396E9AD6-7A52-DF4C-09AA-2A9BA003D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3" y="3677"/>
              <a:ext cx="12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12" name="Line 49">
              <a:extLst>
                <a:ext uri="{FF2B5EF4-FFF2-40B4-BE49-F238E27FC236}">
                  <a16:creationId xmlns:a16="http://schemas.microsoft.com/office/drawing/2014/main" id="{C6ABF3F3-3B36-915B-E43B-7B1939151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3" y="2160"/>
              <a:ext cx="0" cy="15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8676" name="Group 114">
            <a:extLst>
              <a:ext uri="{FF2B5EF4-FFF2-40B4-BE49-F238E27FC236}">
                <a16:creationId xmlns:a16="http://schemas.microsoft.com/office/drawing/2014/main" id="{09D06158-A50B-D05F-8264-55C9580A1F25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4076700"/>
            <a:ext cx="5016500" cy="2408238"/>
            <a:chOff x="577" y="2160"/>
            <a:chExt cx="2918" cy="1517"/>
          </a:xfrm>
        </p:grpSpPr>
        <p:sp>
          <p:nvSpPr>
            <p:cNvPr id="28680" name="Rectangle 101">
              <a:extLst>
                <a:ext uri="{FF2B5EF4-FFF2-40B4-BE49-F238E27FC236}">
                  <a16:creationId xmlns:a16="http://schemas.microsoft.com/office/drawing/2014/main" id="{A0992813-880D-F4F6-4D1B-8901DA9C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428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28681" name="Rectangle 99">
              <a:extLst>
                <a:ext uri="{FF2B5EF4-FFF2-40B4-BE49-F238E27FC236}">
                  <a16:creationId xmlns:a16="http://schemas.microsoft.com/office/drawing/2014/main" id="{03BF5909-9002-752E-0E79-DC3EC4984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79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programmeur</a:t>
              </a:r>
            </a:p>
          </p:txBody>
        </p:sp>
        <p:sp>
          <p:nvSpPr>
            <p:cNvPr id="28682" name="Rectangle 97">
              <a:extLst>
                <a:ext uri="{FF2B5EF4-FFF2-40B4-BE49-F238E27FC236}">
                  <a16:creationId xmlns:a16="http://schemas.microsoft.com/office/drawing/2014/main" id="{24EFA2BE-9F4A-B2D5-4DAB-1B3CED12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30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28683" name="Rectangle 95">
              <a:extLst>
                <a:ext uri="{FF2B5EF4-FFF2-40B4-BE49-F238E27FC236}">
                  <a16:creationId xmlns:a16="http://schemas.microsoft.com/office/drawing/2014/main" id="{3F9DE1B1-CE55-039F-746E-5554531C8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681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28684" name="Rectangle 93">
              <a:extLst>
                <a:ext uri="{FF2B5EF4-FFF2-40B4-BE49-F238E27FC236}">
                  <a16:creationId xmlns:a16="http://schemas.microsoft.com/office/drawing/2014/main" id="{CCD3EB5B-99AE-848A-77A8-F86904C7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432"/>
              <a:ext cx="12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28685" name="Rectangle 91">
              <a:extLst>
                <a:ext uri="{FF2B5EF4-FFF2-40B4-BE49-F238E27FC236}">
                  <a16:creationId xmlns:a16="http://schemas.microsoft.com/office/drawing/2014/main" id="{5D883A98-1281-33DA-E3AC-6278DB96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60"/>
              <a:ext cx="124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Chef projet</a:t>
              </a:r>
            </a:p>
          </p:txBody>
        </p:sp>
        <p:sp>
          <p:nvSpPr>
            <p:cNvPr id="28686" name="Rectangle 34">
              <a:extLst>
                <a:ext uri="{FF2B5EF4-FFF2-40B4-BE49-F238E27FC236}">
                  <a16:creationId xmlns:a16="http://schemas.microsoft.com/office/drawing/2014/main" id="{4FBB5090-F830-4768-82DE-17F07ECB6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930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1500</a:t>
              </a:r>
            </a:p>
          </p:txBody>
        </p:sp>
        <p:sp>
          <p:nvSpPr>
            <p:cNvPr id="28687" name="Rectangle 35">
              <a:extLst>
                <a:ext uri="{FF2B5EF4-FFF2-40B4-BE49-F238E27FC236}">
                  <a16:creationId xmlns:a16="http://schemas.microsoft.com/office/drawing/2014/main" id="{DD9FBBBD-AFD6-9B1D-3440-0B879AB2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930"/>
              <a:ext cx="85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88" name="Rectangle 36">
              <a:extLst>
                <a:ext uri="{FF2B5EF4-FFF2-40B4-BE49-F238E27FC236}">
                  <a16:creationId xmlns:a16="http://schemas.microsoft.com/office/drawing/2014/main" id="{6F708215-DF4F-04A3-A009-AF498243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179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950</a:t>
              </a:r>
            </a:p>
          </p:txBody>
        </p:sp>
        <p:sp>
          <p:nvSpPr>
            <p:cNvPr id="28689" name="Rectangle 37">
              <a:extLst>
                <a:ext uri="{FF2B5EF4-FFF2-40B4-BE49-F238E27FC236}">
                  <a16:creationId xmlns:a16="http://schemas.microsoft.com/office/drawing/2014/main" id="{B466E91B-53EB-9652-EDD3-9F499AFF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3179"/>
              <a:ext cx="85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90" name="Rectangle 38">
              <a:extLst>
                <a:ext uri="{FF2B5EF4-FFF2-40B4-BE49-F238E27FC236}">
                  <a16:creationId xmlns:a16="http://schemas.microsoft.com/office/drawing/2014/main" id="{D2B8A051-D298-1E19-E751-C44E0349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428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1250</a:t>
              </a:r>
            </a:p>
          </p:txBody>
        </p:sp>
        <p:sp>
          <p:nvSpPr>
            <p:cNvPr id="28691" name="Rectangle 39">
              <a:extLst>
                <a:ext uri="{FF2B5EF4-FFF2-40B4-BE49-F238E27FC236}">
                  <a16:creationId xmlns:a16="http://schemas.microsoft.com/office/drawing/2014/main" id="{C7B4E23C-2031-97D8-D6F4-7786F247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3428"/>
              <a:ext cx="85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92" name="Rectangle 40">
              <a:extLst>
                <a:ext uri="{FF2B5EF4-FFF2-40B4-BE49-F238E27FC236}">
                  <a16:creationId xmlns:a16="http://schemas.microsoft.com/office/drawing/2014/main" id="{2A6E29EA-3589-ECB5-CFD1-4B87E5C7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681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1600</a:t>
              </a:r>
            </a:p>
          </p:txBody>
        </p:sp>
        <p:sp>
          <p:nvSpPr>
            <p:cNvPr id="28693" name="Rectangle 41">
              <a:extLst>
                <a:ext uri="{FF2B5EF4-FFF2-40B4-BE49-F238E27FC236}">
                  <a16:creationId xmlns:a16="http://schemas.microsoft.com/office/drawing/2014/main" id="{A8017980-BF06-8FA4-F633-82CE3B2C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681"/>
              <a:ext cx="85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94" name="Rectangle 42">
              <a:extLst>
                <a:ext uri="{FF2B5EF4-FFF2-40B4-BE49-F238E27FC236}">
                  <a16:creationId xmlns:a16="http://schemas.microsoft.com/office/drawing/2014/main" id="{569721BA-117C-9F38-A9D2-092807B29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432"/>
              <a:ext cx="8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1250</a:t>
              </a:r>
            </a:p>
          </p:txBody>
        </p:sp>
        <p:sp>
          <p:nvSpPr>
            <p:cNvPr id="28695" name="Rectangle 43">
              <a:extLst>
                <a:ext uri="{FF2B5EF4-FFF2-40B4-BE49-F238E27FC236}">
                  <a16:creationId xmlns:a16="http://schemas.microsoft.com/office/drawing/2014/main" id="{160F1E72-A0F1-DB30-AB62-F3C3C51A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432"/>
              <a:ext cx="85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96" name="Rectangle 44">
              <a:extLst>
                <a:ext uri="{FF2B5EF4-FFF2-40B4-BE49-F238E27FC236}">
                  <a16:creationId xmlns:a16="http://schemas.microsoft.com/office/drawing/2014/main" id="{34390A94-3F38-3C6C-D60E-BD948148F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160"/>
              <a:ext cx="8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2850</a:t>
              </a:r>
            </a:p>
          </p:txBody>
        </p:sp>
        <p:sp>
          <p:nvSpPr>
            <p:cNvPr id="28697" name="Rectangle 45">
              <a:extLst>
                <a:ext uri="{FF2B5EF4-FFF2-40B4-BE49-F238E27FC236}">
                  <a16:creationId xmlns:a16="http://schemas.microsoft.com/office/drawing/2014/main" id="{8CCFE648-DD29-62B1-0323-0ED4FC80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160"/>
              <a:ext cx="8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28698" name="Line 50">
              <a:extLst>
                <a:ext uri="{FF2B5EF4-FFF2-40B4-BE49-F238E27FC236}">
                  <a16:creationId xmlns:a16="http://schemas.microsoft.com/office/drawing/2014/main" id="{1850454B-3867-9D27-4BC4-E603AABC0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699" name="Line 51">
              <a:extLst>
                <a:ext uri="{FF2B5EF4-FFF2-40B4-BE49-F238E27FC236}">
                  <a16:creationId xmlns:a16="http://schemas.microsoft.com/office/drawing/2014/main" id="{70825B19-0BE4-E933-303A-7B6E67E2B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0" name="Line 52">
              <a:extLst>
                <a:ext uri="{FF2B5EF4-FFF2-40B4-BE49-F238E27FC236}">
                  <a16:creationId xmlns:a16="http://schemas.microsoft.com/office/drawing/2014/main" id="{7268A82C-0D77-B741-6ACB-4CEAEFB2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160"/>
              <a:ext cx="0" cy="15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1" name="Line 53">
              <a:extLst>
                <a:ext uri="{FF2B5EF4-FFF2-40B4-BE49-F238E27FC236}">
                  <a16:creationId xmlns:a16="http://schemas.microsoft.com/office/drawing/2014/main" id="{D628B9F5-0487-FE84-E784-6ECAF72C1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432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2" name="Line 54">
              <a:extLst>
                <a:ext uri="{FF2B5EF4-FFF2-40B4-BE49-F238E27FC236}">
                  <a16:creationId xmlns:a16="http://schemas.microsoft.com/office/drawing/2014/main" id="{04629B88-079C-218B-E0F8-50CA3CD3D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681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3" name="Line 55">
              <a:extLst>
                <a:ext uri="{FF2B5EF4-FFF2-40B4-BE49-F238E27FC236}">
                  <a16:creationId xmlns:a16="http://schemas.microsoft.com/office/drawing/2014/main" id="{9C00A6C4-9C8B-84A8-F2CD-F45ACAB2A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930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4" name="Line 56">
              <a:extLst>
                <a:ext uri="{FF2B5EF4-FFF2-40B4-BE49-F238E27FC236}">
                  <a16:creationId xmlns:a16="http://schemas.microsoft.com/office/drawing/2014/main" id="{3416BE56-A545-B56A-CB1A-E2C35CC5D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179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5" name="Line 57">
              <a:extLst>
                <a:ext uri="{FF2B5EF4-FFF2-40B4-BE49-F238E27FC236}">
                  <a16:creationId xmlns:a16="http://schemas.microsoft.com/office/drawing/2014/main" id="{4E77CD2A-0187-C32D-4F21-9DEA21C1A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428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6" name="Line 58">
              <a:extLst>
                <a:ext uri="{FF2B5EF4-FFF2-40B4-BE49-F238E27FC236}">
                  <a16:creationId xmlns:a16="http://schemas.microsoft.com/office/drawing/2014/main" id="{CDE85DE6-52E1-F469-C934-79612F845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160"/>
              <a:ext cx="29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7" name="Line 59">
              <a:extLst>
                <a:ext uri="{FF2B5EF4-FFF2-40B4-BE49-F238E27FC236}">
                  <a16:creationId xmlns:a16="http://schemas.microsoft.com/office/drawing/2014/main" id="{8C4965CE-B3D9-ACF3-73E8-80CDF245C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677"/>
              <a:ext cx="29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8708" name="Line 92">
              <a:extLst>
                <a:ext uri="{FF2B5EF4-FFF2-40B4-BE49-F238E27FC236}">
                  <a16:creationId xmlns:a16="http://schemas.microsoft.com/office/drawing/2014/main" id="{217194B8-D973-BD6B-B556-E10DBBD8A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118788" name="Rectangle 111">
            <a:extLst>
              <a:ext uri="{FF2B5EF4-FFF2-40B4-BE49-F238E27FC236}">
                <a16:creationId xmlns:a16="http://schemas.microsoft.com/office/drawing/2014/main" id="{A48FC13F-3957-5D4C-BA43-459A0758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389188"/>
            <a:ext cx="3900487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Somme des salaires pour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chaque poste (job), regroupés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par département</a:t>
            </a:r>
          </a:p>
        </p:txBody>
      </p:sp>
      <p:sp>
        <p:nvSpPr>
          <p:cNvPr id="28678" name="Text Box 112">
            <a:extLst>
              <a:ext uri="{FF2B5EF4-FFF2-40B4-BE49-F238E27FC236}">
                <a16:creationId xmlns:a16="http://schemas.microsoft.com/office/drawing/2014/main" id="{898FFE6B-FC4D-CCF5-5D97-41A4450A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1884363"/>
            <a:ext cx="1296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Question</a:t>
            </a:r>
          </a:p>
        </p:txBody>
      </p:sp>
      <p:sp>
        <p:nvSpPr>
          <p:cNvPr id="28679" name="TextBox 77">
            <a:extLst>
              <a:ext uri="{FF2B5EF4-FFF2-40B4-BE49-F238E27FC236}">
                <a16:creationId xmlns:a16="http://schemas.microsoft.com/office/drawing/2014/main" id="{BEA62BF1-ADAD-012D-CDA5-73F24F29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3">
            <a:extLst>
              <a:ext uri="{FF2B5EF4-FFF2-40B4-BE49-F238E27FC236}">
                <a16:creationId xmlns:a16="http://schemas.microsoft.com/office/drawing/2014/main" id="{9B1FF1FC-23A6-CC7A-0FF2-E4F3AAC4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8534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22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2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FR" altLang="en-US" sz="3200">
                <a:latin typeface="Helvetica" pitchFamily="2" charset="0"/>
              </a:rPr>
              <a:t> </a:t>
            </a:r>
            <a:endParaRPr lang="fr-CH" altLang="en-US" sz="3200">
              <a:latin typeface="Helvetica" pitchFamily="2" charset="0"/>
            </a:endParaRPr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endParaRPr lang="fr-FR" altLang="en-US" sz="3200">
              <a:latin typeface="Helvetica" pitchFamily="2" charset="0"/>
            </a:endParaRPr>
          </a:p>
          <a:p>
            <a:pPr algn="ctr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None/>
            </a:pPr>
            <a:r>
              <a:rPr lang="fr-CH" altLang="en-US" sz="3600" b="1">
                <a:solidFill>
                  <a:srgbClr val="FF0000"/>
                </a:solidFill>
                <a:latin typeface="Helvetica" pitchFamily="2" charset="0"/>
              </a:rPr>
              <a:t>Partie 1 : Le langage SQL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</a:pPr>
            <a:endParaRPr lang="fr-FR" altLang="en-US" sz="320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D26501-6E40-486A-C59B-810C5822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4516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deptno, job, SUM( sal )</a:t>
            </a:r>
          </a:p>
          <a:p>
            <a:r>
              <a:rPr lang="fr-FR" altLang="en-US" b="1"/>
              <a:t>FROM emp</a:t>
            </a:r>
          </a:p>
          <a:p>
            <a:r>
              <a:rPr lang="fr-FR" altLang="en-US" b="1"/>
              <a:t>GROUP BY deptno, job;</a:t>
            </a:r>
          </a:p>
        </p:txBody>
      </p:sp>
      <p:graphicFrame>
        <p:nvGraphicFramePr>
          <p:cNvPr id="94333" name="Group 125">
            <a:extLst>
              <a:ext uri="{FF2B5EF4-FFF2-40B4-BE49-F238E27FC236}">
                <a16:creationId xmlns:a16="http://schemas.microsoft.com/office/drawing/2014/main" id="{9A3D9880-8569-9C47-A627-D91B8DF94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0561"/>
              </p:ext>
            </p:extLst>
          </p:nvPr>
        </p:nvGraphicFramePr>
        <p:xfrm>
          <a:off x="1495425" y="2420938"/>
          <a:ext cx="5930900" cy="4000507"/>
        </p:xfrm>
        <a:graphic>
          <a:graphicData uri="http://schemas.openxmlformats.org/drawingml/2006/table">
            <a:tbl>
              <a:tblPr/>
              <a:tblGrid>
                <a:gridCol w="89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20" marR="99020" marT="45698" marB="4569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SUM(sal)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20" marR="99020" marT="45698" marB="4569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programmeur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Chef projet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 technique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Analyste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programmeur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Chef projet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2975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20" marR="99020" marT="45698" marB="4569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programmeur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20" marR="99020" marT="45698" marB="4569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Chef projet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20" marR="99020" marT="45698" marB="4569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Commercial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5600</a:t>
                      </a:r>
                    </a:p>
                  </a:txBody>
                  <a:tcPr marL="99020" marR="99020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74" name="TextBox 3">
            <a:extLst>
              <a:ext uri="{FF2B5EF4-FFF2-40B4-BE49-F238E27FC236}">
                <a16:creationId xmlns:a16="http://schemas.microsoft.com/office/drawing/2014/main" id="{32F712BE-12FC-14CC-501F-1CBF1877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DAB25E0D-64A8-7E57-D9B1-D94FD6234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360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GROUP BY avec HAVING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8DC1F79-FD42-139E-B4B2-DFEB2DA8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1700213"/>
            <a:ext cx="7524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 b="1"/>
              <a:t>SELECT column, group_fonction</a:t>
            </a:r>
          </a:p>
          <a:p>
            <a:r>
              <a:rPr lang="fr-FR" altLang="en-US" sz="2800" b="1"/>
              <a:t>FROM table</a:t>
            </a:r>
          </a:p>
          <a:p>
            <a:r>
              <a:rPr lang="fr-FR" altLang="en-US" sz="2800" b="1"/>
              <a:t>[ WHERE condition ]</a:t>
            </a:r>
          </a:p>
          <a:p>
            <a:r>
              <a:rPr lang="fr-FR" altLang="en-US" sz="2800" b="1"/>
              <a:t>[ GROUP BY group_by_expression</a:t>
            </a:r>
          </a:p>
          <a:p>
            <a:r>
              <a:rPr lang="fr-FR" altLang="en-US" sz="2800" b="1">
                <a:solidFill>
                  <a:srgbClr val="FF0000"/>
                </a:solidFill>
              </a:rPr>
              <a:t>[ HAVING group_condition ]</a:t>
            </a:r>
            <a:r>
              <a:rPr lang="fr-FR" altLang="en-US" sz="2800" b="1"/>
              <a:t> ]</a:t>
            </a:r>
          </a:p>
          <a:p>
            <a:r>
              <a:rPr lang="fr-FR" altLang="en-US" sz="2800" b="1"/>
              <a:t>[ ORDER BY column];</a:t>
            </a:r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FDA855B9-0089-6A38-2C7E-0395F309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A1F8F28-AB3B-F204-BDF9-726A3CD3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71739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 deptno, MAX( sal ) </a:t>
            </a:r>
          </a:p>
          <a:p>
            <a:r>
              <a:rPr lang="fr-FR" altLang="en-US" b="1"/>
              <a:t>FROM emp</a:t>
            </a:r>
          </a:p>
          <a:p>
            <a:r>
              <a:rPr lang="fr-FR" altLang="en-US" b="1"/>
              <a:t>GROUP BY deptno</a:t>
            </a:r>
          </a:p>
          <a:p>
            <a:r>
              <a:rPr lang="fr-FR" altLang="en-US" b="1"/>
              <a:t>HAVING MAX( sal ) &gt; 2900;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042DF30-E44E-25F9-4AED-3CADB44C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1276350" cy="4619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Exemple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372CF3B4-CB72-32C5-FEA4-D078599A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825875"/>
            <a:ext cx="2143125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programmeur</a:t>
            </a:r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339DFAF5-FBBA-0FA7-169A-7F9E5066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430588"/>
            <a:ext cx="2143125" cy="3952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Analyste</a:t>
            </a:r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54C62A42-1334-E157-1FC0-51983485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035300"/>
            <a:ext cx="2143125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Chef projet</a:t>
            </a:r>
          </a:p>
        </p:txBody>
      </p:sp>
      <p:sp>
        <p:nvSpPr>
          <p:cNvPr id="34823" name="Rectangle 8">
            <a:extLst>
              <a:ext uri="{FF2B5EF4-FFF2-40B4-BE49-F238E27FC236}">
                <a16:creationId xmlns:a16="http://schemas.microsoft.com/office/drawing/2014/main" id="{239CE013-DD52-2BAE-6312-7023AB13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2640013"/>
            <a:ext cx="2143125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programmeur</a:t>
            </a:r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552AF814-3AC0-A444-E23C-F87CD239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2244725"/>
            <a:ext cx="2143125" cy="395288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Chef projet</a:t>
            </a:r>
          </a:p>
        </p:txBody>
      </p:sp>
      <p:sp>
        <p:nvSpPr>
          <p:cNvPr id="34825" name="Rectangle 10">
            <a:extLst>
              <a:ext uri="{FF2B5EF4-FFF2-40B4-BE49-F238E27FC236}">
                <a16:creationId xmlns:a16="http://schemas.microsoft.com/office/drawing/2014/main" id="{C717E385-6173-D289-2BE3-25FA512F8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849438"/>
            <a:ext cx="2143125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Dir technique</a:t>
            </a:r>
          </a:p>
        </p:txBody>
      </p:sp>
      <p:sp>
        <p:nvSpPr>
          <p:cNvPr id="34826" name="Rectangle 11">
            <a:extLst>
              <a:ext uri="{FF2B5EF4-FFF2-40B4-BE49-F238E27FC236}">
                <a16:creationId xmlns:a16="http://schemas.microsoft.com/office/drawing/2014/main" id="{04207980-A080-1BDC-D9B6-E8CF0FD8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417638"/>
            <a:ext cx="2143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job</a:t>
            </a:r>
          </a:p>
        </p:txBody>
      </p:sp>
      <p:sp>
        <p:nvSpPr>
          <p:cNvPr id="34827" name="Rectangle 12">
            <a:extLst>
              <a:ext uri="{FF2B5EF4-FFF2-40B4-BE49-F238E27FC236}">
                <a16:creationId xmlns:a16="http://schemas.microsoft.com/office/drawing/2014/main" id="{F315F13B-FCFE-26EE-4CCD-D866E66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2640013"/>
            <a:ext cx="1408112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1300</a:t>
            </a:r>
          </a:p>
        </p:txBody>
      </p:sp>
      <p:sp>
        <p:nvSpPr>
          <p:cNvPr id="34828" name="Rectangle 13">
            <a:extLst>
              <a:ext uri="{FF2B5EF4-FFF2-40B4-BE49-F238E27FC236}">
                <a16:creationId xmlns:a16="http://schemas.microsoft.com/office/drawing/2014/main" id="{8757B0B0-9698-5987-559D-C4DEC108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2640013"/>
            <a:ext cx="1482725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10</a:t>
            </a:r>
          </a:p>
        </p:txBody>
      </p:sp>
      <p:sp>
        <p:nvSpPr>
          <p:cNvPr id="34829" name="Rectangle 14">
            <a:extLst>
              <a:ext uri="{FF2B5EF4-FFF2-40B4-BE49-F238E27FC236}">
                <a16:creationId xmlns:a16="http://schemas.microsoft.com/office/drawing/2014/main" id="{5F034832-9E6B-B780-A61B-8EB4F9C8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3035300"/>
            <a:ext cx="1408112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2975</a:t>
            </a:r>
          </a:p>
        </p:txBody>
      </p:sp>
      <p:sp>
        <p:nvSpPr>
          <p:cNvPr id="34830" name="Rectangle 15">
            <a:extLst>
              <a:ext uri="{FF2B5EF4-FFF2-40B4-BE49-F238E27FC236}">
                <a16:creationId xmlns:a16="http://schemas.microsoft.com/office/drawing/2014/main" id="{058E1C2F-3CF1-1D74-4A86-9B23B134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035300"/>
            <a:ext cx="1482725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20</a:t>
            </a:r>
          </a:p>
        </p:txBody>
      </p:sp>
      <p:sp>
        <p:nvSpPr>
          <p:cNvPr id="34831" name="Rectangle 16">
            <a:extLst>
              <a:ext uri="{FF2B5EF4-FFF2-40B4-BE49-F238E27FC236}">
                <a16:creationId xmlns:a16="http://schemas.microsoft.com/office/drawing/2014/main" id="{9AAE53F7-D947-2AD9-736E-1D7DE1F6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3430588"/>
            <a:ext cx="1408112" cy="3952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3000</a:t>
            </a:r>
          </a:p>
        </p:txBody>
      </p:sp>
      <p:sp>
        <p:nvSpPr>
          <p:cNvPr id="34832" name="Rectangle 17">
            <a:extLst>
              <a:ext uri="{FF2B5EF4-FFF2-40B4-BE49-F238E27FC236}">
                <a16:creationId xmlns:a16="http://schemas.microsoft.com/office/drawing/2014/main" id="{512BDAE0-F2F3-8460-EF93-0D1DD2F7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430588"/>
            <a:ext cx="1482725" cy="3952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20</a:t>
            </a:r>
          </a:p>
        </p:txBody>
      </p:sp>
      <p:sp>
        <p:nvSpPr>
          <p:cNvPr id="34833" name="Rectangle 18">
            <a:extLst>
              <a:ext uri="{FF2B5EF4-FFF2-40B4-BE49-F238E27FC236}">
                <a16:creationId xmlns:a16="http://schemas.microsoft.com/office/drawing/2014/main" id="{B718C67C-62B7-6CF7-5344-3A2CE79A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3825875"/>
            <a:ext cx="1408112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1100</a:t>
            </a:r>
          </a:p>
        </p:txBody>
      </p:sp>
      <p:sp>
        <p:nvSpPr>
          <p:cNvPr id="34834" name="Rectangle 19">
            <a:extLst>
              <a:ext uri="{FF2B5EF4-FFF2-40B4-BE49-F238E27FC236}">
                <a16:creationId xmlns:a16="http://schemas.microsoft.com/office/drawing/2014/main" id="{24EAEDF3-C382-39CA-F2E0-95C87D07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825875"/>
            <a:ext cx="1482725" cy="395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20</a:t>
            </a:r>
          </a:p>
        </p:txBody>
      </p:sp>
      <p:sp>
        <p:nvSpPr>
          <p:cNvPr id="34835" name="Rectangle 20">
            <a:extLst>
              <a:ext uri="{FF2B5EF4-FFF2-40B4-BE49-F238E27FC236}">
                <a16:creationId xmlns:a16="http://schemas.microsoft.com/office/drawing/2014/main" id="{770DC5EE-C47E-07C8-85A4-8DF9C5E8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2244725"/>
            <a:ext cx="1408112" cy="395288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1500</a:t>
            </a:r>
          </a:p>
        </p:txBody>
      </p:sp>
      <p:sp>
        <p:nvSpPr>
          <p:cNvPr id="34836" name="Rectangle 21">
            <a:extLst>
              <a:ext uri="{FF2B5EF4-FFF2-40B4-BE49-F238E27FC236}">
                <a16:creationId xmlns:a16="http://schemas.microsoft.com/office/drawing/2014/main" id="{63322CE6-19E8-C6C0-A2F3-D6EB5E49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2244725"/>
            <a:ext cx="1482725" cy="395288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10</a:t>
            </a:r>
          </a:p>
        </p:txBody>
      </p:sp>
      <p:sp>
        <p:nvSpPr>
          <p:cNvPr id="34837" name="Rectangle 22">
            <a:extLst>
              <a:ext uri="{FF2B5EF4-FFF2-40B4-BE49-F238E27FC236}">
                <a16:creationId xmlns:a16="http://schemas.microsoft.com/office/drawing/2014/main" id="{A452296F-9208-89D1-061C-95118166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1849438"/>
            <a:ext cx="1408112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5000</a:t>
            </a:r>
          </a:p>
        </p:txBody>
      </p:sp>
      <p:sp>
        <p:nvSpPr>
          <p:cNvPr id="34838" name="Rectangle 23">
            <a:extLst>
              <a:ext uri="{FF2B5EF4-FFF2-40B4-BE49-F238E27FC236}">
                <a16:creationId xmlns:a16="http://schemas.microsoft.com/office/drawing/2014/main" id="{70D9ABDF-34F0-E6C3-3182-680AF9D4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849438"/>
            <a:ext cx="1482725" cy="395287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10</a:t>
            </a:r>
          </a:p>
        </p:txBody>
      </p:sp>
      <p:sp>
        <p:nvSpPr>
          <p:cNvPr id="34839" name="Rectangle 24">
            <a:extLst>
              <a:ext uri="{FF2B5EF4-FFF2-40B4-BE49-F238E27FC236}">
                <a16:creationId xmlns:a16="http://schemas.microsoft.com/office/drawing/2014/main" id="{101DBF39-37B1-2B28-82AF-B9B0EC2C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1849438"/>
            <a:ext cx="89693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000"/>
          </a:p>
        </p:txBody>
      </p:sp>
      <p:sp>
        <p:nvSpPr>
          <p:cNvPr id="34840" name="Rectangle 25">
            <a:extLst>
              <a:ext uri="{FF2B5EF4-FFF2-40B4-BE49-F238E27FC236}">
                <a16:creationId xmlns:a16="http://schemas.microsoft.com/office/drawing/2014/main" id="{DB3FD1E4-B00A-CBCE-DE69-093FEE7D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1417638"/>
            <a:ext cx="14081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sal</a:t>
            </a:r>
          </a:p>
        </p:txBody>
      </p:sp>
      <p:sp>
        <p:nvSpPr>
          <p:cNvPr id="34841" name="Rectangle 26">
            <a:extLst>
              <a:ext uri="{FF2B5EF4-FFF2-40B4-BE49-F238E27FC236}">
                <a16:creationId xmlns:a16="http://schemas.microsoft.com/office/drawing/2014/main" id="{46B151ED-CF35-B501-2E10-DF7CD630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417638"/>
            <a:ext cx="1482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Deptno</a:t>
            </a:r>
          </a:p>
        </p:txBody>
      </p:sp>
      <p:sp>
        <p:nvSpPr>
          <p:cNvPr id="34842" name="Rectangle 27">
            <a:extLst>
              <a:ext uri="{FF2B5EF4-FFF2-40B4-BE49-F238E27FC236}">
                <a16:creationId xmlns:a16="http://schemas.microsoft.com/office/drawing/2014/main" id="{E4FC1035-7E20-3EE4-0E3E-6EFA394A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1417638"/>
            <a:ext cx="896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EMP</a:t>
            </a:r>
          </a:p>
        </p:txBody>
      </p:sp>
      <p:sp>
        <p:nvSpPr>
          <p:cNvPr id="34843" name="Line 28">
            <a:extLst>
              <a:ext uri="{FF2B5EF4-FFF2-40B4-BE49-F238E27FC236}">
                <a16:creationId xmlns:a16="http://schemas.microsoft.com/office/drawing/2014/main" id="{2EE854A2-3B66-44DA-CA48-CEBD2C3D2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1417638"/>
            <a:ext cx="581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4" name="Line 29">
            <a:extLst>
              <a:ext uri="{FF2B5EF4-FFF2-40B4-BE49-F238E27FC236}">
                <a16:creationId xmlns:a16="http://schemas.microsoft.com/office/drawing/2014/main" id="{CEE8EC77-C8BF-0C55-E7AA-E56D48D67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1849438"/>
            <a:ext cx="593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5" name="Line 30">
            <a:extLst>
              <a:ext uri="{FF2B5EF4-FFF2-40B4-BE49-F238E27FC236}">
                <a16:creationId xmlns:a16="http://schemas.microsoft.com/office/drawing/2014/main" id="{FB4A9C8D-7FF1-1104-424B-E5FAA8864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4221163"/>
            <a:ext cx="8969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6" name="Line 31">
            <a:extLst>
              <a:ext uri="{FF2B5EF4-FFF2-40B4-BE49-F238E27FC236}">
                <a16:creationId xmlns:a16="http://schemas.microsoft.com/office/drawing/2014/main" id="{E86A3B2A-4148-00E9-F4D5-7B509F831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1417638"/>
            <a:ext cx="0" cy="280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7" name="Line 32">
            <a:extLst>
              <a:ext uri="{FF2B5EF4-FFF2-40B4-BE49-F238E27FC236}">
                <a16:creationId xmlns:a16="http://schemas.microsoft.com/office/drawing/2014/main" id="{48DB453F-D034-996A-1009-C43B3A9A4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113" y="1417638"/>
            <a:ext cx="0" cy="280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8" name="Line 33">
            <a:extLst>
              <a:ext uri="{FF2B5EF4-FFF2-40B4-BE49-F238E27FC236}">
                <a16:creationId xmlns:a16="http://schemas.microsoft.com/office/drawing/2014/main" id="{26E8010E-46FD-93CE-EE5C-273B1EAC5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350" y="1417638"/>
            <a:ext cx="0" cy="2803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49" name="Line 34">
            <a:extLst>
              <a:ext uri="{FF2B5EF4-FFF2-40B4-BE49-F238E27FC236}">
                <a16:creationId xmlns:a16="http://schemas.microsoft.com/office/drawing/2014/main" id="{02E432E4-93D0-A109-862A-ABEFCEF8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2244725"/>
            <a:ext cx="503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0" name="Line 35">
            <a:extLst>
              <a:ext uri="{FF2B5EF4-FFF2-40B4-BE49-F238E27FC236}">
                <a16:creationId xmlns:a16="http://schemas.microsoft.com/office/drawing/2014/main" id="{1FF63BAE-AD39-9156-1A9F-9A22811D7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2640013"/>
            <a:ext cx="503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1" name="Line 36">
            <a:extLst>
              <a:ext uri="{FF2B5EF4-FFF2-40B4-BE49-F238E27FC236}">
                <a16:creationId xmlns:a16="http://schemas.microsoft.com/office/drawing/2014/main" id="{62051665-DB32-6301-F177-CDBBB10CF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035300"/>
            <a:ext cx="503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2" name="Line 37">
            <a:extLst>
              <a:ext uri="{FF2B5EF4-FFF2-40B4-BE49-F238E27FC236}">
                <a16:creationId xmlns:a16="http://schemas.microsoft.com/office/drawing/2014/main" id="{9BB51A8A-24D9-2239-AD24-806505FBE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430588"/>
            <a:ext cx="503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3" name="Line 38">
            <a:extLst>
              <a:ext uri="{FF2B5EF4-FFF2-40B4-BE49-F238E27FC236}">
                <a16:creationId xmlns:a16="http://schemas.microsoft.com/office/drawing/2014/main" id="{6DAF7C2D-89F6-E1B1-0D2B-3D132955F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825875"/>
            <a:ext cx="503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4" name="Line 39">
            <a:extLst>
              <a:ext uri="{FF2B5EF4-FFF2-40B4-BE49-F238E27FC236}">
                <a16:creationId xmlns:a16="http://schemas.microsoft.com/office/drawing/2014/main" id="{5626A692-9BD5-E65F-0965-617BCD8E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221163"/>
            <a:ext cx="50339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5" name="Line 40">
            <a:extLst>
              <a:ext uri="{FF2B5EF4-FFF2-40B4-BE49-F238E27FC236}">
                <a16:creationId xmlns:a16="http://schemas.microsoft.com/office/drawing/2014/main" id="{5CAC85B9-F497-E513-82E3-D093B2074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1849438"/>
            <a:ext cx="0" cy="2371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6" name="Line 41">
            <a:extLst>
              <a:ext uri="{FF2B5EF4-FFF2-40B4-BE49-F238E27FC236}">
                <a16:creationId xmlns:a16="http://schemas.microsoft.com/office/drawing/2014/main" id="{56FEC8B5-A839-21CA-7056-00F00EDBF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1412875"/>
            <a:ext cx="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4857" name="Line 42">
            <a:extLst>
              <a:ext uri="{FF2B5EF4-FFF2-40B4-BE49-F238E27FC236}">
                <a16:creationId xmlns:a16="http://schemas.microsoft.com/office/drawing/2014/main" id="{CCD39880-64B3-E74F-BE3E-0D6F1BA3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17638"/>
            <a:ext cx="0" cy="280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34858" name="Group 43">
            <a:extLst>
              <a:ext uri="{FF2B5EF4-FFF2-40B4-BE49-F238E27FC236}">
                <a16:creationId xmlns:a16="http://schemas.microsoft.com/office/drawing/2014/main" id="{0EF6E6E0-55C9-BFF7-D611-8EF24D024D1D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4225925"/>
            <a:ext cx="5016500" cy="2408238"/>
            <a:chOff x="577" y="2160"/>
            <a:chExt cx="2918" cy="1517"/>
          </a:xfrm>
        </p:grpSpPr>
        <p:sp>
          <p:nvSpPr>
            <p:cNvPr id="34899" name="Rectangle 44">
              <a:extLst>
                <a:ext uri="{FF2B5EF4-FFF2-40B4-BE49-F238E27FC236}">
                  <a16:creationId xmlns:a16="http://schemas.microsoft.com/office/drawing/2014/main" id="{46258952-9F47-B8F3-76F7-96DA0E8B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428"/>
              <a:ext cx="1247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34900" name="Rectangle 45">
              <a:extLst>
                <a:ext uri="{FF2B5EF4-FFF2-40B4-BE49-F238E27FC236}">
                  <a16:creationId xmlns:a16="http://schemas.microsoft.com/office/drawing/2014/main" id="{F93A48F2-43C6-4153-F43D-1F551C11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79"/>
              <a:ext cx="1247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programmeur</a:t>
              </a:r>
            </a:p>
          </p:txBody>
        </p:sp>
        <p:sp>
          <p:nvSpPr>
            <p:cNvPr id="34901" name="Rectangle 46">
              <a:extLst>
                <a:ext uri="{FF2B5EF4-FFF2-40B4-BE49-F238E27FC236}">
                  <a16:creationId xmlns:a16="http://schemas.microsoft.com/office/drawing/2014/main" id="{F8DBC786-07A2-0C2A-39C3-E27899D3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30"/>
              <a:ext cx="1247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34902" name="Rectangle 47">
              <a:extLst>
                <a:ext uri="{FF2B5EF4-FFF2-40B4-BE49-F238E27FC236}">
                  <a16:creationId xmlns:a16="http://schemas.microsoft.com/office/drawing/2014/main" id="{F4C1B5FC-BE4F-9E45-1E92-E60698F3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681"/>
              <a:ext cx="1247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34903" name="Rectangle 48">
              <a:extLst>
                <a:ext uri="{FF2B5EF4-FFF2-40B4-BE49-F238E27FC236}">
                  <a16:creationId xmlns:a16="http://schemas.microsoft.com/office/drawing/2014/main" id="{A8294DA7-1314-52D6-920E-75AF7DC6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432"/>
              <a:ext cx="1247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commercial</a:t>
              </a:r>
            </a:p>
          </p:txBody>
        </p:sp>
        <p:sp>
          <p:nvSpPr>
            <p:cNvPr id="34904" name="Rectangle 49">
              <a:extLst>
                <a:ext uri="{FF2B5EF4-FFF2-40B4-BE49-F238E27FC236}">
                  <a16:creationId xmlns:a16="http://schemas.microsoft.com/office/drawing/2014/main" id="{BE99CD2C-E30E-B0BE-7376-500A4FE0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60"/>
              <a:ext cx="1247" cy="2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Chef projet</a:t>
              </a:r>
            </a:p>
          </p:txBody>
        </p:sp>
        <p:sp>
          <p:nvSpPr>
            <p:cNvPr id="34905" name="Rectangle 50">
              <a:extLst>
                <a:ext uri="{FF2B5EF4-FFF2-40B4-BE49-F238E27FC236}">
                  <a16:creationId xmlns:a16="http://schemas.microsoft.com/office/drawing/2014/main" id="{620A2257-78DC-F431-1E9B-DAF660819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930"/>
              <a:ext cx="819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1500</a:t>
              </a:r>
            </a:p>
          </p:txBody>
        </p:sp>
        <p:sp>
          <p:nvSpPr>
            <p:cNvPr id="34906" name="Rectangle 51">
              <a:extLst>
                <a:ext uri="{FF2B5EF4-FFF2-40B4-BE49-F238E27FC236}">
                  <a16:creationId xmlns:a16="http://schemas.microsoft.com/office/drawing/2014/main" id="{37A1A75F-B692-818D-A792-A32FC08A9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930"/>
              <a:ext cx="85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07" name="Rectangle 52">
              <a:extLst>
                <a:ext uri="{FF2B5EF4-FFF2-40B4-BE49-F238E27FC236}">
                  <a16:creationId xmlns:a16="http://schemas.microsoft.com/office/drawing/2014/main" id="{F4D45B3C-D1E6-0C85-C18F-4C585F1BB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179"/>
              <a:ext cx="819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950</a:t>
              </a:r>
            </a:p>
          </p:txBody>
        </p:sp>
        <p:sp>
          <p:nvSpPr>
            <p:cNvPr id="34908" name="Rectangle 53">
              <a:extLst>
                <a:ext uri="{FF2B5EF4-FFF2-40B4-BE49-F238E27FC236}">
                  <a16:creationId xmlns:a16="http://schemas.microsoft.com/office/drawing/2014/main" id="{BD14CBE8-9A5F-1545-3C36-9BED7F8B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3179"/>
              <a:ext cx="85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09" name="Rectangle 54">
              <a:extLst>
                <a:ext uri="{FF2B5EF4-FFF2-40B4-BE49-F238E27FC236}">
                  <a16:creationId xmlns:a16="http://schemas.microsoft.com/office/drawing/2014/main" id="{7A36F302-9034-4ADF-5334-7153112DF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3428"/>
              <a:ext cx="819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1250</a:t>
              </a:r>
            </a:p>
          </p:txBody>
        </p:sp>
        <p:sp>
          <p:nvSpPr>
            <p:cNvPr id="34910" name="Rectangle 55">
              <a:extLst>
                <a:ext uri="{FF2B5EF4-FFF2-40B4-BE49-F238E27FC236}">
                  <a16:creationId xmlns:a16="http://schemas.microsoft.com/office/drawing/2014/main" id="{6E7EFF3A-9894-316A-E81A-F9BE0BF2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3428"/>
              <a:ext cx="85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11" name="Rectangle 56">
              <a:extLst>
                <a:ext uri="{FF2B5EF4-FFF2-40B4-BE49-F238E27FC236}">
                  <a16:creationId xmlns:a16="http://schemas.microsoft.com/office/drawing/2014/main" id="{C2E9662F-8A17-E472-2A6D-2B9505316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681"/>
              <a:ext cx="819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1600</a:t>
              </a:r>
            </a:p>
          </p:txBody>
        </p:sp>
        <p:sp>
          <p:nvSpPr>
            <p:cNvPr id="34912" name="Rectangle 57">
              <a:extLst>
                <a:ext uri="{FF2B5EF4-FFF2-40B4-BE49-F238E27FC236}">
                  <a16:creationId xmlns:a16="http://schemas.microsoft.com/office/drawing/2014/main" id="{21B6A068-DA8F-3731-4BD9-EC185E251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681"/>
              <a:ext cx="85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13" name="Rectangle 58">
              <a:extLst>
                <a:ext uri="{FF2B5EF4-FFF2-40B4-BE49-F238E27FC236}">
                  <a16:creationId xmlns:a16="http://schemas.microsoft.com/office/drawing/2014/main" id="{5D7ED13F-2BCA-C3DF-5DD8-35E27E786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432"/>
              <a:ext cx="819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1250</a:t>
              </a:r>
            </a:p>
          </p:txBody>
        </p:sp>
        <p:sp>
          <p:nvSpPr>
            <p:cNvPr id="34914" name="Rectangle 59">
              <a:extLst>
                <a:ext uri="{FF2B5EF4-FFF2-40B4-BE49-F238E27FC236}">
                  <a16:creationId xmlns:a16="http://schemas.microsoft.com/office/drawing/2014/main" id="{6766AE90-C912-1493-B929-6997BFB1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432"/>
              <a:ext cx="85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15" name="Rectangle 60">
              <a:extLst>
                <a:ext uri="{FF2B5EF4-FFF2-40B4-BE49-F238E27FC236}">
                  <a16:creationId xmlns:a16="http://schemas.microsoft.com/office/drawing/2014/main" id="{4EF946E6-D11E-AE93-A7FA-5C12B33D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160"/>
              <a:ext cx="819" cy="2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2850</a:t>
              </a:r>
            </a:p>
          </p:txBody>
        </p:sp>
        <p:sp>
          <p:nvSpPr>
            <p:cNvPr id="34916" name="Rectangle 61">
              <a:extLst>
                <a:ext uri="{FF2B5EF4-FFF2-40B4-BE49-F238E27FC236}">
                  <a16:creationId xmlns:a16="http://schemas.microsoft.com/office/drawing/2014/main" id="{9950B5A2-51C2-4196-40F7-6303B1A54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160"/>
              <a:ext cx="852" cy="2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30</a:t>
              </a:r>
            </a:p>
          </p:txBody>
        </p:sp>
        <p:sp>
          <p:nvSpPr>
            <p:cNvPr id="34917" name="Line 62">
              <a:extLst>
                <a:ext uri="{FF2B5EF4-FFF2-40B4-BE49-F238E27FC236}">
                  <a16:creationId xmlns:a16="http://schemas.microsoft.com/office/drawing/2014/main" id="{A22944E8-C1C1-1312-DB4E-87DBF25B8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18" name="Line 63">
              <a:extLst>
                <a:ext uri="{FF2B5EF4-FFF2-40B4-BE49-F238E27FC236}">
                  <a16:creationId xmlns:a16="http://schemas.microsoft.com/office/drawing/2014/main" id="{EC9FBC0A-5CA3-8BDD-EA36-401831299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19" name="Line 64">
              <a:extLst>
                <a:ext uri="{FF2B5EF4-FFF2-40B4-BE49-F238E27FC236}">
                  <a16:creationId xmlns:a16="http://schemas.microsoft.com/office/drawing/2014/main" id="{4AC8FE8C-1A23-CB64-4C72-EFB5A2FDA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160"/>
              <a:ext cx="0" cy="15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0" name="Line 65">
              <a:extLst>
                <a:ext uri="{FF2B5EF4-FFF2-40B4-BE49-F238E27FC236}">
                  <a16:creationId xmlns:a16="http://schemas.microsoft.com/office/drawing/2014/main" id="{6E5DE1BE-662B-2B86-D408-9C0E9323F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432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1" name="Line 66">
              <a:extLst>
                <a:ext uri="{FF2B5EF4-FFF2-40B4-BE49-F238E27FC236}">
                  <a16:creationId xmlns:a16="http://schemas.microsoft.com/office/drawing/2014/main" id="{038599FF-3EEC-4D4D-96BC-E54BEEBE4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681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2" name="Line 67">
              <a:extLst>
                <a:ext uri="{FF2B5EF4-FFF2-40B4-BE49-F238E27FC236}">
                  <a16:creationId xmlns:a16="http://schemas.microsoft.com/office/drawing/2014/main" id="{D71BA6CA-87F3-305A-16B1-BAF371823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930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3" name="Line 68">
              <a:extLst>
                <a:ext uri="{FF2B5EF4-FFF2-40B4-BE49-F238E27FC236}">
                  <a16:creationId xmlns:a16="http://schemas.microsoft.com/office/drawing/2014/main" id="{410B3F2F-1CEE-5599-962D-AFC236C89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179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4" name="Line 69">
              <a:extLst>
                <a:ext uri="{FF2B5EF4-FFF2-40B4-BE49-F238E27FC236}">
                  <a16:creationId xmlns:a16="http://schemas.microsoft.com/office/drawing/2014/main" id="{7A545F1F-DAAF-8C9D-6197-46ABCEF9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428"/>
              <a:ext cx="2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5" name="Line 70">
              <a:extLst>
                <a:ext uri="{FF2B5EF4-FFF2-40B4-BE49-F238E27FC236}">
                  <a16:creationId xmlns:a16="http://schemas.microsoft.com/office/drawing/2014/main" id="{C7A3A1E5-5D97-7286-164B-4565B9DA3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160"/>
              <a:ext cx="29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6" name="Line 71">
              <a:extLst>
                <a:ext uri="{FF2B5EF4-FFF2-40B4-BE49-F238E27FC236}">
                  <a16:creationId xmlns:a16="http://schemas.microsoft.com/office/drawing/2014/main" id="{A8A573E7-6CBA-1859-922F-C61B17D1B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3677"/>
              <a:ext cx="29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4927" name="Line 72">
              <a:extLst>
                <a:ext uri="{FF2B5EF4-FFF2-40B4-BE49-F238E27FC236}">
                  <a16:creationId xmlns:a16="http://schemas.microsoft.com/office/drawing/2014/main" id="{68D00F5D-67C5-9984-C956-D9EAB732C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160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aphicFrame>
        <p:nvGraphicFramePr>
          <p:cNvPr id="92292" name="Group 132">
            <a:extLst>
              <a:ext uri="{FF2B5EF4-FFF2-40B4-BE49-F238E27FC236}">
                <a16:creationId xmlns:a16="http://schemas.microsoft.com/office/drawing/2014/main" id="{0508B8BB-49DB-6C4E-A017-1D950F0EDA4D}"/>
              </a:ext>
            </a:extLst>
          </p:cNvPr>
          <p:cNvGraphicFramePr>
            <a:graphicFrameLocks noGrp="1"/>
          </p:cNvGraphicFramePr>
          <p:nvPr/>
        </p:nvGraphicFramePr>
        <p:xfrm>
          <a:off x="-506413" y="2708275"/>
          <a:ext cx="3395663" cy="1624014"/>
        </p:xfrm>
        <a:graphic>
          <a:graphicData uri="http://schemas.openxmlformats.org/drawingml/2006/table">
            <a:tbl>
              <a:tblPr/>
              <a:tblGrid>
                <a:gridCol w="89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3" marR="99033" marT="45729" marB="4572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MAX(sal)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6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3" marR="99033" marT="45729" marB="4572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3" marR="99033" marT="45729" marB="4572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</a:p>
                  </a:txBody>
                  <a:tcPr marL="99033" marR="9903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317" name="Group 157">
            <a:extLst>
              <a:ext uri="{FF2B5EF4-FFF2-40B4-BE49-F238E27FC236}">
                <a16:creationId xmlns:a16="http://schemas.microsoft.com/office/drawing/2014/main" id="{2B071AB2-F011-D54D-858D-E9EA40288218}"/>
              </a:ext>
            </a:extLst>
          </p:cNvPr>
          <p:cNvGraphicFramePr>
            <a:graphicFrameLocks noGrp="1"/>
          </p:cNvGraphicFramePr>
          <p:nvPr/>
        </p:nvGraphicFramePr>
        <p:xfrm>
          <a:off x="506413" y="5229225"/>
          <a:ext cx="3395662" cy="1227139"/>
        </p:xfrm>
        <a:graphic>
          <a:graphicData uri="http://schemas.openxmlformats.org/drawingml/2006/table">
            <a:tbl>
              <a:tblPr/>
              <a:tblGrid>
                <a:gridCol w="89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3" marR="990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Deptno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MAX(sal)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51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3" marR="990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5000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 marL="99033" marR="990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95" name="AutoShape 159">
            <a:extLst>
              <a:ext uri="{FF2B5EF4-FFF2-40B4-BE49-F238E27FC236}">
                <a16:creationId xmlns:a16="http://schemas.microsoft.com/office/drawing/2014/main" id="{CA41609E-D48C-2612-98B3-3422D12FC26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22625" y="3151188"/>
            <a:ext cx="1138238" cy="9159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34896" name="AutoShape 160">
            <a:extLst>
              <a:ext uri="{FF2B5EF4-FFF2-40B4-BE49-F238E27FC236}">
                <a16:creationId xmlns:a16="http://schemas.microsoft.com/office/drawing/2014/main" id="{4F20E66D-673F-97D6-3E53-D7EA15EDF39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4376" y="4338637"/>
            <a:ext cx="863600" cy="9175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pic>
        <p:nvPicPr>
          <p:cNvPr id="34897" name="Picture 1">
            <a:extLst>
              <a:ext uri="{FF2B5EF4-FFF2-40B4-BE49-F238E27FC236}">
                <a16:creationId xmlns:a16="http://schemas.microsoft.com/office/drawing/2014/main" id="{1B08ACF3-36AF-98BA-408A-3ADD5CAD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9902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98" name="TextBox 76">
            <a:extLst>
              <a:ext uri="{FF2B5EF4-FFF2-40B4-BE49-F238E27FC236}">
                <a16:creationId xmlns:a16="http://schemas.microsoft.com/office/drawing/2014/main" id="{200E2610-1F82-88E4-A211-13A7663E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524625"/>
            <a:ext cx="81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80A554F0-9CFB-56FF-13F2-0B3297C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1628775"/>
            <a:ext cx="7331075" cy="30464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 b="1"/>
              <a:t>SELECT column, group_fonction</a:t>
            </a:r>
          </a:p>
          <a:p>
            <a:r>
              <a:rPr lang="fr-FR" altLang="en-US" sz="3200" b="1"/>
              <a:t>FROM  </a:t>
            </a:r>
            <a:r>
              <a:rPr lang="fr-FR" altLang="en-US" sz="3200" b="1">
                <a:solidFill>
                  <a:srgbClr val="FF0000"/>
                </a:solidFill>
              </a:rPr>
              <a:t>tables</a:t>
            </a:r>
          </a:p>
          <a:p>
            <a:r>
              <a:rPr lang="fr-FR" altLang="en-US" sz="3200" b="1"/>
              <a:t>[ WHERE  condition ]</a:t>
            </a:r>
          </a:p>
          <a:p>
            <a:r>
              <a:rPr lang="fr-FR" altLang="en-US" sz="3200" b="1"/>
              <a:t>[ GROUP BY  group_by_expression </a:t>
            </a:r>
          </a:p>
          <a:p>
            <a:r>
              <a:rPr lang="fr-FR" altLang="en-US" sz="3200" b="1"/>
              <a:t>[ HAVING group_condition ] ]</a:t>
            </a:r>
          </a:p>
          <a:p>
            <a:r>
              <a:rPr lang="fr-FR" altLang="en-US" sz="3200" b="1"/>
              <a:t>[ ORDER BY column];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4D9EF3C6-BB0B-72A0-847A-CB103A06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450850"/>
            <a:ext cx="1666876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Synthèse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97580CAB-AA2E-8BB7-9B01-F31244A2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005C46D-E653-920D-3BF0-1692C168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7154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Les opérateurs de jointures</a:t>
            </a:r>
          </a:p>
          <a:p>
            <a:r>
              <a:rPr lang="fr-FR" altLang="en-US"/>
              <a:t>L</a:t>
            </a:r>
            <a:r>
              <a:rPr lang="fr-FR" altLang="fr-FR"/>
              <a:t>’</a:t>
            </a:r>
            <a:r>
              <a:rPr lang="fr-FR" altLang="en-US"/>
              <a:t>imbrication de requêtes</a:t>
            </a:r>
          </a:p>
          <a:p>
            <a:r>
              <a:rPr lang="fr-FR" altLang="en-US"/>
              <a:t>Les opérateurs ensemblistes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E491F489-26F3-0F82-E7B6-BE57310E9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4941888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</a:t>
            </a: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6FE6B013-6766-1DC4-169B-B96F1E1D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EF0B8F-7816-6F66-797D-4A112C7A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1963738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Equijointure </a:t>
            </a:r>
            <a:r>
              <a:rPr lang="fr-FR" altLang="en-US" i="1"/>
              <a:t>( jointure naturelle)</a:t>
            </a:r>
            <a:endParaRPr lang="fr-FR" altLang="en-US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693E50F-EB44-B83A-8189-45170E88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6834188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F8C79452-CA8C-FEB8-3F85-49D32B01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611438"/>
            <a:ext cx="5245100" cy="46196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Autojointure (jointure sur la même table)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9707D7A6-E72D-DFCB-AD6C-E16F1DE1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908425"/>
            <a:ext cx="7308850" cy="4619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Non-équijointure </a:t>
            </a:r>
            <a:r>
              <a:rPr lang="fr-FR" altLang="en-US" i="1"/>
              <a:t>(jointure par non égalité, théta jointure)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61869F31-0249-093D-7B3D-48692D0E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260725"/>
            <a:ext cx="2157412" cy="4619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</a:t>
            </a:r>
          </a:p>
        </p:txBody>
      </p:sp>
      <p:sp>
        <p:nvSpPr>
          <p:cNvPr id="40967" name="TextBox 6">
            <a:extLst>
              <a:ext uri="{FF2B5EF4-FFF2-40B4-BE49-F238E27FC236}">
                <a16:creationId xmlns:a16="http://schemas.microsoft.com/office/drawing/2014/main" id="{42FDE286-AE2A-745E-23B9-1C10B95A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304B51-92EF-B0C2-2FC2-E89585BB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Equijointure </a:t>
            </a:r>
            <a:r>
              <a:rPr lang="fr-FR" altLang="en-US" i="1"/>
              <a:t>( jointure naturelle)</a:t>
            </a:r>
            <a:endParaRPr lang="fr-FR" altLang="en-US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4B746A2-77E2-49CA-D9B2-26407B2B6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6834188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</a:t>
            </a:r>
          </a:p>
        </p:txBody>
      </p:sp>
      <p:sp>
        <p:nvSpPr>
          <p:cNvPr id="43012" name="Text Box 7">
            <a:extLst>
              <a:ext uri="{FF2B5EF4-FFF2-40B4-BE49-F238E27FC236}">
                <a16:creationId xmlns:a16="http://schemas.microsoft.com/office/drawing/2014/main" id="{E74EBC12-D19C-0D5E-E8F7-F15670AF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2060575"/>
            <a:ext cx="5006975" cy="13843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/>
              <a:t>SELECT expr</a:t>
            </a:r>
          </a:p>
          <a:p>
            <a:r>
              <a:rPr lang="fr-FR" altLang="en-US" sz="2800"/>
              <a:t>FROM table1, table 2</a:t>
            </a:r>
          </a:p>
          <a:p>
            <a:r>
              <a:rPr lang="fr-FR" altLang="en-US" sz="2800"/>
              <a:t>WHERE table1.col1= table2.col2</a:t>
            </a:r>
          </a:p>
        </p:txBody>
      </p:sp>
      <p:graphicFrame>
        <p:nvGraphicFramePr>
          <p:cNvPr id="142395" name="Group 59">
            <a:extLst>
              <a:ext uri="{FF2B5EF4-FFF2-40B4-BE49-F238E27FC236}">
                <a16:creationId xmlns:a16="http://schemas.microsoft.com/office/drawing/2014/main" id="{6492CFBC-BD23-C641-A4BD-274288BBF257}"/>
              </a:ext>
            </a:extLst>
          </p:cNvPr>
          <p:cNvGraphicFramePr>
            <a:graphicFrameLocks noGrp="1"/>
          </p:cNvGraphicFramePr>
          <p:nvPr/>
        </p:nvGraphicFramePr>
        <p:xfrm>
          <a:off x="3313113" y="4292600"/>
          <a:ext cx="3041650" cy="1871663"/>
        </p:xfrm>
        <a:graphic>
          <a:graphicData uri="http://schemas.openxmlformats.org/drawingml/2006/table">
            <a:tbl>
              <a:tblPr/>
              <a:tblGrid>
                <a:gridCol w="87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L="99038" marR="99038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396" name="Group 60">
            <a:extLst>
              <a:ext uri="{FF2B5EF4-FFF2-40B4-BE49-F238E27FC236}">
                <a16:creationId xmlns:a16="http://schemas.microsoft.com/office/drawing/2014/main" id="{EED03DE8-BE30-6E4D-9180-A27FF7FA5E6D}"/>
              </a:ext>
            </a:extLst>
          </p:cNvPr>
          <p:cNvGraphicFramePr>
            <a:graphicFrameLocks noGrp="1"/>
          </p:cNvGraphicFramePr>
          <p:nvPr/>
        </p:nvGraphicFramePr>
        <p:xfrm>
          <a:off x="6861175" y="4221163"/>
          <a:ext cx="3041650" cy="1871662"/>
        </p:xfrm>
        <a:graphic>
          <a:graphicData uri="http://schemas.openxmlformats.org/drawingml/2006/table">
            <a:tbl>
              <a:tblPr/>
              <a:tblGrid>
                <a:gridCol w="87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L="99038" marR="99038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38" marR="99038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045" name="AutoShape 82">
            <a:extLst>
              <a:ext uri="{FF2B5EF4-FFF2-40B4-BE49-F238E27FC236}">
                <a16:creationId xmlns:a16="http://schemas.microsoft.com/office/drawing/2014/main" id="{4CE60E20-C553-4206-672A-A382A91C67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11244" y="2463007"/>
            <a:ext cx="71437" cy="3587750"/>
          </a:xfrm>
          <a:prstGeom prst="bentConnector3">
            <a:avLst>
              <a:gd name="adj1" fmla="val -753333"/>
            </a:avLst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TextBox 7">
            <a:extLst>
              <a:ext uri="{FF2B5EF4-FFF2-40B4-BE49-F238E27FC236}">
                <a16:creationId xmlns:a16="http://schemas.microsoft.com/office/drawing/2014/main" id="{7A5D4BA2-2EA7-D605-58A7-C673E00B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54DE904-50A0-8127-5DBC-98BAC800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Equijointure </a:t>
            </a:r>
            <a:r>
              <a:rPr lang="fr-FR" altLang="en-US" i="1">
                <a:solidFill>
                  <a:srgbClr val="FF0000"/>
                </a:solidFill>
              </a:rPr>
              <a:t>( jointure naturelle)</a:t>
            </a:r>
            <a:endParaRPr lang="fr-FR" altLang="en-US">
              <a:solidFill>
                <a:srgbClr val="FF0000"/>
              </a:solidFill>
            </a:endParaRP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814C0B58-13BD-6D78-375A-18BDD2FA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125538"/>
            <a:ext cx="51847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FA0D99E6-DF54-B11B-641F-D077C0F9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74279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Liste des RDV </a:t>
            </a:r>
          </a:p>
          <a:p>
            <a:r>
              <a:rPr lang="fr-FR" altLang="en-US"/>
              <a:t>avec le docteur </a:t>
            </a:r>
            <a:r>
              <a:rPr lang="fr-FR" altLang="fr-FR"/>
              <a:t>‘Alaoui’</a:t>
            </a:r>
            <a:endParaRPr lang="en-GB" altLang="ja-JP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969AAF-EC33-A3FA-6B7F-2BF5B241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7750"/>
            <a:ext cx="74279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SELECT</a:t>
            </a:r>
            <a:r>
              <a:rPr lang="en-GB" altLang="en-US" b="1"/>
              <a:t> 	NumRDV </a:t>
            </a:r>
          </a:p>
          <a:p>
            <a:r>
              <a:rPr lang="en-GB" altLang="en-US"/>
              <a:t>FROM</a:t>
            </a:r>
            <a:r>
              <a:rPr lang="en-GB" altLang="en-US" b="1"/>
              <a:t> 	RDV R, DOC D   </a:t>
            </a:r>
          </a:p>
          <a:p>
            <a:r>
              <a:rPr lang="en-GB" altLang="en-US"/>
              <a:t>WHERE</a:t>
            </a:r>
            <a:r>
              <a:rPr lang="en-GB" altLang="en-US" b="1"/>
              <a:t> 	</a:t>
            </a:r>
            <a:r>
              <a:rPr lang="en-GB" altLang="en-US" b="1">
                <a:solidFill>
                  <a:srgbClr val="FF0000"/>
                </a:solidFill>
              </a:rPr>
              <a:t>R.NumDoc = D.NumDoc</a:t>
            </a:r>
            <a:r>
              <a:rPr lang="en-GB" altLang="en-US" b="1"/>
              <a:t> </a:t>
            </a:r>
          </a:p>
          <a:p>
            <a:r>
              <a:rPr lang="en-GB" altLang="en-US" b="1"/>
              <a:t>		</a:t>
            </a:r>
            <a:r>
              <a:rPr lang="en-GB" altLang="en-US" b="1">
                <a:solidFill>
                  <a:schemeClr val="accent1"/>
                </a:solidFill>
              </a:rPr>
              <a:t>and</a:t>
            </a:r>
            <a:r>
              <a:rPr lang="en-GB" altLang="en-US" b="1"/>
              <a:t> D.NomDoc =</a:t>
            </a:r>
            <a:r>
              <a:rPr lang="en-GB" altLang="fr-FR" b="1"/>
              <a:t>‘Alaoui’</a:t>
            </a:r>
            <a:r>
              <a:rPr lang="en-GB" altLang="en-US" b="1"/>
              <a:t>;</a:t>
            </a:r>
          </a:p>
        </p:txBody>
      </p:sp>
      <p:sp>
        <p:nvSpPr>
          <p:cNvPr id="45062" name="TextBox 6">
            <a:extLst>
              <a:ext uri="{FF2B5EF4-FFF2-40B4-BE49-F238E27FC236}">
                <a16:creationId xmlns:a16="http://schemas.microsoft.com/office/drawing/2014/main" id="{6EFC1CC4-2417-B931-A757-82F5FA977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E5FA8F3-9BC5-A385-6FA1-C56747CF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Equijointure </a:t>
            </a:r>
            <a:r>
              <a:rPr lang="fr-FR" altLang="en-US" i="1">
                <a:solidFill>
                  <a:srgbClr val="FF0000"/>
                </a:solidFill>
              </a:rPr>
              <a:t>( jointure naturelle)</a:t>
            </a:r>
            <a:endParaRPr lang="fr-FR" altLang="en-US">
              <a:solidFill>
                <a:srgbClr val="FF0000"/>
              </a:solidFill>
            </a:endParaRP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C41F23B1-3D5A-0974-C297-CEFF2C98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125538"/>
            <a:ext cx="51847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4">
            <a:extLst>
              <a:ext uri="{FF2B5EF4-FFF2-40B4-BE49-F238E27FC236}">
                <a16:creationId xmlns:a16="http://schemas.microsoft.com/office/drawing/2014/main" id="{CBAE8899-EDF9-5DB5-E8A7-2A85B722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7427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Liste des patients ayant un RDV </a:t>
            </a:r>
          </a:p>
          <a:p>
            <a:r>
              <a:rPr lang="fr-FR" altLang="en-US"/>
              <a:t>avec le docteur </a:t>
            </a:r>
            <a:r>
              <a:rPr lang="fr-FR" altLang="fr-FR"/>
              <a:t>‘Alaoui’</a:t>
            </a:r>
            <a:endParaRPr lang="en-GB" altLang="ja-JP"/>
          </a:p>
          <a:p>
            <a:endParaRPr lang="fr-FR" altLang="en-US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CA16D257-669F-759E-629D-4086E8C3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74279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SELECT</a:t>
            </a:r>
            <a:r>
              <a:rPr lang="en-GB" altLang="en-US" b="1"/>
              <a:t> 	PAT.NomPat  </a:t>
            </a:r>
          </a:p>
          <a:p>
            <a:r>
              <a:rPr lang="en-GB" altLang="en-US"/>
              <a:t>FROM</a:t>
            </a:r>
            <a:r>
              <a:rPr lang="en-GB" altLang="en-US" b="1"/>
              <a:t> 	PAT , RDV , DOC  </a:t>
            </a:r>
          </a:p>
          <a:p>
            <a:r>
              <a:rPr lang="en-GB" altLang="en-US"/>
              <a:t>WHERE</a:t>
            </a:r>
            <a:r>
              <a:rPr lang="en-GB" altLang="en-US" b="1"/>
              <a:t> 	</a:t>
            </a:r>
            <a:r>
              <a:rPr lang="en-GB" altLang="en-US" b="1">
                <a:solidFill>
                  <a:srgbClr val="FF0000"/>
                </a:solidFill>
              </a:rPr>
              <a:t>PAT.NumPat = RDV.NumPat</a:t>
            </a:r>
            <a:r>
              <a:rPr lang="en-GB" altLang="en-US" b="1"/>
              <a:t> </a:t>
            </a:r>
          </a:p>
          <a:p>
            <a:r>
              <a:rPr lang="en-GB" altLang="en-US" b="1"/>
              <a:t>		</a:t>
            </a:r>
            <a:r>
              <a:rPr lang="en-GB" altLang="en-US" b="1">
                <a:solidFill>
                  <a:schemeClr val="accent1"/>
                </a:solidFill>
              </a:rPr>
              <a:t>and</a:t>
            </a:r>
            <a:r>
              <a:rPr lang="en-GB" altLang="en-US" b="1"/>
              <a:t> </a:t>
            </a:r>
            <a:r>
              <a:rPr lang="en-GB" altLang="en-US" b="1">
                <a:solidFill>
                  <a:srgbClr val="FF0000"/>
                </a:solidFill>
              </a:rPr>
              <a:t>RDV.NumDoc = DOC.NumDoc</a:t>
            </a:r>
            <a:r>
              <a:rPr lang="en-GB" altLang="en-US" b="1"/>
              <a:t> </a:t>
            </a:r>
          </a:p>
          <a:p>
            <a:r>
              <a:rPr lang="en-GB" altLang="en-US" b="1"/>
              <a:t>		</a:t>
            </a:r>
            <a:r>
              <a:rPr lang="en-GB" altLang="en-US" b="1">
                <a:solidFill>
                  <a:schemeClr val="accent1"/>
                </a:solidFill>
              </a:rPr>
              <a:t>and</a:t>
            </a:r>
            <a:r>
              <a:rPr lang="en-GB" altLang="en-US" b="1"/>
              <a:t> DOC.NomDoc =</a:t>
            </a:r>
            <a:r>
              <a:rPr lang="en-GB" altLang="fr-FR" b="1"/>
              <a:t>‘Alaoui’</a:t>
            </a:r>
            <a:r>
              <a:rPr lang="en-GB" altLang="en-US" b="1"/>
              <a:t>;</a:t>
            </a:r>
          </a:p>
        </p:txBody>
      </p:sp>
      <p:sp>
        <p:nvSpPr>
          <p:cNvPr id="47110" name="TextBox 5">
            <a:extLst>
              <a:ext uri="{FF2B5EF4-FFF2-40B4-BE49-F238E27FC236}">
                <a16:creationId xmlns:a16="http://schemas.microsoft.com/office/drawing/2014/main" id="{1A381D65-1DE3-8557-0E90-968C77A5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85603AD-D99A-3FA7-6433-B6281CE0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Autojointure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A7126C59-369D-FE07-991F-B19D46AA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775"/>
            <a:ext cx="54975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Liste des employés ayant un salaire</a:t>
            </a:r>
          </a:p>
          <a:p>
            <a:r>
              <a:rPr lang="fr-FR" altLang="en-US"/>
              <a:t>égale  à celui de « Azhari »</a:t>
            </a:r>
            <a:endParaRPr lang="en-GB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</p:txBody>
      </p:sp>
      <p:grpSp>
        <p:nvGrpSpPr>
          <p:cNvPr id="49156" name="Group 73">
            <a:extLst>
              <a:ext uri="{FF2B5EF4-FFF2-40B4-BE49-F238E27FC236}">
                <a16:creationId xmlns:a16="http://schemas.microsoft.com/office/drawing/2014/main" id="{8A8AB3FB-FF64-8EEF-51DF-2E2F9E625BE9}"/>
              </a:ext>
            </a:extLst>
          </p:cNvPr>
          <p:cNvGrpSpPr>
            <a:grpSpLocks/>
          </p:cNvGrpSpPr>
          <p:nvPr/>
        </p:nvGrpSpPr>
        <p:grpSpPr bwMode="auto">
          <a:xfrm>
            <a:off x="3933825" y="1196975"/>
            <a:ext cx="5930900" cy="5221288"/>
            <a:chOff x="2288" y="754"/>
            <a:chExt cx="3450" cy="3289"/>
          </a:xfrm>
        </p:grpSpPr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272AB8F3-2DB6-9D58-52D9-442F36C70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274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Ouazzani</a:t>
              </a:r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C75EDF84-4142-FFB2-F6FF-52726761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025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Rochdi</a:t>
              </a:r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ED5BD52F-AA9C-E600-F445-1247CF60C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76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Tahiri</a:t>
              </a:r>
            </a:p>
          </p:txBody>
        </p:sp>
        <p:sp>
          <p:nvSpPr>
            <p:cNvPr id="49161" name="Rectangle 8">
              <a:extLst>
                <a:ext uri="{FF2B5EF4-FFF2-40B4-BE49-F238E27FC236}">
                  <a16:creationId xmlns:a16="http://schemas.microsoft.com/office/drawing/2014/main" id="{5916210F-0F87-A07B-5FE7-B438C9CFC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527"/>
              <a:ext cx="1247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Rachidi</a:t>
              </a:r>
            </a:p>
          </p:txBody>
        </p:sp>
        <p:sp>
          <p:nvSpPr>
            <p:cNvPr id="49162" name="Rectangle 9">
              <a:extLst>
                <a:ext uri="{FF2B5EF4-FFF2-40B4-BE49-F238E27FC236}">
                  <a16:creationId xmlns:a16="http://schemas.microsoft.com/office/drawing/2014/main" id="{86A70425-B4EC-F706-F330-3077EBAB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278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Filali</a:t>
              </a:r>
            </a:p>
          </p:txBody>
        </p:sp>
        <p:sp>
          <p:nvSpPr>
            <p:cNvPr id="49163" name="Rectangle 10">
              <a:extLst>
                <a:ext uri="{FF2B5EF4-FFF2-40B4-BE49-F238E27FC236}">
                  <a16:creationId xmlns:a16="http://schemas.microsoft.com/office/drawing/2014/main" id="{4B6697B2-2221-FF69-90EC-18469A82A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029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Alaoui</a:t>
              </a:r>
            </a:p>
          </p:txBody>
        </p:sp>
        <p:sp>
          <p:nvSpPr>
            <p:cNvPr id="49164" name="Rectangle 11">
              <a:extLst>
                <a:ext uri="{FF2B5EF4-FFF2-40B4-BE49-F238E27FC236}">
                  <a16:creationId xmlns:a16="http://schemas.microsoft.com/office/drawing/2014/main" id="{8E454DA9-76F7-05EB-4A7E-58985F338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757"/>
              <a:ext cx="124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NOM</a:t>
              </a:r>
            </a:p>
          </p:txBody>
        </p:sp>
        <p:sp>
          <p:nvSpPr>
            <p:cNvPr id="49165" name="Rectangle 12">
              <a:extLst>
                <a:ext uri="{FF2B5EF4-FFF2-40B4-BE49-F238E27FC236}">
                  <a16:creationId xmlns:a16="http://schemas.microsoft.com/office/drawing/2014/main" id="{4036DE39-31B1-7B45-77E6-7D263488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527"/>
              <a:ext cx="819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1250</a:t>
              </a:r>
            </a:p>
          </p:txBody>
        </p:sp>
        <p:sp>
          <p:nvSpPr>
            <p:cNvPr id="49166" name="Rectangle 13">
              <a:extLst>
                <a:ext uri="{FF2B5EF4-FFF2-40B4-BE49-F238E27FC236}">
                  <a16:creationId xmlns:a16="http://schemas.microsoft.com/office/drawing/2014/main" id="{54F3A1D5-9FC1-3FBF-6778-4D90432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527"/>
              <a:ext cx="862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9167" name="Rectangle 14">
              <a:extLst>
                <a:ext uri="{FF2B5EF4-FFF2-40B4-BE49-F238E27FC236}">
                  <a16:creationId xmlns:a16="http://schemas.microsoft.com/office/drawing/2014/main" id="{D441DBA4-88A8-5274-B201-A3E980DC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776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2975</a:t>
              </a:r>
            </a:p>
          </p:txBody>
        </p:sp>
        <p:sp>
          <p:nvSpPr>
            <p:cNvPr id="49168" name="Rectangle 15">
              <a:extLst>
                <a:ext uri="{FF2B5EF4-FFF2-40B4-BE49-F238E27FC236}">
                  <a16:creationId xmlns:a16="http://schemas.microsoft.com/office/drawing/2014/main" id="{64ADD3A0-F705-80A6-E275-DB900B96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776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9169" name="Rectangle 16">
              <a:extLst>
                <a:ext uri="{FF2B5EF4-FFF2-40B4-BE49-F238E27FC236}">
                  <a16:creationId xmlns:a16="http://schemas.microsoft.com/office/drawing/2014/main" id="{D4E9C4B8-34E1-0861-C030-812CDBF2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025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3000</a:t>
              </a:r>
            </a:p>
          </p:txBody>
        </p:sp>
        <p:sp>
          <p:nvSpPr>
            <p:cNvPr id="49170" name="Rectangle 17">
              <a:extLst>
                <a:ext uri="{FF2B5EF4-FFF2-40B4-BE49-F238E27FC236}">
                  <a16:creationId xmlns:a16="http://schemas.microsoft.com/office/drawing/2014/main" id="{4CEEA9F0-8083-8CF2-E381-345389BA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025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9171" name="Rectangle 18">
              <a:extLst>
                <a:ext uri="{FF2B5EF4-FFF2-40B4-BE49-F238E27FC236}">
                  <a16:creationId xmlns:a16="http://schemas.microsoft.com/office/drawing/2014/main" id="{76A5CF45-B229-57D9-6002-85FB4690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274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1100</a:t>
              </a:r>
            </a:p>
          </p:txBody>
        </p:sp>
        <p:sp>
          <p:nvSpPr>
            <p:cNvPr id="49172" name="Rectangle 19">
              <a:extLst>
                <a:ext uri="{FF2B5EF4-FFF2-40B4-BE49-F238E27FC236}">
                  <a16:creationId xmlns:a16="http://schemas.microsoft.com/office/drawing/2014/main" id="{C4C46630-3CA5-3300-FCF8-51D04231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274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9173" name="Rectangle 20">
              <a:extLst>
                <a:ext uri="{FF2B5EF4-FFF2-40B4-BE49-F238E27FC236}">
                  <a16:creationId xmlns:a16="http://schemas.microsoft.com/office/drawing/2014/main" id="{1D6F4AD3-7791-83E7-1488-C6A75484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78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1500</a:t>
              </a:r>
            </a:p>
          </p:txBody>
        </p:sp>
        <p:sp>
          <p:nvSpPr>
            <p:cNvPr id="49174" name="Rectangle 21">
              <a:extLst>
                <a:ext uri="{FF2B5EF4-FFF2-40B4-BE49-F238E27FC236}">
                  <a16:creationId xmlns:a16="http://schemas.microsoft.com/office/drawing/2014/main" id="{4D15E6EA-986F-FBF4-44A4-9C385220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278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9175" name="Rectangle 22">
              <a:extLst>
                <a:ext uri="{FF2B5EF4-FFF2-40B4-BE49-F238E27FC236}">
                  <a16:creationId xmlns:a16="http://schemas.microsoft.com/office/drawing/2014/main" id="{F06F87B3-288A-5923-F5D6-EE4C144D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029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49176" name="Rectangle 23">
              <a:extLst>
                <a:ext uri="{FF2B5EF4-FFF2-40B4-BE49-F238E27FC236}">
                  <a16:creationId xmlns:a16="http://schemas.microsoft.com/office/drawing/2014/main" id="{A951AC1B-BDF2-D74A-5E9E-FF972E8E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029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9177" name="Rectangle 24">
              <a:extLst>
                <a:ext uri="{FF2B5EF4-FFF2-40B4-BE49-F238E27FC236}">
                  <a16:creationId xmlns:a16="http://schemas.microsoft.com/office/drawing/2014/main" id="{1880E086-9688-1BF4-13A5-6D7193205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029"/>
              <a:ext cx="522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9178" name="Rectangle 25">
              <a:extLst>
                <a:ext uri="{FF2B5EF4-FFF2-40B4-BE49-F238E27FC236}">
                  <a16:creationId xmlns:a16="http://schemas.microsoft.com/office/drawing/2014/main" id="{C9A19E75-8AF0-02CE-34A2-B663A2ED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757"/>
              <a:ext cx="8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sal</a:t>
              </a:r>
            </a:p>
          </p:txBody>
        </p:sp>
        <p:sp>
          <p:nvSpPr>
            <p:cNvPr id="49179" name="Rectangle 26">
              <a:extLst>
                <a:ext uri="{FF2B5EF4-FFF2-40B4-BE49-F238E27FC236}">
                  <a16:creationId xmlns:a16="http://schemas.microsoft.com/office/drawing/2014/main" id="{B76F6FD3-7E32-F0E6-A755-CBD40DA39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757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Deptno</a:t>
              </a:r>
            </a:p>
          </p:txBody>
        </p:sp>
        <p:sp>
          <p:nvSpPr>
            <p:cNvPr id="49180" name="Rectangle 27">
              <a:extLst>
                <a:ext uri="{FF2B5EF4-FFF2-40B4-BE49-F238E27FC236}">
                  <a16:creationId xmlns:a16="http://schemas.microsoft.com/office/drawing/2014/main" id="{36F44B81-AA40-7BBD-F393-8089BFE09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757"/>
              <a:ext cx="52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EMP</a:t>
              </a:r>
            </a:p>
          </p:txBody>
        </p:sp>
        <p:sp>
          <p:nvSpPr>
            <p:cNvPr id="49181" name="Line 28">
              <a:extLst>
                <a:ext uri="{FF2B5EF4-FFF2-40B4-BE49-F238E27FC236}">
                  <a16:creationId xmlns:a16="http://schemas.microsoft.com/office/drawing/2014/main" id="{E4754D7F-8278-C3AE-A87E-C73379E75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757"/>
              <a:ext cx="33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2" name="Line 29">
              <a:extLst>
                <a:ext uri="{FF2B5EF4-FFF2-40B4-BE49-F238E27FC236}">
                  <a16:creationId xmlns:a16="http://schemas.microsoft.com/office/drawing/2014/main" id="{98345CEB-526D-59F6-8138-DDF6B8F88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3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3" name="Line 30">
              <a:extLst>
                <a:ext uri="{FF2B5EF4-FFF2-40B4-BE49-F238E27FC236}">
                  <a16:creationId xmlns:a16="http://schemas.microsoft.com/office/drawing/2014/main" id="{674A3F34-01B6-5039-0FFF-678676D22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523"/>
              <a:ext cx="52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4" name="Line 31">
              <a:extLst>
                <a:ext uri="{FF2B5EF4-FFF2-40B4-BE49-F238E27FC236}">
                  <a16:creationId xmlns:a16="http://schemas.microsoft.com/office/drawing/2014/main" id="{8EA722F6-21E7-2A37-C7E7-3382937BA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5" name="Line 32">
              <a:extLst>
                <a:ext uri="{FF2B5EF4-FFF2-40B4-BE49-F238E27FC236}">
                  <a16:creationId xmlns:a16="http://schemas.microsoft.com/office/drawing/2014/main" id="{50C5E27C-121C-37B7-39A6-64B4A5E1B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6" name="Line 33">
              <a:extLst>
                <a:ext uri="{FF2B5EF4-FFF2-40B4-BE49-F238E27FC236}">
                  <a16:creationId xmlns:a16="http://schemas.microsoft.com/office/drawing/2014/main" id="{4986BD3D-F783-02CB-702B-C4ED6670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" y="757"/>
              <a:ext cx="0" cy="17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7" name="Line 34">
              <a:extLst>
                <a:ext uri="{FF2B5EF4-FFF2-40B4-BE49-F238E27FC236}">
                  <a16:creationId xmlns:a16="http://schemas.microsoft.com/office/drawing/2014/main" id="{76284292-C92B-2988-A1FB-8B4F41E9D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278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8" name="Line 35">
              <a:extLst>
                <a:ext uri="{FF2B5EF4-FFF2-40B4-BE49-F238E27FC236}">
                  <a16:creationId xmlns:a16="http://schemas.microsoft.com/office/drawing/2014/main" id="{C612167D-4B00-E259-EC13-863453327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527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89" name="Line 36">
              <a:extLst>
                <a:ext uri="{FF2B5EF4-FFF2-40B4-BE49-F238E27FC236}">
                  <a16:creationId xmlns:a16="http://schemas.microsoft.com/office/drawing/2014/main" id="{56B3ACCE-2FFE-FBAC-1884-3A0BB5B6E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776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0" name="Line 37">
              <a:extLst>
                <a:ext uri="{FF2B5EF4-FFF2-40B4-BE49-F238E27FC236}">
                  <a16:creationId xmlns:a16="http://schemas.microsoft.com/office/drawing/2014/main" id="{DC1D6DDB-4C94-219C-E711-9BA5DFD37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025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1" name="Line 38">
              <a:extLst>
                <a:ext uri="{FF2B5EF4-FFF2-40B4-BE49-F238E27FC236}">
                  <a16:creationId xmlns:a16="http://schemas.microsoft.com/office/drawing/2014/main" id="{43F8DF5A-95AD-92E7-3942-275BE887B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274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2" name="Line 39">
              <a:extLst>
                <a:ext uri="{FF2B5EF4-FFF2-40B4-BE49-F238E27FC236}">
                  <a16:creationId xmlns:a16="http://schemas.microsoft.com/office/drawing/2014/main" id="{7739A92C-456D-A13B-EF28-23171AD03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523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3" name="Line 40">
              <a:extLst>
                <a:ext uri="{FF2B5EF4-FFF2-40B4-BE49-F238E27FC236}">
                  <a16:creationId xmlns:a16="http://schemas.microsoft.com/office/drawing/2014/main" id="{61AE8B9A-B254-15BE-FF22-362CD6F8A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0" cy="14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4" name="Line 41">
              <a:extLst>
                <a:ext uri="{FF2B5EF4-FFF2-40B4-BE49-F238E27FC236}">
                  <a16:creationId xmlns:a16="http://schemas.microsoft.com/office/drawing/2014/main" id="{73587071-83B1-91D9-38AB-5EB2A6FC5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75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9195" name="Line 42">
              <a:extLst>
                <a:ext uri="{FF2B5EF4-FFF2-40B4-BE49-F238E27FC236}">
                  <a16:creationId xmlns:a16="http://schemas.microsoft.com/office/drawing/2014/main" id="{F863ED9A-1235-BE3D-6AB4-7F0E557BE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49196" name="Group 43">
              <a:extLst>
                <a:ext uri="{FF2B5EF4-FFF2-40B4-BE49-F238E27FC236}">
                  <a16:creationId xmlns:a16="http://schemas.microsoft.com/office/drawing/2014/main" id="{BEC537EB-41E3-144E-B3F3-1906CE5BF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526"/>
              <a:ext cx="2918" cy="1517"/>
              <a:chOff x="577" y="2160"/>
              <a:chExt cx="2918" cy="1517"/>
            </a:xfrm>
          </p:grpSpPr>
          <p:sp>
            <p:nvSpPr>
              <p:cNvPr id="49197" name="Rectangle 44">
                <a:extLst>
                  <a:ext uri="{FF2B5EF4-FFF2-40B4-BE49-F238E27FC236}">
                    <a16:creationId xmlns:a16="http://schemas.microsoft.com/office/drawing/2014/main" id="{FFFC4BBB-8435-C145-4266-69D6E599C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428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Soussi</a:t>
                </a:r>
              </a:p>
            </p:txBody>
          </p:sp>
          <p:sp>
            <p:nvSpPr>
              <p:cNvPr id="49198" name="Rectangle 45">
                <a:extLst>
                  <a:ext uri="{FF2B5EF4-FFF2-40B4-BE49-F238E27FC236}">
                    <a16:creationId xmlns:a16="http://schemas.microsoft.com/office/drawing/2014/main" id="{8D301476-25BC-AD65-A67C-D8276A54B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79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Andaloussi</a:t>
                </a:r>
              </a:p>
            </p:txBody>
          </p:sp>
          <p:sp>
            <p:nvSpPr>
              <p:cNvPr id="49199" name="Rectangle 46">
                <a:extLst>
                  <a:ext uri="{FF2B5EF4-FFF2-40B4-BE49-F238E27FC236}">
                    <a16:creationId xmlns:a16="http://schemas.microsoft.com/office/drawing/2014/main" id="{4C6CFD78-15E3-48EF-786A-4D4101AC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930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Rbati</a:t>
                </a:r>
              </a:p>
            </p:txBody>
          </p:sp>
          <p:sp>
            <p:nvSpPr>
              <p:cNvPr id="49200" name="Rectangle 47">
                <a:extLst>
                  <a:ext uri="{FF2B5EF4-FFF2-40B4-BE49-F238E27FC236}">
                    <a16:creationId xmlns:a16="http://schemas.microsoft.com/office/drawing/2014/main" id="{0635E183-2357-506C-E0BD-35A5B8F28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681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Taouil</a:t>
                </a:r>
              </a:p>
            </p:txBody>
          </p:sp>
          <p:sp>
            <p:nvSpPr>
              <p:cNvPr id="49201" name="Rectangle 48">
                <a:extLst>
                  <a:ext uri="{FF2B5EF4-FFF2-40B4-BE49-F238E27FC236}">
                    <a16:creationId xmlns:a16="http://schemas.microsoft.com/office/drawing/2014/main" id="{7567D916-23A2-3239-2AB7-9264D212A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432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Azhari</a:t>
                </a:r>
              </a:p>
            </p:txBody>
          </p:sp>
          <p:sp>
            <p:nvSpPr>
              <p:cNvPr id="49202" name="Rectangle 49">
                <a:extLst>
                  <a:ext uri="{FF2B5EF4-FFF2-40B4-BE49-F238E27FC236}">
                    <a16:creationId xmlns:a16="http://schemas.microsoft.com/office/drawing/2014/main" id="{7D23A383-F0F4-B8FC-167D-5637D0B5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160"/>
                <a:ext cx="1247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Zohri</a:t>
                </a:r>
              </a:p>
            </p:txBody>
          </p:sp>
          <p:sp>
            <p:nvSpPr>
              <p:cNvPr id="49203" name="Rectangle 50">
                <a:extLst>
                  <a:ext uri="{FF2B5EF4-FFF2-40B4-BE49-F238E27FC236}">
                    <a16:creationId xmlns:a16="http://schemas.microsoft.com/office/drawing/2014/main" id="{5EDE428F-C3DE-4659-949E-615669A89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930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1500</a:t>
                </a:r>
              </a:p>
            </p:txBody>
          </p:sp>
          <p:sp>
            <p:nvSpPr>
              <p:cNvPr id="49204" name="Rectangle 51">
                <a:extLst>
                  <a:ext uri="{FF2B5EF4-FFF2-40B4-BE49-F238E27FC236}">
                    <a16:creationId xmlns:a16="http://schemas.microsoft.com/office/drawing/2014/main" id="{D6EC4ADE-9A4D-980F-8BDE-A286E9B54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930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05" name="Rectangle 52">
                <a:extLst>
                  <a:ext uri="{FF2B5EF4-FFF2-40B4-BE49-F238E27FC236}">
                    <a16:creationId xmlns:a16="http://schemas.microsoft.com/office/drawing/2014/main" id="{1024B297-151C-98B5-7C36-45ED03D5E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79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950</a:t>
                </a:r>
              </a:p>
            </p:txBody>
          </p:sp>
          <p:sp>
            <p:nvSpPr>
              <p:cNvPr id="49206" name="Rectangle 53">
                <a:extLst>
                  <a:ext uri="{FF2B5EF4-FFF2-40B4-BE49-F238E27FC236}">
                    <a16:creationId xmlns:a16="http://schemas.microsoft.com/office/drawing/2014/main" id="{3C0DDD6C-6454-02EB-3D32-55EE8D171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179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07" name="Rectangle 54">
                <a:extLst>
                  <a:ext uri="{FF2B5EF4-FFF2-40B4-BE49-F238E27FC236}">
                    <a16:creationId xmlns:a16="http://schemas.microsoft.com/office/drawing/2014/main" id="{E7DE839D-67A4-3F78-0CA9-4E55067B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428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49208" name="Rectangle 55">
                <a:extLst>
                  <a:ext uri="{FF2B5EF4-FFF2-40B4-BE49-F238E27FC236}">
                    <a16:creationId xmlns:a16="http://schemas.microsoft.com/office/drawing/2014/main" id="{124ADEC4-3F1C-6300-DFEA-1A0C605A8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428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09" name="Rectangle 56">
                <a:extLst>
                  <a:ext uri="{FF2B5EF4-FFF2-40B4-BE49-F238E27FC236}">
                    <a16:creationId xmlns:a16="http://schemas.microsoft.com/office/drawing/2014/main" id="{52CBA52B-A5C3-BC58-DDE9-51D7B358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81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1600</a:t>
                </a:r>
              </a:p>
            </p:txBody>
          </p:sp>
          <p:sp>
            <p:nvSpPr>
              <p:cNvPr id="49210" name="Rectangle 57">
                <a:extLst>
                  <a:ext uri="{FF2B5EF4-FFF2-40B4-BE49-F238E27FC236}">
                    <a16:creationId xmlns:a16="http://schemas.microsoft.com/office/drawing/2014/main" id="{A045CA52-8310-C644-A3C5-4B1FFCEC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681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11" name="Rectangle 58">
                <a:extLst>
                  <a:ext uri="{FF2B5EF4-FFF2-40B4-BE49-F238E27FC236}">
                    <a16:creationId xmlns:a16="http://schemas.microsoft.com/office/drawing/2014/main" id="{F94EE1A0-D219-95B0-16F4-258783DDC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32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49212" name="Rectangle 59">
                <a:extLst>
                  <a:ext uri="{FF2B5EF4-FFF2-40B4-BE49-F238E27FC236}">
                    <a16:creationId xmlns:a16="http://schemas.microsoft.com/office/drawing/2014/main" id="{2DB61950-06E0-05B4-CAF9-7315D29BA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432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13" name="Rectangle 60">
                <a:extLst>
                  <a:ext uri="{FF2B5EF4-FFF2-40B4-BE49-F238E27FC236}">
                    <a16:creationId xmlns:a16="http://schemas.microsoft.com/office/drawing/2014/main" id="{C0F08324-96AD-93D7-2814-ACC5ED529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60"/>
                <a:ext cx="819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2850</a:t>
                </a:r>
              </a:p>
            </p:txBody>
          </p:sp>
          <p:sp>
            <p:nvSpPr>
              <p:cNvPr id="49214" name="Rectangle 61">
                <a:extLst>
                  <a:ext uri="{FF2B5EF4-FFF2-40B4-BE49-F238E27FC236}">
                    <a16:creationId xmlns:a16="http://schemas.microsoft.com/office/drawing/2014/main" id="{BC3D319F-9C4C-CA3A-5CA0-18803265A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160"/>
                <a:ext cx="852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9215" name="Line 62">
                <a:extLst>
                  <a:ext uri="{FF2B5EF4-FFF2-40B4-BE49-F238E27FC236}">
                    <a16:creationId xmlns:a16="http://schemas.microsoft.com/office/drawing/2014/main" id="{F4A05927-55D9-D94B-2F19-B473327C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16" name="Line 63">
                <a:extLst>
                  <a:ext uri="{FF2B5EF4-FFF2-40B4-BE49-F238E27FC236}">
                    <a16:creationId xmlns:a16="http://schemas.microsoft.com/office/drawing/2014/main" id="{2D6A892B-26B0-2966-B2C1-39CCCFBA4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17" name="Line 64">
                <a:extLst>
                  <a:ext uri="{FF2B5EF4-FFF2-40B4-BE49-F238E27FC236}">
                    <a16:creationId xmlns:a16="http://schemas.microsoft.com/office/drawing/2014/main" id="{9136316A-8C20-9A36-6112-53A0AD165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5" y="2160"/>
                <a:ext cx="0" cy="151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18" name="Line 65">
                <a:extLst>
                  <a:ext uri="{FF2B5EF4-FFF2-40B4-BE49-F238E27FC236}">
                    <a16:creationId xmlns:a16="http://schemas.microsoft.com/office/drawing/2014/main" id="{993089C1-E6F0-4C7F-59DC-C48AD5A4F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432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19" name="Line 66">
                <a:extLst>
                  <a:ext uri="{FF2B5EF4-FFF2-40B4-BE49-F238E27FC236}">
                    <a16:creationId xmlns:a16="http://schemas.microsoft.com/office/drawing/2014/main" id="{1039D4AA-0020-CB2C-475F-0C644C182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681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0" name="Line 67">
                <a:extLst>
                  <a:ext uri="{FF2B5EF4-FFF2-40B4-BE49-F238E27FC236}">
                    <a16:creationId xmlns:a16="http://schemas.microsoft.com/office/drawing/2014/main" id="{6F9D2CD3-6E83-80C5-CAD7-574C6408A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930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1" name="Line 68">
                <a:extLst>
                  <a:ext uri="{FF2B5EF4-FFF2-40B4-BE49-F238E27FC236}">
                    <a16:creationId xmlns:a16="http://schemas.microsoft.com/office/drawing/2014/main" id="{12870A3B-56F1-7D79-7AD6-EA20357AA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179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2" name="Line 69">
                <a:extLst>
                  <a:ext uri="{FF2B5EF4-FFF2-40B4-BE49-F238E27FC236}">
                    <a16:creationId xmlns:a16="http://schemas.microsoft.com/office/drawing/2014/main" id="{462A9876-4BCC-BCDC-4AFC-1E6528308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428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3" name="Line 70">
                <a:extLst>
                  <a:ext uri="{FF2B5EF4-FFF2-40B4-BE49-F238E27FC236}">
                    <a16:creationId xmlns:a16="http://schemas.microsoft.com/office/drawing/2014/main" id="{E3DD67BA-CDFD-A015-A625-8563F4DE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4" name="Line 71">
                <a:extLst>
                  <a:ext uri="{FF2B5EF4-FFF2-40B4-BE49-F238E27FC236}">
                    <a16:creationId xmlns:a16="http://schemas.microsoft.com/office/drawing/2014/main" id="{86F796F0-1BDF-51EF-F543-A2BAB21F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677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9225" name="Line 72">
                <a:extLst>
                  <a:ext uri="{FF2B5EF4-FFF2-40B4-BE49-F238E27FC236}">
                    <a16:creationId xmlns:a16="http://schemas.microsoft.com/office/drawing/2014/main" id="{28A52A55-7323-1223-C1E5-B9BAD97F7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49157" name="TextBox 72">
            <a:extLst>
              <a:ext uri="{FF2B5EF4-FFF2-40B4-BE49-F238E27FC236}">
                <a16:creationId xmlns:a16="http://schemas.microsoft.com/office/drawing/2014/main" id="{45BE55C4-B429-7FA0-AA0F-9B66E8D85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5D0A-CABD-ABF1-4D51-AC9DAB9C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0750" cy="975643"/>
          </a:xfrm>
        </p:spPr>
        <p:txBody>
          <a:bodyPr/>
          <a:lstStyle/>
          <a:p>
            <a:r>
              <a:rPr lang="en-US" b="1" u="sng" dirty="0"/>
              <a:t>Plan du </a:t>
            </a:r>
            <a:r>
              <a:rPr lang="en-US" b="1" u="sng" dirty="0" err="1"/>
              <a:t>cours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B536-B9B0-4A4C-265D-1E7D825F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40768"/>
            <a:ext cx="8540750" cy="4836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Présentation</a:t>
            </a:r>
            <a:r>
              <a:rPr lang="en-US" dirty="0"/>
              <a:t> des SGBD </a:t>
            </a:r>
            <a:r>
              <a:rPr lang="en-US" dirty="0" err="1"/>
              <a:t>relationnelles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d’interrogation</a:t>
            </a:r>
            <a:r>
              <a:rPr lang="en-US" dirty="0"/>
              <a:t> des données (LID).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3</a:t>
            </a:r>
            <a:r>
              <a:rPr lang="en-US" dirty="0"/>
              <a:t>: </a:t>
            </a:r>
            <a:r>
              <a:rPr lang="en-US" dirty="0" err="1"/>
              <a:t>Langage</a:t>
            </a:r>
            <a:r>
              <a:rPr lang="en-US" dirty="0"/>
              <a:t> de manipulation de données (LMD). 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4</a:t>
            </a:r>
            <a:r>
              <a:rPr lang="en-US" dirty="0"/>
              <a:t>: Gestion des transactions.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5</a:t>
            </a:r>
            <a:r>
              <a:rPr lang="en-US" dirty="0"/>
              <a:t>: </a:t>
            </a:r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Définition</a:t>
            </a:r>
            <a:r>
              <a:rPr lang="en-US" dirty="0"/>
              <a:t> de données (LDD). 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Chapitre</a:t>
            </a:r>
            <a:r>
              <a:rPr lang="en-US" b="1" dirty="0"/>
              <a:t> 6</a:t>
            </a:r>
            <a:r>
              <a:rPr lang="en-US" dirty="0"/>
              <a:t>: Le </a:t>
            </a:r>
            <a:r>
              <a:rPr lang="en-US" dirty="0" err="1"/>
              <a:t>langage</a:t>
            </a:r>
            <a:r>
              <a:rPr lang="en-US" dirty="0"/>
              <a:t> Pl/SQL.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00FEE-3B12-5D76-882C-6680A3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9428-6C15-494F-BE89-E273C1E6A5C3}" type="slidenum">
              <a:rPr lang="en-US" altLang="fr-FR" smtClean="0"/>
              <a:pPr/>
              <a:t>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4082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8DC69A7-3E10-25E2-60E1-FCD30D56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0669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Autojointure 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B2C6DE1-EA5A-F3D0-24AF-63548957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6834188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5A5268A-A2AD-F814-E1B1-EA4774B7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2060575"/>
            <a:ext cx="5546725" cy="1384300"/>
          </a:xfrm>
          <a:prstGeom prst="rect">
            <a:avLst/>
          </a:prstGeom>
          <a:solidFill>
            <a:srgbClr val="00CC99"/>
          </a:solidFill>
          <a:ln w="9525">
            <a:solidFill>
              <a:srgbClr val="00CC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 b="1">
                <a:cs typeface="Times New Roman" panose="02020603050405020304" pitchFamily="18" charset="0"/>
              </a:rPr>
              <a:t>SELECT expr</a:t>
            </a:r>
          </a:p>
          <a:p>
            <a:r>
              <a:rPr lang="fr-FR" altLang="en-US" sz="2800" b="1">
                <a:cs typeface="Times New Roman" panose="02020603050405020304" pitchFamily="18" charset="0"/>
              </a:rPr>
              <a:t>FROM table1 Alias1, table1 Alias 2</a:t>
            </a:r>
          </a:p>
          <a:p>
            <a:r>
              <a:rPr lang="fr-FR" altLang="en-US" sz="2800" b="1">
                <a:cs typeface="Times New Roman" panose="02020603050405020304" pitchFamily="18" charset="0"/>
              </a:rPr>
              <a:t>WHERE Alias1.col1= Alias2.col1</a:t>
            </a:r>
          </a:p>
        </p:txBody>
      </p: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29E8CEE8-5AC9-1744-A7CF-39DF8E5CEF50}"/>
              </a:ext>
            </a:extLst>
          </p:cNvPr>
          <p:cNvGraphicFramePr>
            <a:graphicFrameLocks noGrp="1"/>
          </p:cNvGraphicFramePr>
          <p:nvPr/>
        </p:nvGraphicFramePr>
        <p:xfrm>
          <a:off x="2503488" y="4149725"/>
          <a:ext cx="2808287" cy="1871663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1" name="Rectangle 50">
            <a:extLst>
              <a:ext uri="{FF2B5EF4-FFF2-40B4-BE49-F238E27FC236}">
                <a16:creationId xmlns:a16="http://schemas.microsoft.com/office/drawing/2014/main" id="{C06FEF3C-75FC-9000-7EBF-8E6EBDE6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4941888"/>
            <a:ext cx="2016125" cy="287337"/>
          </a:xfrm>
          <a:prstGeom prst="rect">
            <a:avLst/>
          </a:prstGeom>
          <a:solidFill>
            <a:srgbClr val="00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1222" name="Rectangle 51">
            <a:extLst>
              <a:ext uri="{FF2B5EF4-FFF2-40B4-BE49-F238E27FC236}">
                <a16:creationId xmlns:a16="http://schemas.microsoft.com/office/drawing/2014/main" id="{BBED248E-AE05-FA31-1996-446F4E49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5516563"/>
            <a:ext cx="2016125" cy="287337"/>
          </a:xfrm>
          <a:prstGeom prst="rect">
            <a:avLst/>
          </a:prstGeom>
          <a:solidFill>
            <a:srgbClr val="00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51223" name="AutoShape 52">
            <a:extLst>
              <a:ext uri="{FF2B5EF4-FFF2-40B4-BE49-F238E27FC236}">
                <a16:creationId xmlns:a16="http://schemas.microsoft.com/office/drawing/2014/main" id="{CA245242-BE71-251E-2FBB-65A898605563}"/>
              </a:ext>
            </a:extLst>
          </p:cNvPr>
          <p:cNvCxnSpPr>
            <a:cxnSpLocks noChangeShapeType="1"/>
            <a:stCxn id="51221" idx="3"/>
            <a:endCxn id="51222" idx="3"/>
          </p:cNvCxnSpPr>
          <p:nvPr/>
        </p:nvCxnSpPr>
        <p:spPr bwMode="auto">
          <a:xfrm>
            <a:off x="5311775" y="5086350"/>
            <a:ext cx="1588" cy="574675"/>
          </a:xfrm>
          <a:prstGeom prst="bentConnector3">
            <a:avLst>
              <a:gd name="adj1" fmla="val 30800009"/>
            </a:avLst>
          </a:prstGeom>
          <a:noFill/>
          <a:ln w="571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4" name="TextBox 8">
            <a:extLst>
              <a:ext uri="{FF2B5EF4-FFF2-40B4-BE49-F238E27FC236}">
                <a16:creationId xmlns:a16="http://schemas.microsoft.com/office/drawing/2014/main" id="{115BCD50-285A-266C-FDC9-E74A54BF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B49AD56-6F29-9AA0-34BD-18CA31F8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Autojointure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8DC75074-936B-D7B6-50A5-942064C0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275" y="1628775"/>
            <a:ext cx="549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Liste des employés ayant un salaire</a:t>
            </a:r>
          </a:p>
          <a:p>
            <a:r>
              <a:rPr lang="fr-FR" altLang="en-US" sz="2000"/>
              <a:t>égale  à celui de «Azhari»</a:t>
            </a:r>
            <a:endParaRPr lang="en-GB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r>
              <a:rPr lang="en-GB" altLang="en-US" sz="2000"/>
              <a:t>SELECT</a:t>
            </a:r>
            <a:r>
              <a:rPr lang="en-GB" altLang="en-US" sz="2000" b="1"/>
              <a:t> 	E2.Nom  </a:t>
            </a:r>
          </a:p>
          <a:p>
            <a:r>
              <a:rPr lang="en-GB" altLang="en-US" sz="2000"/>
              <a:t>FROM</a:t>
            </a:r>
            <a:r>
              <a:rPr lang="en-GB" altLang="en-US" sz="2000" b="1"/>
              <a:t> 	EMP E1, EMP E2 </a:t>
            </a:r>
          </a:p>
          <a:p>
            <a:r>
              <a:rPr lang="en-GB" altLang="en-US" sz="2000"/>
              <a:t>WHERE</a:t>
            </a:r>
            <a:r>
              <a:rPr lang="en-GB" altLang="en-US" sz="2000" b="1"/>
              <a:t> 	</a:t>
            </a:r>
            <a:r>
              <a:rPr lang="en-GB" altLang="en-US" sz="2000" b="1">
                <a:solidFill>
                  <a:srgbClr val="FF0000"/>
                </a:solidFill>
              </a:rPr>
              <a:t>E1.sal=E2.sal</a:t>
            </a:r>
            <a:r>
              <a:rPr lang="en-GB" altLang="en-US" sz="2000" b="1"/>
              <a:t> </a:t>
            </a:r>
          </a:p>
          <a:p>
            <a:r>
              <a:rPr lang="en-GB" altLang="en-US" sz="2000" b="1"/>
              <a:t>		</a:t>
            </a:r>
            <a:r>
              <a:rPr lang="en-GB" altLang="en-US" sz="2000" b="1">
                <a:solidFill>
                  <a:schemeClr val="accent1"/>
                </a:solidFill>
              </a:rPr>
              <a:t>and</a:t>
            </a:r>
            <a:r>
              <a:rPr lang="en-GB" altLang="en-US" sz="2000" b="1"/>
              <a:t> E1.Nom =</a:t>
            </a:r>
            <a:r>
              <a:rPr lang="en-GB" altLang="fr-FR" sz="2000" b="1"/>
              <a:t>‘Azhari’</a:t>
            </a:r>
            <a:r>
              <a:rPr lang="en-GB" altLang="en-US" sz="2000" b="1"/>
              <a:t>;</a:t>
            </a:r>
          </a:p>
        </p:txBody>
      </p:sp>
      <p:grpSp>
        <p:nvGrpSpPr>
          <p:cNvPr id="53252" name="Group 73">
            <a:extLst>
              <a:ext uri="{FF2B5EF4-FFF2-40B4-BE49-F238E27FC236}">
                <a16:creationId xmlns:a16="http://schemas.microsoft.com/office/drawing/2014/main" id="{EC4A155F-31F5-131A-4954-03C186924C3E}"/>
              </a:ext>
            </a:extLst>
          </p:cNvPr>
          <p:cNvGrpSpPr>
            <a:grpSpLocks/>
          </p:cNvGrpSpPr>
          <p:nvPr/>
        </p:nvGrpSpPr>
        <p:grpSpPr bwMode="auto">
          <a:xfrm>
            <a:off x="3933825" y="1196975"/>
            <a:ext cx="5930900" cy="5221288"/>
            <a:chOff x="2288" y="754"/>
            <a:chExt cx="3450" cy="3289"/>
          </a:xfrm>
        </p:grpSpPr>
        <p:sp>
          <p:nvSpPr>
            <p:cNvPr id="53254" name="Rectangle 5">
              <a:extLst>
                <a:ext uri="{FF2B5EF4-FFF2-40B4-BE49-F238E27FC236}">
                  <a16:creationId xmlns:a16="http://schemas.microsoft.com/office/drawing/2014/main" id="{6910A1E1-7328-6FE7-C46B-2B72B414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274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Ouazzani</a:t>
              </a:r>
            </a:p>
          </p:txBody>
        </p:sp>
        <p:sp>
          <p:nvSpPr>
            <p:cNvPr id="53255" name="Rectangle 6">
              <a:extLst>
                <a:ext uri="{FF2B5EF4-FFF2-40B4-BE49-F238E27FC236}">
                  <a16:creationId xmlns:a16="http://schemas.microsoft.com/office/drawing/2014/main" id="{65E2CAEC-B384-B23A-EFBD-B9BF3AE4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025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Rochdi</a:t>
              </a:r>
            </a:p>
          </p:txBody>
        </p:sp>
        <p:sp>
          <p:nvSpPr>
            <p:cNvPr id="53256" name="Rectangle 7">
              <a:extLst>
                <a:ext uri="{FF2B5EF4-FFF2-40B4-BE49-F238E27FC236}">
                  <a16:creationId xmlns:a16="http://schemas.microsoft.com/office/drawing/2014/main" id="{1AF2C4E5-71C9-90EE-77D6-C1360294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76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Tahiri</a:t>
              </a:r>
            </a:p>
          </p:txBody>
        </p:sp>
        <p:sp>
          <p:nvSpPr>
            <p:cNvPr id="53257" name="Rectangle 8">
              <a:extLst>
                <a:ext uri="{FF2B5EF4-FFF2-40B4-BE49-F238E27FC236}">
                  <a16:creationId xmlns:a16="http://schemas.microsoft.com/office/drawing/2014/main" id="{485D64A1-4770-3829-BDA1-EC5C3C2AD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527"/>
              <a:ext cx="1247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Rachidi</a:t>
              </a:r>
            </a:p>
          </p:txBody>
        </p:sp>
        <p:sp>
          <p:nvSpPr>
            <p:cNvPr id="53258" name="Rectangle 9">
              <a:extLst>
                <a:ext uri="{FF2B5EF4-FFF2-40B4-BE49-F238E27FC236}">
                  <a16:creationId xmlns:a16="http://schemas.microsoft.com/office/drawing/2014/main" id="{F6CF8D86-28A5-9EFE-8480-660D4597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278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Filali</a:t>
              </a:r>
            </a:p>
          </p:txBody>
        </p:sp>
        <p:sp>
          <p:nvSpPr>
            <p:cNvPr id="53259" name="Rectangle 10">
              <a:extLst>
                <a:ext uri="{FF2B5EF4-FFF2-40B4-BE49-F238E27FC236}">
                  <a16:creationId xmlns:a16="http://schemas.microsoft.com/office/drawing/2014/main" id="{77B0F3E1-E965-8F2B-3B23-838C03B9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029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Alaoui</a:t>
              </a:r>
            </a:p>
          </p:txBody>
        </p:sp>
        <p:sp>
          <p:nvSpPr>
            <p:cNvPr id="53260" name="Rectangle 11">
              <a:extLst>
                <a:ext uri="{FF2B5EF4-FFF2-40B4-BE49-F238E27FC236}">
                  <a16:creationId xmlns:a16="http://schemas.microsoft.com/office/drawing/2014/main" id="{74AE1164-DFE7-6FA2-66C8-93E986DF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757"/>
              <a:ext cx="124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NOM</a:t>
              </a:r>
            </a:p>
          </p:txBody>
        </p:sp>
        <p:sp>
          <p:nvSpPr>
            <p:cNvPr id="53261" name="Rectangle 12">
              <a:extLst>
                <a:ext uri="{FF2B5EF4-FFF2-40B4-BE49-F238E27FC236}">
                  <a16:creationId xmlns:a16="http://schemas.microsoft.com/office/drawing/2014/main" id="{9CF8E94E-922C-3D4A-C7E4-324A34A40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527"/>
              <a:ext cx="819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1250</a:t>
              </a:r>
            </a:p>
          </p:txBody>
        </p:sp>
        <p:sp>
          <p:nvSpPr>
            <p:cNvPr id="53262" name="Rectangle 13">
              <a:extLst>
                <a:ext uri="{FF2B5EF4-FFF2-40B4-BE49-F238E27FC236}">
                  <a16:creationId xmlns:a16="http://schemas.microsoft.com/office/drawing/2014/main" id="{DE0790D5-033E-7512-1E10-3F7206AD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527"/>
              <a:ext cx="862" cy="249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3263" name="Rectangle 14">
              <a:extLst>
                <a:ext uri="{FF2B5EF4-FFF2-40B4-BE49-F238E27FC236}">
                  <a16:creationId xmlns:a16="http://schemas.microsoft.com/office/drawing/2014/main" id="{9BE7CD64-F13C-FBFB-2A90-C5413552C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776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2975</a:t>
              </a:r>
            </a:p>
          </p:txBody>
        </p:sp>
        <p:sp>
          <p:nvSpPr>
            <p:cNvPr id="53264" name="Rectangle 15">
              <a:extLst>
                <a:ext uri="{FF2B5EF4-FFF2-40B4-BE49-F238E27FC236}">
                  <a16:creationId xmlns:a16="http://schemas.microsoft.com/office/drawing/2014/main" id="{FDC7EE08-1EF3-47DD-8E53-2A66618A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776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3265" name="Rectangle 16">
              <a:extLst>
                <a:ext uri="{FF2B5EF4-FFF2-40B4-BE49-F238E27FC236}">
                  <a16:creationId xmlns:a16="http://schemas.microsoft.com/office/drawing/2014/main" id="{F1ACC761-5AE3-BC73-DC4D-9F1FE96DF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025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3000</a:t>
              </a:r>
            </a:p>
          </p:txBody>
        </p:sp>
        <p:sp>
          <p:nvSpPr>
            <p:cNvPr id="53266" name="Rectangle 17">
              <a:extLst>
                <a:ext uri="{FF2B5EF4-FFF2-40B4-BE49-F238E27FC236}">
                  <a16:creationId xmlns:a16="http://schemas.microsoft.com/office/drawing/2014/main" id="{E7FFA07D-DA12-DB66-D607-D9BC15639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025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3267" name="Rectangle 18">
              <a:extLst>
                <a:ext uri="{FF2B5EF4-FFF2-40B4-BE49-F238E27FC236}">
                  <a16:creationId xmlns:a16="http://schemas.microsoft.com/office/drawing/2014/main" id="{B0C5132E-0029-7249-1136-389B310DA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274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1100</a:t>
              </a:r>
            </a:p>
          </p:txBody>
        </p:sp>
        <p:sp>
          <p:nvSpPr>
            <p:cNvPr id="53268" name="Rectangle 19">
              <a:extLst>
                <a:ext uri="{FF2B5EF4-FFF2-40B4-BE49-F238E27FC236}">
                  <a16:creationId xmlns:a16="http://schemas.microsoft.com/office/drawing/2014/main" id="{B5DD4699-26C8-1D31-2C2D-3D19D8579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274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3269" name="Rectangle 20">
              <a:extLst>
                <a:ext uri="{FF2B5EF4-FFF2-40B4-BE49-F238E27FC236}">
                  <a16:creationId xmlns:a16="http://schemas.microsoft.com/office/drawing/2014/main" id="{6358857C-9D38-B43B-6ED8-A2E78DFA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78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1500</a:t>
              </a:r>
            </a:p>
          </p:txBody>
        </p:sp>
        <p:sp>
          <p:nvSpPr>
            <p:cNvPr id="53270" name="Rectangle 21">
              <a:extLst>
                <a:ext uri="{FF2B5EF4-FFF2-40B4-BE49-F238E27FC236}">
                  <a16:creationId xmlns:a16="http://schemas.microsoft.com/office/drawing/2014/main" id="{1CD9397C-A4F6-A9B5-AEC9-9AE78FDF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278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3271" name="Rectangle 22">
              <a:extLst>
                <a:ext uri="{FF2B5EF4-FFF2-40B4-BE49-F238E27FC236}">
                  <a16:creationId xmlns:a16="http://schemas.microsoft.com/office/drawing/2014/main" id="{0923CEB5-2103-D6EB-C635-F87ACB7B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029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53272" name="Rectangle 23">
              <a:extLst>
                <a:ext uri="{FF2B5EF4-FFF2-40B4-BE49-F238E27FC236}">
                  <a16:creationId xmlns:a16="http://schemas.microsoft.com/office/drawing/2014/main" id="{19EDF188-7953-DB65-761C-2A8061C4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029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3273" name="Rectangle 24">
              <a:extLst>
                <a:ext uri="{FF2B5EF4-FFF2-40B4-BE49-F238E27FC236}">
                  <a16:creationId xmlns:a16="http://schemas.microsoft.com/office/drawing/2014/main" id="{2F2F55AC-8432-BD31-A86D-7E4FA1F0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029"/>
              <a:ext cx="522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3274" name="Rectangle 25">
              <a:extLst>
                <a:ext uri="{FF2B5EF4-FFF2-40B4-BE49-F238E27FC236}">
                  <a16:creationId xmlns:a16="http://schemas.microsoft.com/office/drawing/2014/main" id="{B73EA867-8C8A-072A-BC82-30656DA6A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757"/>
              <a:ext cx="8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sal</a:t>
              </a:r>
            </a:p>
          </p:txBody>
        </p:sp>
        <p:sp>
          <p:nvSpPr>
            <p:cNvPr id="53275" name="Rectangle 26">
              <a:extLst>
                <a:ext uri="{FF2B5EF4-FFF2-40B4-BE49-F238E27FC236}">
                  <a16:creationId xmlns:a16="http://schemas.microsoft.com/office/drawing/2014/main" id="{EF565216-19B6-240F-93B6-91A18C406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757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Deptno</a:t>
              </a:r>
            </a:p>
          </p:txBody>
        </p:sp>
        <p:sp>
          <p:nvSpPr>
            <p:cNvPr id="53276" name="Rectangle 27">
              <a:extLst>
                <a:ext uri="{FF2B5EF4-FFF2-40B4-BE49-F238E27FC236}">
                  <a16:creationId xmlns:a16="http://schemas.microsoft.com/office/drawing/2014/main" id="{CA9ECD2B-390E-DF64-A51E-20A72DAC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757"/>
              <a:ext cx="52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EMP</a:t>
              </a:r>
            </a:p>
          </p:txBody>
        </p:sp>
        <p:sp>
          <p:nvSpPr>
            <p:cNvPr id="53277" name="Line 28">
              <a:extLst>
                <a:ext uri="{FF2B5EF4-FFF2-40B4-BE49-F238E27FC236}">
                  <a16:creationId xmlns:a16="http://schemas.microsoft.com/office/drawing/2014/main" id="{BBE0E404-9605-C848-3895-D53155412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757"/>
              <a:ext cx="33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78" name="Line 29">
              <a:extLst>
                <a:ext uri="{FF2B5EF4-FFF2-40B4-BE49-F238E27FC236}">
                  <a16:creationId xmlns:a16="http://schemas.microsoft.com/office/drawing/2014/main" id="{640553B5-0A59-436D-0457-F63101CB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3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79" name="Line 30">
              <a:extLst>
                <a:ext uri="{FF2B5EF4-FFF2-40B4-BE49-F238E27FC236}">
                  <a16:creationId xmlns:a16="http://schemas.microsoft.com/office/drawing/2014/main" id="{CA9A032D-D691-5578-FC7F-7C97A91D7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523"/>
              <a:ext cx="52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0" name="Line 31">
              <a:extLst>
                <a:ext uri="{FF2B5EF4-FFF2-40B4-BE49-F238E27FC236}">
                  <a16:creationId xmlns:a16="http://schemas.microsoft.com/office/drawing/2014/main" id="{B91ACF7C-F047-420E-59DD-D3A38BA1A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1" name="Line 32">
              <a:extLst>
                <a:ext uri="{FF2B5EF4-FFF2-40B4-BE49-F238E27FC236}">
                  <a16:creationId xmlns:a16="http://schemas.microsoft.com/office/drawing/2014/main" id="{8422D180-DB17-17F1-7AAA-73FE7C91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2" name="Line 33">
              <a:extLst>
                <a:ext uri="{FF2B5EF4-FFF2-40B4-BE49-F238E27FC236}">
                  <a16:creationId xmlns:a16="http://schemas.microsoft.com/office/drawing/2014/main" id="{AB914EE5-55B7-ECA1-6C4B-BE45F7B61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" y="757"/>
              <a:ext cx="0" cy="17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3" name="Line 34">
              <a:extLst>
                <a:ext uri="{FF2B5EF4-FFF2-40B4-BE49-F238E27FC236}">
                  <a16:creationId xmlns:a16="http://schemas.microsoft.com/office/drawing/2014/main" id="{D0529335-4311-C1F8-8DAB-940DBC37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278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4" name="Line 35">
              <a:extLst>
                <a:ext uri="{FF2B5EF4-FFF2-40B4-BE49-F238E27FC236}">
                  <a16:creationId xmlns:a16="http://schemas.microsoft.com/office/drawing/2014/main" id="{FA68F0EA-7A49-CE18-3116-4716BFDF8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527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5" name="Line 36">
              <a:extLst>
                <a:ext uri="{FF2B5EF4-FFF2-40B4-BE49-F238E27FC236}">
                  <a16:creationId xmlns:a16="http://schemas.microsoft.com/office/drawing/2014/main" id="{3A692A19-A43A-2A16-5B65-1B9978F82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776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6" name="Line 37">
              <a:extLst>
                <a:ext uri="{FF2B5EF4-FFF2-40B4-BE49-F238E27FC236}">
                  <a16:creationId xmlns:a16="http://schemas.microsoft.com/office/drawing/2014/main" id="{D41DAD6B-F13C-2343-77FA-D4A9F5EC6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025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7" name="Line 38">
              <a:extLst>
                <a:ext uri="{FF2B5EF4-FFF2-40B4-BE49-F238E27FC236}">
                  <a16:creationId xmlns:a16="http://schemas.microsoft.com/office/drawing/2014/main" id="{7D02BB69-18DF-AF68-820C-058DAD5D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274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8" name="Line 39">
              <a:extLst>
                <a:ext uri="{FF2B5EF4-FFF2-40B4-BE49-F238E27FC236}">
                  <a16:creationId xmlns:a16="http://schemas.microsoft.com/office/drawing/2014/main" id="{73635B09-064B-0FC7-2390-44AC3C40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523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89" name="Line 40">
              <a:extLst>
                <a:ext uri="{FF2B5EF4-FFF2-40B4-BE49-F238E27FC236}">
                  <a16:creationId xmlns:a16="http://schemas.microsoft.com/office/drawing/2014/main" id="{E4A919FB-8F51-DE2A-7238-AE5CB9217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0" cy="14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90" name="Line 41">
              <a:extLst>
                <a:ext uri="{FF2B5EF4-FFF2-40B4-BE49-F238E27FC236}">
                  <a16:creationId xmlns:a16="http://schemas.microsoft.com/office/drawing/2014/main" id="{858F964F-D4FA-23C0-7BF0-4DBAAB6F8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75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3291" name="Line 42">
              <a:extLst>
                <a:ext uri="{FF2B5EF4-FFF2-40B4-BE49-F238E27FC236}">
                  <a16:creationId xmlns:a16="http://schemas.microsoft.com/office/drawing/2014/main" id="{1612D023-563D-8D63-CD29-586265578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3292" name="Group 43">
              <a:extLst>
                <a:ext uri="{FF2B5EF4-FFF2-40B4-BE49-F238E27FC236}">
                  <a16:creationId xmlns:a16="http://schemas.microsoft.com/office/drawing/2014/main" id="{334E7FBD-AD49-31DE-A8D7-9A72E9361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526"/>
              <a:ext cx="2918" cy="1517"/>
              <a:chOff x="577" y="2160"/>
              <a:chExt cx="2918" cy="1517"/>
            </a:xfrm>
          </p:grpSpPr>
          <p:sp>
            <p:nvSpPr>
              <p:cNvPr id="53293" name="Rectangle 44">
                <a:extLst>
                  <a:ext uri="{FF2B5EF4-FFF2-40B4-BE49-F238E27FC236}">
                    <a16:creationId xmlns:a16="http://schemas.microsoft.com/office/drawing/2014/main" id="{97F470B2-22E4-BC43-0673-18A72E04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428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Soussi</a:t>
                </a:r>
              </a:p>
            </p:txBody>
          </p:sp>
          <p:sp>
            <p:nvSpPr>
              <p:cNvPr id="53294" name="Rectangle 45">
                <a:extLst>
                  <a:ext uri="{FF2B5EF4-FFF2-40B4-BE49-F238E27FC236}">
                    <a16:creationId xmlns:a16="http://schemas.microsoft.com/office/drawing/2014/main" id="{696E29F6-9FCE-3C97-E277-98F89F71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79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Andaloussi</a:t>
                </a:r>
              </a:p>
            </p:txBody>
          </p:sp>
          <p:sp>
            <p:nvSpPr>
              <p:cNvPr id="53295" name="Rectangle 46">
                <a:extLst>
                  <a:ext uri="{FF2B5EF4-FFF2-40B4-BE49-F238E27FC236}">
                    <a16:creationId xmlns:a16="http://schemas.microsoft.com/office/drawing/2014/main" id="{E62B3494-E136-B6A9-CBBF-CF59CB4FD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930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Rbati</a:t>
                </a:r>
              </a:p>
            </p:txBody>
          </p:sp>
          <p:sp>
            <p:nvSpPr>
              <p:cNvPr id="53296" name="Rectangle 47">
                <a:extLst>
                  <a:ext uri="{FF2B5EF4-FFF2-40B4-BE49-F238E27FC236}">
                    <a16:creationId xmlns:a16="http://schemas.microsoft.com/office/drawing/2014/main" id="{7020F19F-C1ED-31F4-3E5C-F757D197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681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Taouil</a:t>
                </a:r>
              </a:p>
            </p:txBody>
          </p:sp>
          <p:sp>
            <p:nvSpPr>
              <p:cNvPr id="53297" name="Rectangle 48">
                <a:extLst>
                  <a:ext uri="{FF2B5EF4-FFF2-40B4-BE49-F238E27FC236}">
                    <a16:creationId xmlns:a16="http://schemas.microsoft.com/office/drawing/2014/main" id="{263336FD-E40D-EA89-2557-775AC11F8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432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Azhari</a:t>
                </a:r>
              </a:p>
            </p:txBody>
          </p:sp>
          <p:sp>
            <p:nvSpPr>
              <p:cNvPr id="53298" name="Rectangle 49">
                <a:extLst>
                  <a:ext uri="{FF2B5EF4-FFF2-40B4-BE49-F238E27FC236}">
                    <a16:creationId xmlns:a16="http://schemas.microsoft.com/office/drawing/2014/main" id="{BDB5F443-EAD3-85DD-88C0-FD6EAF5C6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160"/>
                <a:ext cx="1247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Zohri</a:t>
                </a:r>
              </a:p>
            </p:txBody>
          </p:sp>
          <p:sp>
            <p:nvSpPr>
              <p:cNvPr id="53299" name="Rectangle 50">
                <a:extLst>
                  <a:ext uri="{FF2B5EF4-FFF2-40B4-BE49-F238E27FC236}">
                    <a16:creationId xmlns:a16="http://schemas.microsoft.com/office/drawing/2014/main" id="{96EAF9D7-671D-6ED0-CD68-4E24A2E85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930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1500</a:t>
                </a:r>
              </a:p>
            </p:txBody>
          </p:sp>
          <p:sp>
            <p:nvSpPr>
              <p:cNvPr id="53300" name="Rectangle 51">
                <a:extLst>
                  <a:ext uri="{FF2B5EF4-FFF2-40B4-BE49-F238E27FC236}">
                    <a16:creationId xmlns:a16="http://schemas.microsoft.com/office/drawing/2014/main" id="{BF00AB03-4856-A44E-AF8D-143B6EA23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930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01" name="Rectangle 52">
                <a:extLst>
                  <a:ext uri="{FF2B5EF4-FFF2-40B4-BE49-F238E27FC236}">
                    <a16:creationId xmlns:a16="http://schemas.microsoft.com/office/drawing/2014/main" id="{F66C96F8-9D89-C0A3-352A-E9B4F21E3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79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950</a:t>
                </a:r>
              </a:p>
            </p:txBody>
          </p:sp>
          <p:sp>
            <p:nvSpPr>
              <p:cNvPr id="53302" name="Rectangle 53">
                <a:extLst>
                  <a:ext uri="{FF2B5EF4-FFF2-40B4-BE49-F238E27FC236}">
                    <a16:creationId xmlns:a16="http://schemas.microsoft.com/office/drawing/2014/main" id="{BF3DA355-25BB-EF91-FCA9-D6C5619A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179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03" name="Rectangle 54">
                <a:extLst>
                  <a:ext uri="{FF2B5EF4-FFF2-40B4-BE49-F238E27FC236}">
                    <a16:creationId xmlns:a16="http://schemas.microsoft.com/office/drawing/2014/main" id="{5CA16F1D-AE49-7505-0182-E5A12711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428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53304" name="Rectangle 55">
                <a:extLst>
                  <a:ext uri="{FF2B5EF4-FFF2-40B4-BE49-F238E27FC236}">
                    <a16:creationId xmlns:a16="http://schemas.microsoft.com/office/drawing/2014/main" id="{1403C48E-E877-C75C-8E99-F2C8706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428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05" name="Rectangle 56">
                <a:extLst>
                  <a:ext uri="{FF2B5EF4-FFF2-40B4-BE49-F238E27FC236}">
                    <a16:creationId xmlns:a16="http://schemas.microsoft.com/office/drawing/2014/main" id="{57B7BF83-97C6-BEBD-DB22-7D0FD8CA1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81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1600</a:t>
                </a:r>
              </a:p>
            </p:txBody>
          </p:sp>
          <p:sp>
            <p:nvSpPr>
              <p:cNvPr id="53306" name="Rectangle 57">
                <a:extLst>
                  <a:ext uri="{FF2B5EF4-FFF2-40B4-BE49-F238E27FC236}">
                    <a16:creationId xmlns:a16="http://schemas.microsoft.com/office/drawing/2014/main" id="{9613B822-8320-4BA7-E126-E61F4D0E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681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07" name="Rectangle 58">
                <a:extLst>
                  <a:ext uri="{FF2B5EF4-FFF2-40B4-BE49-F238E27FC236}">
                    <a16:creationId xmlns:a16="http://schemas.microsoft.com/office/drawing/2014/main" id="{12B7AAEA-00F1-1135-B20F-9C3D156D6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32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53308" name="Rectangle 59">
                <a:extLst>
                  <a:ext uri="{FF2B5EF4-FFF2-40B4-BE49-F238E27FC236}">
                    <a16:creationId xmlns:a16="http://schemas.microsoft.com/office/drawing/2014/main" id="{D01C6B97-6100-8027-095E-E94A89C36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432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09" name="Rectangle 60">
                <a:extLst>
                  <a:ext uri="{FF2B5EF4-FFF2-40B4-BE49-F238E27FC236}">
                    <a16:creationId xmlns:a16="http://schemas.microsoft.com/office/drawing/2014/main" id="{09F747C7-7A69-9BCA-C31C-2113EFB60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60"/>
                <a:ext cx="819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2850</a:t>
                </a:r>
              </a:p>
            </p:txBody>
          </p:sp>
          <p:sp>
            <p:nvSpPr>
              <p:cNvPr id="53310" name="Rectangle 61">
                <a:extLst>
                  <a:ext uri="{FF2B5EF4-FFF2-40B4-BE49-F238E27FC236}">
                    <a16:creationId xmlns:a16="http://schemas.microsoft.com/office/drawing/2014/main" id="{3105A080-3381-601F-7E02-EEF00628E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160"/>
                <a:ext cx="852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3311" name="Line 62">
                <a:extLst>
                  <a:ext uri="{FF2B5EF4-FFF2-40B4-BE49-F238E27FC236}">
                    <a16:creationId xmlns:a16="http://schemas.microsoft.com/office/drawing/2014/main" id="{2DB22620-CA7E-6B02-58DA-20A5D305E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2" name="Line 63">
                <a:extLst>
                  <a:ext uri="{FF2B5EF4-FFF2-40B4-BE49-F238E27FC236}">
                    <a16:creationId xmlns:a16="http://schemas.microsoft.com/office/drawing/2014/main" id="{2DC964E6-0A63-C41C-F4E1-924C18094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3" name="Line 64">
                <a:extLst>
                  <a:ext uri="{FF2B5EF4-FFF2-40B4-BE49-F238E27FC236}">
                    <a16:creationId xmlns:a16="http://schemas.microsoft.com/office/drawing/2014/main" id="{F315EA2D-4B38-A517-C777-ED362D363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5" y="2160"/>
                <a:ext cx="0" cy="151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4" name="Line 65">
                <a:extLst>
                  <a:ext uri="{FF2B5EF4-FFF2-40B4-BE49-F238E27FC236}">
                    <a16:creationId xmlns:a16="http://schemas.microsoft.com/office/drawing/2014/main" id="{1C861CF9-4235-6E0B-A1FD-955A6176F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432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5" name="Line 66">
                <a:extLst>
                  <a:ext uri="{FF2B5EF4-FFF2-40B4-BE49-F238E27FC236}">
                    <a16:creationId xmlns:a16="http://schemas.microsoft.com/office/drawing/2014/main" id="{0E28DC71-07C5-09B0-11A5-79E7EE1D7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681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6" name="Line 67">
                <a:extLst>
                  <a:ext uri="{FF2B5EF4-FFF2-40B4-BE49-F238E27FC236}">
                    <a16:creationId xmlns:a16="http://schemas.microsoft.com/office/drawing/2014/main" id="{AB699FFC-ED99-34C4-9811-396B7E759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930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7" name="Line 68">
                <a:extLst>
                  <a:ext uri="{FF2B5EF4-FFF2-40B4-BE49-F238E27FC236}">
                    <a16:creationId xmlns:a16="http://schemas.microsoft.com/office/drawing/2014/main" id="{EFBFFC34-155B-4112-C724-ADEF19C15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179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8" name="Line 69">
                <a:extLst>
                  <a:ext uri="{FF2B5EF4-FFF2-40B4-BE49-F238E27FC236}">
                    <a16:creationId xmlns:a16="http://schemas.microsoft.com/office/drawing/2014/main" id="{EC809B08-FF08-F2F1-ED95-3CD52A22A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428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19" name="Line 70">
                <a:extLst>
                  <a:ext uri="{FF2B5EF4-FFF2-40B4-BE49-F238E27FC236}">
                    <a16:creationId xmlns:a16="http://schemas.microsoft.com/office/drawing/2014/main" id="{DDC4CC44-BC18-2B96-73E5-CF0253612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20" name="Line 71">
                <a:extLst>
                  <a:ext uri="{FF2B5EF4-FFF2-40B4-BE49-F238E27FC236}">
                    <a16:creationId xmlns:a16="http://schemas.microsoft.com/office/drawing/2014/main" id="{BD756392-7C95-AD1A-0760-B0295AD38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677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3321" name="Line 72">
                <a:extLst>
                  <a:ext uri="{FF2B5EF4-FFF2-40B4-BE49-F238E27FC236}">
                    <a16:creationId xmlns:a16="http://schemas.microsoft.com/office/drawing/2014/main" id="{BC944049-D579-6C34-63FE-C3FC736EA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53253" name="TextBox 72">
            <a:extLst>
              <a:ext uri="{FF2B5EF4-FFF2-40B4-BE49-F238E27FC236}">
                <a16:creationId xmlns:a16="http://schemas.microsoft.com/office/drawing/2014/main" id="{F3C7BBCF-47BD-A8FD-299D-738715AD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E3D7A3D-2D82-3938-634A-D1A08202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47180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chemeClr val="bg2"/>
                </a:solidFill>
              </a:rPr>
              <a:t>Autojointure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BFFFB07-1798-C81F-90AE-AC614498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775"/>
            <a:ext cx="549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Liste des employés ayant un salaire</a:t>
            </a:r>
          </a:p>
          <a:p>
            <a:r>
              <a:rPr lang="fr-FR" altLang="en-US" sz="2000"/>
              <a:t>&lt;=  à celui de « Azhari »</a:t>
            </a:r>
            <a:endParaRPr lang="en-GB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endParaRPr lang="fr-FR" altLang="en-US" sz="2000"/>
          </a:p>
          <a:p>
            <a:r>
              <a:rPr lang="en-GB" altLang="en-US" sz="2000"/>
              <a:t>SELECT</a:t>
            </a:r>
            <a:r>
              <a:rPr lang="en-GB" altLang="en-US" sz="2000" b="1"/>
              <a:t> 	E2.Nom</a:t>
            </a:r>
          </a:p>
          <a:p>
            <a:r>
              <a:rPr lang="en-GB" altLang="en-US" sz="2000"/>
              <a:t>FROM</a:t>
            </a:r>
            <a:r>
              <a:rPr lang="en-GB" altLang="en-US" sz="2000" b="1"/>
              <a:t> 	EMP E1, EMP E2 </a:t>
            </a:r>
          </a:p>
          <a:p>
            <a:r>
              <a:rPr lang="en-GB" altLang="en-US" sz="2000"/>
              <a:t>WHERE</a:t>
            </a:r>
            <a:r>
              <a:rPr lang="en-GB" altLang="en-US" sz="2000" b="1"/>
              <a:t> 	</a:t>
            </a:r>
            <a:r>
              <a:rPr lang="en-GB" altLang="en-US" sz="2000" b="1">
                <a:solidFill>
                  <a:srgbClr val="FF0000"/>
                </a:solidFill>
              </a:rPr>
              <a:t>E1.sal&lt;=E2.sal</a:t>
            </a:r>
            <a:r>
              <a:rPr lang="en-GB" altLang="en-US" sz="2000" b="1"/>
              <a:t> </a:t>
            </a:r>
          </a:p>
          <a:p>
            <a:r>
              <a:rPr lang="en-GB" altLang="en-US" sz="2000" b="1"/>
              <a:t>		</a:t>
            </a:r>
            <a:r>
              <a:rPr lang="en-GB" altLang="en-US" sz="2000" b="1">
                <a:solidFill>
                  <a:schemeClr val="accent1"/>
                </a:solidFill>
              </a:rPr>
              <a:t>and</a:t>
            </a:r>
            <a:r>
              <a:rPr lang="en-GB" altLang="en-US" sz="2000" b="1"/>
              <a:t> E1.Nom =</a:t>
            </a:r>
            <a:r>
              <a:rPr lang="en-GB" altLang="fr-FR" sz="2000" b="1"/>
              <a:t>‘Azhari’</a:t>
            </a:r>
            <a:r>
              <a:rPr lang="en-GB" altLang="en-US" sz="2000" b="1"/>
              <a:t>;</a:t>
            </a:r>
          </a:p>
        </p:txBody>
      </p:sp>
      <p:grpSp>
        <p:nvGrpSpPr>
          <p:cNvPr id="55300" name="Group 73">
            <a:extLst>
              <a:ext uri="{FF2B5EF4-FFF2-40B4-BE49-F238E27FC236}">
                <a16:creationId xmlns:a16="http://schemas.microsoft.com/office/drawing/2014/main" id="{A3BD19C4-36B7-B2F6-93A2-0BBFF513F1F7}"/>
              </a:ext>
            </a:extLst>
          </p:cNvPr>
          <p:cNvGrpSpPr>
            <a:grpSpLocks/>
          </p:cNvGrpSpPr>
          <p:nvPr/>
        </p:nvGrpSpPr>
        <p:grpSpPr bwMode="auto">
          <a:xfrm>
            <a:off x="3933825" y="1196975"/>
            <a:ext cx="5930900" cy="5221288"/>
            <a:chOff x="2288" y="754"/>
            <a:chExt cx="3450" cy="3289"/>
          </a:xfrm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08C474C4-8CC8-E044-8054-6637BD02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274"/>
              <a:ext cx="1247" cy="249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FFFF00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FF66"/>
                </a:buClr>
                <a:buSzPct val="75000"/>
                <a:buFont typeface="Monotype Sorts" pitchFamily="2" charset="2"/>
                <a:buChar char="u"/>
                <a:defRPr kumimoji="1" sz="24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00FF"/>
                </a:buClr>
                <a:buSzPct val="65000"/>
                <a:buFont typeface="Monotype Sorts" pitchFamily="2" charset="2"/>
                <a:buChar char="F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ClrTx/>
                <a:buSzTx/>
                <a:buFontTx/>
                <a:buNone/>
                <a:defRPr/>
              </a:pPr>
              <a:r>
                <a:rPr lang="fr-FR" altLang="en-US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Ouazzani</a:t>
              </a:r>
              <a:endParaRPr lang="fr-FR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03" name="Rectangle 6">
              <a:extLst>
                <a:ext uri="{FF2B5EF4-FFF2-40B4-BE49-F238E27FC236}">
                  <a16:creationId xmlns:a16="http://schemas.microsoft.com/office/drawing/2014/main" id="{E56A1C6E-9E33-7022-EFF9-034FBCCE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025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Rochdi</a:t>
              </a:r>
            </a:p>
          </p:txBody>
        </p:sp>
        <p:sp>
          <p:nvSpPr>
            <p:cNvPr id="55304" name="Rectangle 7">
              <a:extLst>
                <a:ext uri="{FF2B5EF4-FFF2-40B4-BE49-F238E27FC236}">
                  <a16:creationId xmlns:a16="http://schemas.microsoft.com/office/drawing/2014/main" id="{67924AD1-397A-7CF7-C18A-674CFD215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76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Tahiri</a:t>
              </a:r>
            </a:p>
          </p:txBody>
        </p:sp>
        <p:sp>
          <p:nvSpPr>
            <p:cNvPr id="55305" name="Rectangle 8">
              <a:extLst>
                <a:ext uri="{FF2B5EF4-FFF2-40B4-BE49-F238E27FC236}">
                  <a16:creationId xmlns:a16="http://schemas.microsoft.com/office/drawing/2014/main" id="{31F2FB27-DDB4-3F8F-B53D-9A5E53487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527"/>
              <a:ext cx="1247" cy="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Rachidi</a:t>
              </a:r>
            </a:p>
          </p:txBody>
        </p:sp>
        <p:sp>
          <p:nvSpPr>
            <p:cNvPr id="55306" name="Rectangle 9">
              <a:extLst>
                <a:ext uri="{FF2B5EF4-FFF2-40B4-BE49-F238E27FC236}">
                  <a16:creationId xmlns:a16="http://schemas.microsoft.com/office/drawing/2014/main" id="{EC004767-EDEB-A0E7-A0B4-EDE489013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278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Filali</a:t>
              </a:r>
            </a:p>
          </p:txBody>
        </p:sp>
        <p:sp>
          <p:nvSpPr>
            <p:cNvPr id="55307" name="Rectangle 10">
              <a:extLst>
                <a:ext uri="{FF2B5EF4-FFF2-40B4-BE49-F238E27FC236}">
                  <a16:creationId xmlns:a16="http://schemas.microsoft.com/office/drawing/2014/main" id="{F20B1930-C7EF-8B80-1430-02DF3145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029"/>
              <a:ext cx="1247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Alaoui</a:t>
              </a:r>
            </a:p>
          </p:txBody>
        </p:sp>
        <p:sp>
          <p:nvSpPr>
            <p:cNvPr id="55308" name="Rectangle 11">
              <a:extLst>
                <a:ext uri="{FF2B5EF4-FFF2-40B4-BE49-F238E27FC236}">
                  <a16:creationId xmlns:a16="http://schemas.microsoft.com/office/drawing/2014/main" id="{FC384FDE-91F7-DF99-9C8A-B7F14506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757"/>
              <a:ext cx="124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NOM</a:t>
              </a:r>
            </a:p>
          </p:txBody>
        </p:sp>
        <p:sp>
          <p:nvSpPr>
            <p:cNvPr id="55309" name="Rectangle 12">
              <a:extLst>
                <a:ext uri="{FF2B5EF4-FFF2-40B4-BE49-F238E27FC236}">
                  <a16:creationId xmlns:a16="http://schemas.microsoft.com/office/drawing/2014/main" id="{12116EE5-63B1-F8A6-2EAA-BFAD5743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527"/>
              <a:ext cx="819" cy="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1250</a:t>
              </a:r>
            </a:p>
          </p:txBody>
        </p:sp>
        <p:sp>
          <p:nvSpPr>
            <p:cNvPr id="55310" name="Rectangle 13">
              <a:extLst>
                <a:ext uri="{FF2B5EF4-FFF2-40B4-BE49-F238E27FC236}">
                  <a16:creationId xmlns:a16="http://schemas.microsoft.com/office/drawing/2014/main" id="{AA43B20E-127A-40DB-4B46-8185B1010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527"/>
              <a:ext cx="862" cy="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5311" name="Rectangle 14">
              <a:extLst>
                <a:ext uri="{FF2B5EF4-FFF2-40B4-BE49-F238E27FC236}">
                  <a16:creationId xmlns:a16="http://schemas.microsoft.com/office/drawing/2014/main" id="{B4A860C6-BD39-7D49-2FC7-47AFB851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776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2975</a:t>
              </a:r>
            </a:p>
          </p:txBody>
        </p:sp>
        <p:sp>
          <p:nvSpPr>
            <p:cNvPr id="55312" name="Rectangle 15">
              <a:extLst>
                <a:ext uri="{FF2B5EF4-FFF2-40B4-BE49-F238E27FC236}">
                  <a16:creationId xmlns:a16="http://schemas.microsoft.com/office/drawing/2014/main" id="{AFDF2DE6-1873-0C0B-45EF-4CB355DE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776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5313" name="Rectangle 16">
              <a:extLst>
                <a:ext uri="{FF2B5EF4-FFF2-40B4-BE49-F238E27FC236}">
                  <a16:creationId xmlns:a16="http://schemas.microsoft.com/office/drawing/2014/main" id="{7AEE6510-2075-AE03-44EE-F8AA6501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025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3000</a:t>
              </a:r>
            </a:p>
          </p:txBody>
        </p:sp>
        <p:sp>
          <p:nvSpPr>
            <p:cNvPr id="55314" name="Rectangle 17">
              <a:extLst>
                <a:ext uri="{FF2B5EF4-FFF2-40B4-BE49-F238E27FC236}">
                  <a16:creationId xmlns:a16="http://schemas.microsoft.com/office/drawing/2014/main" id="{2602FC8A-33C6-660E-9FD9-293D06EF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025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88" name="Rectangle 18">
              <a:extLst>
                <a:ext uri="{FF2B5EF4-FFF2-40B4-BE49-F238E27FC236}">
                  <a16:creationId xmlns:a16="http://schemas.microsoft.com/office/drawing/2014/main" id="{674FA4FB-BF98-D042-870B-0A5537F7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274"/>
              <a:ext cx="819" cy="249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FFFF00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FF66"/>
                </a:buClr>
                <a:buSzPct val="75000"/>
                <a:buFont typeface="Monotype Sorts" pitchFamily="2" charset="2"/>
                <a:buChar char="u"/>
                <a:defRPr kumimoji="1" sz="24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00FF"/>
                </a:buClr>
                <a:buSzPct val="65000"/>
                <a:buFont typeface="Monotype Sorts" pitchFamily="2" charset="2"/>
                <a:buChar char="F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ClrTx/>
                <a:buSzTx/>
                <a:buFontTx/>
                <a:buNone/>
                <a:defRPr/>
              </a:pPr>
              <a:r>
                <a:rPr lang="fr-FR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7A4B427A-5CC1-9E49-9142-455B43DB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274"/>
              <a:ext cx="863" cy="249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FFFF00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FF66"/>
                </a:buClr>
                <a:buSzPct val="75000"/>
                <a:buFont typeface="Monotype Sorts" pitchFamily="2" charset="2"/>
                <a:buChar char="u"/>
                <a:defRPr kumimoji="1" sz="24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00FF"/>
                </a:buClr>
                <a:buSzPct val="65000"/>
                <a:buFont typeface="Monotype Sorts" pitchFamily="2" charset="2"/>
                <a:buChar char="F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1600">
                  <a:solidFill>
                    <a:schemeClr val="bg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ClrTx/>
                <a:buSzTx/>
                <a:buFontTx/>
                <a:buNone/>
                <a:defRPr/>
              </a:pPr>
              <a:r>
                <a:rPr lang="fr-FR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5317" name="Rectangle 20">
              <a:extLst>
                <a:ext uri="{FF2B5EF4-FFF2-40B4-BE49-F238E27FC236}">
                  <a16:creationId xmlns:a16="http://schemas.microsoft.com/office/drawing/2014/main" id="{FA7D8BBC-ACC3-076A-C961-9D862FC7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78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1500</a:t>
              </a:r>
            </a:p>
          </p:txBody>
        </p:sp>
        <p:sp>
          <p:nvSpPr>
            <p:cNvPr id="55318" name="Rectangle 21">
              <a:extLst>
                <a:ext uri="{FF2B5EF4-FFF2-40B4-BE49-F238E27FC236}">
                  <a16:creationId xmlns:a16="http://schemas.microsoft.com/office/drawing/2014/main" id="{4D04271C-26B6-DDC4-CDF1-A2C19B651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278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5319" name="Rectangle 22">
              <a:extLst>
                <a:ext uri="{FF2B5EF4-FFF2-40B4-BE49-F238E27FC236}">
                  <a16:creationId xmlns:a16="http://schemas.microsoft.com/office/drawing/2014/main" id="{39209BF6-2560-DF92-065F-D8948725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029"/>
              <a:ext cx="819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55320" name="Rectangle 23">
              <a:extLst>
                <a:ext uri="{FF2B5EF4-FFF2-40B4-BE49-F238E27FC236}">
                  <a16:creationId xmlns:a16="http://schemas.microsoft.com/office/drawing/2014/main" id="{D4C0DE3D-604A-C332-0C44-89A5A1A8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1029"/>
              <a:ext cx="862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5321" name="Rectangle 24">
              <a:extLst>
                <a:ext uri="{FF2B5EF4-FFF2-40B4-BE49-F238E27FC236}">
                  <a16:creationId xmlns:a16="http://schemas.microsoft.com/office/drawing/2014/main" id="{96115971-AB6D-12B6-A427-EE883B6E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029"/>
              <a:ext cx="522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5322" name="Rectangle 25">
              <a:extLst>
                <a:ext uri="{FF2B5EF4-FFF2-40B4-BE49-F238E27FC236}">
                  <a16:creationId xmlns:a16="http://schemas.microsoft.com/office/drawing/2014/main" id="{5450B4D8-0347-17E9-AD2A-BF04B91C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757"/>
              <a:ext cx="8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sal</a:t>
              </a:r>
            </a:p>
          </p:txBody>
        </p:sp>
        <p:sp>
          <p:nvSpPr>
            <p:cNvPr id="55323" name="Rectangle 26">
              <a:extLst>
                <a:ext uri="{FF2B5EF4-FFF2-40B4-BE49-F238E27FC236}">
                  <a16:creationId xmlns:a16="http://schemas.microsoft.com/office/drawing/2014/main" id="{4FB5EF7C-CD43-F7A6-4F4B-7835A868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757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Deptno</a:t>
              </a:r>
            </a:p>
          </p:txBody>
        </p:sp>
        <p:sp>
          <p:nvSpPr>
            <p:cNvPr id="55324" name="Rectangle 27">
              <a:extLst>
                <a:ext uri="{FF2B5EF4-FFF2-40B4-BE49-F238E27FC236}">
                  <a16:creationId xmlns:a16="http://schemas.microsoft.com/office/drawing/2014/main" id="{5B782CBD-A23C-2D4F-76DB-5E42339A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757"/>
              <a:ext cx="52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>
                  <a:solidFill>
                    <a:schemeClr val="tx2"/>
                  </a:solidFill>
                </a:rPr>
                <a:t>EMP</a:t>
              </a:r>
            </a:p>
          </p:txBody>
        </p:sp>
        <p:sp>
          <p:nvSpPr>
            <p:cNvPr id="55325" name="Line 28">
              <a:extLst>
                <a:ext uri="{FF2B5EF4-FFF2-40B4-BE49-F238E27FC236}">
                  <a16:creationId xmlns:a16="http://schemas.microsoft.com/office/drawing/2014/main" id="{EE9D476A-CD4F-090D-5395-3A85423D5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757"/>
              <a:ext cx="33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26" name="Line 29">
              <a:extLst>
                <a:ext uri="{FF2B5EF4-FFF2-40B4-BE49-F238E27FC236}">
                  <a16:creationId xmlns:a16="http://schemas.microsoft.com/office/drawing/2014/main" id="{E73A9A47-E0BF-FED8-BAED-9578FFDC2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3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27" name="Line 30">
              <a:extLst>
                <a:ext uri="{FF2B5EF4-FFF2-40B4-BE49-F238E27FC236}">
                  <a16:creationId xmlns:a16="http://schemas.microsoft.com/office/drawing/2014/main" id="{0E3412C7-429A-256F-8E9E-04E545542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523"/>
              <a:ext cx="52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28" name="Line 31">
              <a:extLst>
                <a:ext uri="{FF2B5EF4-FFF2-40B4-BE49-F238E27FC236}">
                  <a16:creationId xmlns:a16="http://schemas.microsoft.com/office/drawing/2014/main" id="{C1B1598D-7621-327E-E08C-99A55E109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29" name="Line 32">
              <a:extLst>
                <a:ext uri="{FF2B5EF4-FFF2-40B4-BE49-F238E27FC236}">
                  <a16:creationId xmlns:a16="http://schemas.microsoft.com/office/drawing/2014/main" id="{A30A811C-C29F-5CFB-BC39-DD2719DD4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0" name="Line 33">
              <a:extLst>
                <a:ext uri="{FF2B5EF4-FFF2-40B4-BE49-F238E27FC236}">
                  <a16:creationId xmlns:a16="http://schemas.microsoft.com/office/drawing/2014/main" id="{F76E9DC2-6A65-2B45-A964-AAE7D234E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" y="757"/>
              <a:ext cx="0" cy="17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1" name="Line 34">
              <a:extLst>
                <a:ext uri="{FF2B5EF4-FFF2-40B4-BE49-F238E27FC236}">
                  <a16:creationId xmlns:a16="http://schemas.microsoft.com/office/drawing/2014/main" id="{C98DD58F-1BC8-6F33-3F0D-476DA995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278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2" name="Line 35">
              <a:extLst>
                <a:ext uri="{FF2B5EF4-FFF2-40B4-BE49-F238E27FC236}">
                  <a16:creationId xmlns:a16="http://schemas.microsoft.com/office/drawing/2014/main" id="{81EE6FDD-894E-E52D-9D87-02B3D98E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527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3" name="Line 36">
              <a:extLst>
                <a:ext uri="{FF2B5EF4-FFF2-40B4-BE49-F238E27FC236}">
                  <a16:creationId xmlns:a16="http://schemas.microsoft.com/office/drawing/2014/main" id="{F9B502A2-D249-C5C8-DA09-7B8B1BD4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776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4" name="Line 37">
              <a:extLst>
                <a:ext uri="{FF2B5EF4-FFF2-40B4-BE49-F238E27FC236}">
                  <a16:creationId xmlns:a16="http://schemas.microsoft.com/office/drawing/2014/main" id="{ECEEB125-D235-611A-D4E5-0E598E37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025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5" name="Line 38">
              <a:extLst>
                <a:ext uri="{FF2B5EF4-FFF2-40B4-BE49-F238E27FC236}">
                  <a16:creationId xmlns:a16="http://schemas.microsoft.com/office/drawing/2014/main" id="{33162219-8B3C-1C27-1C30-6D03E9C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274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6" name="Line 39">
              <a:extLst>
                <a:ext uri="{FF2B5EF4-FFF2-40B4-BE49-F238E27FC236}">
                  <a16:creationId xmlns:a16="http://schemas.microsoft.com/office/drawing/2014/main" id="{868650C8-B7D9-B933-6497-C98D704A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523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7" name="Line 40">
              <a:extLst>
                <a:ext uri="{FF2B5EF4-FFF2-40B4-BE49-F238E27FC236}">
                  <a16:creationId xmlns:a16="http://schemas.microsoft.com/office/drawing/2014/main" id="{D5BC1046-C890-8CC4-AE8F-BA6F3A209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29"/>
              <a:ext cx="0" cy="14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8" name="Line 41">
              <a:extLst>
                <a:ext uri="{FF2B5EF4-FFF2-40B4-BE49-F238E27FC236}">
                  <a16:creationId xmlns:a16="http://schemas.microsoft.com/office/drawing/2014/main" id="{BEAE423C-7E6D-E58E-BC6F-9A4DD03F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75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5339" name="Line 42">
              <a:extLst>
                <a:ext uri="{FF2B5EF4-FFF2-40B4-BE49-F238E27FC236}">
                  <a16:creationId xmlns:a16="http://schemas.microsoft.com/office/drawing/2014/main" id="{1ECEF90B-552B-EF46-8A7C-F60ABFCA5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757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5340" name="Group 43">
              <a:extLst>
                <a:ext uri="{FF2B5EF4-FFF2-40B4-BE49-F238E27FC236}">
                  <a16:creationId xmlns:a16="http://schemas.microsoft.com/office/drawing/2014/main" id="{094281E1-0B6F-C58E-36FF-FBAAA2B08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526"/>
              <a:ext cx="2918" cy="1517"/>
              <a:chOff x="577" y="2160"/>
              <a:chExt cx="2918" cy="1517"/>
            </a:xfrm>
          </p:grpSpPr>
          <p:sp>
            <p:nvSpPr>
              <p:cNvPr id="55341" name="Rectangle 44">
                <a:extLst>
                  <a:ext uri="{FF2B5EF4-FFF2-40B4-BE49-F238E27FC236}">
                    <a16:creationId xmlns:a16="http://schemas.microsoft.com/office/drawing/2014/main" id="{A366D7B8-5C70-95A0-B2DA-4FC9B974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428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Soussi</a:t>
                </a:r>
              </a:p>
            </p:txBody>
          </p:sp>
          <p:sp>
            <p:nvSpPr>
              <p:cNvPr id="115" name="Rectangle 45">
                <a:extLst>
                  <a:ext uri="{FF2B5EF4-FFF2-40B4-BE49-F238E27FC236}">
                    <a16:creationId xmlns:a16="http://schemas.microsoft.com/office/drawing/2014/main" id="{BD198752-6D9E-A843-B4AE-155AC5277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79"/>
                <a:ext cx="1247" cy="249"/>
              </a:xfrm>
              <a:prstGeom prst="rect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buClr>
                    <a:srgbClr val="FFFF00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FF66"/>
                  </a:buClr>
                  <a:buSzPct val="75000"/>
                  <a:buFont typeface="Monotype Sorts" pitchFamily="2" charset="2"/>
                  <a:buChar char="u"/>
                  <a:defRPr kumimoji="1" sz="24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FF"/>
                  </a:buClr>
                  <a:buSzPct val="65000"/>
                  <a:buFont typeface="Monotype Sorts" pitchFamily="2" charset="2"/>
                  <a:buChar char="F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Tx/>
                  <a:buSzTx/>
                  <a:buFontTx/>
                  <a:buNone/>
                  <a:defRPr/>
                </a:pPr>
                <a:r>
                  <a:rPr lang="fr-FR" alt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Andaloussi</a:t>
                </a:r>
                <a:endParaRPr lang="fr-FR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43" name="Rectangle 46">
                <a:extLst>
                  <a:ext uri="{FF2B5EF4-FFF2-40B4-BE49-F238E27FC236}">
                    <a16:creationId xmlns:a16="http://schemas.microsoft.com/office/drawing/2014/main" id="{E9325535-CD76-C82A-36E1-4525034F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930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Rbati</a:t>
                </a:r>
              </a:p>
            </p:txBody>
          </p:sp>
          <p:sp>
            <p:nvSpPr>
              <p:cNvPr id="55344" name="Rectangle 47">
                <a:extLst>
                  <a:ext uri="{FF2B5EF4-FFF2-40B4-BE49-F238E27FC236}">
                    <a16:creationId xmlns:a16="http://schemas.microsoft.com/office/drawing/2014/main" id="{A1B0185E-5E81-2397-ED0F-147E334FA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681"/>
                <a:ext cx="1247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Taouil</a:t>
                </a:r>
              </a:p>
            </p:txBody>
          </p:sp>
          <p:sp>
            <p:nvSpPr>
              <p:cNvPr id="55345" name="Rectangle 48">
                <a:extLst>
                  <a:ext uri="{FF2B5EF4-FFF2-40B4-BE49-F238E27FC236}">
                    <a16:creationId xmlns:a16="http://schemas.microsoft.com/office/drawing/2014/main" id="{40932C10-E8A2-7411-41A3-49D91296C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432"/>
                <a:ext cx="1247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Azhari</a:t>
                </a:r>
              </a:p>
            </p:txBody>
          </p:sp>
          <p:sp>
            <p:nvSpPr>
              <p:cNvPr id="55346" name="Rectangle 49">
                <a:extLst>
                  <a:ext uri="{FF2B5EF4-FFF2-40B4-BE49-F238E27FC236}">
                    <a16:creationId xmlns:a16="http://schemas.microsoft.com/office/drawing/2014/main" id="{E39B186D-8CE0-3C1F-C110-FDA06CA81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160"/>
                <a:ext cx="1247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Zohri</a:t>
                </a:r>
              </a:p>
            </p:txBody>
          </p:sp>
          <p:sp>
            <p:nvSpPr>
              <p:cNvPr id="55347" name="Rectangle 50">
                <a:extLst>
                  <a:ext uri="{FF2B5EF4-FFF2-40B4-BE49-F238E27FC236}">
                    <a16:creationId xmlns:a16="http://schemas.microsoft.com/office/drawing/2014/main" id="{111B1A66-3AF1-3120-9343-8D06CB2E1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930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1500</a:t>
                </a:r>
              </a:p>
            </p:txBody>
          </p:sp>
          <p:sp>
            <p:nvSpPr>
              <p:cNvPr id="55348" name="Rectangle 51">
                <a:extLst>
                  <a:ext uri="{FF2B5EF4-FFF2-40B4-BE49-F238E27FC236}">
                    <a16:creationId xmlns:a16="http://schemas.microsoft.com/office/drawing/2014/main" id="{C909897B-F902-7762-92D0-65379EC31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930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122" name="Rectangle 52">
                <a:extLst>
                  <a:ext uri="{FF2B5EF4-FFF2-40B4-BE49-F238E27FC236}">
                    <a16:creationId xmlns:a16="http://schemas.microsoft.com/office/drawing/2014/main" id="{526F9A09-A6D3-BA4A-8C88-19AE65A41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79"/>
                <a:ext cx="819" cy="249"/>
              </a:xfrm>
              <a:prstGeom prst="rect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buClr>
                    <a:srgbClr val="FFFF00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FF66"/>
                  </a:buClr>
                  <a:buSzPct val="75000"/>
                  <a:buFont typeface="Monotype Sorts" pitchFamily="2" charset="2"/>
                  <a:buChar char="u"/>
                  <a:defRPr kumimoji="1" sz="24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FF"/>
                  </a:buClr>
                  <a:buSzPct val="65000"/>
                  <a:buFont typeface="Monotype Sorts" pitchFamily="2" charset="2"/>
                  <a:buChar char="F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Tx/>
                  <a:buSzTx/>
                  <a:buFontTx/>
                  <a:buNone/>
                  <a:defRPr/>
                </a:pPr>
                <a:r>
                  <a:rPr lang="fr-FR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950</a:t>
                </a:r>
              </a:p>
            </p:txBody>
          </p:sp>
          <p:sp>
            <p:nvSpPr>
              <p:cNvPr id="123" name="Rectangle 53">
                <a:extLst>
                  <a:ext uri="{FF2B5EF4-FFF2-40B4-BE49-F238E27FC236}">
                    <a16:creationId xmlns:a16="http://schemas.microsoft.com/office/drawing/2014/main" id="{D9B6A8BA-F411-4944-AB37-5273C4E23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179"/>
                <a:ext cx="852" cy="249"/>
              </a:xfrm>
              <a:prstGeom prst="rect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buClr>
                    <a:srgbClr val="FFFF00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FF66"/>
                  </a:buClr>
                  <a:buSzPct val="75000"/>
                  <a:buFont typeface="Monotype Sorts" pitchFamily="2" charset="2"/>
                  <a:buChar char="u"/>
                  <a:defRPr kumimoji="1" sz="24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FF"/>
                  </a:buClr>
                  <a:buSzPct val="65000"/>
                  <a:buFont typeface="Monotype Sorts" pitchFamily="2" charset="2"/>
                  <a:buChar char="F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Tx/>
                  <a:buSzTx/>
                  <a:buFontTx/>
                  <a:buNone/>
                  <a:defRPr/>
                </a:pPr>
                <a:r>
                  <a:rPr lang="fr-FR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  <p:sp>
            <p:nvSpPr>
              <p:cNvPr id="55351" name="Rectangle 54">
                <a:extLst>
                  <a:ext uri="{FF2B5EF4-FFF2-40B4-BE49-F238E27FC236}">
                    <a16:creationId xmlns:a16="http://schemas.microsoft.com/office/drawing/2014/main" id="{51C40E66-FF32-7FD4-7750-876CF6530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428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55352" name="Rectangle 55">
                <a:extLst>
                  <a:ext uri="{FF2B5EF4-FFF2-40B4-BE49-F238E27FC236}">
                    <a16:creationId xmlns:a16="http://schemas.microsoft.com/office/drawing/2014/main" id="{699F57D9-0D85-1D10-E00E-441DC3132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3428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5353" name="Rectangle 56">
                <a:extLst>
                  <a:ext uri="{FF2B5EF4-FFF2-40B4-BE49-F238E27FC236}">
                    <a16:creationId xmlns:a16="http://schemas.microsoft.com/office/drawing/2014/main" id="{0A2A6D76-4BA3-FC76-0109-CD640878D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81"/>
                <a:ext cx="819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1600</a:t>
                </a:r>
              </a:p>
            </p:txBody>
          </p:sp>
          <p:sp>
            <p:nvSpPr>
              <p:cNvPr id="55354" name="Rectangle 57">
                <a:extLst>
                  <a:ext uri="{FF2B5EF4-FFF2-40B4-BE49-F238E27FC236}">
                    <a16:creationId xmlns:a16="http://schemas.microsoft.com/office/drawing/2014/main" id="{15524498-69E1-CB9D-5DB5-B67C02072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681"/>
                <a:ext cx="852" cy="24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5355" name="Rectangle 58">
                <a:extLst>
                  <a:ext uri="{FF2B5EF4-FFF2-40B4-BE49-F238E27FC236}">
                    <a16:creationId xmlns:a16="http://schemas.microsoft.com/office/drawing/2014/main" id="{C1522C18-2204-E240-108B-8E1968D54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32"/>
                <a:ext cx="819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1250</a:t>
                </a:r>
              </a:p>
            </p:txBody>
          </p:sp>
          <p:sp>
            <p:nvSpPr>
              <p:cNvPr id="55356" name="Rectangle 59">
                <a:extLst>
                  <a:ext uri="{FF2B5EF4-FFF2-40B4-BE49-F238E27FC236}">
                    <a16:creationId xmlns:a16="http://schemas.microsoft.com/office/drawing/2014/main" id="{F6ABD9DA-866E-E3C4-19C3-D5C01E07C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432"/>
                <a:ext cx="852" cy="2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5357" name="Rectangle 60">
                <a:extLst>
                  <a:ext uri="{FF2B5EF4-FFF2-40B4-BE49-F238E27FC236}">
                    <a16:creationId xmlns:a16="http://schemas.microsoft.com/office/drawing/2014/main" id="{A0FDFE92-3122-D058-B638-59A9A0466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60"/>
                <a:ext cx="819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2850</a:t>
                </a:r>
              </a:p>
            </p:txBody>
          </p:sp>
          <p:sp>
            <p:nvSpPr>
              <p:cNvPr id="55358" name="Rectangle 61">
                <a:extLst>
                  <a:ext uri="{FF2B5EF4-FFF2-40B4-BE49-F238E27FC236}">
                    <a16:creationId xmlns:a16="http://schemas.microsoft.com/office/drawing/2014/main" id="{464B252F-A437-6FB8-8EAE-4469B37C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2160"/>
                <a:ext cx="852" cy="27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fr-FR" altLang="en-US" sz="200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5359" name="Line 62">
                <a:extLst>
                  <a:ext uri="{FF2B5EF4-FFF2-40B4-BE49-F238E27FC236}">
                    <a16:creationId xmlns:a16="http://schemas.microsoft.com/office/drawing/2014/main" id="{999FDFA1-8FC4-5831-1538-24E1B6B7D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0" name="Line 63">
                <a:extLst>
                  <a:ext uri="{FF2B5EF4-FFF2-40B4-BE49-F238E27FC236}">
                    <a16:creationId xmlns:a16="http://schemas.microsoft.com/office/drawing/2014/main" id="{56FC6403-48CB-4577-99A0-D6E68B726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1" name="Line 64">
                <a:extLst>
                  <a:ext uri="{FF2B5EF4-FFF2-40B4-BE49-F238E27FC236}">
                    <a16:creationId xmlns:a16="http://schemas.microsoft.com/office/drawing/2014/main" id="{5BE8E072-F3B5-1EB5-FAF6-CE2D33EA5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5" y="2160"/>
                <a:ext cx="0" cy="151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2" name="Line 65">
                <a:extLst>
                  <a:ext uri="{FF2B5EF4-FFF2-40B4-BE49-F238E27FC236}">
                    <a16:creationId xmlns:a16="http://schemas.microsoft.com/office/drawing/2014/main" id="{3ACDB9FE-3A06-C0F1-7186-90373EBB4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432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3" name="Line 66">
                <a:extLst>
                  <a:ext uri="{FF2B5EF4-FFF2-40B4-BE49-F238E27FC236}">
                    <a16:creationId xmlns:a16="http://schemas.microsoft.com/office/drawing/2014/main" id="{5BB20BE8-04A3-B3DC-6793-2A16AECBD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681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4" name="Line 67">
                <a:extLst>
                  <a:ext uri="{FF2B5EF4-FFF2-40B4-BE49-F238E27FC236}">
                    <a16:creationId xmlns:a16="http://schemas.microsoft.com/office/drawing/2014/main" id="{555805BF-515B-D9FA-424C-398045464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930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5" name="Line 68">
                <a:extLst>
                  <a:ext uri="{FF2B5EF4-FFF2-40B4-BE49-F238E27FC236}">
                    <a16:creationId xmlns:a16="http://schemas.microsoft.com/office/drawing/2014/main" id="{0422224A-DDAF-A22E-CED4-8E7297060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179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6" name="Line 69">
                <a:extLst>
                  <a:ext uri="{FF2B5EF4-FFF2-40B4-BE49-F238E27FC236}">
                    <a16:creationId xmlns:a16="http://schemas.microsoft.com/office/drawing/2014/main" id="{A00198EF-8718-319A-341B-6F4E915F1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428"/>
                <a:ext cx="2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7" name="Line 70">
                <a:extLst>
                  <a:ext uri="{FF2B5EF4-FFF2-40B4-BE49-F238E27FC236}">
                    <a16:creationId xmlns:a16="http://schemas.microsoft.com/office/drawing/2014/main" id="{193DE50B-03F0-E25C-22E6-AB28AFDEC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2160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8" name="Line 71">
                <a:extLst>
                  <a:ext uri="{FF2B5EF4-FFF2-40B4-BE49-F238E27FC236}">
                    <a16:creationId xmlns:a16="http://schemas.microsoft.com/office/drawing/2014/main" id="{0DFA325B-C436-FC20-9A38-E37594E0C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" y="3677"/>
                <a:ext cx="291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5369" name="Line 72">
                <a:extLst>
                  <a:ext uri="{FF2B5EF4-FFF2-40B4-BE49-F238E27FC236}">
                    <a16:creationId xmlns:a16="http://schemas.microsoft.com/office/drawing/2014/main" id="{F5B04579-1858-AD22-BE1D-EC4C6F351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2160"/>
                <a:ext cx="0" cy="15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55301" name="TextBox 72">
            <a:extLst>
              <a:ext uri="{FF2B5EF4-FFF2-40B4-BE49-F238E27FC236}">
                <a16:creationId xmlns:a16="http://schemas.microsoft.com/office/drawing/2014/main" id="{C2DEC87A-2579-105A-5DC0-14AE368C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7AE91FC-0927-F356-368E-0E37FC95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2C31F5A-272C-2218-5510-8DED3DB51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57348" name="Rectangle 50">
            <a:extLst>
              <a:ext uri="{FF2B5EF4-FFF2-40B4-BE49-F238E27FC236}">
                <a16:creationId xmlns:a16="http://schemas.microsoft.com/office/drawing/2014/main" id="{6B51E8BF-EF5B-6962-63FA-633B6A85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902825" cy="19383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Les jointures externes permettent de visualiser des lignes qui ne répondent pas à la condition de jointure.</a:t>
            </a:r>
          </a:p>
          <a:p>
            <a:pPr lvl="2">
              <a:buFontTx/>
              <a:buChar char="•"/>
            </a:pPr>
            <a:r>
              <a:rPr lang="fr-FR" altLang="en-US" b="1" dirty="0"/>
              <a:t>Jointure externe</a:t>
            </a:r>
            <a:endParaRPr lang="fr-FR" altLang="en-US" dirty="0"/>
          </a:p>
          <a:p>
            <a:pPr lvl="2">
              <a:buFontTx/>
              <a:buChar char="•"/>
            </a:pPr>
            <a:r>
              <a:rPr lang="fr-FR" altLang="en-US" b="1" dirty="0"/>
              <a:t>Jointure externe à gauche</a:t>
            </a:r>
          </a:p>
          <a:p>
            <a:pPr lvl="2">
              <a:buFontTx/>
              <a:buChar char="•"/>
            </a:pPr>
            <a:r>
              <a:rPr lang="fr-FR" altLang="en-US" b="1" dirty="0"/>
              <a:t>Jointure externe à droite</a:t>
            </a:r>
          </a:p>
        </p:txBody>
      </p:sp>
      <p:graphicFrame>
        <p:nvGraphicFramePr>
          <p:cNvPr id="38" name="Group 5">
            <a:extLst>
              <a:ext uri="{FF2B5EF4-FFF2-40B4-BE49-F238E27FC236}">
                <a16:creationId xmlns:a16="http://schemas.microsoft.com/office/drawing/2014/main" id="{F1764758-98D2-AB47-A623-3C1533425675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3975100"/>
          <a:ext cx="2808288" cy="1871663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086E8D5C-330C-7047-ABA8-2F64369CC061}"/>
              </a:ext>
            </a:extLst>
          </p:cNvPr>
          <p:cNvGraphicFramePr>
            <a:graphicFrameLocks noGrp="1"/>
          </p:cNvGraphicFramePr>
          <p:nvPr/>
        </p:nvGraphicFramePr>
        <p:xfrm>
          <a:off x="5221288" y="3975100"/>
          <a:ext cx="2808287" cy="1871663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1" name="Rectangle 51">
            <a:extLst>
              <a:ext uri="{FF2B5EF4-FFF2-40B4-BE49-F238E27FC236}">
                <a16:creationId xmlns:a16="http://schemas.microsoft.com/office/drawing/2014/main" id="{B4D7E0C2-5778-4F19-1D04-61AEC1ED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47833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2" name="Rectangle 52">
            <a:extLst>
              <a:ext uri="{FF2B5EF4-FFF2-40B4-BE49-F238E27FC236}">
                <a16:creationId xmlns:a16="http://schemas.microsoft.com/office/drawing/2014/main" id="{FCC55B31-D2F8-5D6F-46AC-82F303A2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69423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3" name="Rectangle 53">
            <a:extLst>
              <a:ext uri="{FF2B5EF4-FFF2-40B4-BE49-F238E27FC236}">
                <a16:creationId xmlns:a16="http://schemas.microsoft.com/office/drawing/2014/main" id="{E3270352-4910-6C6D-62B9-1EBDD3C0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911725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4" name="Rectangle 54">
            <a:extLst>
              <a:ext uri="{FF2B5EF4-FFF2-40B4-BE49-F238E27FC236}">
                <a16:creationId xmlns:a16="http://schemas.microsoft.com/office/drawing/2014/main" id="{6C088832-D3BC-CEEB-E1D5-DBFA3C8A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127625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5" name="Rectangle 55">
            <a:extLst>
              <a:ext uri="{FF2B5EF4-FFF2-40B4-BE49-F238E27FC236}">
                <a16:creationId xmlns:a16="http://schemas.microsoft.com/office/drawing/2014/main" id="{EF4F81B9-FE4A-2FA9-79A3-60B73E7C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343525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6" name="Rectangle 56">
            <a:extLst>
              <a:ext uri="{FF2B5EF4-FFF2-40B4-BE49-F238E27FC236}">
                <a16:creationId xmlns:a16="http://schemas.microsoft.com/office/drawing/2014/main" id="{BD4242F9-01D1-8A39-A1B5-8960A946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559425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7" name="Rectangle 57">
            <a:extLst>
              <a:ext uri="{FF2B5EF4-FFF2-40B4-BE49-F238E27FC236}">
                <a16:creationId xmlns:a16="http://schemas.microsoft.com/office/drawing/2014/main" id="{6E3AA023-255A-DE0B-E805-71FC3CEB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47833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8" name="Rectangle 59">
            <a:extLst>
              <a:ext uri="{FF2B5EF4-FFF2-40B4-BE49-F238E27FC236}">
                <a16:creationId xmlns:a16="http://schemas.microsoft.com/office/drawing/2014/main" id="{9995F713-2997-4387-3473-30D8557C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911725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89" name="Rectangle 60">
            <a:extLst>
              <a:ext uri="{FF2B5EF4-FFF2-40B4-BE49-F238E27FC236}">
                <a16:creationId xmlns:a16="http://schemas.microsoft.com/office/drawing/2014/main" id="{8EB78F54-52DD-2A4A-E616-C14C7CA0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127625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90" name="Rectangle 61">
            <a:extLst>
              <a:ext uri="{FF2B5EF4-FFF2-40B4-BE49-F238E27FC236}">
                <a16:creationId xmlns:a16="http://schemas.microsoft.com/office/drawing/2014/main" id="{CC379EA9-C243-4B9B-7B9A-091F408F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343525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91" name="Rectangle 62">
            <a:extLst>
              <a:ext uri="{FF2B5EF4-FFF2-40B4-BE49-F238E27FC236}">
                <a16:creationId xmlns:a16="http://schemas.microsoft.com/office/drawing/2014/main" id="{07B6770A-9386-CFE9-992C-4CBEBF3E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559425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392" name="Rectangle 63">
            <a:extLst>
              <a:ext uri="{FF2B5EF4-FFF2-40B4-BE49-F238E27FC236}">
                <a16:creationId xmlns:a16="http://schemas.microsoft.com/office/drawing/2014/main" id="{5918BAEE-3C41-5134-58C2-2A1400B5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775325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57393" name="AutoShape 64">
            <a:extLst>
              <a:ext uri="{FF2B5EF4-FFF2-40B4-BE49-F238E27FC236}">
                <a16:creationId xmlns:a16="http://schemas.microsoft.com/office/drawing/2014/main" id="{3A1D7889-C306-46CD-54C4-8330FDBFC284}"/>
              </a:ext>
            </a:extLst>
          </p:cNvPr>
          <p:cNvCxnSpPr>
            <a:cxnSpLocks noChangeShapeType="1"/>
            <a:stCxn id="57381" idx="3"/>
            <a:endCxn id="57387" idx="1"/>
          </p:cNvCxnSpPr>
          <p:nvPr/>
        </p:nvCxnSpPr>
        <p:spPr bwMode="auto">
          <a:xfrm>
            <a:off x="3636963" y="4586288"/>
            <a:ext cx="2376487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4" name="AutoShape 65">
            <a:extLst>
              <a:ext uri="{FF2B5EF4-FFF2-40B4-BE49-F238E27FC236}">
                <a16:creationId xmlns:a16="http://schemas.microsoft.com/office/drawing/2014/main" id="{EB672010-1214-1C15-397C-D505B3FCEF99}"/>
              </a:ext>
            </a:extLst>
          </p:cNvPr>
          <p:cNvCxnSpPr>
            <a:cxnSpLocks noChangeShapeType="1"/>
            <a:stCxn id="57382" idx="3"/>
            <a:endCxn id="57388" idx="1"/>
          </p:cNvCxnSpPr>
          <p:nvPr/>
        </p:nvCxnSpPr>
        <p:spPr bwMode="auto">
          <a:xfrm>
            <a:off x="3636963" y="4802188"/>
            <a:ext cx="2376487" cy="2174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5" name="AutoShape 66">
            <a:extLst>
              <a:ext uri="{FF2B5EF4-FFF2-40B4-BE49-F238E27FC236}">
                <a16:creationId xmlns:a16="http://schemas.microsoft.com/office/drawing/2014/main" id="{7411FF8D-D6C8-11F2-CD19-2FDF0118D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36963" y="5018088"/>
            <a:ext cx="2376487" cy="2174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6" name="AutoShape 67">
            <a:extLst>
              <a:ext uri="{FF2B5EF4-FFF2-40B4-BE49-F238E27FC236}">
                <a16:creationId xmlns:a16="http://schemas.microsoft.com/office/drawing/2014/main" id="{2482D8E6-C6AD-5B8B-934B-ADAD77CC3F15}"/>
              </a:ext>
            </a:extLst>
          </p:cNvPr>
          <p:cNvCxnSpPr>
            <a:cxnSpLocks noChangeShapeType="1"/>
            <a:endCxn id="57387" idx="1"/>
          </p:cNvCxnSpPr>
          <p:nvPr/>
        </p:nvCxnSpPr>
        <p:spPr bwMode="auto">
          <a:xfrm flipV="1">
            <a:off x="3636963" y="4586288"/>
            <a:ext cx="2376487" cy="3952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7" name="AutoShape 68">
            <a:extLst>
              <a:ext uri="{FF2B5EF4-FFF2-40B4-BE49-F238E27FC236}">
                <a16:creationId xmlns:a16="http://schemas.microsoft.com/office/drawing/2014/main" id="{CBC55FCA-7D3A-C1DE-A0B1-1D98CE8AFB6D}"/>
              </a:ext>
            </a:extLst>
          </p:cNvPr>
          <p:cNvCxnSpPr>
            <a:cxnSpLocks noChangeShapeType="1"/>
            <a:endCxn id="57390" idx="1"/>
          </p:cNvCxnSpPr>
          <p:nvPr/>
        </p:nvCxnSpPr>
        <p:spPr bwMode="auto">
          <a:xfrm flipV="1">
            <a:off x="3636963" y="5451475"/>
            <a:ext cx="2376487" cy="1793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AutoShape 69">
            <a:extLst>
              <a:ext uri="{FF2B5EF4-FFF2-40B4-BE49-F238E27FC236}">
                <a16:creationId xmlns:a16="http://schemas.microsoft.com/office/drawing/2014/main" id="{C13AB841-F8F9-C3F9-A2F6-672C3129460E}"/>
              </a:ext>
            </a:extLst>
          </p:cNvPr>
          <p:cNvCxnSpPr>
            <a:cxnSpLocks noChangeShapeType="1"/>
            <a:stCxn id="57386" idx="3"/>
            <a:endCxn id="57387" idx="1"/>
          </p:cNvCxnSpPr>
          <p:nvPr/>
        </p:nvCxnSpPr>
        <p:spPr bwMode="auto">
          <a:xfrm flipV="1">
            <a:off x="3636963" y="4586288"/>
            <a:ext cx="2376487" cy="10810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9" name="Text Box 71">
            <a:extLst>
              <a:ext uri="{FF2B5EF4-FFF2-40B4-BE49-F238E27FC236}">
                <a16:creationId xmlns:a16="http://schemas.microsoft.com/office/drawing/2014/main" id="{E516EB54-1F27-E414-AA5C-ACB61FA91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919788"/>
            <a:ext cx="510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gauche</a:t>
            </a:r>
          </a:p>
        </p:txBody>
      </p:sp>
      <p:sp>
        <p:nvSpPr>
          <p:cNvPr id="57400" name="Text Box 73">
            <a:extLst>
              <a:ext uri="{FF2B5EF4-FFF2-40B4-BE49-F238E27FC236}">
                <a16:creationId xmlns:a16="http://schemas.microsoft.com/office/drawing/2014/main" id="{07C65A9A-4D64-6D3C-0ED3-19F13EF4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253163"/>
            <a:ext cx="494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droite</a:t>
            </a:r>
          </a:p>
        </p:txBody>
      </p:sp>
      <p:sp>
        <p:nvSpPr>
          <p:cNvPr id="57401" name="Rectangle 76">
            <a:extLst>
              <a:ext uri="{FF2B5EF4-FFF2-40B4-BE49-F238E27FC236}">
                <a16:creationId xmlns:a16="http://schemas.microsoft.com/office/drawing/2014/main" id="{C97E199B-076E-E2D5-4289-B4D7E486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5919788"/>
            <a:ext cx="2101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</a:t>
            </a:r>
          </a:p>
          <a:p>
            <a:r>
              <a:rPr lang="fr-FR" altLang="en-US"/>
              <a:t>jointure externe</a:t>
            </a:r>
          </a:p>
        </p:txBody>
      </p:sp>
      <p:sp>
        <p:nvSpPr>
          <p:cNvPr id="57402" name="Rectangle 68">
            <a:extLst>
              <a:ext uri="{FF2B5EF4-FFF2-40B4-BE49-F238E27FC236}">
                <a16:creationId xmlns:a16="http://schemas.microsoft.com/office/drawing/2014/main" id="{FFFE8F64-DCC8-D3ED-B1F5-945B6DB0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69423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3" name="Rectangle 69">
            <a:extLst>
              <a:ext uri="{FF2B5EF4-FFF2-40B4-BE49-F238E27FC236}">
                <a16:creationId xmlns:a16="http://schemas.microsoft.com/office/drawing/2014/main" id="{1181DB33-DB66-F448-76BD-84C4C4E5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559425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4" name="Rectangle 71">
            <a:extLst>
              <a:ext uri="{FF2B5EF4-FFF2-40B4-BE49-F238E27FC236}">
                <a16:creationId xmlns:a16="http://schemas.microsoft.com/office/drawing/2014/main" id="{6B5B6EA2-71CD-9291-70DA-B854C77A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6423025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5" name="Rectangle 72">
            <a:extLst>
              <a:ext uri="{FF2B5EF4-FFF2-40B4-BE49-F238E27FC236}">
                <a16:creationId xmlns:a16="http://schemas.microsoft.com/office/drawing/2014/main" id="{630439BD-37AB-87E3-91AC-C99CB2EA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23025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6" name="Rectangle 75">
            <a:extLst>
              <a:ext uri="{FF2B5EF4-FFF2-40B4-BE49-F238E27FC236}">
                <a16:creationId xmlns:a16="http://schemas.microsoft.com/office/drawing/2014/main" id="{392419C8-1184-6EE1-1BD1-452146FE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6062663"/>
            <a:ext cx="21590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7" name="Rectangle 76">
            <a:extLst>
              <a:ext uri="{FF2B5EF4-FFF2-40B4-BE49-F238E27FC236}">
                <a16:creationId xmlns:a16="http://schemas.microsoft.com/office/drawing/2014/main" id="{39B7F099-6639-8406-5F64-6722E9DB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6266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8" name="Rectangle 77">
            <a:extLst>
              <a:ext uri="{FF2B5EF4-FFF2-40B4-BE49-F238E27FC236}">
                <a16:creationId xmlns:a16="http://schemas.microsoft.com/office/drawing/2014/main" id="{A983D211-F0EC-27D1-4899-44E0FF5D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6062663"/>
            <a:ext cx="21590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09" name="Rectangle 78">
            <a:extLst>
              <a:ext uri="{FF2B5EF4-FFF2-40B4-BE49-F238E27FC236}">
                <a16:creationId xmlns:a16="http://schemas.microsoft.com/office/drawing/2014/main" id="{6FFE07BF-0501-681F-6451-87670198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606266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10" name="Rectangle 79">
            <a:extLst>
              <a:ext uri="{FF2B5EF4-FFF2-40B4-BE49-F238E27FC236}">
                <a16:creationId xmlns:a16="http://schemas.microsoft.com/office/drawing/2014/main" id="{8A47F213-5871-7AC2-D774-E46A620F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607060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7411" name="TextBox 36">
            <a:extLst>
              <a:ext uri="{FF2B5EF4-FFF2-40B4-BE49-F238E27FC236}">
                <a16:creationId xmlns:a16="http://schemas.microsoft.com/office/drawing/2014/main" id="{5743A9ED-A847-C61A-A5CD-79F8CBF5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4025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D94649D-8F07-BD78-A400-789EE431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A5C9532D-E88B-BA62-7618-C3903FE2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49507" name="Rectangle 76">
            <a:extLst>
              <a:ext uri="{FF2B5EF4-FFF2-40B4-BE49-F238E27FC236}">
                <a16:creationId xmlns:a16="http://schemas.microsoft.com/office/drawing/2014/main" id="{BDE42783-A8B3-9C48-8008-DB4EB766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table1.colonne, table2.colonne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table1 </a:t>
            </a: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FULL OUTER JOIN 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table2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ON table1.colonne = table2.colonne ;</a:t>
            </a:r>
          </a:p>
        </p:txBody>
      </p:sp>
      <p:sp>
        <p:nvSpPr>
          <p:cNvPr id="59397" name="Text Box 77">
            <a:extLst>
              <a:ext uri="{FF2B5EF4-FFF2-40B4-BE49-F238E27FC236}">
                <a16:creationId xmlns:a16="http://schemas.microsoft.com/office/drawing/2014/main" id="{84A425D3-179B-4FD6-CD12-D733B99A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3" y="2060575"/>
            <a:ext cx="187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standard</a:t>
            </a:r>
          </a:p>
        </p:txBody>
      </p:sp>
      <p:graphicFrame>
        <p:nvGraphicFramePr>
          <p:cNvPr id="34" name="Group 4">
            <a:extLst>
              <a:ext uri="{FF2B5EF4-FFF2-40B4-BE49-F238E27FC236}">
                <a16:creationId xmlns:a16="http://schemas.microsoft.com/office/drawing/2014/main" id="{C0ED9E8D-F9C7-5E4F-8F75-55DA723F51F2}"/>
              </a:ext>
            </a:extLst>
          </p:cNvPr>
          <p:cNvGraphicFramePr>
            <a:graphicFrameLocks noGrp="1"/>
          </p:cNvGraphicFramePr>
          <p:nvPr/>
        </p:nvGraphicFramePr>
        <p:xfrm>
          <a:off x="846138" y="3789363"/>
          <a:ext cx="2808288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26">
            <a:extLst>
              <a:ext uri="{FF2B5EF4-FFF2-40B4-BE49-F238E27FC236}">
                <a16:creationId xmlns:a16="http://schemas.microsoft.com/office/drawing/2014/main" id="{4E49201C-3E87-FB47-8745-08A353CE2E19}"/>
              </a:ext>
            </a:extLst>
          </p:cNvPr>
          <p:cNvGraphicFramePr>
            <a:graphicFrameLocks noGrp="1"/>
          </p:cNvGraphicFramePr>
          <p:nvPr/>
        </p:nvGraphicFramePr>
        <p:xfrm>
          <a:off x="5238750" y="3789363"/>
          <a:ext cx="2808287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0" name="Rectangle 49">
            <a:extLst>
              <a:ext uri="{FF2B5EF4-FFF2-40B4-BE49-F238E27FC236}">
                <a16:creationId xmlns:a16="http://schemas.microsoft.com/office/drawing/2014/main" id="{F481A7E6-FEA5-51E2-9946-1F2831C0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1" name="Rectangle 50">
            <a:extLst>
              <a:ext uri="{FF2B5EF4-FFF2-40B4-BE49-F238E27FC236}">
                <a16:creationId xmlns:a16="http://schemas.microsoft.com/office/drawing/2014/main" id="{1BB6D2CB-2792-FBE1-DC83-7B896ED5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5085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2" name="Rectangle 51">
            <a:extLst>
              <a:ext uri="{FF2B5EF4-FFF2-40B4-BE49-F238E27FC236}">
                <a16:creationId xmlns:a16="http://schemas.microsoft.com/office/drawing/2014/main" id="{1D811B8A-4654-C930-AF63-B677903E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3" name="Rectangle 52">
            <a:extLst>
              <a:ext uri="{FF2B5EF4-FFF2-40B4-BE49-F238E27FC236}">
                <a16:creationId xmlns:a16="http://schemas.microsoft.com/office/drawing/2014/main" id="{996664D0-2D54-9DF7-FD24-BBDDBB3C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9418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4" name="Rectangle 53">
            <a:extLst>
              <a:ext uri="{FF2B5EF4-FFF2-40B4-BE49-F238E27FC236}">
                <a16:creationId xmlns:a16="http://schemas.microsoft.com/office/drawing/2014/main" id="{F2F6756C-0980-8AA8-58B2-2AA12F01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577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5" name="Rectangle 54">
            <a:extLst>
              <a:ext uri="{FF2B5EF4-FFF2-40B4-BE49-F238E27FC236}">
                <a16:creationId xmlns:a16="http://schemas.microsoft.com/office/drawing/2014/main" id="{CC6812F8-41AE-02CB-25C3-8F935F11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736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6" name="Rectangle 55">
            <a:extLst>
              <a:ext uri="{FF2B5EF4-FFF2-40B4-BE49-F238E27FC236}">
                <a16:creationId xmlns:a16="http://schemas.microsoft.com/office/drawing/2014/main" id="{81211DEC-65C0-9C84-A440-2A4C8A2D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7" name="Rectangle 56">
            <a:extLst>
              <a:ext uri="{FF2B5EF4-FFF2-40B4-BE49-F238E27FC236}">
                <a16:creationId xmlns:a16="http://schemas.microsoft.com/office/drawing/2014/main" id="{5C5C0131-CA18-907A-00AC-929B8B10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508500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8" name="Rectangle 57">
            <a:extLst>
              <a:ext uri="{FF2B5EF4-FFF2-40B4-BE49-F238E27FC236}">
                <a16:creationId xmlns:a16="http://schemas.microsoft.com/office/drawing/2014/main" id="{14F63814-0437-6332-914B-36088BDC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39" name="Rectangle 58">
            <a:extLst>
              <a:ext uri="{FF2B5EF4-FFF2-40B4-BE49-F238E27FC236}">
                <a16:creationId xmlns:a16="http://schemas.microsoft.com/office/drawing/2014/main" id="{ADE3EA9F-DCCF-8B1F-17C9-15AF861B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9418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40" name="Rectangle 59">
            <a:extLst>
              <a:ext uri="{FF2B5EF4-FFF2-40B4-BE49-F238E27FC236}">
                <a16:creationId xmlns:a16="http://schemas.microsoft.com/office/drawing/2014/main" id="{FBA5FEC4-8ACD-4843-4C01-037DDAE7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1577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41" name="Rectangle 60">
            <a:extLst>
              <a:ext uri="{FF2B5EF4-FFF2-40B4-BE49-F238E27FC236}">
                <a16:creationId xmlns:a16="http://schemas.microsoft.com/office/drawing/2014/main" id="{B1EE67C1-BB96-17EF-376F-25B397690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373688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42" name="Rectangle 61">
            <a:extLst>
              <a:ext uri="{FF2B5EF4-FFF2-40B4-BE49-F238E27FC236}">
                <a16:creationId xmlns:a16="http://schemas.microsoft.com/office/drawing/2014/main" id="{304256C4-CD66-6DE6-1694-2947B8CC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5895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59443" name="AutoShape 62">
            <a:extLst>
              <a:ext uri="{FF2B5EF4-FFF2-40B4-BE49-F238E27FC236}">
                <a16:creationId xmlns:a16="http://schemas.microsoft.com/office/drawing/2014/main" id="{77DE9705-A6B9-8A9B-12BE-4FFF87F3F9C8}"/>
              </a:ext>
            </a:extLst>
          </p:cNvPr>
          <p:cNvCxnSpPr>
            <a:cxnSpLocks noChangeShapeType="1"/>
            <a:stCxn id="59430" idx="3"/>
            <a:endCxn id="59436" idx="1"/>
          </p:cNvCxnSpPr>
          <p:nvPr/>
        </p:nvCxnSpPr>
        <p:spPr bwMode="auto">
          <a:xfrm>
            <a:off x="3654425" y="4400550"/>
            <a:ext cx="2376488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4" name="AutoShape 63">
            <a:extLst>
              <a:ext uri="{FF2B5EF4-FFF2-40B4-BE49-F238E27FC236}">
                <a16:creationId xmlns:a16="http://schemas.microsoft.com/office/drawing/2014/main" id="{8BF6C46E-396B-E3A4-A0D5-019D8BF67AFE}"/>
              </a:ext>
            </a:extLst>
          </p:cNvPr>
          <p:cNvCxnSpPr>
            <a:cxnSpLocks noChangeShapeType="1"/>
            <a:stCxn id="59431" idx="3"/>
            <a:endCxn id="59438" idx="1"/>
          </p:cNvCxnSpPr>
          <p:nvPr/>
        </p:nvCxnSpPr>
        <p:spPr bwMode="auto">
          <a:xfrm>
            <a:off x="3654425" y="46164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5" name="AutoShape 64">
            <a:extLst>
              <a:ext uri="{FF2B5EF4-FFF2-40B4-BE49-F238E27FC236}">
                <a16:creationId xmlns:a16="http://schemas.microsoft.com/office/drawing/2014/main" id="{CA2DD399-7541-4669-A987-4F66F5EAA2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4425" y="48323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6" name="AutoShape 65">
            <a:extLst>
              <a:ext uri="{FF2B5EF4-FFF2-40B4-BE49-F238E27FC236}">
                <a16:creationId xmlns:a16="http://schemas.microsoft.com/office/drawing/2014/main" id="{A3CB2A0E-EBBB-1C6C-48C3-5C3FE99706E2}"/>
              </a:ext>
            </a:extLst>
          </p:cNvPr>
          <p:cNvCxnSpPr>
            <a:cxnSpLocks noChangeShapeType="1"/>
            <a:endCxn id="59436" idx="1"/>
          </p:cNvCxnSpPr>
          <p:nvPr/>
        </p:nvCxnSpPr>
        <p:spPr bwMode="auto">
          <a:xfrm flipV="1">
            <a:off x="3654425" y="4400550"/>
            <a:ext cx="2376488" cy="3952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7" name="AutoShape 66">
            <a:extLst>
              <a:ext uri="{FF2B5EF4-FFF2-40B4-BE49-F238E27FC236}">
                <a16:creationId xmlns:a16="http://schemas.microsoft.com/office/drawing/2014/main" id="{B223F8C0-0DAC-D89D-E317-C9C085FFE735}"/>
              </a:ext>
            </a:extLst>
          </p:cNvPr>
          <p:cNvCxnSpPr>
            <a:cxnSpLocks noChangeShapeType="1"/>
            <a:endCxn id="59440" idx="1"/>
          </p:cNvCxnSpPr>
          <p:nvPr/>
        </p:nvCxnSpPr>
        <p:spPr bwMode="auto">
          <a:xfrm flipV="1">
            <a:off x="3654425" y="5265738"/>
            <a:ext cx="2376488" cy="1793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8" name="AutoShape 67">
            <a:extLst>
              <a:ext uri="{FF2B5EF4-FFF2-40B4-BE49-F238E27FC236}">
                <a16:creationId xmlns:a16="http://schemas.microsoft.com/office/drawing/2014/main" id="{5CD951AE-844C-3A11-60BE-07F3CAC2AC1E}"/>
              </a:ext>
            </a:extLst>
          </p:cNvPr>
          <p:cNvCxnSpPr>
            <a:cxnSpLocks noChangeShapeType="1"/>
            <a:stCxn id="59435" idx="3"/>
            <a:endCxn id="59436" idx="1"/>
          </p:cNvCxnSpPr>
          <p:nvPr/>
        </p:nvCxnSpPr>
        <p:spPr bwMode="auto">
          <a:xfrm flipV="1">
            <a:off x="3654425" y="4400550"/>
            <a:ext cx="2376488" cy="10810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9" name="Rectangle 74">
            <a:extLst>
              <a:ext uri="{FF2B5EF4-FFF2-40B4-BE49-F238E27FC236}">
                <a16:creationId xmlns:a16="http://schemas.microsoft.com/office/drawing/2014/main" id="{8C6C3897-B737-D5CE-49A2-CFE31EE2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6021388"/>
            <a:ext cx="435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</a:t>
            </a:r>
          </a:p>
        </p:txBody>
      </p:sp>
      <p:sp>
        <p:nvSpPr>
          <p:cNvPr id="59450" name="Rectangle 63">
            <a:extLst>
              <a:ext uri="{FF2B5EF4-FFF2-40B4-BE49-F238E27FC236}">
                <a16:creationId xmlns:a16="http://schemas.microsoft.com/office/drawing/2014/main" id="{AB3C409F-5A3D-807E-8BE4-3C434B6E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6170613"/>
            <a:ext cx="21590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51" name="Rectangle 64">
            <a:extLst>
              <a:ext uri="{FF2B5EF4-FFF2-40B4-BE49-F238E27FC236}">
                <a16:creationId xmlns:a16="http://schemas.microsoft.com/office/drawing/2014/main" id="{F3AC3A40-9C07-F6BF-43AB-D6FCB53F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17061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52" name="Rectangle 65">
            <a:extLst>
              <a:ext uri="{FF2B5EF4-FFF2-40B4-BE49-F238E27FC236}">
                <a16:creationId xmlns:a16="http://schemas.microsoft.com/office/drawing/2014/main" id="{30884329-0C67-983A-AF0A-DE3FC9AF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616585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53" name="Rectangle 66">
            <a:extLst>
              <a:ext uri="{FF2B5EF4-FFF2-40B4-BE49-F238E27FC236}">
                <a16:creationId xmlns:a16="http://schemas.microsoft.com/office/drawing/2014/main" id="{34C38029-13E4-BFD6-4816-895FD8B5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508500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54" name="Rectangle 67">
            <a:extLst>
              <a:ext uri="{FF2B5EF4-FFF2-40B4-BE49-F238E27FC236}">
                <a16:creationId xmlns:a16="http://schemas.microsoft.com/office/drawing/2014/main" id="{93ED8FCC-9138-8497-F0C2-7A888F37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37368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59455" name="TextBox 32">
            <a:extLst>
              <a:ext uri="{FF2B5EF4-FFF2-40B4-BE49-F238E27FC236}">
                <a16:creationId xmlns:a16="http://schemas.microsoft.com/office/drawing/2014/main" id="{4A283E94-1CC3-B6AA-E468-8900DC7A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905AF17-C493-8A66-1224-A2A87E6D5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 à gauche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48D571-A3E7-3E58-E686-4EF1AAE2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51555" name="Rectangle 71">
            <a:extLst>
              <a:ext uri="{FF2B5EF4-FFF2-40B4-BE49-F238E27FC236}">
                <a16:creationId xmlns:a16="http://schemas.microsoft.com/office/drawing/2014/main" id="{01B3F918-B35A-CA49-B7C1-5A662958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table1.colonne, table2.colonne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table1 </a:t>
            </a: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LEFT OUTER JOIN 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table2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ON table1.colonne = table2.colonne ;</a:t>
            </a:r>
          </a:p>
        </p:txBody>
      </p:sp>
      <p:sp>
        <p:nvSpPr>
          <p:cNvPr id="61445" name="Text Box 72">
            <a:extLst>
              <a:ext uri="{FF2B5EF4-FFF2-40B4-BE49-F238E27FC236}">
                <a16:creationId xmlns:a16="http://schemas.microsoft.com/office/drawing/2014/main" id="{27C60D3A-F117-708B-E188-F4062753B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3" y="2060575"/>
            <a:ext cx="187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standard</a:t>
            </a:r>
          </a:p>
        </p:txBody>
      </p:sp>
      <p:graphicFrame>
        <p:nvGraphicFramePr>
          <p:cNvPr id="33" name="Group 4">
            <a:extLst>
              <a:ext uri="{FF2B5EF4-FFF2-40B4-BE49-F238E27FC236}">
                <a16:creationId xmlns:a16="http://schemas.microsoft.com/office/drawing/2014/main" id="{3247E8A2-57C3-604B-A086-5DBD04C0D9C0}"/>
              </a:ext>
            </a:extLst>
          </p:cNvPr>
          <p:cNvGraphicFramePr>
            <a:graphicFrameLocks noGrp="1"/>
          </p:cNvGraphicFramePr>
          <p:nvPr/>
        </p:nvGraphicFramePr>
        <p:xfrm>
          <a:off x="919163" y="3789363"/>
          <a:ext cx="2808288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26">
            <a:extLst>
              <a:ext uri="{FF2B5EF4-FFF2-40B4-BE49-F238E27FC236}">
                <a16:creationId xmlns:a16="http://schemas.microsoft.com/office/drawing/2014/main" id="{DBCE120D-E445-7F44-8DBA-C982439DBCDD}"/>
              </a:ext>
            </a:extLst>
          </p:cNvPr>
          <p:cNvGraphicFramePr>
            <a:graphicFrameLocks noGrp="1"/>
          </p:cNvGraphicFramePr>
          <p:nvPr/>
        </p:nvGraphicFramePr>
        <p:xfrm>
          <a:off x="5311775" y="3789363"/>
          <a:ext cx="2808287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8" name="Rectangle 48">
            <a:extLst>
              <a:ext uri="{FF2B5EF4-FFF2-40B4-BE49-F238E27FC236}">
                <a16:creationId xmlns:a16="http://schemas.microsoft.com/office/drawing/2014/main" id="{20A9024E-3F8E-F2C1-A328-14D723C7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79" name="Rectangle 49">
            <a:extLst>
              <a:ext uri="{FF2B5EF4-FFF2-40B4-BE49-F238E27FC236}">
                <a16:creationId xmlns:a16="http://schemas.microsoft.com/office/drawing/2014/main" id="{A54CB110-4DAC-92FF-09E8-4EABF52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5085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0" name="Rectangle 50">
            <a:extLst>
              <a:ext uri="{FF2B5EF4-FFF2-40B4-BE49-F238E27FC236}">
                <a16:creationId xmlns:a16="http://schemas.microsoft.com/office/drawing/2014/main" id="{BB8952B9-74D4-E87D-4D28-930CB441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1" name="Rectangle 51">
            <a:extLst>
              <a:ext uri="{FF2B5EF4-FFF2-40B4-BE49-F238E27FC236}">
                <a16:creationId xmlns:a16="http://schemas.microsoft.com/office/drawing/2014/main" id="{C45EBB4B-5E92-2DD8-8B74-C014B08E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9418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2" name="Rectangle 52">
            <a:extLst>
              <a:ext uri="{FF2B5EF4-FFF2-40B4-BE49-F238E27FC236}">
                <a16:creationId xmlns:a16="http://schemas.microsoft.com/office/drawing/2014/main" id="{D4E91393-3142-C734-38D4-CAE3AB0F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1577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3" name="Rectangle 53">
            <a:extLst>
              <a:ext uri="{FF2B5EF4-FFF2-40B4-BE49-F238E27FC236}">
                <a16:creationId xmlns:a16="http://schemas.microsoft.com/office/drawing/2014/main" id="{8AEC0D01-5DE1-BA66-AB0C-6FD1D5DB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3736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4" name="Rectangle 54">
            <a:extLst>
              <a:ext uri="{FF2B5EF4-FFF2-40B4-BE49-F238E27FC236}">
                <a16:creationId xmlns:a16="http://schemas.microsoft.com/office/drawing/2014/main" id="{6E59B598-DB6A-8B26-668B-6720F2BD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5" name="Rectangle 55">
            <a:extLst>
              <a:ext uri="{FF2B5EF4-FFF2-40B4-BE49-F238E27FC236}">
                <a16:creationId xmlns:a16="http://schemas.microsoft.com/office/drawing/2014/main" id="{9015C05C-13E9-2E3B-D7C9-C8BB2E28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508500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6" name="Rectangle 56">
            <a:extLst>
              <a:ext uri="{FF2B5EF4-FFF2-40B4-BE49-F238E27FC236}">
                <a16:creationId xmlns:a16="http://schemas.microsoft.com/office/drawing/2014/main" id="{B8E8AF29-D06F-2CB0-8DBA-944B567E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7" name="Rectangle 57">
            <a:extLst>
              <a:ext uri="{FF2B5EF4-FFF2-40B4-BE49-F238E27FC236}">
                <a16:creationId xmlns:a16="http://schemas.microsoft.com/office/drawing/2014/main" id="{F9F538CA-1741-69AA-FA7B-F235022A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9418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8" name="Rectangle 58">
            <a:extLst>
              <a:ext uri="{FF2B5EF4-FFF2-40B4-BE49-F238E27FC236}">
                <a16:creationId xmlns:a16="http://schemas.microsoft.com/office/drawing/2014/main" id="{016E6280-9625-5288-1185-BD73F49D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1577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89" name="Rectangle 59">
            <a:extLst>
              <a:ext uri="{FF2B5EF4-FFF2-40B4-BE49-F238E27FC236}">
                <a16:creationId xmlns:a16="http://schemas.microsoft.com/office/drawing/2014/main" id="{76734E28-3E98-65E2-2F68-5EFDFD44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373688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90" name="Rectangle 60">
            <a:extLst>
              <a:ext uri="{FF2B5EF4-FFF2-40B4-BE49-F238E27FC236}">
                <a16:creationId xmlns:a16="http://schemas.microsoft.com/office/drawing/2014/main" id="{287BAD1A-F250-E3BB-9BBA-717AF18A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5895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61491" name="AutoShape 61">
            <a:extLst>
              <a:ext uri="{FF2B5EF4-FFF2-40B4-BE49-F238E27FC236}">
                <a16:creationId xmlns:a16="http://schemas.microsoft.com/office/drawing/2014/main" id="{376E5C51-5D90-04FC-E6D0-B4053BCC4D48}"/>
              </a:ext>
            </a:extLst>
          </p:cNvPr>
          <p:cNvCxnSpPr>
            <a:cxnSpLocks noChangeShapeType="1"/>
            <a:stCxn id="61478" idx="3"/>
            <a:endCxn id="61484" idx="1"/>
          </p:cNvCxnSpPr>
          <p:nvPr/>
        </p:nvCxnSpPr>
        <p:spPr bwMode="auto">
          <a:xfrm>
            <a:off x="3727450" y="4400550"/>
            <a:ext cx="2376488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2" name="AutoShape 62">
            <a:extLst>
              <a:ext uri="{FF2B5EF4-FFF2-40B4-BE49-F238E27FC236}">
                <a16:creationId xmlns:a16="http://schemas.microsoft.com/office/drawing/2014/main" id="{D8B98F00-0DB0-24EE-2D65-F8D7F1314F15}"/>
              </a:ext>
            </a:extLst>
          </p:cNvPr>
          <p:cNvCxnSpPr>
            <a:cxnSpLocks noChangeShapeType="1"/>
            <a:stCxn id="61479" idx="3"/>
            <a:endCxn id="61486" idx="1"/>
          </p:cNvCxnSpPr>
          <p:nvPr/>
        </p:nvCxnSpPr>
        <p:spPr bwMode="auto">
          <a:xfrm>
            <a:off x="3727450" y="46164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3" name="AutoShape 63">
            <a:extLst>
              <a:ext uri="{FF2B5EF4-FFF2-40B4-BE49-F238E27FC236}">
                <a16:creationId xmlns:a16="http://schemas.microsoft.com/office/drawing/2014/main" id="{7048C8CB-9CF3-A005-6957-B776D0BAD5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27450" y="48323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4" name="AutoShape 64">
            <a:extLst>
              <a:ext uri="{FF2B5EF4-FFF2-40B4-BE49-F238E27FC236}">
                <a16:creationId xmlns:a16="http://schemas.microsoft.com/office/drawing/2014/main" id="{CCB51A00-2DE9-1103-3C97-93763B7DE6EC}"/>
              </a:ext>
            </a:extLst>
          </p:cNvPr>
          <p:cNvCxnSpPr>
            <a:cxnSpLocks noChangeShapeType="1"/>
            <a:endCxn id="61484" idx="1"/>
          </p:cNvCxnSpPr>
          <p:nvPr/>
        </p:nvCxnSpPr>
        <p:spPr bwMode="auto">
          <a:xfrm flipV="1">
            <a:off x="3727450" y="4400550"/>
            <a:ext cx="2376488" cy="3952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5" name="AutoShape 65">
            <a:extLst>
              <a:ext uri="{FF2B5EF4-FFF2-40B4-BE49-F238E27FC236}">
                <a16:creationId xmlns:a16="http://schemas.microsoft.com/office/drawing/2014/main" id="{F4D5E28B-5287-CCDA-2E2B-7FE703220DEA}"/>
              </a:ext>
            </a:extLst>
          </p:cNvPr>
          <p:cNvCxnSpPr>
            <a:cxnSpLocks noChangeShapeType="1"/>
            <a:endCxn id="61488" idx="1"/>
          </p:cNvCxnSpPr>
          <p:nvPr/>
        </p:nvCxnSpPr>
        <p:spPr bwMode="auto">
          <a:xfrm flipV="1">
            <a:off x="3727450" y="5265738"/>
            <a:ext cx="2376488" cy="1793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6" name="AutoShape 66">
            <a:extLst>
              <a:ext uri="{FF2B5EF4-FFF2-40B4-BE49-F238E27FC236}">
                <a16:creationId xmlns:a16="http://schemas.microsoft.com/office/drawing/2014/main" id="{563DE46D-E433-5E2C-1A74-424F2A34830A}"/>
              </a:ext>
            </a:extLst>
          </p:cNvPr>
          <p:cNvCxnSpPr>
            <a:cxnSpLocks noChangeShapeType="1"/>
            <a:stCxn id="61483" idx="3"/>
            <a:endCxn id="61484" idx="1"/>
          </p:cNvCxnSpPr>
          <p:nvPr/>
        </p:nvCxnSpPr>
        <p:spPr bwMode="auto">
          <a:xfrm flipV="1">
            <a:off x="3727450" y="4400550"/>
            <a:ext cx="2376488" cy="10810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97" name="Rectangle 69">
            <a:extLst>
              <a:ext uri="{FF2B5EF4-FFF2-40B4-BE49-F238E27FC236}">
                <a16:creationId xmlns:a16="http://schemas.microsoft.com/office/drawing/2014/main" id="{685C9A78-5729-FD78-789E-8E74A7CC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6021388"/>
            <a:ext cx="571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gauche</a:t>
            </a:r>
          </a:p>
        </p:txBody>
      </p:sp>
      <p:sp>
        <p:nvSpPr>
          <p:cNvPr id="61498" name="Rectangle 62">
            <a:extLst>
              <a:ext uri="{FF2B5EF4-FFF2-40B4-BE49-F238E27FC236}">
                <a16:creationId xmlns:a16="http://schemas.microsoft.com/office/drawing/2014/main" id="{DCEEE238-B2AE-E34A-199F-F2D2AC5C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508500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499" name="Rectangle 63">
            <a:extLst>
              <a:ext uri="{FF2B5EF4-FFF2-40B4-BE49-F238E27FC236}">
                <a16:creationId xmlns:a16="http://schemas.microsoft.com/office/drawing/2014/main" id="{517D3421-8227-5376-4796-E1C68F6A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37368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500" name="Rectangle 64">
            <a:extLst>
              <a:ext uri="{FF2B5EF4-FFF2-40B4-BE49-F238E27FC236}">
                <a16:creationId xmlns:a16="http://schemas.microsoft.com/office/drawing/2014/main" id="{AC15E2C1-41DC-7DB8-710E-71CCF125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6165850"/>
            <a:ext cx="21590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501" name="Rectangle 65">
            <a:extLst>
              <a:ext uri="{FF2B5EF4-FFF2-40B4-BE49-F238E27FC236}">
                <a16:creationId xmlns:a16="http://schemas.microsoft.com/office/drawing/2014/main" id="{ECBF4018-9A19-B3BD-7551-D22104A8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6165850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1502" name="TextBox 31">
            <a:extLst>
              <a:ext uri="{FF2B5EF4-FFF2-40B4-BE49-F238E27FC236}">
                <a16:creationId xmlns:a16="http://schemas.microsoft.com/office/drawing/2014/main" id="{A2CAFA8E-5FE3-5CB9-09EF-7222061D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A1F7526-1499-75B8-B975-9C6682EB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 à gauche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864C3DE7-57D2-A046-A057-826A0351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53603" name="Rectangle 69">
            <a:extLst>
              <a:ext uri="{FF2B5EF4-FFF2-40B4-BE49-F238E27FC236}">
                <a16:creationId xmlns:a16="http://schemas.microsoft.com/office/drawing/2014/main" id="{0E1A99F1-08F1-FB44-88AD-1A5609A5E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table1.colonne, table2.colonne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table1, table2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WHERE</a:t>
            </a: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table1.colonne = table2.colonne (+);</a:t>
            </a:r>
          </a:p>
        </p:txBody>
      </p:sp>
      <p:sp>
        <p:nvSpPr>
          <p:cNvPr id="63493" name="Text Box 70">
            <a:extLst>
              <a:ext uri="{FF2B5EF4-FFF2-40B4-BE49-F238E27FC236}">
                <a16:creationId xmlns:a16="http://schemas.microsoft.com/office/drawing/2014/main" id="{8D61C1E5-3FC1-5197-DE41-3BFB2E35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4913" y="20605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Oracle</a:t>
            </a:r>
          </a:p>
        </p:txBody>
      </p:sp>
      <p:graphicFrame>
        <p:nvGraphicFramePr>
          <p:cNvPr id="33" name="Group 4">
            <a:extLst>
              <a:ext uri="{FF2B5EF4-FFF2-40B4-BE49-F238E27FC236}">
                <a16:creationId xmlns:a16="http://schemas.microsoft.com/office/drawing/2014/main" id="{1104D341-5127-9947-BD5D-2F0723D3BB5C}"/>
              </a:ext>
            </a:extLst>
          </p:cNvPr>
          <p:cNvGraphicFramePr>
            <a:graphicFrameLocks noGrp="1"/>
          </p:cNvGraphicFramePr>
          <p:nvPr/>
        </p:nvGraphicFramePr>
        <p:xfrm>
          <a:off x="919163" y="3789363"/>
          <a:ext cx="2808288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26">
            <a:extLst>
              <a:ext uri="{FF2B5EF4-FFF2-40B4-BE49-F238E27FC236}">
                <a16:creationId xmlns:a16="http://schemas.microsoft.com/office/drawing/2014/main" id="{5AED2D60-2D79-914A-AE27-209B9C32CBA2}"/>
              </a:ext>
            </a:extLst>
          </p:cNvPr>
          <p:cNvGraphicFramePr>
            <a:graphicFrameLocks noGrp="1"/>
          </p:cNvGraphicFramePr>
          <p:nvPr/>
        </p:nvGraphicFramePr>
        <p:xfrm>
          <a:off x="5311775" y="3789363"/>
          <a:ext cx="2808287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26" name="Rectangle 48">
            <a:extLst>
              <a:ext uri="{FF2B5EF4-FFF2-40B4-BE49-F238E27FC236}">
                <a16:creationId xmlns:a16="http://schemas.microsoft.com/office/drawing/2014/main" id="{17036F0E-4184-C56A-929C-55BD0B9D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27" name="Rectangle 49">
            <a:extLst>
              <a:ext uri="{FF2B5EF4-FFF2-40B4-BE49-F238E27FC236}">
                <a16:creationId xmlns:a16="http://schemas.microsoft.com/office/drawing/2014/main" id="{427B6D17-48E4-73E9-3DFA-3184595A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5085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28" name="Rectangle 50">
            <a:extLst>
              <a:ext uri="{FF2B5EF4-FFF2-40B4-BE49-F238E27FC236}">
                <a16:creationId xmlns:a16="http://schemas.microsoft.com/office/drawing/2014/main" id="{ABA705E6-B415-E2BB-C879-76F6FF37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29" name="Rectangle 51">
            <a:extLst>
              <a:ext uri="{FF2B5EF4-FFF2-40B4-BE49-F238E27FC236}">
                <a16:creationId xmlns:a16="http://schemas.microsoft.com/office/drawing/2014/main" id="{30BEBB70-80A2-222D-61FD-B40D16A9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9418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0" name="Rectangle 52">
            <a:extLst>
              <a:ext uri="{FF2B5EF4-FFF2-40B4-BE49-F238E27FC236}">
                <a16:creationId xmlns:a16="http://schemas.microsoft.com/office/drawing/2014/main" id="{BAF76298-183B-50F8-546D-BFCB4BFC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1577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1" name="Rectangle 53">
            <a:extLst>
              <a:ext uri="{FF2B5EF4-FFF2-40B4-BE49-F238E27FC236}">
                <a16:creationId xmlns:a16="http://schemas.microsoft.com/office/drawing/2014/main" id="{87983232-C78F-9743-5EE2-C616F3D85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3736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2" name="Rectangle 54">
            <a:extLst>
              <a:ext uri="{FF2B5EF4-FFF2-40B4-BE49-F238E27FC236}">
                <a16:creationId xmlns:a16="http://schemas.microsoft.com/office/drawing/2014/main" id="{CDB5D603-0587-0245-3328-201333AD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3" name="Rectangle 55">
            <a:extLst>
              <a:ext uri="{FF2B5EF4-FFF2-40B4-BE49-F238E27FC236}">
                <a16:creationId xmlns:a16="http://schemas.microsoft.com/office/drawing/2014/main" id="{7AE880C1-216E-D8DD-26DC-82779FA2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508500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4" name="Rectangle 56">
            <a:extLst>
              <a:ext uri="{FF2B5EF4-FFF2-40B4-BE49-F238E27FC236}">
                <a16:creationId xmlns:a16="http://schemas.microsoft.com/office/drawing/2014/main" id="{9BC472DB-EBD6-EF57-FB8F-2BA83184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5" name="Rectangle 57">
            <a:extLst>
              <a:ext uri="{FF2B5EF4-FFF2-40B4-BE49-F238E27FC236}">
                <a16:creationId xmlns:a16="http://schemas.microsoft.com/office/drawing/2014/main" id="{E02E1F13-B237-0CC8-CA42-C17287A6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9418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6" name="Rectangle 58">
            <a:extLst>
              <a:ext uri="{FF2B5EF4-FFF2-40B4-BE49-F238E27FC236}">
                <a16:creationId xmlns:a16="http://schemas.microsoft.com/office/drawing/2014/main" id="{F4010605-752D-AA74-FF21-75804353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1577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7" name="Rectangle 59">
            <a:extLst>
              <a:ext uri="{FF2B5EF4-FFF2-40B4-BE49-F238E27FC236}">
                <a16:creationId xmlns:a16="http://schemas.microsoft.com/office/drawing/2014/main" id="{B4305930-EFA1-F3F8-A88C-98682119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373688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38" name="Rectangle 60">
            <a:extLst>
              <a:ext uri="{FF2B5EF4-FFF2-40B4-BE49-F238E27FC236}">
                <a16:creationId xmlns:a16="http://schemas.microsoft.com/office/drawing/2014/main" id="{7FC02389-4CAB-67C1-7888-FFA24218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5895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63539" name="AutoShape 61">
            <a:extLst>
              <a:ext uri="{FF2B5EF4-FFF2-40B4-BE49-F238E27FC236}">
                <a16:creationId xmlns:a16="http://schemas.microsoft.com/office/drawing/2014/main" id="{DD6B6EAF-2CDE-F334-FA05-CC3D823C8864}"/>
              </a:ext>
            </a:extLst>
          </p:cNvPr>
          <p:cNvCxnSpPr>
            <a:cxnSpLocks noChangeShapeType="1"/>
            <a:stCxn id="63526" idx="3"/>
            <a:endCxn id="63532" idx="1"/>
          </p:cNvCxnSpPr>
          <p:nvPr/>
        </p:nvCxnSpPr>
        <p:spPr bwMode="auto">
          <a:xfrm>
            <a:off x="3727450" y="4400550"/>
            <a:ext cx="2376488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0" name="AutoShape 62">
            <a:extLst>
              <a:ext uri="{FF2B5EF4-FFF2-40B4-BE49-F238E27FC236}">
                <a16:creationId xmlns:a16="http://schemas.microsoft.com/office/drawing/2014/main" id="{A0907A03-AE95-CEC3-D298-9093B1A9848F}"/>
              </a:ext>
            </a:extLst>
          </p:cNvPr>
          <p:cNvCxnSpPr>
            <a:cxnSpLocks noChangeShapeType="1"/>
            <a:stCxn id="63527" idx="3"/>
            <a:endCxn id="63534" idx="1"/>
          </p:cNvCxnSpPr>
          <p:nvPr/>
        </p:nvCxnSpPr>
        <p:spPr bwMode="auto">
          <a:xfrm>
            <a:off x="3727450" y="46164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1" name="AutoShape 63">
            <a:extLst>
              <a:ext uri="{FF2B5EF4-FFF2-40B4-BE49-F238E27FC236}">
                <a16:creationId xmlns:a16="http://schemas.microsoft.com/office/drawing/2014/main" id="{842B4D9F-0B92-4CD2-A6C8-D52977A1A4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27450" y="4832350"/>
            <a:ext cx="2376488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2" name="AutoShape 64">
            <a:extLst>
              <a:ext uri="{FF2B5EF4-FFF2-40B4-BE49-F238E27FC236}">
                <a16:creationId xmlns:a16="http://schemas.microsoft.com/office/drawing/2014/main" id="{69A318C8-297F-8CF1-EF63-250909622DFC}"/>
              </a:ext>
            </a:extLst>
          </p:cNvPr>
          <p:cNvCxnSpPr>
            <a:cxnSpLocks noChangeShapeType="1"/>
            <a:endCxn id="63532" idx="1"/>
          </p:cNvCxnSpPr>
          <p:nvPr/>
        </p:nvCxnSpPr>
        <p:spPr bwMode="auto">
          <a:xfrm flipV="1">
            <a:off x="3727450" y="4400550"/>
            <a:ext cx="2376488" cy="3952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3" name="AutoShape 65">
            <a:extLst>
              <a:ext uri="{FF2B5EF4-FFF2-40B4-BE49-F238E27FC236}">
                <a16:creationId xmlns:a16="http://schemas.microsoft.com/office/drawing/2014/main" id="{FE9C69C5-03A9-A019-397F-E54A8040F702}"/>
              </a:ext>
            </a:extLst>
          </p:cNvPr>
          <p:cNvCxnSpPr>
            <a:cxnSpLocks noChangeShapeType="1"/>
            <a:endCxn id="63536" idx="1"/>
          </p:cNvCxnSpPr>
          <p:nvPr/>
        </p:nvCxnSpPr>
        <p:spPr bwMode="auto">
          <a:xfrm flipV="1">
            <a:off x="3727450" y="5265738"/>
            <a:ext cx="2376488" cy="1793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4" name="AutoShape 66">
            <a:extLst>
              <a:ext uri="{FF2B5EF4-FFF2-40B4-BE49-F238E27FC236}">
                <a16:creationId xmlns:a16="http://schemas.microsoft.com/office/drawing/2014/main" id="{18A5315B-9069-1B58-4AAE-C8FEB0669D71}"/>
              </a:ext>
            </a:extLst>
          </p:cNvPr>
          <p:cNvCxnSpPr>
            <a:cxnSpLocks noChangeShapeType="1"/>
            <a:stCxn id="63531" idx="3"/>
            <a:endCxn id="63532" idx="1"/>
          </p:cNvCxnSpPr>
          <p:nvPr/>
        </p:nvCxnSpPr>
        <p:spPr bwMode="auto">
          <a:xfrm flipV="1">
            <a:off x="3727450" y="4400550"/>
            <a:ext cx="2376488" cy="10810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45" name="Rectangle 69">
            <a:extLst>
              <a:ext uri="{FF2B5EF4-FFF2-40B4-BE49-F238E27FC236}">
                <a16:creationId xmlns:a16="http://schemas.microsoft.com/office/drawing/2014/main" id="{B5ABE309-95B9-186F-5396-3B71AB8C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6021388"/>
            <a:ext cx="571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gauche</a:t>
            </a:r>
          </a:p>
        </p:txBody>
      </p:sp>
      <p:sp>
        <p:nvSpPr>
          <p:cNvPr id="63546" name="Rectangle 62">
            <a:extLst>
              <a:ext uri="{FF2B5EF4-FFF2-40B4-BE49-F238E27FC236}">
                <a16:creationId xmlns:a16="http://schemas.microsoft.com/office/drawing/2014/main" id="{C9CE185A-B8F4-5B98-77DE-EF33A242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508500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47" name="Rectangle 63">
            <a:extLst>
              <a:ext uri="{FF2B5EF4-FFF2-40B4-BE49-F238E27FC236}">
                <a16:creationId xmlns:a16="http://schemas.microsoft.com/office/drawing/2014/main" id="{5C689111-BA0C-89B2-B039-524B7C80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37368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48" name="Rectangle 64">
            <a:extLst>
              <a:ext uri="{FF2B5EF4-FFF2-40B4-BE49-F238E27FC236}">
                <a16:creationId xmlns:a16="http://schemas.microsoft.com/office/drawing/2014/main" id="{D28627B9-9023-6677-F343-7DEAB170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6165850"/>
            <a:ext cx="21590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49" name="Rectangle 65">
            <a:extLst>
              <a:ext uri="{FF2B5EF4-FFF2-40B4-BE49-F238E27FC236}">
                <a16:creationId xmlns:a16="http://schemas.microsoft.com/office/drawing/2014/main" id="{63B1F5A5-01B9-4661-E7DD-BFE948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6165850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3550" name="TextBox 31">
            <a:extLst>
              <a:ext uri="{FF2B5EF4-FFF2-40B4-BE49-F238E27FC236}">
                <a16:creationId xmlns:a16="http://schemas.microsoft.com/office/drawing/2014/main" id="{57D4B6FA-B266-8785-84A2-4D029C20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784C11B-1B9E-3E3A-9193-BFA8B2BD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 à droite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703F14D-7FB0-16FF-7F40-2A9AFA22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55651" name="Rectangle 69">
            <a:extLst>
              <a:ext uri="{FF2B5EF4-FFF2-40B4-BE49-F238E27FC236}">
                <a16:creationId xmlns:a16="http://schemas.microsoft.com/office/drawing/2014/main" id="{32E11DF9-39CF-164C-9A4D-29087660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table1.colonne, table2.colonne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table1 </a:t>
            </a: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RIGHT OUTER JOIN 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table2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ON table1.colonne = table2.colonne ;</a:t>
            </a:r>
          </a:p>
        </p:txBody>
      </p:sp>
      <p:sp>
        <p:nvSpPr>
          <p:cNvPr id="65541" name="Text Box 70">
            <a:extLst>
              <a:ext uri="{FF2B5EF4-FFF2-40B4-BE49-F238E27FC236}">
                <a16:creationId xmlns:a16="http://schemas.microsoft.com/office/drawing/2014/main" id="{7CF8133F-F277-DF20-0096-889A6641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3" y="2060575"/>
            <a:ext cx="187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standard</a:t>
            </a:r>
          </a:p>
        </p:txBody>
      </p:sp>
      <p:graphicFrame>
        <p:nvGraphicFramePr>
          <p:cNvPr id="33" name="Group 4">
            <a:extLst>
              <a:ext uri="{FF2B5EF4-FFF2-40B4-BE49-F238E27FC236}">
                <a16:creationId xmlns:a16="http://schemas.microsoft.com/office/drawing/2014/main" id="{2FC3F7E3-C7EF-5B41-B7D5-A11305217A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789363"/>
          <a:ext cx="2808288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26">
            <a:extLst>
              <a:ext uri="{FF2B5EF4-FFF2-40B4-BE49-F238E27FC236}">
                <a16:creationId xmlns:a16="http://schemas.microsoft.com/office/drawing/2014/main" id="{A3699FCD-671D-1F43-9B57-82FB053AEA1A}"/>
              </a:ext>
            </a:extLst>
          </p:cNvPr>
          <p:cNvGraphicFramePr>
            <a:graphicFrameLocks noGrp="1"/>
          </p:cNvGraphicFramePr>
          <p:nvPr/>
        </p:nvGraphicFramePr>
        <p:xfrm>
          <a:off x="5383213" y="3789363"/>
          <a:ext cx="2808287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74" name="Rectangle 48">
            <a:extLst>
              <a:ext uri="{FF2B5EF4-FFF2-40B4-BE49-F238E27FC236}">
                <a16:creationId xmlns:a16="http://schemas.microsoft.com/office/drawing/2014/main" id="{1209C447-D44A-3318-0198-136CF287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75" name="Rectangle 49">
            <a:extLst>
              <a:ext uri="{FF2B5EF4-FFF2-40B4-BE49-F238E27FC236}">
                <a16:creationId xmlns:a16="http://schemas.microsoft.com/office/drawing/2014/main" id="{CF436BE0-486F-99CB-D45D-C2B1F7B1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5085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76" name="Rectangle 50">
            <a:extLst>
              <a:ext uri="{FF2B5EF4-FFF2-40B4-BE49-F238E27FC236}">
                <a16:creationId xmlns:a16="http://schemas.microsoft.com/office/drawing/2014/main" id="{F3E4E576-A141-6DBD-5B75-B62B599E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77" name="Rectangle 51">
            <a:extLst>
              <a:ext uri="{FF2B5EF4-FFF2-40B4-BE49-F238E27FC236}">
                <a16:creationId xmlns:a16="http://schemas.microsoft.com/office/drawing/2014/main" id="{AC7DEEBE-F20E-D570-68DF-0029549F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9418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78" name="Rectangle 52">
            <a:extLst>
              <a:ext uri="{FF2B5EF4-FFF2-40B4-BE49-F238E27FC236}">
                <a16:creationId xmlns:a16="http://schemas.microsoft.com/office/drawing/2014/main" id="{955D5822-5831-D653-DE7F-03953637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1577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79" name="Rectangle 53">
            <a:extLst>
              <a:ext uri="{FF2B5EF4-FFF2-40B4-BE49-F238E27FC236}">
                <a16:creationId xmlns:a16="http://schemas.microsoft.com/office/drawing/2014/main" id="{B4A6CC25-47A1-A1FA-A728-81594DC9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3736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0" name="Rectangle 54">
            <a:extLst>
              <a:ext uri="{FF2B5EF4-FFF2-40B4-BE49-F238E27FC236}">
                <a16:creationId xmlns:a16="http://schemas.microsoft.com/office/drawing/2014/main" id="{B2DE4C46-70B2-948C-B51A-38F03142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1" name="Rectangle 55">
            <a:extLst>
              <a:ext uri="{FF2B5EF4-FFF2-40B4-BE49-F238E27FC236}">
                <a16:creationId xmlns:a16="http://schemas.microsoft.com/office/drawing/2014/main" id="{BBD5A9BE-6076-3E36-3527-5D77A00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508500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2" name="Rectangle 56">
            <a:extLst>
              <a:ext uri="{FF2B5EF4-FFF2-40B4-BE49-F238E27FC236}">
                <a16:creationId xmlns:a16="http://schemas.microsoft.com/office/drawing/2014/main" id="{37BA39D0-22C7-EB01-347D-1B44C9DF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3" name="Rectangle 57">
            <a:extLst>
              <a:ext uri="{FF2B5EF4-FFF2-40B4-BE49-F238E27FC236}">
                <a16:creationId xmlns:a16="http://schemas.microsoft.com/office/drawing/2014/main" id="{63E41B78-A63B-4DFD-5EB7-CCEA012E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9418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4" name="Rectangle 58">
            <a:extLst>
              <a:ext uri="{FF2B5EF4-FFF2-40B4-BE49-F238E27FC236}">
                <a16:creationId xmlns:a16="http://schemas.microsoft.com/office/drawing/2014/main" id="{9C4C888C-9F77-72A8-2830-7D0B6976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1577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5" name="Rectangle 59">
            <a:extLst>
              <a:ext uri="{FF2B5EF4-FFF2-40B4-BE49-F238E27FC236}">
                <a16:creationId xmlns:a16="http://schemas.microsoft.com/office/drawing/2014/main" id="{B231EC4F-6ED8-16FA-0BD7-7ACE96A3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73688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86" name="Rectangle 60">
            <a:extLst>
              <a:ext uri="{FF2B5EF4-FFF2-40B4-BE49-F238E27FC236}">
                <a16:creationId xmlns:a16="http://schemas.microsoft.com/office/drawing/2014/main" id="{F1DFE013-6A06-D46C-FFD1-68ED8FD1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5895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65587" name="AutoShape 61">
            <a:extLst>
              <a:ext uri="{FF2B5EF4-FFF2-40B4-BE49-F238E27FC236}">
                <a16:creationId xmlns:a16="http://schemas.microsoft.com/office/drawing/2014/main" id="{33CE73A3-59C0-27EE-8BC6-F935E4C301AD}"/>
              </a:ext>
            </a:extLst>
          </p:cNvPr>
          <p:cNvCxnSpPr>
            <a:cxnSpLocks noChangeShapeType="1"/>
            <a:stCxn id="65574" idx="3"/>
            <a:endCxn id="65580" idx="1"/>
          </p:cNvCxnSpPr>
          <p:nvPr/>
        </p:nvCxnSpPr>
        <p:spPr bwMode="auto">
          <a:xfrm>
            <a:off x="3798888" y="4400550"/>
            <a:ext cx="2376487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8" name="AutoShape 62">
            <a:extLst>
              <a:ext uri="{FF2B5EF4-FFF2-40B4-BE49-F238E27FC236}">
                <a16:creationId xmlns:a16="http://schemas.microsoft.com/office/drawing/2014/main" id="{7DFB46CA-47B8-772A-44B9-4E0AF463D2C6}"/>
              </a:ext>
            </a:extLst>
          </p:cNvPr>
          <p:cNvCxnSpPr>
            <a:cxnSpLocks noChangeShapeType="1"/>
            <a:stCxn id="65575" idx="3"/>
            <a:endCxn id="65582" idx="1"/>
          </p:cNvCxnSpPr>
          <p:nvPr/>
        </p:nvCxnSpPr>
        <p:spPr bwMode="auto">
          <a:xfrm>
            <a:off x="3798888" y="4616450"/>
            <a:ext cx="2376487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9" name="AutoShape 63">
            <a:extLst>
              <a:ext uri="{FF2B5EF4-FFF2-40B4-BE49-F238E27FC236}">
                <a16:creationId xmlns:a16="http://schemas.microsoft.com/office/drawing/2014/main" id="{14754653-D46A-6263-13A8-812DEBC452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8888" y="4832350"/>
            <a:ext cx="2376487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90" name="AutoShape 64">
            <a:extLst>
              <a:ext uri="{FF2B5EF4-FFF2-40B4-BE49-F238E27FC236}">
                <a16:creationId xmlns:a16="http://schemas.microsoft.com/office/drawing/2014/main" id="{2868089D-9731-D8F7-5696-F0739DEA02B2}"/>
              </a:ext>
            </a:extLst>
          </p:cNvPr>
          <p:cNvCxnSpPr>
            <a:cxnSpLocks noChangeShapeType="1"/>
            <a:endCxn id="65580" idx="1"/>
          </p:cNvCxnSpPr>
          <p:nvPr/>
        </p:nvCxnSpPr>
        <p:spPr bwMode="auto">
          <a:xfrm flipV="1">
            <a:off x="3798888" y="4400550"/>
            <a:ext cx="2376487" cy="3952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91" name="AutoShape 65">
            <a:extLst>
              <a:ext uri="{FF2B5EF4-FFF2-40B4-BE49-F238E27FC236}">
                <a16:creationId xmlns:a16="http://schemas.microsoft.com/office/drawing/2014/main" id="{9DF57A00-C7F2-1B9C-4728-71123034B38E}"/>
              </a:ext>
            </a:extLst>
          </p:cNvPr>
          <p:cNvCxnSpPr>
            <a:cxnSpLocks noChangeShapeType="1"/>
            <a:endCxn id="65584" idx="1"/>
          </p:cNvCxnSpPr>
          <p:nvPr/>
        </p:nvCxnSpPr>
        <p:spPr bwMode="auto">
          <a:xfrm flipV="1">
            <a:off x="3798888" y="5265738"/>
            <a:ext cx="2376487" cy="1793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92" name="AutoShape 66">
            <a:extLst>
              <a:ext uri="{FF2B5EF4-FFF2-40B4-BE49-F238E27FC236}">
                <a16:creationId xmlns:a16="http://schemas.microsoft.com/office/drawing/2014/main" id="{CA27C5D2-A8AD-5047-F7C4-C83383236946}"/>
              </a:ext>
            </a:extLst>
          </p:cNvPr>
          <p:cNvCxnSpPr>
            <a:cxnSpLocks noChangeShapeType="1"/>
            <a:stCxn id="65579" idx="3"/>
            <a:endCxn id="65580" idx="1"/>
          </p:cNvCxnSpPr>
          <p:nvPr/>
        </p:nvCxnSpPr>
        <p:spPr bwMode="auto">
          <a:xfrm flipV="1">
            <a:off x="3798888" y="4400550"/>
            <a:ext cx="2376487" cy="10810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93" name="Rectangle 68">
            <a:extLst>
              <a:ext uri="{FF2B5EF4-FFF2-40B4-BE49-F238E27FC236}">
                <a16:creationId xmlns:a16="http://schemas.microsoft.com/office/drawing/2014/main" id="{C8500D1C-DB7C-8A3F-4581-4A71FE85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6021388"/>
            <a:ext cx="571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droite</a:t>
            </a:r>
          </a:p>
        </p:txBody>
      </p:sp>
      <p:sp>
        <p:nvSpPr>
          <p:cNvPr id="65594" name="Rectangle 62">
            <a:extLst>
              <a:ext uri="{FF2B5EF4-FFF2-40B4-BE49-F238E27FC236}">
                <a16:creationId xmlns:a16="http://schemas.microsoft.com/office/drawing/2014/main" id="{223D7669-F9BA-5CFB-44A8-37C38B47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508500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95" name="Rectangle 63">
            <a:extLst>
              <a:ext uri="{FF2B5EF4-FFF2-40B4-BE49-F238E27FC236}">
                <a16:creationId xmlns:a16="http://schemas.microsoft.com/office/drawing/2014/main" id="{57F2AF8F-B65F-8AE0-8DC4-69DF3577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7368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96" name="Rectangle 65">
            <a:extLst>
              <a:ext uri="{FF2B5EF4-FFF2-40B4-BE49-F238E27FC236}">
                <a16:creationId xmlns:a16="http://schemas.microsoft.com/office/drawing/2014/main" id="{0B2B8E3A-CBD0-B6C9-4B2A-A6B19A17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7061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97" name="Rectangle 66">
            <a:extLst>
              <a:ext uri="{FF2B5EF4-FFF2-40B4-BE49-F238E27FC236}">
                <a16:creationId xmlns:a16="http://schemas.microsoft.com/office/drawing/2014/main" id="{6344C029-1F66-637F-4DB2-45CA7555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616585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5598" name="TextBox 31">
            <a:extLst>
              <a:ext uri="{FF2B5EF4-FFF2-40B4-BE49-F238E27FC236}">
                <a16:creationId xmlns:a16="http://schemas.microsoft.com/office/drawing/2014/main" id="{3BEE5C6A-F247-FC00-1BAD-17F60406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EC3974E-3FCF-15CD-738C-6FCE6089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Jointure Externe à droite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7EE782B8-FDE3-E6A5-1DA2-5E2A97DF5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57699" name="Rectangle 69">
            <a:extLst>
              <a:ext uri="{FF2B5EF4-FFF2-40B4-BE49-F238E27FC236}">
                <a16:creationId xmlns:a16="http://schemas.microsoft.com/office/drawing/2014/main" id="{7673FB78-3401-AB45-A82F-6E3390D5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table1.colonne, table2.colonne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table1, table2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WHERE table1.colonne (+) = table2.colonne ;</a:t>
            </a:r>
          </a:p>
        </p:txBody>
      </p:sp>
      <p:sp>
        <p:nvSpPr>
          <p:cNvPr id="67589" name="Text Box 70">
            <a:extLst>
              <a:ext uri="{FF2B5EF4-FFF2-40B4-BE49-F238E27FC236}">
                <a16:creationId xmlns:a16="http://schemas.microsoft.com/office/drawing/2014/main" id="{60991B23-F01A-8942-3978-55AFCADF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2060575"/>
            <a:ext cx="206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ORACLE</a:t>
            </a:r>
          </a:p>
        </p:txBody>
      </p:sp>
      <p:graphicFrame>
        <p:nvGraphicFramePr>
          <p:cNvPr id="85" name="Group 4">
            <a:extLst>
              <a:ext uri="{FF2B5EF4-FFF2-40B4-BE49-F238E27FC236}">
                <a16:creationId xmlns:a16="http://schemas.microsoft.com/office/drawing/2014/main" id="{6275163A-7ADD-974C-8502-EE020581C42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789363"/>
          <a:ext cx="2808288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Group 26">
            <a:extLst>
              <a:ext uri="{FF2B5EF4-FFF2-40B4-BE49-F238E27FC236}">
                <a16:creationId xmlns:a16="http://schemas.microsoft.com/office/drawing/2014/main" id="{D91431DB-7C56-7547-9B74-6538A3A65E50}"/>
              </a:ext>
            </a:extLst>
          </p:cNvPr>
          <p:cNvGraphicFramePr>
            <a:graphicFrameLocks noGrp="1"/>
          </p:cNvGraphicFramePr>
          <p:nvPr/>
        </p:nvGraphicFramePr>
        <p:xfrm>
          <a:off x="5383213" y="3789363"/>
          <a:ext cx="2808287" cy="1871662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22" name="Rectangle 48">
            <a:extLst>
              <a:ext uri="{FF2B5EF4-FFF2-40B4-BE49-F238E27FC236}">
                <a16:creationId xmlns:a16="http://schemas.microsoft.com/office/drawing/2014/main" id="{947DEB47-6EDB-C4B8-228B-597BA6E5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3" name="Rectangle 49">
            <a:extLst>
              <a:ext uri="{FF2B5EF4-FFF2-40B4-BE49-F238E27FC236}">
                <a16:creationId xmlns:a16="http://schemas.microsoft.com/office/drawing/2014/main" id="{98442379-E53B-0772-346D-A2B4E3D7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5085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4" name="Rectangle 50">
            <a:extLst>
              <a:ext uri="{FF2B5EF4-FFF2-40B4-BE49-F238E27FC236}">
                <a16:creationId xmlns:a16="http://schemas.microsoft.com/office/drawing/2014/main" id="{EB9777B2-C589-E2A9-16BE-4A993FF0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5" name="Rectangle 51">
            <a:extLst>
              <a:ext uri="{FF2B5EF4-FFF2-40B4-BE49-F238E27FC236}">
                <a16:creationId xmlns:a16="http://schemas.microsoft.com/office/drawing/2014/main" id="{DF7AAA77-A9AB-3629-5CCA-00A1A149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9418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6" name="Rectangle 52">
            <a:extLst>
              <a:ext uri="{FF2B5EF4-FFF2-40B4-BE49-F238E27FC236}">
                <a16:creationId xmlns:a16="http://schemas.microsoft.com/office/drawing/2014/main" id="{736741BA-9A22-9684-1E1D-7CE6DC94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1577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7" name="Rectangle 53">
            <a:extLst>
              <a:ext uri="{FF2B5EF4-FFF2-40B4-BE49-F238E27FC236}">
                <a16:creationId xmlns:a16="http://schemas.microsoft.com/office/drawing/2014/main" id="{97CF7FA0-2211-265D-C672-F0583A4A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3736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8" name="Rectangle 54">
            <a:extLst>
              <a:ext uri="{FF2B5EF4-FFF2-40B4-BE49-F238E27FC236}">
                <a16:creationId xmlns:a16="http://schemas.microsoft.com/office/drawing/2014/main" id="{B3407819-32A2-277D-AADC-957331D8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292600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29" name="Rectangle 55">
            <a:extLst>
              <a:ext uri="{FF2B5EF4-FFF2-40B4-BE49-F238E27FC236}">
                <a16:creationId xmlns:a16="http://schemas.microsoft.com/office/drawing/2014/main" id="{B5568396-956C-FE59-873F-00119291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508500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30" name="Rectangle 56">
            <a:extLst>
              <a:ext uri="{FF2B5EF4-FFF2-40B4-BE49-F238E27FC236}">
                <a16:creationId xmlns:a16="http://schemas.microsoft.com/office/drawing/2014/main" id="{FF3C8CF2-DDA8-4547-87B4-0EAAFFAD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7259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31" name="Rectangle 57">
            <a:extLst>
              <a:ext uri="{FF2B5EF4-FFF2-40B4-BE49-F238E27FC236}">
                <a16:creationId xmlns:a16="http://schemas.microsoft.com/office/drawing/2014/main" id="{CF4DE553-169A-DEED-FCFD-32895062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9418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32" name="Rectangle 58">
            <a:extLst>
              <a:ext uri="{FF2B5EF4-FFF2-40B4-BE49-F238E27FC236}">
                <a16:creationId xmlns:a16="http://schemas.microsoft.com/office/drawing/2014/main" id="{329D8FEB-6A5E-DFD2-B732-66837722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157788"/>
            <a:ext cx="2016125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33" name="Rectangle 59">
            <a:extLst>
              <a:ext uri="{FF2B5EF4-FFF2-40B4-BE49-F238E27FC236}">
                <a16:creationId xmlns:a16="http://schemas.microsoft.com/office/drawing/2014/main" id="{C9D95031-B868-37EE-A77D-1140DE7E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73688"/>
            <a:ext cx="2016125" cy="2159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34" name="Rectangle 60">
            <a:extLst>
              <a:ext uri="{FF2B5EF4-FFF2-40B4-BE49-F238E27FC236}">
                <a16:creationId xmlns:a16="http://schemas.microsoft.com/office/drawing/2014/main" id="{32482622-A3D8-85E2-42DB-9BA35D62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589588"/>
            <a:ext cx="20161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cxnSp>
        <p:nvCxnSpPr>
          <p:cNvPr id="67635" name="AutoShape 61">
            <a:extLst>
              <a:ext uri="{FF2B5EF4-FFF2-40B4-BE49-F238E27FC236}">
                <a16:creationId xmlns:a16="http://schemas.microsoft.com/office/drawing/2014/main" id="{C6499DC4-F8E5-C146-D46D-DE2DD1331ECE}"/>
              </a:ext>
            </a:extLst>
          </p:cNvPr>
          <p:cNvCxnSpPr>
            <a:cxnSpLocks noChangeShapeType="1"/>
            <a:stCxn id="67622" idx="3"/>
            <a:endCxn id="67628" idx="1"/>
          </p:cNvCxnSpPr>
          <p:nvPr/>
        </p:nvCxnSpPr>
        <p:spPr bwMode="auto">
          <a:xfrm>
            <a:off x="3798888" y="4400550"/>
            <a:ext cx="2376487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36" name="AutoShape 62">
            <a:extLst>
              <a:ext uri="{FF2B5EF4-FFF2-40B4-BE49-F238E27FC236}">
                <a16:creationId xmlns:a16="http://schemas.microsoft.com/office/drawing/2014/main" id="{D4ACA826-0B49-86AB-75C6-0B79F15675F5}"/>
              </a:ext>
            </a:extLst>
          </p:cNvPr>
          <p:cNvCxnSpPr>
            <a:cxnSpLocks noChangeShapeType="1"/>
            <a:stCxn id="67623" idx="3"/>
            <a:endCxn id="67630" idx="1"/>
          </p:cNvCxnSpPr>
          <p:nvPr/>
        </p:nvCxnSpPr>
        <p:spPr bwMode="auto">
          <a:xfrm>
            <a:off x="3798888" y="4616450"/>
            <a:ext cx="2376487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37" name="AutoShape 63">
            <a:extLst>
              <a:ext uri="{FF2B5EF4-FFF2-40B4-BE49-F238E27FC236}">
                <a16:creationId xmlns:a16="http://schemas.microsoft.com/office/drawing/2014/main" id="{F238F51B-40B7-AB66-76F9-ADCFA1BEFB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8888" y="4832350"/>
            <a:ext cx="2376487" cy="2174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38" name="AutoShape 64">
            <a:extLst>
              <a:ext uri="{FF2B5EF4-FFF2-40B4-BE49-F238E27FC236}">
                <a16:creationId xmlns:a16="http://schemas.microsoft.com/office/drawing/2014/main" id="{FEDF179F-0DB2-0307-1A5F-F186C0256DE8}"/>
              </a:ext>
            </a:extLst>
          </p:cNvPr>
          <p:cNvCxnSpPr>
            <a:cxnSpLocks noChangeShapeType="1"/>
            <a:endCxn id="67628" idx="1"/>
          </p:cNvCxnSpPr>
          <p:nvPr/>
        </p:nvCxnSpPr>
        <p:spPr bwMode="auto">
          <a:xfrm flipV="1">
            <a:off x="3798888" y="4400550"/>
            <a:ext cx="2376487" cy="3952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39" name="AutoShape 65">
            <a:extLst>
              <a:ext uri="{FF2B5EF4-FFF2-40B4-BE49-F238E27FC236}">
                <a16:creationId xmlns:a16="http://schemas.microsoft.com/office/drawing/2014/main" id="{2774304E-6916-365F-A8FC-167634086AE7}"/>
              </a:ext>
            </a:extLst>
          </p:cNvPr>
          <p:cNvCxnSpPr>
            <a:cxnSpLocks noChangeShapeType="1"/>
            <a:endCxn id="67632" idx="1"/>
          </p:cNvCxnSpPr>
          <p:nvPr/>
        </p:nvCxnSpPr>
        <p:spPr bwMode="auto">
          <a:xfrm flipV="1">
            <a:off x="3798888" y="5265738"/>
            <a:ext cx="2376487" cy="1793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40" name="AutoShape 66">
            <a:extLst>
              <a:ext uri="{FF2B5EF4-FFF2-40B4-BE49-F238E27FC236}">
                <a16:creationId xmlns:a16="http://schemas.microsoft.com/office/drawing/2014/main" id="{1156583A-1117-8F79-472F-0A9230C78EED}"/>
              </a:ext>
            </a:extLst>
          </p:cNvPr>
          <p:cNvCxnSpPr>
            <a:cxnSpLocks noChangeShapeType="1"/>
            <a:stCxn id="67627" idx="3"/>
            <a:endCxn id="67628" idx="1"/>
          </p:cNvCxnSpPr>
          <p:nvPr/>
        </p:nvCxnSpPr>
        <p:spPr bwMode="auto">
          <a:xfrm flipV="1">
            <a:off x="3798888" y="4400550"/>
            <a:ext cx="2376487" cy="10810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41" name="Rectangle 68">
            <a:extLst>
              <a:ext uri="{FF2B5EF4-FFF2-40B4-BE49-F238E27FC236}">
                <a16:creationId xmlns:a16="http://schemas.microsoft.com/office/drawing/2014/main" id="{5C5B5CC6-C96D-3B6E-DCCD-4FCF2C6F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6021388"/>
            <a:ext cx="571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droite</a:t>
            </a:r>
          </a:p>
        </p:txBody>
      </p:sp>
      <p:sp>
        <p:nvSpPr>
          <p:cNvPr id="67642" name="Rectangle 62">
            <a:extLst>
              <a:ext uri="{FF2B5EF4-FFF2-40B4-BE49-F238E27FC236}">
                <a16:creationId xmlns:a16="http://schemas.microsoft.com/office/drawing/2014/main" id="{002FB63A-23F9-57B0-8F47-7B737518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508500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43" name="Rectangle 63">
            <a:extLst>
              <a:ext uri="{FF2B5EF4-FFF2-40B4-BE49-F238E27FC236}">
                <a16:creationId xmlns:a16="http://schemas.microsoft.com/office/drawing/2014/main" id="{706FCF1D-EFAF-FA76-D0CF-6F9FC9CC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73688"/>
            <a:ext cx="2016125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44" name="Rectangle 65">
            <a:extLst>
              <a:ext uri="{FF2B5EF4-FFF2-40B4-BE49-F238E27FC236}">
                <a16:creationId xmlns:a16="http://schemas.microsoft.com/office/drawing/2014/main" id="{1307E164-84A1-58A6-2384-462C42B8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7061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45" name="Rectangle 66">
            <a:extLst>
              <a:ext uri="{FF2B5EF4-FFF2-40B4-BE49-F238E27FC236}">
                <a16:creationId xmlns:a16="http://schemas.microsoft.com/office/drawing/2014/main" id="{6F0A30E4-41AA-AF87-42E2-6993DD91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616585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7646" name="TextBox 31">
            <a:extLst>
              <a:ext uri="{FF2B5EF4-FFF2-40B4-BE49-F238E27FC236}">
                <a16:creationId xmlns:a16="http://schemas.microsoft.com/office/drawing/2014/main" id="{F2E9A377-5709-ACB0-9C18-282FFEBE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E386DB0-8C28-508B-BA39-85663F1A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Exemple: Jointure Externe à droite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A16F293-7CF7-933E-18C9-ABCE7352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59747" name="Rectangle 69">
            <a:extLst>
              <a:ext uri="{FF2B5EF4-FFF2-40B4-BE49-F238E27FC236}">
                <a16:creationId xmlns:a16="http://schemas.microsoft.com/office/drawing/2014/main" id="{0861A421-47ED-424C-816A-EF509D74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SELECT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EMP.nom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DEP.depnom</a:t>
            </a:r>
            <a:endParaRPr lang="fr-FR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FROM EMP, DEP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 </a:t>
            </a:r>
            <a:r>
              <a:rPr lang="fr-FR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EMP.depno</a:t>
            </a:r>
            <a:r>
              <a:rPr lang="fr-FR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(+)= </a:t>
            </a:r>
            <a:r>
              <a:rPr lang="fr-FR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DEP.depno</a:t>
            </a:r>
            <a:r>
              <a:rPr lang="fr-FR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;</a:t>
            </a:r>
          </a:p>
        </p:txBody>
      </p:sp>
      <p:sp>
        <p:nvSpPr>
          <p:cNvPr id="69637" name="Text Box 70">
            <a:extLst>
              <a:ext uri="{FF2B5EF4-FFF2-40B4-BE49-F238E27FC236}">
                <a16:creationId xmlns:a16="http://schemas.microsoft.com/office/drawing/2014/main" id="{6AFCE790-568E-27E9-6D86-C628C729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2060575"/>
            <a:ext cx="206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ORACLE</a:t>
            </a:r>
          </a:p>
        </p:txBody>
      </p:sp>
      <p:graphicFrame>
        <p:nvGraphicFramePr>
          <p:cNvPr id="29" name="Group 83">
            <a:extLst>
              <a:ext uri="{FF2B5EF4-FFF2-40B4-BE49-F238E27FC236}">
                <a16:creationId xmlns:a16="http://schemas.microsoft.com/office/drawing/2014/main" id="{6D0841DF-4686-4E4E-B558-F45AD52CB4F1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789363"/>
          <a:ext cx="2808288" cy="1857375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99">
            <a:extLst>
              <a:ext uri="{FF2B5EF4-FFF2-40B4-BE49-F238E27FC236}">
                <a16:creationId xmlns:a16="http://schemas.microsoft.com/office/drawing/2014/main" id="{5FD54DBE-CF5B-9E4E-8DB9-9E72F5EA7F34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3789363"/>
          <a:ext cx="2808287" cy="1857375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64" name="Rectangle 48">
            <a:extLst>
              <a:ext uri="{FF2B5EF4-FFF2-40B4-BE49-F238E27FC236}">
                <a16:creationId xmlns:a16="http://schemas.microsoft.com/office/drawing/2014/main" id="{154EC05A-2181-AA86-19FB-E9B26903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92600"/>
            <a:ext cx="2016125" cy="28892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65" name="Rectangle 49">
            <a:extLst>
              <a:ext uri="{FF2B5EF4-FFF2-40B4-BE49-F238E27FC236}">
                <a16:creationId xmlns:a16="http://schemas.microsoft.com/office/drawing/2014/main" id="{36595C35-2063-6880-D121-9DA8B4EB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581525"/>
            <a:ext cx="2016125" cy="31432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66" name="Rectangle 54">
            <a:extLst>
              <a:ext uri="{FF2B5EF4-FFF2-40B4-BE49-F238E27FC236}">
                <a16:creationId xmlns:a16="http://schemas.microsoft.com/office/drawing/2014/main" id="{D0F996B0-2DC6-7F8D-4676-6BB32F3B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292600"/>
            <a:ext cx="2016125" cy="360363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67" name="Rectangle 55">
            <a:extLst>
              <a:ext uri="{FF2B5EF4-FFF2-40B4-BE49-F238E27FC236}">
                <a16:creationId xmlns:a16="http://schemas.microsoft.com/office/drawing/2014/main" id="{B65AEFBE-09DA-C64E-681E-3E81F8EE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52963"/>
            <a:ext cx="2016125" cy="431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68" name="Rectangle 56">
            <a:extLst>
              <a:ext uri="{FF2B5EF4-FFF2-40B4-BE49-F238E27FC236}">
                <a16:creationId xmlns:a16="http://schemas.microsoft.com/office/drawing/2014/main" id="{172DA848-D374-CF1F-2688-32222B61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084763"/>
            <a:ext cx="20161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69" name="Rectangle 68">
            <a:extLst>
              <a:ext uri="{FF2B5EF4-FFF2-40B4-BE49-F238E27FC236}">
                <a16:creationId xmlns:a16="http://schemas.microsoft.com/office/drawing/2014/main" id="{438D21E8-D880-12D9-2328-D9AAB877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6021388"/>
            <a:ext cx="571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droite</a:t>
            </a:r>
          </a:p>
        </p:txBody>
      </p:sp>
      <p:sp>
        <p:nvSpPr>
          <p:cNvPr id="69670" name="Text Box 86">
            <a:extLst>
              <a:ext uri="{FF2B5EF4-FFF2-40B4-BE49-F238E27FC236}">
                <a16:creationId xmlns:a16="http://schemas.microsoft.com/office/drawing/2014/main" id="{B3912EDE-EDD0-B8CA-0BE1-F81B4436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4195763"/>
            <a:ext cx="193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Alaoui        11</a:t>
            </a:r>
          </a:p>
        </p:txBody>
      </p:sp>
      <p:sp>
        <p:nvSpPr>
          <p:cNvPr id="69671" name="Text Box 87">
            <a:extLst>
              <a:ext uri="{FF2B5EF4-FFF2-40B4-BE49-F238E27FC236}">
                <a16:creationId xmlns:a16="http://schemas.microsoft.com/office/drawing/2014/main" id="{90F8A47A-78ED-ACCE-6A5C-696BD971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4484688"/>
            <a:ext cx="1909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Filali          22</a:t>
            </a:r>
          </a:p>
        </p:txBody>
      </p:sp>
      <p:grpSp>
        <p:nvGrpSpPr>
          <p:cNvPr id="69672" name="Group 89">
            <a:extLst>
              <a:ext uri="{FF2B5EF4-FFF2-40B4-BE49-F238E27FC236}">
                <a16:creationId xmlns:a16="http://schemas.microsoft.com/office/drawing/2014/main" id="{D09D1ABB-4078-6D93-0BE8-0466A5309AB4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843463"/>
            <a:ext cx="2125663" cy="461962"/>
            <a:chOff x="657" y="3051"/>
            <a:chExt cx="1339" cy="291"/>
          </a:xfrm>
        </p:grpSpPr>
        <p:sp>
          <p:nvSpPr>
            <p:cNvPr id="69682" name="Rectangle 50">
              <a:extLst>
                <a:ext uri="{FF2B5EF4-FFF2-40B4-BE49-F238E27FC236}">
                  <a16:creationId xmlns:a16="http://schemas.microsoft.com/office/drawing/2014/main" id="{23AFA4C1-8DA3-FBE6-2CDB-2CE435268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81"/>
              <a:ext cx="1270" cy="24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69683" name="Text Box 88">
              <a:extLst>
                <a:ext uri="{FF2B5EF4-FFF2-40B4-BE49-F238E27FC236}">
                  <a16:creationId xmlns:a16="http://schemas.microsoft.com/office/drawing/2014/main" id="{449B4886-FB84-A7C4-54ED-89FE0FEE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051"/>
              <a:ext cx="1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en-US"/>
                <a:t>Rachidi       11</a:t>
              </a:r>
            </a:p>
          </p:txBody>
        </p:sp>
      </p:grpSp>
      <p:sp>
        <p:nvSpPr>
          <p:cNvPr id="69673" name="Text Box 100">
            <a:extLst>
              <a:ext uri="{FF2B5EF4-FFF2-40B4-BE49-F238E27FC236}">
                <a16:creationId xmlns:a16="http://schemas.microsoft.com/office/drawing/2014/main" id="{FD6B309A-6925-A207-5746-4BB6E219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4241800"/>
            <a:ext cx="175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11           RD</a:t>
            </a:r>
          </a:p>
        </p:txBody>
      </p:sp>
      <p:sp>
        <p:nvSpPr>
          <p:cNvPr id="69674" name="Text Box 101">
            <a:extLst>
              <a:ext uri="{FF2B5EF4-FFF2-40B4-BE49-F238E27FC236}">
                <a16:creationId xmlns:a16="http://schemas.microsoft.com/office/drawing/2014/main" id="{78F7FDE7-C507-80AC-02BA-3DBA1FAD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652963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30       Compta</a:t>
            </a:r>
          </a:p>
        </p:txBody>
      </p:sp>
      <p:sp>
        <p:nvSpPr>
          <p:cNvPr id="69675" name="Text Box 102">
            <a:extLst>
              <a:ext uri="{FF2B5EF4-FFF2-40B4-BE49-F238E27FC236}">
                <a16:creationId xmlns:a16="http://schemas.microsoft.com/office/drawing/2014/main" id="{CD761783-7E50-9E63-8567-3593105D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5013325"/>
            <a:ext cx="20034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22         Etudes</a:t>
            </a:r>
          </a:p>
        </p:txBody>
      </p:sp>
      <p:sp>
        <p:nvSpPr>
          <p:cNvPr id="69676" name="Rectangle 104">
            <a:extLst>
              <a:ext uri="{FF2B5EF4-FFF2-40B4-BE49-F238E27FC236}">
                <a16:creationId xmlns:a16="http://schemas.microsoft.com/office/drawing/2014/main" id="{E107FCF8-05EE-FD66-17E1-8A1FACB9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5257800"/>
            <a:ext cx="1998663" cy="461963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77" name="Text Box 105">
            <a:extLst>
              <a:ext uri="{FF2B5EF4-FFF2-40B4-BE49-F238E27FC236}">
                <a16:creationId xmlns:a16="http://schemas.microsoft.com/office/drawing/2014/main" id="{1110CF7D-3C1C-A62E-76CF-5B15BA6DA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5289550"/>
            <a:ext cx="2063750" cy="4302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200" dirty="0" err="1"/>
              <a:t>Azhari</a:t>
            </a:r>
            <a:r>
              <a:rPr lang="fr-FR" altLang="en-US" sz="2200" dirty="0"/>
              <a:t>     NULL</a:t>
            </a:r>
          </a:p>
        </p:txBody>
      </p:sp>
      <p:sp>
        <p:nvSpPr>
          <p:cNvPr id="69678" name="Rectangle 54">
            <a:extLst>
              <a:ext uri="{FF2B5EF4-FFF2-40B4-BE49-F238E27FC236}">
                <a16:creationId xmlns:a16="http://schemas.microsoft.com/office/drawing/2014/main" id="{FB6C639C-C7D3-1A0C-8CF4-4D13042A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72013"/>
            <a:ext cx="2016125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30       Compta</a:t>
            </a:r>
          </a:p>
        </p:txBody>
      </p:sp>
      <p:sp>
        <p:nvSpPr>
          <p:cNvPr id="69679" name="Rectangle 56">
            <a:extLst>
              <a:ext uri="{FF2B5EF4-FFF2-40B4-BE49-F238E27FC236}">
                <a16:creationId xmlns:a16="http://schemas.microsoft.com/office/drawing/2014/main" id="{7A710826-3F62-753E-008E-DCE142D3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70613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80" name="Rectangle 57">
            <a:extLst>
              <a:ext uri="{FF2B5EF4-FFF2-40B4-BE49-F238E27FC236}">
                <a16:creationId xmlns:a16="http://schemas.microsoft.com/office/drawing/2014/main" id="{46BD30FD-7897-0827-091A-B0DBB9BC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616585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69681" name="TextBox 26">
            <a:extLst>
              <a:ext uri="{FF2B5EF4-FFF2-40B4-BE49-F238E27FC236}">
                <a16:creationId xmlns:a16="http://schemas.microsoft.com/office/drawing/2014/main" id="{EE8498E1-D998-F88F-7447-A1624C1C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6EF-2CCA-4228-0851-05840F74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902825" cy="10896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 SGBD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5149A8-76E0-92CB-BE42-650A9AA4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94436"/>
              </p:ext>
            </p:extLst>
          </p:nvPr>
        </p:nvGraphicFramePr>
        <p:xfrm>
          <a:off x="342900" y="1484784"/>
          <a:ext cx="8540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3622-9B29-C29E-DB8D-5053D97F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9428-6C15-494F-BE89-E273C1E6A5C3}" type="slidenum">
              <a:rPr lang="en-US" altLang="fr-FR" smtClean="0"/>
              <a:pPr/>
              <a:t>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0482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F91AC9B-BEB9-91B6-A7AF-FC36BA83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5965825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Exemple: Jointure Externe à gauche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EA166558-D795-BC36-0D83-99090DC8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8145463" cy="584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200">
                <a:solidFill>
                  <a:srgbClr val="FF0000"/>
                </a:solidFill>
              </a:rPr>
              <a:t>Requêtes sur plusieurs tables: la jointure externe</a:t>
            </a:r>
          </a:p>
        </p:txBody>
      </p:sp>
      <p:sp>
        <p:nvSpPr>
          <p:cNvPr id="161795" name="Rectangle 45">
            <a:extLst>
              <a:ext uri="{FF2B5EF4-FFF2-40B4-BE49-F238E27FC236}">
                <a16:creationId xmlns:a16="http://schemas.microsoft.com/office/drawing/2014/main" id="{053406E8-421D-3A43-BF60-5C06F76F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SELECT EMP.nom, DEP.depno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FROM EMP, DEP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WHERE EMP.depno = DEP.depno (+) ;</a:t>
            </a:r>
          </a:p>
        </p:txBody>
      </p:sp>
      <p:sp>
        <p:nvSpPr>
          <p:cNvPr id="71685" name="Text Box 46">
            <a:extLst>
              <a:ext uri="{FF2B5EF4-FFF2-40B4-BE49-F238E27FC236}">
                <a16:creationId xmlns:a16="http://schemas.microsoft.com/office/drawing/2014/main" id="{96CFBC3C-F859-A0AD-E462-FCD3BD35E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2060575"/>
            <a:ext cx="2062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SQL ORACLE</a:t>
            </a:r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F86CCCFB-DBB7-B4B3-2FCF-51ACB847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4292600"/>
            <a:ext cx="10795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1687" name="Rectangle 6">
            <a:extLst>
              <a:ext uri="{FF2B5EF4-FFF2-40B4-BE49-F238E27FC236}">
                <a16:creationId xmlns:a16="http://schemas.microsoft.com/office/drawing/2014/main" id="{30AD3E7E-1996-8D8D-A645-6599F0E6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4292600"/>
            <a:ext cx="9255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1688" name="Rectangle 7">
            <a:extLst>
              <a:ext uri="{FF2B5EF4-FFF2-40B4-BE49-F238E27FC236}">
                <a16:creationId xmlns:a16="http://schemas.microsoft.com/office/drawing/2014/main" id="{8AE62F87-93FF-297F-8F3A-497027C6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292600"/>
            <a:ext cx="80327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1689" name="Rectangle 8">
            <a:extLst>
              <a:ext uri="{FF2B5EF4-FFF2-40B4-BE49-F238E27FC236}">
                <a16:creationId xmlns:a16="http://schemas.microsoft.com/office/drawing/2014/main" id="{5FF4724D-5CFD-1E10-EC35-D759D3C5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3789363"/>
            <a:ext cx="1079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depno</a:t>
            </a:r>
          </a:p>
        </p:txBody>
      </p:sp>
      <p:sp>
        <p:nvSpPr>
          <p:cNvPr id="71690" name="Rectangle 9">
            <a:extLst>
              <a:ext uri="{FF2B5EF4-FFF2-40B4-BE49-F238E27FC236}">
                <a16:creationId xmlns:a16="http://schemas.microsoft.com/office/drawing/2014/main" id="{393AB62E-B5C5-37B5-429C-C1D6818BB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3789363"/>
            <a:ext cx="9255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nom</a:t>
            </a:r>
          </a:p>
        </p:txBody>
      </p:sp>
      <p:sp>
        <p:nvSpPr>
          <p:cNvPr id="71691" name="Rectangle 10">
            <a:extLst>
              <a:ext uri="{FF2B5EF4-FFF2-40B4-BE49-F238E27FC236}">
                <a16:creationId xmlns:a16="http://schemas.microsoft.com/office/drawing/2014/main" id="{F64DC99F-F802-604B-AB2C-94D0C8A1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3789363"/>
            <a:ext cx="8032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EMP</a:t>
            </a:r>
          </a:p>
        </p:txBody>
      </p:sp>
      <p:sp>
        <p:nvSpPr>
          <p:cNvPr id="71692" name="Line 11">
            <a:extLst>
              <a:ext uri="{FF2B5EF4-FFF2-40B4-BE49-F238E27FC236}">
                <a16:creationId xmlns:a16="http://schemas.microsoft.com/office/drawing/2014/main" id="{DB564B73-5A99-DE04-FE37-24BA1B451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3789363"/>
            <a:ext cx="28082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3" name="Line 12">
            <a:extLst>
              <a:ext uri="{FF2B5EF4-FFF2-40B4-BE49-F238E27FC236}">
                <a16:creationId xmlns:a16="http://schemas.microsoft.com/office/drawing/2014/main" id="{BBFCA196-8E41-9485-47BD-6C13A4AE2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4292600"/>
            <a:ext cx="280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4" name="Line 13">
            <a:extLst>
              <a:ext uri="{FF2B5EF4-FFF2-40B4-BE49-F238E27FC236}">
                <a16:creationId xmlns:a16="http://schemas.microsoft.com/office/drawing/2014/main" id="{71B20E83-4AA6-51C1-8F68-040C8490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5646738"/>
            <a:ext cx="8032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5" name="Line 14">
            <a:extLst>
              <a:ext uri="{FF2B5EF4-FFF2-40B4-BE49-F238E27FC236}">
                <a16:creationId xmlns:a16="http://schemas.microsoft.com/office/drawing/2014/main" id="{7B55BD53-C964-DAFF-45B7-3AA657129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3789363"/>
            <a:ext cx="0" cy="503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6" name="Line 15">
            <a:extLst>
              <a:ext uri="{FF2B5EF4-FFF2-40B4-BE49-F238E27FC236}">
                <a16:creationId xmlns:a16="http://schemas.microsoft.com/office/drawing/2014/main" id="{8BA6EB29-8B2B-FCCE-05A4-DA8D4AEEC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789363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7" name="Line 16">
            <a:extLst>
              <a:ext uri="{FF2B5EF4-FFF2-40B4-BE49-F238E27FC236}">
                <a16:creationId xmlns:a16="http://schemas.microsoft.com/office/drawing/2014/main" id="{E032BF30-E6C7-FF58-FBCC-A4B7749DB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8" y="3789363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8" name="Line 17">
            <a:extLst>
              <a:ext uri="{FF2B5EF4-FFF2-40B4-BE49-F238E27FC236}">
                <a16:creationId xmlns:a16="http://schemas.microsoft.com/office/drawing/2014/main" id="{E6E2D1C7-03AC-FA0A-7BFA-EF120FC7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5646738"/>
            <a:ext cx="20050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699" name="Line 18">
            <a:extLst>
              <a:ext uri="{FF2B5EF4-FFF2-40B4-BE49-F238E27FC236}">
                <a16:creationId xmlns:a16="http://schemas.microsoft.com/office/drawing/2014/main" id="{99DFE25A-BE35-D518-1678-BA3539913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4292600"/>
            <a:ext cx="0" cy="1354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700" name="Line 19">
            <a:extLst>
              <a:ext uri="{FF2B5EF4-FFF2-40B4-BE49-F238E27FC236}">
                <a16:creationId xmlns:a16="http://schemas.microsoft.com/office/drawing/2014/main" id="{0921A1AE-1549-2163-2F25-237491BCC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29260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701" name="Line 20">
            <a:extLst>
              <a:ext uri="{FF2B5EF4-FFF2-40B4-BE49-F238E27FC236}">
                <a16:creationId xmlns:a16="http://schemas.microsoft.com/office/drawing/2014/main" id="{CC771C24-CF9F-32BD-DBC6-D6E59756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3789363"/>
            <a:ext cx="0" cy="503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58" name="Group 21">
            <a:extLst>
              <a:ext uri="{FF2B5EF4-FFF2-40B4-BE49-F238E27FC236}">
                <a16:creationId xmlns:a16="http://schemas.microsoft.com/office/drawing/2014/main" id="{F377677A-EAB3-D549-B8AA-1DC80592ADF0}"/>
              </a:ext>
            </a:extLst>
          </p:cNvPr>
          <p:cNvGraphicFramePr>
            <a:graphicFrameLocks noGrp="1"/>
          </p:cNvGraphicFramePr>
          <p:nvPr/>
        </p:nvGraphicFramePr>
        <p:xfrm>
          <a:off x="5167313" y="3789363"/>
          <a:ext cx="2808287" cy="1857375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15" name="Rectangle 38">
            <a:extLst>
              <a:ext uri="{FF2B5EF4-FFF2-40B4-BE49-F238E27FC236}">
                <a16:creationId xmlns:a16="http://schemas.microsoft.com/office/drawing/2014/main" id="{0BAA21AE-259F-32C7-A793-3FB77002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4292600"/>
            <a:ext cx="2016125" cy="28892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16" name="Rectangle 39">
            <a:extLst>
              <a:ext uri="{FF2B5EF4-FFF2-40B4-BE49-F238E27FC236}">
                <a16:creationId xmlns:a16="http://schemas.microsoft.com/office/drawing/2014/main" id="{C90EF67A-3678-299D-8EEE-871B0A60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4581525"/>
            <a:ext cx="2016125" cy="31432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17" name="Rectangle 40">
            <a:extLst>
              <a:ext uri="{FF2B5EF4-FFF2-40B4-BE49-F238E27FC236}">
                <a16:creationId xmlns:a16="http://schemas.microsoft.com/office/drawing/2014/main" id="{07246DED-B387-D7B1-98D4-A042AB0B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292600"/>
            <a:ext cx="2016125" cy="360363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18" name="Rectangle 41">
            <a:extLst>
              <a:ext uri="{FF2B5EF4-FFF2-40B4-BE49-F238E27FC236}">
                <a16:creationId xmlns:a16="http://schemas.microsoft.com/office/drawing/2014/main" id="{63437163-64BE-6F0E-107F-02F03590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652963"/>
            <a:ext cx="2016125" cy="431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19" name="Rectangle 42">
            <a:extLst>
              <a:ext uri="{FF2B5EF4-FFF2-40B4-BE49-F238E27FC236}">
                <a16:creationId xmlns:a16="http://schemas.microsoft.com/office/drawing/2014/main" id="{C99131C4-465F-0E3F-C29C-9B8F2655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652963"/>
            <a:ext cx="20161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20" name="Rectangle 44">
            <a:extLst>
              <a:ext uri="{FF2B5EF4-FFF2-40B4-BE49-F238E27FC236}">
                <a16:creationId xmlns:a16="http://schemas.microsoft.com/office/drawing/2014/main" id="{4DD6183B-5E9E-8384-CAA1-3F8927F4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6021388"/>
            <a:ext cx="571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Résultats de la jointure externe à gauche</a:t>
            </a:r>
          </a:p>
        </p:txBody>
      </p:sp>
      <p:sp>
        <p:nvSpPr>
          <p:cNvPr id="71721" name="Text Box 48">
            <a:extLst>
              <a:ext uri="{FF2B5EF4-FFF2-40B4-BE49-F238E27FC236}">
                <a16:creationId xmlns:a16="http://schemas.microsoft.com/office/drawing/2014/main" id="{F4BD040E-F14F-C539-86B4-B731E9CC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195763"/>
            <a:ext cx="193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Alaoui        11</a:t>
            </a:r>
          </a:p>
        </p:txBody>
      </p:sp>
      <p:sp>
        <p:nvSpPr>
          <p:cNvPr id="71722" name="Text Box 49">
            <a:extLst>
              <a:ext uri="{FF2B5EF4-FFF2-40B4-BE49-F238E27FC236}">
                <a16:creationId xmlns:a16="http://schemas.microsoft.com/office/drawing/2014/main" id="{3D6FB579-272C-5FA7-9AF7-B9B96BE1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541838"/>
            <a:ext cx="1931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Filali              22</a:t>
            </a:r>
          </a:p>
        </p:txBody>
      </p:sp>
      <p:sp>
        <p:nvSpPr>
          <p:cNvPr id="71723" name="Rectangle 51">
            <a:extLst>
              <a:ext uri="{FF2B5EF4-FFF2-40B4-BE49-F238E27FC236}">
                <a16:creationId xmlns:a16="http://schemas.microsoft.com/office/drawing/2014/main" id="{9049545A-B3F8-1A8E-6F04-5C35E83A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4891088"/>
            <a:ext cx="2016125" cy="385762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24" name="Text Box 52">
            <a:extLst>
              <a:ext uri="{FF2B5EF4-FFF2-40B4-BE49-F238E27FC236}">
                <a16:creationId xmlns:a16="http://schemas.microsoft.com/office/drawing/2014/main" id="{B0A95909-3AB2-8A5C-BAA5-767DA5FC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843463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Rachidi          11</a:t>
            </a:r>
          </a:p>
        </p:txBody>
      </p:sp>
      <p:sp>
        <p:nvSpPr>
          <p:cNvPr id="71725" name="Text Box 53">
            <a:extLst>
              <a:ext uri="{FF2B5EF4-FFF2-40B4-BE49-F238E27FC236}">
                <a16:creationId xmlns:a16="http://schemas.microsoft.com/office/drawing/2014/main" id="{C0920456-58BE-AEC6-5273-D0AFB5CE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41800"/>
            <a:ext cx="193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11         RD</a:t>
            </a:r>
          </a:p>
        </p:txBody>
      </p:sp>
      <p:sp>
        <p:nvSpPr>
          <p:cNvPr id="71726" name="Text Box 54">
            <a:extLst>
              <a:ext uri="{FF2B5EF4-FFF2-40B4-BE49-F238E27FC236}">
                <a16:creationId xmlns:a16="http://schemas.microsoft.com/office/drawing/2014/main" id="{9FC60813-236A-670D-63FE-4EBC3622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4652963"/>
            <a:ext cx="2005012" cy="46196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30       Compta</a:t>
            </a:r>
          </a:p>
        </p:txBody>
      </p:sp>
      <p:sp>
        <p:nvSpPr>
          <p:cNvPr id="71727" name="Text Box 55">
            <a:extLst>
              <a:ext uri="{FF2B5EF4-FFF2-40B4-BE49-F238E27FC236}">
                <a16:creationId xmlns:a16="http://schemas.microsoft.com/office/drawing/2014/main" id="{351C00A0-A032-8187-8E54-61347E696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114925"/>
            <a:ext cx="2003425" cy="4619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22       Etudes</a:t>
            </a:r>
          </a:p>
        </p:txBody>
      </p:sp>
      <p:sp>
        <p:nvSpPr>
          <p:cNvPr id="71728" name="Rectangle 57">
            <a:extLst>
              <a:ext uri="{FF2B5EF4-FFF2-40B4-BE49-F238E27FC236}">
                <a16:creationId xmlns:a16="http://schemas.microsoft.com/office/drawing/2014/main" id="{1066EC2A-5679-873C-9A49-A835632E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276850"/>
            <a:ext cx="20161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29" name="Text Box 58">
            <a:extLst>
              <a:ext uri="{FF2B5EF4-FFF2-40B4-BE49-F238E27FC236}">
                <a16:creationId xmlns:a16="http://schemas.microsoft.com/office/drawing/2014/main" id="{723F4548-B999-52F3-BDE7-D719794A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29225"/>
            <a:ext cx="2011363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Tato      NULL</a:t>
            </a:r>
          </a:p>
        </p:txBody>
      </p:sp>
      <p:sp>
        <p:nvSpPr>
          <p:cNvPr id="71730" name="Rectangle 54">
            <a:extLst>
              <a:ext uri="{FF2B5EF4-FFF2-40B4-BE49-F238E27FC236}">
                <a16:creationId xmlns:a16="http://schemas.microsoft.com/office/drawing/2014/main" id="{D848740A-EF19-4F1B-5314-2A66E479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262563"/>
            <a:ext cx="2016125" cy="4000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Azhari       NULL</a:t>
            </a:r>
          </a:p>
        </p:txBody>
      </p:sp>
      <p:sp>
        <p:nvSpPr>
          <p:cNvPr id="71731" name="Rectangle 56">
            <a:extLst>
              <a:ext uri="{FF2B5EF4-FFF2-40B4-BE49-F238E27FC236}">
                <a16:creationId xmlns:a16="http://schemas.microsoft.com/office/drawing/2014/main" id="{4FD3380E-A582-2F40-F425-56556CF4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6165850"/>
            <a:ext cx="215900" cy="2159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32" name="Rectangle 57">
            <a:extLst>
              <a:ext uri="{FF2B5EF4-FFF2-40B4-BE49-F238E27FC236}">
                <a16:creationId xmlns:a16="http://schemas.microsoft.com/office/drawing/2014/main" id="{A39D544B-7CC3-76B0-5FB5-F7D674BD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6165850"/>
            <a:ext cx="21590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1733" name="TextBox 40">
            <a:extLst>
              <a:ext uri="{FF2B5EF4-FFF2-40B4-BE49-F238E27FC236}">
                <a16:creationId xmlns:a16="http://schemas.microsoft.com/office/drawing/2014/main" id="{77922075-EF0A-E6C6-F20E-A78F09680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0968D54-86A0-FEB9-3A9C-72E415E6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6043613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Non Equijointure (thêta jointure)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E150605A-859B-0992-9177-09C74309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9028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La liste des employés et leurs grades</a:t>
            </a:r>
          </a:p>
          <a:p>
            <a:endParaRPr lang="en-GB" altLang="en-US" dirty="0"/>
          </a:p>
          <a:p>
            <a:r>
              <a:rPr lang="en-GB" altLang="en-US" dirty="0"/>
              <a:t>SELECT</a:t>
            </a:r>
            <a:r>
              <a:rPr lang="en-GB" altLang="en-US" b="1" dirty="0"/>
              <a:t> 	</a:t>
            </a:r>
            <a:r>
              <a:rPr lang="en-GB" altLang="en-US" b="1" dirty="0" err="1"/>
              <a:t>EMP.nom</a:t>
            </a:r>
            <a:r>
              <a:rPr lang="en-GB" altLang="en-US" b="1" dirty="0"/>
              <a:t>, </a:t>
            </a:r>
            <a:r>
              <a:rPr lang="en-GB" altLang="en-US" b="1" dirty="0" err="1"/>
              <a:t>SAL.gra</a:t>
            </a:r>
            <a:r>
              <a:rPr lang="en-GB" altLang="en-US" b="1" dirty="0"/>
              <a:t> </a:t>
            </a:r>
          </a:p>
          <a:p>
            <a:r>
              <a:rPr lang="en-GB" altLang="en-US" dirty="0"/>
              <a:t>FROM</a:t>
            </a:r>
            <a:r>
              <a:rPr lang="en-GB" altLang="en-US" b="1" dirty="0"/>
              <a:t> 	EMP, SAL </a:t>
            </a:r>
          </a:p>
          <a:p>
            <a:r>
              <a:rPr lang="en-GB" altLang="en-US" dirty="0"/>
              <a:t>WHERE</a:t>
            </a:r>
            <a:r>
              <a:rPr lang="en-GB" altLang="en-US" b="1" dirty="0"/>
              <a:t> 	</a:t>
            </a:r>
            <a:r>
              <a:rPr lang="en-GB" altLang="en-US" b="1" dirty="0" err="1">
                <a:solidFill>
                  <a:srgbClr val="FF0000"/>
                </a:solidFill>
              </a:rPr>
              <a:t>EMP.salemp</a:t>
            </a:r>
            <a:r>
              <a:rPr lang="en-GB" altLang="en-US" b="1" dirty="0">
                <a:solidFill>
                  <a:srgbClr val="FF0000"/>
                </a:solidFill>
              </a:rPr>
              <a:t>  BETWEEN </a:t>
            </a:r>
            <a:r>
              <a:rPr lang="en-GB" altLang="en-US" b="1" dirty="0" err="1">
                <a:solidFill>
                  <a:srgbClr val="FF0000"/>
                </a:solidFill>
              </a:rPr>
              <a:t>SAL.salmin</a:t>
            </a:r>
            <a:r>
              <a:rPr lang="en-GB" altLang="en-US" b="1" dirty="0">
                <a:solidFill>
                  <a:srgbClr val="FF0000"/>
                </a:solidFill>
              </a:rPr>
              <a:t> and </a:t>
            </a:r>
            <a:r>
              <a:rPr lang="en-GB" altLang="en-US" b="1" dirty="0" err="1">
                <a:solidFill>
                  <a:srgbClr val="FF0000"/>
                </a:solidFill>
              </a:rPr>
              <a:t>SAL.salmax</a:t>
            </a:r>
            <a:r>
              <a:rPr lang="en-GB" altLang="en-US" b="1" dirty="0"/>
              <a:t> </a:t>
            </a:r>
          </a:p>
          <a:p>
            <a:r>
              <a:rPr lang="en-GB" altLang="en-US" b="1" dirty="0"/>
              <a:t>		</a:t>
            </a:r>
          </a:p>
        </p:txBody>
      </p:sp>
      <p:grpSp>
        <p:nvGrpSpPr>
          <p:cNvPr id="73732" name="Group 29">
            <a:extLst>
              <a:ext uri="{FF2B5EF4-FFF2-40B4-BE49-F238E27FC236}">
                <a16:creationId xmlns:a16="http://schemas.microsoft.com/office/drawing/2014/main" id="{8EDCD10A-E490-9E3F-A098-3B1FE9CBC447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292600"/>
            <a:ext cx="3041650" cy="1912938"/>
            <a:chOff x="2245" y="1389"/>
            <a:chExt cx="1769" cy="1205"/>
          </a:xfrm>
        </p:grpSpPr>
        <p:sp>
          <p:nvSpPr>
            <p:cNvPr id="73769" name="Rectangle 5">
              <a:extLst>
                <a:ext uri="{FF2B5EF4-FFF2-40B4-BE49-F238E27FC236}">
                  <a16:creationId xmlns:a16="http://schemas.microsoft.com/office/drawing/2014/main" id="{573BC332-70E9-B008-4498-F35AD7640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706"/>
              <a:ext cx="680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800"/>
            </a:p>
          </p:txBody>
        </p:sp>
        <p:sp>
          <p:nvSpPr>
            <p:cNvPr id="73770" name="Rectangle 6">
              <a:extLst>
                <a:ext uri="{FF2B5EF4-FFF2-40B4-BE49-F238E27FC236}">
                  <a16:creationId xmlns:a16="http://schemas.microsoft.com/office/drawing/2014/main" id="{5003A156-78C6-A38D-0103-14860838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706"/>
              <a:ext cx="583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800"/>
            </a:p>
          </p:txBody>
        </p:sp>
        <p:sp>
          <p:nvSpPr>
            <p:cNvPr id="73771" name="Rectangle 7">
              <a:extLst>
                <a:ext uri="{FF2B5EF4-FFF2-40B4-BE49-F238E27FC236}">
                  <a16:creationId xmlns:a16="http://schemas.microsoft.com/office/drawing/2014/main" id="{64D9F85D-9B28-305E-76C0-9BFB4356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706"/>
              <a:ext cx="506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endParaRPr lang="fr-FR" altLang="en-US" sz="2800"/>
            </a:p>
          </p:txBody>
        </p:sp>
        <p:sp>
          <p:nvSpPr>
            <p:cNvPr id="73772" name="Rectangle 8">
              <a:extLst>
                <a:ext uri="{FF2B5EF4-FFF2-40B4-BE49-F238E27FC236}">
                  <a16:creationId xmlns:a16="http://schemas.microsoft.com/office/drawing/2014/main" id="{830F868D-6BDE-99D8-1DB1-E765860F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389"/>
              <a:ext cx="6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salemp</a:t>
              </a:r>
            </a:p>
          </p:txBody>
        </p:sp>
        <p:sp>
          <p:nvSpPr>
            <p:cNvPr id="73773" name="Rectangle 9">
              <a:extLst>
                <a:ext uri="{FF2B5EF4-FFF2-40B4-BE49-F238E27FC236}">
                  <a16:creationId xmlns:a16="http://schemas.microsoft.com/office/drawing/2014/main" id="{CFC263E1-A05E-B58C-E526-F62C1E4F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389"/>
              <a:ext cx="58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nom</a:t>
              </a:r>
            </a:p>
          </p:txBody>
        </p:sp>
        <p:sp>
          <p:nvSpPr>
            <p:cNvPr id="73774" name="Rectangle 10">
              <a:extLst>
                <a:ext uri="{FF2B5EF4-FFF2-40B4-BE49-F238E27FC236}">
                  <a16:creationId xmlns:a16="http://schemas.microsoft.com/office/drawing/2014/main" id="{FDBCD074-AC59-7A56-9709-668F1FC98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389"/>
              <a:ext cx="50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fr-FR" altLang="en-US" sz="2000"/>
                <a:t>EMP</a:t>
              </a:r>
            </a:p>
          </p:txBody>
        </p:sp>
        <p:sp>
          <p:nvSpPr>
            <p:cNvPr id="73775" name="Line 11">
              <a:extLst>
                <a:ext uri="{FF2B5EF4-FFF2-40B4-BE49-F238E27FC236}">
                  <a16:creationId xmlns:a16="http://schemas.microsoft.com/office/drawing/2014/main" id="{85108018-639A-0C4D-E7E6-AA2058ACE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389"/>
              <a:ext cx="17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76" name="Line 12">
              <a:extLst>
                <a:ext uri="{FF2B5EF4-FFF2-40B4-BE49-F238E27FC236}">
                  <a16:creationId xmlns:a16="http://schemas.microsoft.com/office/drawing/2014/main" id="{552F0063-6368-5ECB-946A-ACC15E848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706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77" name="Line 13">
              <a:extLst>
                <a:ext uri="{FF2B5EF4-FFF2-40B4-BE49-F238E27FC236}">
                  <a16:creationId xmlns:a16="http://schemas.microsoft.com/office/drawing/2014/main" id="{D0F5AEE7-47F2-30E6-14C1-3E009E1B2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59"/>
              <a:ext cx="5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78" name="Line 14">
              <a:extLst>
                <a:ext uri="{FF2B5EF4-FFF2-40B4-BE49-F238E27FC236}">
                  <a16:creationId xmlns:a16="http://schemas.microsoft.com/office/drawing/2014/main" id="{51F05FBA-4036-B7DD-FB5F-CE3CF9D0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389"/>
              <a:ext cx="0" cy="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79" name="Line 15">
              <a:extLst>
                <a:ext uri="{FF2B5EF4-FFF2-40B4-BE49-F238E27FC236}">
                  <a16:creationId xmlns:a16="http://schemas.microsoft.com/office/drawing/2014/main" id="{D15CD5BF-930C-090B-9552-00A81AC24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389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0" name="Line 16">
              <a:extLst>
                <a:ext uri="{FF2B5EF4-FFF2-40B4-BE49-F238E27FC236}">
                  <a16:creationId xmlns:a16="http://schemas.microsoft.com/office/drawing/2014/main" id="{903D252A-C32A-55FF-73F1-B6865ED74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389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1" name="Line 17">
              <a:extLst>
                <a:ext uri="{FF2B5EF4-FFF2-40B4-BE49-F238E27FC236}">
                  <a16:creationId xmlns:a16="http://schemas.microsoft.com/office/drawing/2014/main" id="{2E39B023-20D9-169B-2DD8-C17A11371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2559"/>
              <a:ext cx="126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2" name="Line 18">
              <a:extLst>
                <a:ext uri="{FF2B5EF4-FFF2-40B4-BE49-F238E27FC236}">
                  <a16:creationId xmlns:a16="http://schemas.microsoft.com/office/drawing/2014/main" id="{60C85892-1224-E75D-9AA3-14D3DB87E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706"/>
              <a:ext cx="0" cy="8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3" name="Line 19">
              <a:extLst>
                <a:ext uri="{FF2B5EF4-FFF2-40B4-BE49-F238E27FC236}">
                  <a16:creationId xmlns:a16="http://schemas.microsoft.com/office/drawing/2014/main" id="{F85D2F88-D1DF-C871-AA18-93A95157A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706"/>
              <a:ext cx="0" cy="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4" name="Line 20">
              <a:extLst>
                <a:ext uri="{FF2B5EF4-FFF2-40B4-BE49-F238E27FC236}">
                  <a16:creationId xmlns:a16="http://schemas.microsoft.com/office/drawing/2014/main" id="{A98E4E42-5923-5EE5-B749-5B2D6F642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389"/>
              <a:ext cx="0" cy="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3785" name="Rectangle 21">
              <a:extLst>
                <a:ext uri="{FF2B5EF4-FFF2-40B4-BE49-F238E27FC236}">
                  <a16:creationId xmlns:a16="http://schemas.microsoft.com/office/drawing/2014/main" id="{09F54441-F472-E3CA-940A-7B174323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52"/>
              <a:ext cx="1270" cy="29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73786" name="Rectangle 22">
              <a:extLst>
                <a:ext uri="{FF2B5EF4-FFF2-40B4-BE49-F238E27FC236}">
                  <a16:creationId xmlns:a16="http://schemas.microsoft.com/office/drawing/2014/main" id="{373C7B40-EF5F-1FC3-DE16-84B8E480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842"/>
              <a:ext cx="1270" cy="29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73787" name="Text Box 23">
              <a:extLst>
                <a:ext uri="{FF2B5EF4-FFF2-40B4-BE49-F238E27FC236}">
                  <a16:creationId xmlns:a16="http://schemas.microsoft.com/office/drawing/2014/main" id="{C120DE58-FC2B-5419-D797-D9EA79DBC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1597"/>
              <a:ext cx="10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en-US" sz="2000"/>
                <a:t>Alaoui        100</a:t>
              </a:r>
            </a:p>
          </p:txBody>
        </p:sp>
        <p:sp>
          <p:nvSpPr>
            <p:cNvPr id="73788" name="Text Box 24">
              <a:extLst>
                <a:ext uri="{FF2B5EF4-FFF2-40B4-BE49-F238E27FC236}">
                  <a16:creationId xmlns:a16="http://schemas.microsoft.com/office/drawing/2014/main" id="{865F589C-939F-C624-3F7D-25B3AE96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827"/>
              <a:ext cx="10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en-US" sz="2000"/>
                <a:t>Filali          220</a:t>
              </a:r>
            </a:p>
          </p:txBody>
        </p:sp>
        <p:sp>
          <p:nvSpPr>
            <p:cNvPr id="73789" name="Rectangle 25">
              <a:extLst>
                <a:ext uri="{FF2B5EF4-FFF2-40B4-BE49-F238E27FC236}">
                  <a16:creationId xmlns:a16="http://schemas.microsoft.com/office/drawing/2014/main" id="{5ADCE50B-21C6-64CD-BC92-3CCB4BE16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059"/>
              <a:ext cx="1270" cy="29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73790" name="Text Box 26">
              <a:extLst>
                <a:ext uri="{FF2B5EF4-FFF2-40B4-BE49-F238E27FC236}">
                  <a16:creationId xmlns:a16="http://schemas.microsoft.com/office/drawing/2014/main" id="{66128E9D-557A-428D-70A7-4A853D59D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053"/>
              <a:ext cx="10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en-US" sz="2000"/>
                <a:t>Rachidi      110</a:t>
              </a:r>
            </a:p>
          </p:txBody>
        </p:sp>
        <p:sp>
          <p:nvSpPr>
            <p:cNvPr id="73791" name="Rectangle 27">
              <a:extLst>
                <a:ext uri="{FF2B5EF4-FFF2-40B4-BE49-F238E27FC236}">
                  <a16:creationId xmlns:a16="http://schemas.microsoft.com/office/drawing/2014/main" id="{92A65887-7376-3A95-006E-40D0D51E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302"/>
              <a:ext cx="1270" cy="29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73792" name="Text Box 28">
              <a:extLst>
                <a:ext uri="{FF2B5EF4-FFF2-40B4-BE49-F238E27FC236}">
                  <a16:creationId xmlns:a16="http://schemas.microsoft.com/office/drawing/2014/main" id="{37EB04A8-DB0F-8268-C762-F32C22943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2342"/>
              <a:ext cx="1035" cy="25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en-US" sz="2000"/>
                <a:t>Azhari        200</a:t>
              </a:r>
            </a:p>
          </p:txBody>
        </p:sp>
      </p:grpSp>
      <p:sp>
        <p:nvSpPr>
          <p:cNvPr id="73733" name="Rectangle 31">
            <a:extLst>
              <a:ext uri="{FF2B5EF4-FFF2-40B4-BE49-F238E27FC236}">
                <a16:creationId xmlns:a16="http://schemas.microsoft.com/office/drawing/2014/main" id="{44B88988-7592-3750-11AB-66107EA3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4795838"/>
            <a:ext cx="11684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3734" name="Rectangle 32">
            <a:extLst>
              <a:ext uri="{FF2B5EF4-FFF2-40B4-BE49-F238E27FC236}">
                <a16:creationId xmlns:a16="http://schemas.microsoft.com/office/drawing/2014/main" id="{CB21CDA8-0B84-E3A4-89B4-EA1AD516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4795838"/>
            <a:ext cx="10033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3735" name="Rectangle 33">
            <a:extLst>
              <a:ext uri="{FF2B5EF4-FFF2-40B4-BE49-F238E27FC236}">
                <a16:creationId xmlns:a16="http://schemas.microsoft.com/office/drawing/2014/main" id="{6F2CC9FF-F679-DE88-6CC1-B27D1D63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795838"/>
            <a:ext cx="8699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73736" name="Rectangle 34">
            <a:extLst>
              <a:ext uri="{FF2B5EF4-FFF2-40B4-BE49-F238E27FC236}">
                <a16:creationId xmlns:a16="http://schemas.microsoft.com/office/drawing/2014/main" id="{3DE6D4D4-9FEA-D84A-DF21-F2C66E41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4292600"/>
            <a:ext cx="1168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salmax</a:t>
            </a:r>
          </a:p>
        </p:txBody>
      </p:sp>
      <p:sp>
        <p:nvSpPr>
          <p:cNvPr id="73737" name="Rectangle 35">
            <a:extLst>
              <a:ext uri="{FF2B5EF4-FFF2-40B4-BE49-F238E27FC236}">
                <a16:creationId xmlns:a16="http://schemas.microsoft.com/office/drawing/2014/main" id="{9CAA5294-27D3-2B3C-4B18-50667576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4292600"/>
            <a:ext cx="10033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salmin</a:t>
            </a:r>
          </a:p>
        </p:txBody>
      </p:sp>
      <p:sp>
        <p:nvSpPr>
          <p:cNvPr id="73738" name="Rectangle 36">
            <a:extLst>
              <a:ext uri="{FF2B5EF4-FFF2-40B4-BE49-F238E27FC236}">
                <a16:creationId xmlns:a16="http://schemas.microsoft.com/office/drawing/2014/main" id="{F28FC8A5-36F4-08FD-1FE9-D54247B1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292600"/>
            <a:ext cx="8699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SAL</a:t>
            </a:r>
          </a:p>
        </p:txBody>
      </p:sp>
      <p:sp>
        <p:nvSpPr>
          <p:cNvPr id="73739" name="Line 37">
            <a:extLst>
              <a:ext uri="{FF2B5EF4-FFF2-40B4-BE49-F238E27FC236}">
                <a16:creationId xmlns:a16="http://schemas.microsoft.com/office/drawing/2014/main" id="{131EF265-D87D-12EC-E366-A05A1690F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292600"/>
            <a:ext cx="30416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0" name="Line 38">
            <a:extLst>
              <a:ext uri="{FF2B5EF4-FFF2-40B4-BE49-F238E27FC236}">
                <a16:creationId xmlns:a16="http://schemas.microsoft.com/office/drawing/2014/main" id="{F8CBC7B0-948D-ABD8-D8C8-395D32AEB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795838"/>
            <a:ext cx="304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1" name="Line 39">
            <a:extLst>
              <a:ext uri="{FF2B5EF4-FFF2-40B4-BE49-F238E27FC236}">
                <a16:creationId xmlns:a16="http://schemas.microsoft.com/office/drawing/2014/main" id="{6950FB31-C3BE-3F17-CDA3-F434E04E1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6149975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2" name="Line 40">
            <a:extLst>
              <a:ext uri="{FF2B5EF4-FFF2-40B4-BE49-F238E27FC236}">
                <a16:creationId xmlns:a16="http://schemas.microsoft.com/office/drawing/2014/main" id="{60C2F90B-51E5-F7BF-82D8-40DB74E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292600"/>
            <a:ext cx="0" cy="503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3" name="Line 41">
            <a:extLst>
              <a:ext uri="{FF2B5EF4-FFF2-40B4-BE49-F238E27FC236}">
                <a16:creationId xmlns:a16="http://schemas.microsoft.com/office/drawing/2014/main" id="{BCAFC9C8-6C8E-4F11-D03E-D9D0CB765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400" y="4292600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4" name="Line 42">
            <a:extLst>
              <a:ext uri="{FF2B5EF4-FFF2-40B4-BE49-F238E27FC236}">
                <a16:creationId xmlns:a16="http://schemas.microsoft.com/office/drawing/2014/main" id="{AF48BBD4-2C96-FC51-6A58-1E6B8BA66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700" y="4292600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5" name="Line 43">
            <a:extLst>
              <a:ext uri="{FF2B5EF4-FFF2-40B4-BE49-F238E27FC236}">
                <a16:creationId xmlns:a16="http://schemas.microsoft.com/office/drawing/2014/main" id="{9443F81F-232A-D31F-53A0-910E1547B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400" y="6149975"/>
            <a:ext cx="21717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6" name="Line 44">
            <a:extLst>
              <a:ext uri="{FF2B5EF4-FFF2-40B4-BE49-F238E27FC236}">
                <a16:creationId xmlns:a16="http://schemas.microsoft.com/office/drawing/2014/main" id="{271C46A7-F211-34E9-4290-A2FF5D1B2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795838"/>
            <a:ext cx="0" cy="13541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7" name="Line 45">
            <a:extLst>
              <a:ext uri="{FF2B5EF4-FFF2-40B4-BE49-F238E27FC236}">
                <a16:creationId xmlns:a16="http://schemas.microsoft.com/office/drawing/2014/main" id="{D3BAA4CC-6645-C855-56FB-088D41E1A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100" y="4795838"/>
            <a:ext cx="0" cy="135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8" name="Line 46">
            <a:extLst>
              <a:ext uri="{FF2B5EF4-FFF2-40B4-BE49-F238E27FC236}">
                <a16:creationId xmlns:a16="http://schemas.microsoft.com/office/drawing/2014/main" id="{68EE23C2-BE45-DA3E-3E69-6DE359BAB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100" y="4292600"/>
            <a:ext cx="0" cy="503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49" name="Rectangle 47">
            <a:extLst>
              <a:ext uri="{FF2B5EF4-FFF2-40B4-BE49-F238E27FC236}">
                <a16:creationId xmlns:a16="http://schemas.microsoft.com/office/drawing/2014/main" id="{CFAFF1AB-97A2-2918-B022-7CE50189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4710113"/>
            <a:ext cx="2963862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3750" name="Rectangle 48">
            <a:extLst>
              <a:ext uri="{FF2B5EF4-FFF2-40B4-BE49-F238E27FC236}">
                <a16:creationId xmlns:a16="http://schemas.microsoft.com/office/drawing/2014/main" id="{7962F05C-46A9-708E-AF8C-13FB532C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4868863"/>
            <a:ext cx="2963863" cy="46037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3751" name="Text Box 49">
            <a:extLst>
              <a:ext uri="{FF2B5EF4-FFF2-40B4-BE49-F238E27FC236}">
                <a16:creationId xmlns:a16="http://schemas.microsoft.com/office/drawing/2014/main" id="{F4FEBC08-D732-1104-6E88-1B443E60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4684713"/>
            <a:ext cx="2963862" cy="4000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50            100</a:t>
            </a:r>
          </a:p>
        </p:txBody>
      </p:sp>
      <p:sp>
        <p:nvSpPr>
          <p:cNvPr id="73752" name="Text Box 50">
            <a:extLst>
              <a:ext uri="{FF2B5EF4-FFF2-40B4-BE49-F238E27FC236}">
                <a16:creationId xmlns:a16="http://schemas.microsoft.com/office/drawing/2014/main" id="{C361AE4B-C4F3-B35A-DC54-9ACC9799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987925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101          220</a:t>
            </a:r>
          </a:p>
        </p:txBody>
      </p:sp>
      <p:sp>
        <p:nvSpPr>
          <p:cNvPr id="73753" name="Rectangle 51">
            <a:extLst>
              <a:ext uri="{FF2B5EF4-FFF2-40B4-BE49-F238E27FC236}">
                <a16:creationId xmlns:a16="http://schemas.microsoft.com/office/drawing/2014/main" id="{0135A9C6-01B8-2670-44FB-644070B6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5427663"/>
            <a:ext cx="2963862" cy="461962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73754" name="Text Box 52">
            <a:extLst>
              <a:ext uri="{FF2B5EF4-FFF2-40B4-BE49-F238E27FC236}">
                <a16:creationId xmlns:a16="http://schemas.microsoft.com/office/drawing/2014/main" id="{29FEC93A-54A8-78B6-3AE4-8971C205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373688"/>
            <a:ext cx="2884487" cy="4000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221          300</a:t>
            </a:r>
          </a:p>
        </p:txBody>
      </p:sp>
      <p:sp>
        <p:nvSpPr>
          <p:cNvPr id="73755" name="Text Box 54">
            <a:extLst>
              <a:ext uri="{FF2B5EF4-FFF2-40B4-BE49-F238E27FC236}">
                <a16:creationId xmlns:a16="http://schemas.microsoft.com/office/drawing/2014/main" id="{7F9DE856-547C-1D6D-C045-FF2485E3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5732463"/>
            <a:ext cx="2959100" cy="4000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301          500</a:t>
            </a:r>
          </a:p>
        </p:txBody>
      </p:sp>
      <p:sp>
        <p:nvSpPr>
          <p:cNvPr id="73756" name="Text Box 57">
            <a:extLst>
              <a:ext uri="{FF2B5EF4-FFF2-40B4-BE49-F238E27FC236}">
                <a16:creationId xmlns:a16="http://schemas.microsoft.com/office/drawing/2014/main" id="{EEAA7972-E3D4-3293-DE78-E961CE785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925" y="4292600"/>
            <a:ext cx="7794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GRA</a:t>
            </a:r>
          </a:p>
        </p:txBody>
      </p:sp>
      <p:sp>
        <p:nvSpPr>
          <p:cNvPr id="73757" name="Text Box 58">
            <a:extLst>
              <a:ext uri="{FF2B5EF4-FFF2-40B4-BE49-F238E27FC236}">
                <a16:creationId xmlns:a16="http://schemas.microsoft.com/office/drawing/2014/main" id="{97E2D246-852C-6A74-B3DE-C8F51D5DC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470058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1</a:t>
            </a:r>
          </a:p>
        </p:txBody>
      </p:sp>
      <p:sp>
        <p:nvSpPr>
          <p:cNvPr id="73758" name="Text Box 59">
            <a:extLst>
              <a:ext uri="{FF2B5EF4-FFF2-40B4-BE49-F238E27FC236}">
                <a16:creationId xmlns:a16="http://schemas.microsoft.com/office/drawing/2014/main" id="{7D9DA27C-4183-835C-A2D9-2A78B5A3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4941888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2</a:t>
            </a:r>
          </a:p>
        </p:txBody>
      </p:sp>
      <p:sp>
        <p:nvSpPr>
          <p:cNvPr id="73759" name="Text Box 60">
            <a:extLst>
              <a:ext uri="{FF2B5EF4-FFF2-40B4-BE49-F238E27FC236}">
                <a16:creationId xmlns:a16="http://schemas.microsoft.com/office/drawing/2014/main" id="{695BB7AE-CC64-5222-2510-C9420DCD2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53435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3</a:t>
            </a:r>
          </a:p>
        </p:txBody>
      </p:sp>
      <p:sp>
        <p:nvSpPr>
          <p:cNvPr id="73760" name="Text Box 61">
            <a:extLst>
              <a:ext uri="{FF2B5EF4-FFF2-40B4-BE49-F238E27FC236}">
                <a16:creationId xmlns:a16="http://schemas.microsoft.com/office/drawing/2014/main" id="{276ADF92-C5B1-10DA-208C-644BBBC2B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57340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/>
              <a:t>4</a:t>
            </a:r>
          </a:p>
        </p:txBody>
      </p:sp>
      <p:sp>
        <p:nvSpPr>
          <p:cNvPr id="73761" name="Line 62">
            <a:extLst>
              <a:ext uri="{FF2B5EF4-FFF2-40B4-BE49-F238E27FC236}">
                <a16:creationId xmlns:a16="http://schemas.microsoft.com/office/drawing/2014/main" id="{9A8E438C-F59B-2661-9D96-E043267E1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5805488"/>
            <a:ext cx="2963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2" name="Line 63">
            <a:extLst>
              <a:ext uri="{FF2B5EF4-FFF2-40B4-BE49-F238E27FC236}">
                <a16:creationId xmlns:a16="http://schemas.microsoft.com/office/drawing/2014/main" id="{332A345A-8ACE-F858-0E23-861D049CF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700" y="4292600"/>
            <a:ext cx="0" cy="18732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3" name="Line 64">
            <a:extLst>
              <a:ext uri="{FF2B5EF4-FFF2-40B4-BE49-F238E27FC236}">
                <a16:creationId xmlns:a16="http://schemas.microsoft.com/office/drawing/2014/main" id="{804CDE2F-501C-47D0-729A-661444416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4327525"/>
            <a:ext cx="0" cy="18716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4" name="Line 65">
            <a:extLst>
              <a:ext uri="{FF2B5EF4-FFF2-40B4-BE49-F238E27FC236}">
                <a16:creationId xmlns:a16="http://schemas.microsoft.com/office/drawing/2014/main" id="{243A7890-351D-6B36-C6B7-AD33057FD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941888"/>
            <a:ext cx="28082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5" name="Line 66">
            <a:extLst>
              <a:ext uri="{FF2B5EF4-FFF2-40B4-BE49-F238E27FC236}">
                <a16:creationId xmlns:a16="http://schemas.microsoft.com/office/drawing/2014/main" id="{8BF2B0F7-894F-AB43-F42B-CCD1924CD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5229225"/>
            <a:ext cx="28082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6" name="Line 67">
            <a:extLst>
              <a:ext uri="{FF2B5EF4-FFF2-40B4-BE49-F238E27FC236}">
                <a16:creationId xmlns:a16="http://schemas.microsoft.com/office/drawing/2014/main" id="{003F1FD4-5DE6-042A-DDBF-403A4F8C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000" y="5300663"/>
            <a:ext cx="273050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7" name="Line 68">
            <a:extLst>
              <a:ext uri="{FF2B5EF4-FFF2-40B4-BE49-F238E27FC236}">
                <a16:creationId xmlns:a16="http://schemas.microsoft.com/office/drawing/2014/main" id="{68D33651-2AEC-FD85-0060-9E2991C4F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000" y="5300663"/>
            <a:ext cx="2808288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768" name="TextBox 63">
            <a:extLst>
              <a:ext uri="{FF2B5EF4-FFF2-40B4-BE49-F238E27FC236}">
                <a16:creationId xmlns:a16="http://schemas.microsoft.com/office/drawing/2014/main" id="{1A19C150-D604-A03A-8A8A-8C9B40DC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5D5E67BE-64F1-AD3E-5206-516E60DC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708275"/>
            <a:ext cx="4473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en-US" sz="4000"/>
              <a:t>Requêtes imbriquées</a:t>
            </a:r>
          </a:p>
        </p:txBody>
      </p:sp>
      <p:sp>
        <p:nvSpPr>
          <p:cNvPr id="75779" name="TextBox 3">
            <a:extLst>
              <a:ext uri="{FF2B5EF4-FFF2-40B4-BE49-F238E27FC236}">
                <a16:creationId xmlns:a16="http://schemas.microsoft.com/office/drawing/2014/main" id="{CA4D6C79-B0A9-4279-9225-AB01529F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E8F1DF-F4A8-D171-A944-2DF8E5EB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1052513"/>
            <a:ext cx="88884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SELECT colonnes_de_projection</a:t>
            </a:r>
          </a:p>
          <a:p>
            <a:r>
              <a:rPr lang="fr-FR" altLang="en-US"/>
              <a:t>FROM table</a:t>
            </a:r>
          </a:p>
          <a:p>
            <a:r>
              <a:rPr lang="fr-FR" altLang="en-US"/>
              <a:t>WHERE expr operator </a:t>
            </a:r>
            <a:r>
              <a:rPr lang="fr-FR" altLang="en-US" sz="3200" b="1">
                <a:solidFill>
                  <a:srgbClr val="FF0000"/>
                </a:solidFill>
              </a:rPr>
              <a:t>( 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				SELECT colonnes_de_projection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				FROM table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				WHERE …..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			   </a:t>
            </a:r>
            <a:r>
              <a:rPr lang="fr-FR" altLang="en-US" sz="3200" b="1">
                <a:solidFill>
                  <a:srgbClr val="FF0000"/>
                </a:solidFill>
              </a:rPr>
              <a:t>)</a:t>
            </a:r>
            <a:r>
              <a:rPr lang="fr-FR" altLang="en-US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A312B366-1059-0725-C04D-CCD96540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450"/>
            <a:ext cx="2643188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Syntaxe générale</a:t>
            </a:r>
          </a:p>
        </p:txBody>
      </p:sp>
      <p:sp>
        <p:nvSpPr>
          <p:cNvPr id="167939" name="Text Box 5">
            <a:extLst>
              <a:ext uri="{FF2B5EF4-FFF2-40B4-BE49-F238E27FC236}">
                <a16:creationId xmlns:a16="http://schemas.microsoft.com/office/drawing/2014/main" id="{1D07A9E0-13CB-9446-9FD8-845A227E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57788"/>
            <a:ext cx="99028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Pas de ORDER BY ou UNION dans la sous requête</a:t>
            </a:r>
          </a:p>
        </p:txBody>
      </p:sp>
      <p:sp>
        <p:nvSpPr>
          <p:cNvPr id="77829" name="Rectangle 6">
            <a:extLst>
              <a:ext uri="{FF2B5EF4-FFF2-40B4-BE49-F238E27FC236}">
                <a16:creationId xmlns:a16="http://schemas.microsoft.com/office/drawing/2014/main" id="{5EC4FDFE-87D3-00D1-BF33-E73BB35B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52963"/>
            <a:ext cx="153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Remarque:</a:t>
            </a:r>
          </a:p>
        </p:txBody>
      </p:sp>
      <p:sp>
        <p:nvSpPr>
          <p:cNvPr id="77830" name="Line 7">
            <a:extLst>
              <a:ext uri="{FF2B5EF4-FFF2-40B4-BE49-F238E27FC236}">
                <a16:creationId xmlns:a16="http://schemas.microsoft.com/office/drawing/2014/main" id="{D78E17E0-2B68-1B63-BA8A-95770B022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3" y="1125538"/>
            <a:ext cx="0" cy="32400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7831" name="Text Box 8">
            <a:extLst>
              <a:ext uri="{FF2B5EF4-FFF2-40B4-BE49-F238E27FC236}">
                <a16:creationId xmlns:a16="http://schemas.microsoft.com/office/drawing/2014/main" id="{A1E999B2-C900-DE43-859C-0174CBECD2A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875506" y="2510632"/>
            <a:ext cx="224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sens d</a:t>
            </a:r>
            <a:r>
              <a:rPr lang="fr-FR" altLang="fr-FR"/>
              <a:t>’</a:t>
            </a:r>
            <a:r>
              <a:rPr lang="fr-FR" altLang="en-US"/>
              <a:t>exécution</a:t>
            </a:r>
          </a:p>
        </p:txBody>
      </p:sp>
      <p:sp>
        <p:nvSpPr>
          <p:cNvPr id="77832" name="TextBox 8">
            <a:extLst>
              <a:ext uri="{FF2B5EF4-FFF2-40B4-BE49-F238E27FC236}">
                <a16:creationId xmlns:a16="http://schemas.microsoft.com/office/drawing/2014/main" id="{FF87A756-A0ED-916E-CBD7-8F168FDF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59" name="Group 23">
            <a:extLst>
              <a:ext uri="{FF2B5EF4-FFF2-40B4-BE49-F238E27FC236}">
                <a16:creationId xmlns:a16="http://schemas.microsoft.com/office/drawing/2014/main" id="{CE974AD8-05A9-9B45-AFA0-D25AAE173DD5}"/>
              </a:ext>
            </a:extLst>
          </p:cNvPr>
          <p:cNvGraphicFramePr>
            <a:graphicFrameLocks noGrp="1"/>
          </p:cNvGraphicFramePr>
          <p:nvPr/>
        </p:nvGraphicFramePr>
        <p:xfrm>
          <a:off x="193675" y="549275"/>
          <a:ext cx="9358313" cy="5260975"/>
        </p:xfrm>
        <a:graphic>
          <a:graphicData uri="http://schemas.openxmlformats.org/drawingml/2006/table">
            <a:tbl>
              <a:tblPr/>
              <a:tblGrid>
                <a:gridCol w="4757738">
                  <a:extLst>
                    <a:ext uri="{9D8B030D-6E8A-4147-A177-3AD203B41FA5}">
                      <a16:colId xmlns:a16="http://schemas.microsoft.com/office/drawing/2014/main" val="2326286395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350014002"/>
                    </a:ext>
                  </a:extLst>
                </a:gridCol>
              </a:tblGrid>
              <a:tr h="64777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Type de sous requête</a:t>
                      </a:r>
                    </a:p>
                  </a:txBody>
                  <a:tcPr marL="99028" marR="9902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opérateur</a:t>
                      </a:r>
                    </a:p>
                  </a:txBody>
                  <a:tcPr marL="99028" marR="9902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87301"/>
                  </a:ext>
                </a:extLst>
              </a:tr>
              <a:tr h="103034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ramène une seule ligne (une seule valeur)</a:t>
                      </a:r>
                    </a:p>
                  </a:txBody>
                  <a:tcPr marL="99028" marR="9902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=, &gt;, &gt;=, &gt;, &lt;=, &lt;&gt;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425604"/>
                  </a:ext>
                </a:extLst>
              </a:tr>
              <a:tr h="256672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ramène plusieurs lignes (plusieurs valeurs)</a:t>
                      </a:r>
                    </a:p>
                  </a:txBody>
                  <a:tcPr marL="99028" marR="9902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 : appartenance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ALL: à tous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ANY: au moins 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EXISTS: non vide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72305"/>
                  </a:ext>
                </a:extLst>
              </a:tr>
              <a:tr h="101612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EXISTS: non vide</a:t>
                      </a:r>
                    </a:p>
                  </a:txBody>
                  <a:tcPr marL="99028" marR="9902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844324"/>
                  </a:ext>
                </a:extLst>
              </a:tr>
            </a:tbl>
          </a:graphicData>
        </a:graphic>
      </p:graphicFrame>
      <p:sp>
        <p:nvSpPr>
          <p:cNvPr id="79891" name="Rectangle 32">
            <a:extLst>
              <a:ext uri="{FF2B5EF4-FFF2-40B4-BE49-F238E27FC236}">
                <a16:creationId xmlns:a16="http://schemas.microsoft.com/office/drawing/2014/main" id="{37FAF448-D26B-E5E3-CAA8-250D1B4A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868863"/>
            <a:ext cx="40116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/>
              <a:t>plusieurs lignes avec plusieurs </a:t>
            </a:r>
          </a:p>
          <a:p>
            <a:pPr>
              <a:spcBef>
                <a:spcPct val="20000"/>
              </a:spcBef>
            </a:pPr>
            <a:r>
              <a:rPr lang="fr-FR" altLang="en-US"/>
              <a:t>colonnes.</a:t>
            </a:r>
          </a:p>
        </p:txBody>
      </p:sp>
      <p:sp>
        <p:nvSpPr>
          <p:cNvPr id="79892" name="Text Box 39">
            <a:extLst>
              <a:ext uri="{FF2B5EF4-FFF2-40B4-BE49-F238E27FC236}">
                <a16:creationId xmlns:a16="http://schemas.microsoft.com/office/drawing/2014/main" id="{2B2DC23C-2363-F2EA-1DC7-4DD501963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5949950"/>
            <a:ext cx="574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Type de sous requêtes et opérateurs possibles</a:t>
            </a:r>
          </a:p>
        </p:txBody>
      </p:sp>
      <p:sp>
        <p:nvSpPr>
          <p:cNvPr id="79893" name="TextBox 5">
            <a:extLst>
              <a:ext uri="{FF2B5EF4-FFF2-40B4-BE49-F238E27FC236}">
                <a16:creationId xmlns:a16="http://schemas.microsoft.com/office/drawing/2014/main" id="{024E690A-8A55-FD43-3315-82507C63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>
            <a:extLst>
              <a:ext uri="{FF2B5EF4-FFF2-40B4-BE49-F238E27FC236}">
                <a16:creationId xmlns:a16="http://schemas.microsoft.com/office/drawing/2014/main" id="{2A29E411-ADFE-A681-F68E-BB0B4CCB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450"/>
            <a:ext cx="1598613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/>
              <a:t>Exemples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8571BC53-F247-776E-8ADE-851ABE2E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2203450"/>
            <a:ext cx="1168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9CB376C0-6465-C8D7-FB41-C9702B58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2203450"/>
            <a:ext cx="10033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497A402E-7BB3-F582-0132-E195A51F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203450"/>
            <a:ext cx="86836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81926" name="Rectangle 8">
            <a:extLst>
              <a:ext uri="{FF2B5EF4-FFF2-40B4-BE49-F238E27FC236}">
                <a16:creationId xmlns:a16="http://schemas.microsoft.com/office/drawing/2014/main" id="{9AE6E93F-5997-FEDF-46D4-19A73759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700213"/>
            <a:ext cx="1168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salemp</a:t>
            </a:r>
          </a:p>
        </p:txBody>
      </p:sp>
      <p:sp>
        <p:nvSpPr>
          <p:cNvPr id="81927" name="Rectangle 9">
            <a:extLst>
              <a:ext uri="{FF2B5EF4-FFF2-40B4-BE49-F238E27FC236}">
                <a16:creationId xmlns:a16="http://schemas.microsoft.com/office/drawing/2014/main" id="{3493D161-7D33-5350-0E59-36F42D2E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1700213"/>
            <a:ext cx="1003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nom</a:t>
            </a:r>
          </a:p>
        </p:txBody>
      </p:sp>
      <p:sp>
        <p:nvSpPr>
          <p:cNvPr id="81928" name="Rectangle 10">
            <a:extLst>
              <a:ext uri="{FF2B5EF4-FFF2-40B4-BE49-F238E27FC236}">
                <a16:creationId xmlns:a16="http://schemas.microsoft.com/office/drawing/2014/main" id="{B793ACAB-FB2E-AA20-4572-5E206053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1700213"/>
            <a:ext cx="8683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000"/>
              <a:t>EMP</a:t>
            </a:r>
          </a:p>
        </p:txBody>
      </p:sp>
      <p:sp>
        <p:nvSpPr>
          <p:cNvPr id="81929" name="Line 11">
            <a:extLst>
              <a:ext uri="{FF2B5EF4-FFF2-40B4-BE49-F238E27FC236}">
                <a16:creationId xmlns:a16="http://schemas.microsoft.com/office/drawing/2014/main" id="{A3934A2B-DAC4-103D-7C34-581528322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1700213"/>
            <a:ext cx="3040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0" name="Line 12">
            <a:extLst>
              <a:ext uri="{FF2B5EF4-FFF2-40B4-BE49-F238E27FC236}">
                <a16:creationId xmlns:a16="http://schemas.microsoft.com/office/drawing/2014/main" id="{0F76DA3D-7EC5-343B-BC7A-038F5969D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2203450"/>
            <a:ext cx="304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1" name="Line 13">
            <a:extLst>
              <a:ext uri="{FF2B5EF4-FFF2-40B4-BE49-F238E27FC236}">
                <a16:creationId xmlns:a16="http://schemas.microsoft.com/office/drawing/2014/main" id="{2AABC4FF-8A84-1B5B-950D-FCFEBB18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3557588"/>
            <a:ext cx="8683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2" name="Line 14">
            <a:extLst>
              <a:ext uri="{FF2B5EF4-FFF2-40B4-BE49-F238E27FC236}">
                <a16:creationId xmlns:a16="http://schemas.microsoft.com/office/drawing/2014/main" id="{19543CAA-458B-A794-0978-1659437C8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1700213"/>
            <a:ext cx="0" cy="503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3" name="Line 15">
            <a:extLst>
              <a:ext uri="{FF2B5EF4-FFF2-40B4-BE49-F238E27FC236}">
                <a16:creationId xmlns:a16="http://schemas.microsoft.com/office/drawing/2014/main" id="{7FDA555F-A738-0BF1-E8FA-EA03C5C4D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963" y="1700213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4" name="Line 16">
            <a:extLst>
              <a:ext uri="{FF2B5EF4-FFF2-40B4-BE49-F238E27FC236}">
                <a16:creationId xmlns:a16="http://schemas.microsoft.com/office/drawing/2014/main" id="{815E5FFE-1091-1D69-27B3-1205781C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0263" y="1700213"/>
            <a:ext cx="0" cy="185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5" name="Line 17">
            <a:extLst>
              <a:ext uri="{FF2B5EF4-FFF2-40B4-BE49-F238E27FC236}">
                <a16:creationId xmlns:a16="http://schemas.microsoft.com/office/drawing/2014/main" id="{AD056883-76F0-EC40-B3C0-CF08DC8BB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963" y="3557588"/>
            <a:ext cx="21717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6" name="Line 18">
            <a:extLst>
              <a:ext uri="{FF2B5EF4-FFF2-40B4-BE49-F238E27FC236}">
                <a16:creationId xmlns:a16="http://schemas.microsoft.com/office/drawing/2014/main" id="{6ACB5953-C0FB-4452-11B4-4B6FDA5AF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2203450"/>
            <a:ext cx="0" cy="1354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7" name="Line 19">
            <a:extLst>
              <a:ext uri="{FF2B5EF4-FFF2-40B4-BE49-F238E27FC236}">
                <a16:creationId xmlns:a16="http://schemas.microsoft.com/office/drawing/2014/main" id="{EE3343A5-5ED3-A6FA-8EF3-9E7819281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8663" y="220345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8" name="Line 20">
            <a:extLst>
              <a:ext uri="{FF2B5EF4-FFF2-40B4-BE49-F238E27FC236}">
                <a16:creationId xmlns:a16="http://schemas.microsoft.com/office/drawing/2014/main" id="{DF09E77C-8321-7ACC-B706-BE1349FF5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8663" y="1700213"/>
            <a:ext cx="0" cy="503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39" name="Rectangle 21">
            <a:extLst>
              <a:ext uri="{FF2B5EF4-FFF2-40B4-BE49-F238E27FC236}">
                <a16:creationId xmlns:a16="http://schemas.microsoft.com/office/drawing/2014/main" id="{CAA0A87D-B2E4-EDDC-884B-97E13C59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117725"/>
            <a:ext cx="2182813" cy="460375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81940" name="Rectangle 22">
            <a:extLst>
              <a:ext uri="{FF2B5EF4-FFF2-40B4-BE49-F238E27FC236}">
                <a16:creationId xmlns:a16="http://schemas.microsoft.com/office/drawing/2014/main" id="{14587976-4825-6B73-AD6B-C75C3DDC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419350"/>
            <a:ext cx="2182813" cy="460375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81941" name="Text Box 23">
            <a:extLst>
              <a:ext uri="{FF2B5EF4-FFF2-40B4-BE49-F238E27FC236}">
                <a16:creationId xmlns:a16="http://schemas.microsoft.com/office/drawing/2014/main" id="{5AB60F5B-866B-EECE-7653-D3A80EFB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2060575"/>
            <a:ext cx="177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</a:rPr>
              <a:t>Alaoui        115</a:t>
            </a:r>
          </a:p>
        </p:txBody>
      </p:sp>
      <p:sp>
        <p:nvSpPr>
          <p:cNvPr id="81942" name="Text Box 24">
            <a:extLst>
              <a:ext uri="{FF2B5EF4-FFF2-40B4-BE49-F238E27FC236}">
                <a16:creationId xmlns:a16="http://schemas.microsoft.com/office/drawing/2014/main" id="{C3E2181F-F4CB-7D55-0FAF-6B86FA1C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2381250"/>
            <a:ext cx="181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</a:rPr>
              <a:t>Filali           105</a:t>
            </a:r>
          </a:p>
        </p:txBody>
      </p:sp>
      <p:sp>
        <p:nvSpPr>
          <p:cNvPr id="81943" name="Rectangle 25">
            <a:extLst>
              <a:ext uri="{FF2B5EF4-FFF2-40B4-BE49-F238E27FC236}">
                <a16:creationId xmlns:a16="http://schemas.microsoft.com/office/drawing/2014/main" id="{E4783F75-FDC4-8FF7-B3BA-81F9A68C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763838"/>
            <a:ext cx="2182813" cy="461962"/>
          </a:xfrm>
          <a:prstGeom prst="rect">
            <a:avLst/>
          </a:prstGeom>
          <a:solidFill>
            <a:srgbClr val="00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81944" name="Text Box 26">
            <a:extLst>
              <a:ext uri="{FF2B5EF4-FFF2-40B4-BE49-F238E27FC236}">
                <a16:creationId xmlns:a16="http://schemas.microsoft.com/office/drawing/2014/main" id="{BF94733D-A8C5-27FB-3175-6EE44FDF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2754313"/>
            <a:ext cx="175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</a:rPr>
              <a:t>Rochdi       100</a:t>
            </a:r>
          </a:p>
        </p:txBody>
      </p:sp>
      <p:sp>
        <p:nvSpPr>
          <p:cNvPr id="81945" name="Rectangle 27">
            <a:extLst>
              <a:ext uri="{FF2B5EF4-FFF2-40B4-BE49-F238E27FC236}">
                <a16:creationId xmlns:a16="http://schemas.microsoft.com/office/drawing/2014/main" id="{2AD99CFE-C91A-FB84-E7DA-F8A44D20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149600"/>
            <a:ext cx="2182812" cy="461963"/>
          </a:xfrm>
          <a:prstGeom prst="rect">
            <a:avLst/>
          </a:prstGeom>
          <a:solidFill>
            <a:srgbClr val="FF7C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en-US"/>
          </a:p>
        </p:txBody>
      </p:sp>
      <p:sp>
        <p:nvSpPr>
          <p:cNvPr id="81946" name="Text Box 28">
            <a:extLst>
              <a:ext uri="{FF2B5EF4-FFF2-40B4-BE49-F238E27FC236}">
                <a16:creationId xmlns:a16="http://schemas.microsoft.com/office/drawing/2014/main" id="{4A71EF6D-63E8-2D7C-600D-00C6E844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3141663"/>
            <a:ext cx="2122488" cy="40005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</a:rPr>
              <a:t> Fatimi         200</a:t>
            </a:r>
          </a:p>
        </p:txBody>
      </p:sp>
      <p:sp>
        <p:nvSpPr>
          <p:cNvPr id="81947" name="Line 61">
            <a:extLst>
              <a:ext uri="{FF2B5EF4-FFF2-40B4-BE49-F238E27FC236}">
                <a16:creationId xmlns:a16="http://schemas.microsoft.com/office/drawing/2014/main" id="{99C4075C-2CDE-CE94-E957-E68D551FE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738" y="1735138"/>
            <a:ext cx="0" cy="18716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72059" name="Text Box 66">
            <a:extLst>
              <a:ext uri="{FF2B5EF4-FFF2-40B4-BE49-F238E27FC236}">
                <a16:creationId xmlns:a16="http://schemas.microsoft.com/office/drawing/2014/main" id="{6680D2F7-7970-F746-845F-BCE23A61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6865938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Les noms des employés qui gagnent plus que </a:t>
            </a:r>
            <a:r>
              <a:rPr lang="fr-FR" altLang="fr-FR" sz="2400">
                <a:solidFill>
                  <a:schemeClr val="tx1"/>
                </a:solidFill>
                <a:latin typeface="Times New Roman" panose="02020603050405020304" pitchFamily="18" charset="0"/>
              </a:rPr>
              <a:t>’Filali’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?</a:t>
            </a:r>
          </a:p>
        </p:txBody>
      </p:sp>
      <p:sp>
        <p:nvSpPr>
          <p:cNvPr id="81949" name="Text Box 67">
            <a:extLst>
              <a:ext uri="{FF2B5EF4-FFF2-40B4-BE49-F238E27FC236}">
                <a16:creationId xmlns:a16="http://schemas.microsoft.com/office/drawing/2014/main" id="{D2045269-BBAE-D14E-B670-467FC4C9E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1504950"/>
            <a:ext cx="5572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SELECT nom</a:t>
            </a:r>
          </a:p>
          <a:p>
            <a:r>
              <a:rPr lang="fr-FR" altLang="en-US"/>
              <a:t>FROM EMP</a:t>
            </a:r>
          </a:p>
          <a:p>
            <a:r>
              <a:rPr lang="fr-FR" altLang="en-US"/>
              <a:t>WHERE salemp &gt; (SELECT salemp </a:t>
            </a:r>
          </a:p>
          <a:p>
            <a:r>
              <a:rPr lang="fr-FR" altLang="en-US"/>
              <a:t>		        FROM EMP</a:t>
            </a:r>
          </a:p>
          <a:p>
            <a:r>
              <a:rPr lang="fr-FR" altLang="en-US"/>
              <a:t>		        WHERE nom=</a:t>
            </a:r>
            <a:r>
              <a:rPr lang="fr-FR" altLang="fr-FR"/>
              <a:t>‘Filali’</a:t>
            </a:r>
            <a:r>
              <a:rPr lang="fr-FR" altLang="en-US"/>
              <a:t>);</a:t>
            </a:r>
          </a:p>
        </p:txBody>
      </p:sp>
      <p:sp>
        <p:nvSpPr>
          <p:cNvPr id="172061" name="Text Box 68">
            <a:extLst>
              <a:ext uri="{FF2B5EF4-FFF2-40B4-BE49-F238E27FC236}">
                <a16:creationId xmlns:a16="http://schemas.microsoft.com/office/drawing/2014/main" id="{0A98BF9A-15C2-2344-849D-0EC61063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300"/>
            <a:ext cx="7369175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Les employés ayant un salaire supérieur à la  moyenne?</a:t>
            </a:r>
          </a:p>
        </p:txBody>
      </p:sp>
      <p:sp>
        <p:nvSpPr>
          <p:cNvPr id="81951" name="Text Box 69">
            <a:extLst>
              <a:ext uri="{FF2B5EF4-FFF2-40B4-BE49-F238E27FC236}">
                <a16:creationId xmlns:a16="http://schemas.microsoft.com/office/drawing/2014/main" id="{5D89F426-764B-54C8-36BE-154C434C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525"/>
            <a:ext cx="5618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SELECT nom</a:t>
            </a:r>
          </a:p>
          <a:p>
            <a:r>
              <a:rPr lang="fr-FR" altLang="en-US"/>
              <a:t>FROM EMP</a:t>
            </a:r>
          </a:p>
          <a:p>
            <a:r>
              <a:rPr lang="fr-FR" altLang="en-US"/>
              <a:t>WHERE salemp &gt; (SELECT AVG(salemp) </a:t>
            </a:r>
          </a:p>
          <a:p>
            <a:r>
              <a:rPr lang="fr-FR" altLang="en-US"/>
              <a:t>		        FROM EMP);</a:t>
            </a:r>
          </a:p>
        </p:txBody>
      </p:sp>
      <p:sp>
        <p:nvSpPr>
          <p:cNvPr id="81952" name="Rectangle 72">
            <a:extLst>
              <a:ext uri="{FF2B5EF4-FFF2-40B4-BE49-F238E27FC236}">
                <a16:creationId xmlns:a16="http://schemas.microsoft.com/office/drawing/2014/main" id="{419F10B3-B606-2176-7841-7F47B36DA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4940300"/>
            <a:ext cx="8699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fr-FR" altLang="en-US" sz="2800"/>
          </a:p>
        </p:txBody>
      </p:sp>
      <p:sp>
        <p:nvSpPr>
          <p:cNvPr id="81953" name="Line 78">
            <a:extLst>
              <a:ext uri="{FF2B5EF4-FFF2-40B4-BE49-F238E27FC236}">
                <a16:creationId xmlns:a16="http://schemas.microsoft.com/office/drawing/2014/main" id="{1139B598-46D6-D93A-7E41-DB0AD8480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8" y="6294438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54" name="Line 83">
            <a:extLst>
              <a:ext uri="{FF2B5EF4-FFF2-40B4-BE49-F238E27FC236}">
                <a16:creationId xmlns:a16="http://schemas.microsoft.com/office/drawing/2014/main" id="{C4ED7692-9113-EBC9-5643-DF1F39D77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8" y="4940300"/>
            <a:ext cx="0" cy="1354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955" name="TextBox 35">
            <a:extLst>
              <a:ext uri="{FF2B5EF4-FFF2-40B4-BE49-F238E27FC236}">
                <a16:creationId xmlns:a16="http://schemas.microsoft.com/office/drawing/2014/main" id="{B6DE3E75-1D91-AB2A-BE77-E43AE86D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8A08408E-7528-2AD6-EEF0-39C8699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450"/>
            <a:ext cx="1598613" cy="5238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>
                <a:solidFill>
                  <a:srgbClr val="FF0000"/>
                </a:solidFill>
              </a:rPr>
              <a:t>Exemples</a:t>
            </a:r>
          </a:p>
        </p:txBody>
      </p:sp>
      <p:sp>
        <p:nvSpPr>
          <p:cNvPr id="174082" name="Text Box 28">
            <a:extLst>
              <a:ext uri="{FF2B5EF4-FFF2-40B4-BE49-F238E27FC236}">
                <a16:creationId xmlns:a16="http://schemas.microsoft.com/office/drawing/2014/main" id="{198A23B2-B48A-0B40-B6F8-878CD9FE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7265988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Les noms des employés qui ne sont pas les moins payés ?</a:t>
            </a:r>
          </a:p>
        </p:txBody>
      </p:sp>
      <p:sp>
        <p:nvSpPr>
          <p:cNvPr id="83972" name="Text Box 29">
            <a:extLst>
              <a:ext uri="{FF2B5EF4-FFF2-40B4-BE49-F238E27FC236}">
                <a16:creationId xmlns:a16="http://schemas.microsoft.com/office/drawing/2014/main" id="{51D6F4C5-6C3E-0144-ECCA-3F296A27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15049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SELECT nom</a:t>
            </a:r>
          </a:p>
          <a:p>
            <a:r>
              <a:rPr lang="fr-FR" altLang="en-US"/>
              <a:t>FROM EMP</a:t>
            </a:r>
          </a:p>
          <a:p>
            <a:r>
              <a:rPr lang="fr-FR" altLang="en-US"/>
              <a:t>WHERE salemp &gt; ANY(SELECT salemp </a:t>
            </a:r>
          </a:p>
          <a:p>
            <a:r>
              <a:rPr lang="fr-FR" altLang="en-US"/>
              <a:t>		                  FROM EMP );</a:t>
            </a:r>
          </a:p>
        </p:txBody>
      </p:sp>
      <p:sp>
        <p:nvSpPr>
          <p:cNvPr id="174084" name="Text Box 30">
            <a:extLst>
              <a:ext uri="{FF2B5EF4-FFF2-40B4-BE49-F238E27FC236}">
                <a16:creationId xmlns:a16="http://schemas.microsoft.com/office/drawing/2014/main" id="{92FC2214-A3D2-2A44-B2B5-EF0AFC54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736917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Le nom de l</a:t>
            </a:r>
            <a:r>
              <a:rPr lang="fr-FR" altLang="fr-FR" sz="240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employé le mieux payé?</a:t>
            </a:r>
          </a:p>
        </p:txBody>
      </p:sp>
      <p:sp>
        <p:nvSpPr>
          <p:cNvPr id="83974" name="Text Box 31">
            <a:extLst>
              <a:ext uri="{FF2B5EF4-FFF2-40B4-BE49-F238E27FC236}">
                <a16:creationId xmlns:a16="http://schemas.microsoft.com/office/drawing/2014/main" id="{708318A4-78A6-0BE8-4465-EF4FF9981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525"/>
            <a:ext cx="5697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SELECT nom</a:t>
            </a:r>
          </a:p>
          <a:p>
            <a:r>
              <a:rPr lang="fr-FR" altLang="en-US"/>
              <a:t>FROM EMP</a:t>
            </a:r>
          </a:p>
          <a:p>
            <a:r>
              <a:rPr lang="fr-FR" altLang="en-US"/>
              <a:t>WHERE salemp  &gt;= ALL (SELECT salemp </a:t>
            </a:r>
          </a:p>
          <a:p>
            <a:r>
              <a:rPr lang="fr-FR" altLang="en-US"/>
              <a:t>		                   FROM EMP);</a:t>
            </a:r>
          </a:p>
        </p:txBody>
      </p:sp>
      <p:sp>
        <p:nvSpPr>
          <p:cNvPr id="83975" name="TextBox 7">
            <a:extLst>
              <a:ext uri="{FF2B5EF4-FFF2-40B4-BE49-F238E27FC236}">
                <a16:creationId xmlns:a16="http://schemas.microsoft.com/office/drawing/2014/main" id="{2CB3AE64-EBB7-8DFD-F1E7-A5340584A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9">
            <a:extLst>
              <a:ext uri="{FF2B5EF4-FFF2-40B4-BE49-F238E27FC236}">
                <a16:creationId xmlns:a16="http://schemas.microsoft.com/office/drawing/2014/main" id="{5B4DDCA7-4EC0-A676-2554-0B9B540E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549275"/>
            <a:ext cx="9537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IN</a:t>
            </a:r>
            <a:r>
              <a:rPr lang="fr-FR" altLang="en-US" b="1">
                <a:solidFill>
                  <a:srgbClr val="FFFF00"/>
                </a:solidFill>
              </a:rPr>
              <a:t> </a:t>
            </a:r>
            <a:r>
              <a:rPr lang="fr-FR" altLang="en-US"/>
              <a:t>: la condition est vraie si EXP appartient à la liste des valeurs retournées </a:t>
            </a:r>
          </a:p>
          <a:p>
            <a:r>
              <a:rPr lang="fr-FR" altLang="en-US"/>
              <a:t>       par la sous-requête</a:t>
            </a:r>
          </a:p>
        </p:txBody>
      </p:sp>
      <p:sp>
        <p:nvSpPr>
          <p:cNvPr id="86019" name="Text Box 29">
            <a:extLst>
              <a:ext uri="{FF2B5EF4-FFF2-40B4-BE49-F238E27FC236}">
                <a16:creationId xmlns:a16="http://schemas.microsoft.com/office/drawing/2014/main" id="{0A8F7212-03BA-47AB-2835-06F62A91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590675"/>
            <a:ext cx="9725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ANY </a:t>
            </a:r>
            <a:r>
              <a:rPr lang="fr-FR" altLang="en-US"/>
              <a:t>: la condition est vraie si la comparaison est vraie pour AU MOINS une</a:t>
            </a:r>
          </a:p>
          <a:p>
            <a:r>
              <a:rPr lang="fr-FR" altLang="en-US"/>
              <a:t>           des valeurs retournées par la sous-requête</a:t>
            </a:r>
          </a:p>
        </p:txBody>
      </p:sp>
      <p:sp>
        <p:nvSpPr>
          <p:cNvPr id="86020" name="Text Box 29">
            <a:extLst>
              <a:ext uri="{FF2B5EF4-FFF2-40B4-BE49-F238E27FC236}">
                <a16:creationId xmlns:a16="http://schemas.microsoft.com/office/drawing/2014/main" id="{4FADC3B0-5560-8F31-B2D7-EE8221C94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741613"/>
            <a:ext cx="8985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ALL</a:t>
            </a:r>
            <a:r>
              <a:rPr lang="fr-FR" altLang="en-US" b="1">
                <a:solidFill>
                  <a:srgbClr val="FFFF00"/>
                </a:solidFill>
              </a:rPr>
              <a:t> </a:t>
            </a:r>
            <a:r>
              <a:rPr lang="fr-FR" altLang="en-US"/>
              <a:t>: la condition est vraie si la comparaison est vraie pour  TOUTES</a:t>
            </a:r>
          </a:p>
          <a:p>
            <a:r>
              <a:rPr lang="fr-FR" altLang="en-US"/>
              <a:t>           les valeurs retournées par la sous-requête</a:t>
            </a:r>
          </a:p>
        </p:txBody>
      </p:sp>
      <p:sp>
        <p:nvSpPr>
          <p:cNvPr id="86021" name="Text Box 29">
            <a:extLst>
              <a:ext uri="{FF2B5EF4-FFF2-40B4-BE49-F238E27FC236}">
                <a16:creationId xmlns:a16="http://schemas.microsoft.com/office/drawing/2014/main" id="{AB825D9D-8D73-A8A8-FA37-57D4F62E5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4221163"/>
            <a:ext cx="3294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EXISTS (sous-requête) </a:t>
            </a:r>
            <a:endParaRPr lang="fr-FR" altLang="en-US">
              <a:solidFill>
                <a:srgbClr val="FF0000"/>
              </a:solidFill>
            </a:endParaRPr>
          </a:p>
        </p:txBody>
      </p:sp>
      <p:sp>
        <p:nvSpPr>
          <p:cNvPr id="86022" name="Text Box 29">
            <a:extLst>
              <a:ext uri="{FF2B5EF4-FFF2-40B4-BE49-F238E27FC236}">
                <a16:creationId xmlns:a16="http://schemas.microsoft.com/office/drawing/2014/main" id="{F44D1653-1256-CDEA-885F-3F5F56981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789363"/>
            <a:ext cx="489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FAUX </a:t>
            </a:r>
            <a:r>
              <a:rPr lang="fr-FR" altLang="en-US" b="1">
                <a:solidFill>
                  <a:schemeClr val="tx2"/>
                </a:solidFill>
              </a:rPr>
              <a:t>si Resultat(Sous-requête) = </a:t>
            </a:r>
            <a:r>
              <a:rPr lang="fr-FR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ᴓ</a:t>
            </a:r>
            <a:endParaRPr lang="fr-FR" altLang="en-US"/>
          </a:p>
        </p:txBody>
      </p:sp>
      <p:sp>
        <p:nvSpPr>
          <p:cNvPr id="86023" name="Text Box 29">
            <a:extLst>
              <a:ext uri="{FF2B5EF4-FFF2-40B4-BE49-F238E27FC236}">
                <a16:creationId xmlns:a16="http://schemas.microsoft.com/office/drawing/2014/main" id="{326C4CF0-EB78-61E2-4CEE-4EF5AB52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652963"/>
            <a:ext cx="5049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VRAIE</a:t>
            </a:r>
            <a:r>
              <a:rPr lang="fr-FR" altLang="en-US" b="1">
                <a:solidFill>
                  <a:srgbClr val="FFFF00"/>
                </a:solidFill>
              </a:rPr>
              <a:t> </a:t>
            </a:r>
            <a:r>
              <a:rPr lang="fr-FR" altLang="en-US" b="1">
                <a:solidFill>
                  <a:schemeClr val="tx2"/>
                </a:solidFill>
              </a:rPr>
              <a:t>si Resultat(Sous-requête) ≠ </a:t>
            </a:r>
            <a:r>
              <a:rPr lang="fr-FR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ᴓ</a:t>
            </a:r>
            <a:endParaRPr lang="fr-FR" altLang="en-US"/>
          </a:p>
        </p:txBody>
      </p:sp>
      <p:cxnSp>
        <p:nvCxnSpPr>
          <p:cNvPr id="86024" name="Connecteur droit avec flèche 63">
            <a:extLst>
              <a:ext uri="{FF2B5EF4-FFF2-40B4-BE49-F238E27FC236}">
                <a16:creationId xmlns:a16="http://schemas.microsoft.com/office/drawing/2014/main" id="{95168DBD-C45D-3777-1B4E-A7E26FD6A267}"/>
              </a:ext>
            </a:extLst>
          </p:cNvPr>
          <p:cNvCxnSpPr>
            <a:cxnSpLocks noChangeShapeType="1"/>
            <a:stCxn id="86021" idx="3"/>
          </p:cNvCxnSpPr>
          <p:nvPr/>
        </p:nvCxnSpPr>
        <p:spPr bwMode="auto">
          <a:xfrm flipV="1">
            <a:off x="3421063" y="4221163"/>
            <a:ext cx="306387" cy="2301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5" name="Connecteur droit avec flèche 65">
            <a:extLst>
              <a:ext uri="{FF2B5EF4-FFF2-40B4-BE49-F238E27FC236}">
                <a16:creationId xmlns:a16="http://schemas.microsoft.com/office/drawing/2014/main" id="{6EFA36C8-A585-EF2B-B099-7F439131C1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1063" y="4683125"/>
            <a:ext cx="306387" cy="1571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6" name="TextBox 10">
            <a:extLst>
              <a:ext uri="{FF2B5EF4-FFF2-40B4-BE49-F238E27FC236}">
                <a16:creationId xmlns:a16="http://schemas.microsoft.com/office/drawing/2014/main" id="{2E3B7B4E-979D-0304-5373-45DD9669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>
            <a:extLst>
              <a:ext uri="{FF2B5EF4-FFF2-40B4-BE49-F238E27FC236}">
                <a16:creationId xmlns:a16="http://schemas.microsoft.com/office/drawing/2014/main" id="{CD15B2B4-2595-C90F-5936-C1121F6E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44450"/>
            <a:ext cx="9126537" cy="975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Exemples :</a:t>
            </a:r>
          </a:p>
          <a:p>
            <a:endParaRPr lang="fr-FR" altLang="en-US" b="1"/>
          </a:p>
          <a:p>
            <a:endParaRPr lang="fr-FR" altLang="en-US" sz="1200" b="1"/>
          </a:p>
          <a:p>
            <a:endParaRPr lang="fr-FR" altLang="en-US" sz="1200" b="1"/>
          </a:p>
          <a:p>
            <a:endParaRPr lang="fr-FR" altLang="en-US" sz="1200" b="1"/>
          </a:p>
          <a:p>
            <a:r>
              <a:rPr lang="fr-FR" altLang="en-US" sz="2200" b="1">
                <a:solidFill>
                  <a:srgbClr val="FF0000"/>
                </a:solidFill>
              </a:rPr>
              <a:t>Q : les docteurs n</a:t>
            </a:r>
            <a:r>
              <a:rPr lang="fr-FR" altLang="fr-FR" sz="2200" b="1">
                <a:solidFill>
                  <a:srgbClr val="FF0000"/>
                </a:solidFill>
              </a:rPr>
              <a:t>’</a:t>
            </a:r>
            <a:r>
              <a:rPr lang="fr-FR" altLang="en-US" sz="2200" b="1">
                <a:solidFill>
                  <a:srgbClr val="FF0000"/>
                </a:solidFill>
              </a:rPr>
              <a:t>ayant pas </a:t>
            </a:r>
          </a:p>
          <a:p>
            <a:r>
              <a:rPr lang="fr-FR" altLang="en-US" sz="2200" b="1">
                <a:solidFill>
                  <a:srgbClr val="FF0000"/>
                </a:solidFill>
              </a:rPr>
              <a:t>de RDV en 2009</a:t>
            </a:r>
          </a:p>
          <a:p>
            <a:r>
              <a:rPr lang="fr-FR" altLang="en-US" sz="2200" b="1"/>
              <a:t>Select * from DOC</a:t>
            </a:r>
          </a:p>
          <a:p>
            <a:r>
              <a:rPr lang="fr-FR" altLang="en-US" sz="2200" b="1"/>
              <a:t>Where NumDOC NOT IN (select numdoc</a:t>
            </a:r>
          </a:p>
          <a:p>
            <a:r>
              <a:rPr lang="fr-FR" altLang="en-US" sz="2200" b="1"/>
              <a:t>                                               from RDV    </a:t>
            </a:r>
          </a:p>
          <a:p>
            <a:r>
              <a:rPr lang="fr-FR" altLang="en-US" sz="2200" b="1"/>
              <a:t>                                               where dateRDV     Between </a:t>
            </a:r>
          </a:p>
          <a:p>
            <a:r>
              <a:rPr lang="fr-FR" altLang="en-US" sz="2200" b="1"/>
              <a:t>                                            </a:t>
            </a:r>
            <a:r>
              <a:rPr lang="fr-FR" altLang="fr-FR" sz="2200" b="1"/>
              <a:t>‘</a:t>
            </a:r>
            <a:r>
              <a:rPr lang="fr-FR" altLang="en-US" sz="2200" b="1"/>
              <a:t>01/01/2009</a:t>
            </a:r>
            <a:r>
              <a:rPr lang="fr-FR" altLang="fr-FR" sz="2200" b="1"/>
              <a:t>’</a:t>
            </a:r>
            <a:r>
              <a:rPr lang="fr-FR" altLang="en-US" sz="2200" b="1"/>
              <a:t> and </a:t>
            </a:r>
            <a:r>
              <a:rPr lang="fr-FR" altLang="fr-FR" sz="2200" b="1"/>
              <a:t>’</a:t>
            </a:r>
            <a:r>
              <a:rPr lang="fr-FR" altLang="en-US" sz="2200" b="1"/>
              <a:t>31/12/2009</a:t>
            </a:r>
            <a:r>
              <a:rPr lang="fr-FR" altLang="fr-FR" sz="2200" b="1"/>
              <a:t>’</a:t>
            </a:r>
            <a:r>
              <a:rPr lang="fr-FR" altLang="en-US" sz="2200" b="1"/>
              <a:t>                     </a:t>
            </a:r>
          </a:p>
          <a:p>
            <a:r>
              <a:rPr lang="fr-FR" altLang="en-US" sz="2200" b="1"/>
              <a:t>                                              );</a:t>
            </a:r>
          </a:p>
          <a:p>
            <a:r>
              <a:rPr lang="fr-FR" altLang="en-US" sz="2200" b="1" u="sng">
                <a:solidFill>
                  <a:srgbClr val="FF0000"/>
                </a:solidFill>
              </a:rPr>
              <a:t>Avec EXISTS :</a:t>
            </a:r>
          </a:p>
          <a:p>
            <a:r>
              <a:rPr lang="fr-FR" altLang="en-US" sz="2200" b="1"/>
              <a:t>Select * from DOC </a:t>
            </a:r>
            <a:r>
              <a:rPr lang="fr-FR" altLang="en-US" sz="2200" b="1">
                <a:solidFill>
                  <a:srgbClr val="FF0000"/>
                </a:solidFill>
              </a:rPr>
              <a:t>D</a:t>
            </a:r>
          </a:p>
          <a:p>
            <a:r>
              <a:rPr lang="fr-FR" altLang="en-US" sz="2200" b="1"/>
              <a:t>Where  NOT EXISTS (select *</a:t>
            </a:r>
          </a:p>
          <a:p>
            <a:r>
              <a:rPr lang="fr-FR" altLang="en-US" sz="2200" b="1"/>
              <a:t>                             from RDV R</a:t>
            </a:r>
          </a:p>
          <a:p>
            <a:r>
              <a:rPr lang="fr-FR" altLang="en-US" sz="2200" b="1"/>
              <a:t>                             where  dateRDV Between </a:t>
            </a:r>
          </a:p>
          <a:p>
            <a:r>
              <a:rPr lang="fr-FR" altLang="en-US" sz="2200" b="1"/>
              <a:t>                                            </a:t>
            </a:r>
            <a:r>
              <a:rPr lang="fr-FR" altLang="fr-FR" sz="2200" b="1"/>
              <a:t>‘</a:t>
            </a:r>
            <a:r>
              <a:rPr lang="fr-FR" altLang="en-US" sz="2200" b="1"/>
              <a:t>01/01/2009</a:t>
            </a:r>
            <a:r>
              <a:rPr lang="fr-FR" altLang="fr-FR" sz="2200" b="1"/>
              <a:t>’</a:t>
            </a:r>
            <a:r>
              <a:rPr lang="fr-FR" altLang="en-US" sz="2200" b="1"/>
              <a:t> and </a:t>
            </a:r>
            <a:r>
              <a:rPr lang="fr-FR" altLang="fr-FR" sz="2200" b="1"/>
              <a:t>’</a:t>
            </a:r>
            <a:r>
              <a:rPr lang="fr-FR" altLang="en-US" sz="2200" b="1"/>
              <a:t>31/12/2009</a:t>
            </a:r>
            <a:r>
              <a:rPr lang="fr-FR" altLang="fr-FR" sz="2200" b="1"/>
              <a:t>’</a:t>
            </a:r>
            <a:r>
              <a:rPr lang="fr-FR" altLang="en-US" sz="2200" b="1"/>
              <a:t> </a:t>
            </a:r>
          </a:p>
          <a:p>
            <a:r>
              <a:rPr lang="fr-FR" altLang="en-US" sz="2200" b="1"/>
              <a:t>                                   AND     R.NumDOC=</a:t>
            </a:r>
            <a:r>
              <a:rPr lang="fr-FR" altLang="en-US" sz="2200" b="1">
                <a:solidFill>
                  <a:srgbClr val="FF0000"/>
                </a:solidFill>
              </a:rPr>
              <a:t>D.</a:t>
            </a:r>
            <a:r>
              <a:rPr lang="fr-FR" altLang="en-US" sz="2200" b="1"/>
              <a:t>numDoc    </a:t>
            </a:r>
          </a:p>
          <a:p>
            <a:r>
              <a:rPr lang="fr-FR" altLang="en-US" sz="2200" b="1"/>
              <a:t>                             );                    </a:t>
            </a:r>
          </a:p>
          <a:p>
            <a:endParaRPr lang="fr-FR" altLang="en-US" sz="2000" b="1"/>
          </a:p>
          <a:p>
            <a:endParaRPr lang="fr-FR" altLang="en-US" b="1"/>
          </a:p>
          <a:p>
            <a:endParaRPr lang="fr-FR" altLang="en-US" b="1"/>
          </a:p>
          <a:p>
            <a:endParaRPr lang="fr-FR" altLang="en-US" b="1"/>
          </a:p>
          <a:p>
            <a:endParaRPr lang="fr-FR" altLang="en-US" b="1"/>
          </a:p>
          <a:p>
            <a:endParaRPr lang="fr-FR" altLang="en-US" b="1"/>
          </a:p>
          <a:p>
            <a:endParaRPr lang="fr-FR" altLang="en-US" b="1"/>
          </a:p>
          <a:p>
            <a:endParaRPr lang="fr-FR" altLang="en-US" sz="2800" b="1"/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72D4AE52-DCD6-F5D0-DEEB-B751D59E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4450"/>
            <a:ext cx="52387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Box 3">
            <a:extLst>
              <a:ext uri="{FF2B5EF4-FFF2-40B4-BE49-F238E27FC236}">
                <a16:creationId xmlns:a16="http://schemas.microsoft.com/office/drawing/2014/main" id="{2E055C67-0565-065F-BB31-982DBE9A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1">
            <a:extLst>
              <a:ext uri="{FF2B5EF4-FFF2-40B4-BE49-F238E27FC236}">
                <a16:creationId xmlns:a16="http://schemas.microsoft.com/office/drawing/2014/main" id="{2BE83A4F-AFF0-42C9-AF5F-4582CA35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334373"/>
            <a:ext cx="93614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fr-FR" altLang="en-US" b="1" dirty="0">
                <a:solidFill>
                  <a:srgbClr val="FF0000"/>
                </a:solidFill>
              </a:rPr>
              <a:t>Q1 : </a:t>
            </a:r>
            <a:r>
              <a:rPr lang="fr-FR" altLang="en-US" b="1" dirty="0"/>
              <a:t>Les numéros d’</a:t>
            </a:r>
            <a:r>
              <a:rPr lang="fr-FR" altLang="en-US" b="1" dirty="0" err="1"/>
              <a:t>ordonances</a:t>
            </a:r>
            <a:r>
              <a:rPr lang="fr-FR" altLang="en-US" b="1" dirty="0"/>
              <a:t> et leur montant total</a:t>
            </a:r>
          </a:p>
          <a:p>
            <a:pPr>
              <a:defRPr/>
            </a:pPr>
            <a:endParaRPr lang="fr-FR" altLang="en-US" b="1" dirty="0"/>
          </a:p>
          <a:p>
            <a:pPr>
              <a:defRPr/>
            </a:pPr>
            <a:r>
              <a:rPr lang="fr-FR" altLang="en-US" sz="1600" b="1" dirty="0">
                <a:solidFill>
                  <a:srgbClr val="0070C0"/>
                </a:solidFill>
              </a:rPr>
              <a:t>Select </a:t>
            </a:r>
            <a:r>
              <a:rPr lang="fr-FR" altLang="en-US" sz="1600" b="1" dirty="0" err="1">
                <a:solidFill>
                  <a:srgbClr val="0070C0"/>
                </a:solidFill>
              </a:rPr>
              <a:t>O.NumORD</a:t>
            </a:r>
            <a:r>
              <a:rPr lang="fr-FR" altLang="en-US" sz="1600" b="1" dirty="0">
                <a:solidFill>
                  <a:srgbClr val="0070C0"/>
                </a:solidFill>
              </a:rPr>
              <a:t>, SUM(QTE*Prix) </a:t>
            </a:r>
            <a:r>
              <a:rPr lang="fr-FR" altLang="en-US" sz="1600" b="1" dirty="0">
                <a:solidFill>
                  <a:srgbClr val="0070C0"/>
                </a:solidFill>
                <a:highlight>
                  <a:srgbClr val="FFFF00"/>
                </a:highlight>
              </a:rPr>
              <a:t>AS  "Total"</a:t>
            </a:r>
          </a:p>
          <a:p>
            <a:pPr>
              <a:defRPr/>
            </a:pPr>
            <a:r>
              <a:rPr lang="fr-FR" altLang="en-US" sz="1600" b="1" dirty="0" err="1">
                <a:solidFill>
                  <a:srgbClr val="0070C0"/>
                </a:solidFill>
              </a:rPr>
              <a:t>From</a:t>
            </a:r>
            <a:r>
              <a:rPr lang="fr-FR" altLang="en-US" sz="1600" b="1" dirty="0">
                <a:solidFill>
                  <a:srgbClr val="0070C0"/>
                </a:solidFill>
              </a:rPr>
              <a:t> ORD O, DET D, MED M</a:t>
            </a:r>
          </a:p>
          <a:p>
            <a:pPr>
              <a:defRPr/>
            </a:pPr>
            <a:r>
              <a:rPr lang="fr-FR" altLang="en-US" sz="1600" b="1" dirty="0" err="1">
                <a:solidFill>
                  <a:srgbClr val="0070C0"/>
                </a:solidFill>
              </a:rPr>
              <a:t>Where</a:t>
            </a:r>
            <a:r>
              <a:rPr lang="fr-FR" altLang="en-US" sz="1600" b="1" dirty="0">
                <a:solidFill>
                  <a:srgbClr val="0070C0"/>
                </a:solidFill>
              </a:rPr>
              <a:t> </a:t>
            </a:r>
            <a:r>
              <a:rPr lang="fr-FR" altLang="en-US" sz="1600" b="1" dirty="0" err="1">
                <a:solidFill>
                  <a:srgbClr val="0070C0"/>
                </a:solidFill>
              </a:rPr>
              <a:t>O.NumORD</a:t>
            </a:r>
            <a:r>
              <a:rPr lang="fr-FR" altLang="en-US" sz="1600" b="1" dirty="0">
                <a:solidFill>
                  <a:srgbClr val="0070C0"/>
                </a:solidFill>
              </a:rPr>
              <a:t>=</a:t>
            </a:r>
            <a:r>
              <a:rPr lang="fr-FR" altLang="en-US" sz="1600" b="1" dirty="0" err="1">
                <a:solidFill>
                  <a:srgbClr val="0070C0"/>
                </a:solidFill>
              </a:rPr>
              <a:t>D.NumORD</a:t>
            </a:r>
            <a:r>
              <a:rPr lang="fr-FR" altLang="en-US" sz="1600" b="1" dirty="0">
                <a:solidFill>
                  <a:srgbClr val="0070C0"/>
                </a:solidFill>
              </a:rPr>
              <a:t> and </a:t>
            </a:r>
            <a:r>
              <a:rPr lang="fr-FR" altLang="en-US" sz="1600" b="1" dirty="0" err="1">
                <a:solidFill>
                  <a:srgbClr val="0070C0"/>
                </a:solidFill>
              </a:rPr>
              <a:t>D.NumMED</a:t>
            </a:r>
            <a:r>
              <a:rPr lang="fr-FR" altLang="en-US" sz="1600" b="1" dirty="0">
                <a:solidFill>
                  <a:srgbClr val="0070C0"/>
                </a:solidFill>
              </a:rPr>
              <a:t>=</a:t>
            </a:r>
            <a:r>
              <a:rPr lang="fr-FR" altLang="en-US" sz="1600" b="1" dirty="0" err="1">
                <a:solidFill>
                  <a:srgbClr val="0070C0"/>
                </a:solidFill>
              </a:rPr>
              <a:t>M.NumMED</a:t>
            </a: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fr-FR" altLang="en-US" sz="1600" b="1" dirty="0" err="1">
                <a:solidFill>
                  <a:srgbClr val="0070C0"/>
                </a:solidFill>
              </a:rPr>
              <a:t>Goup</a:t>
            </a:r>
            <a:r>
              <a:rPr lang="fr-FR" altLang="en-US" sz="1600" b="1" dirty="0">
                <a:solidFill>
                  <a:srgbClr val="0070C0"/>
                </a:solidFill>
              </a:rPr>
              <a:t> by </a:t>
            </a:r>
            <a:r>
              <a:rPr lang="fr-FR" altLang="en-US" sz="1600" b="1" dirty="0" err="1">
                <a:solidFill>
                  <a:srgbClr val="0070C0"/>
                </a:solidFill>
              </a:rPr>
              <a:t>O.NumORD</a:t>
            </a:r>
            <a:r>
              <a:rPr lang="fr-FR" altLang="en-US" sz="1600" b="1" dirty="0">
                <a:solidFill>
                  <a:srgbClr val="0070C0"/>
                </a:solidFill>
              </a:rPr>
              <a:t>;</a:t>
            </a:r>
          </a:p>
          <a:p>
            <a:pPr>
              <a:defRPr/>
            </a:pP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fr-FR" altLang="en-US" b="1" dirty="0">
                <a:solidFill>
                  <a:srgbClr val="FF0000"/>
                </a:solidFill>
              </a:rPr>
              <a:t>Q2 : </a:t>
            </a:r>
            <a:r>
              <a:rPr lang="fr-FR" altLang="en-US" b="1" dirty="0"/>
              <a:t>Les noms des patients ayant pris au moins un médicament de prix supérieur à 150 DH.</a:t>
            </a:r>
          </a:p>
          <a:p>
            <a:pPr>
              <a:defRPr/>
            </a:pP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fr-FR" altLang="en-US" sz="1600" b="1" dirty="0">
                <a:solidFill>
                  <a:srgbClr val="0070C0"/>
                </a:solidFill>
              </a:rPr>
              <a:t>Select </a:t>
            </a:r>
            <a:r>
              <a:rPr lang="fr-FR" altLang="en-US" sz="1600" b="1" dirty="0" err="1">
                <a:solidFill>
                  <a:srgbClr val="0070C0"/>
                </a:solidFill>
              </a:rPr>
              <a:t>NomPAT</a:t>
            </a: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fr-FR" altLang="en-US" sz="1600" b="1" dirty="0" err="1">
                <a:solidFill>
                  <a:srgbClr val="0070C0"/>
                </a:solidFill>
              </a:rPr>
              <a:t>From</a:t>
            </a:r>
            <a:r>
              <a:rPr lang="fr-FR" altLang="en-US" sz="1600" b="1" dirty="0">
                <a:solidFill>
                  <a:srgbClr val="0070C0"/>
                </a:solidFill>
              </a:rPr>
              <a:t> PAT P, ORD O, DET D, MED M</a:t>
            </a:r>
          </a:p>
          <a:p>
            <a:pPr>
              <a:defRPr/>
            </a:pPr>
            <a:r>
              <a:rPr lang="fr-FR" altLang="en-US" sz="1600" b="1" dirty="0" err="1">
                <a:solidFill>
                  <a:srgbClr val="0070C0"/>
                </a:solidFill>
              </a:rPr>
              <a:t>Where</a:t>
            </a:r>
            <a:r>
              <a:rPr lang="fr-FR" altLang="en-US" sz="1600" b="1" dirty="0">
                <a:solidFill>
                  <a:srgbClr val="0070C0"/>
                </a:solidFill>
              </a:rPr>
              <a:t> </a:t>
            </a:r>
            <a:r>
              <a:rPr lang="fr-FR" altLang="en-US" sz="1600" b="1" dirty="0" err="1">
                <a:solidFill>
                  <a:srgbClr val="0070C0"/>
                </a:solidFill>
              </a:rPr>
              <a:t>P.NumPAT</a:t>
            </a:r>
            <a:r>
              <a:rPr lang="fr-FR" altLang="en-US" sz="1600" b="1" dirty="0">
                <a:solidFill>
                  <a:srgbClr val="0070C0"/>
                </a:solidFill>
              </a:rPr>
              <a:t>=</a:t>
            </a:r>
            <a:r>
              <a:rPr lang="fr-FR" altLang="en-US" sz="1600" b="1" dirty="0" err="1">
                <a:solidFill>
                  <a:srgbClr val="0070C0"/>
                </a:solidFill>
              </a:rPr>
              <a:t>O.NumPAT</a:t>
            </a:r>
            <a:r>
              <a:rPr lang="fr-FR" altLang="en-US" sz="1600" b="1" dirty="0">
                <a:solidFill>
                  <a:srgbClr val="0070C0"/>
                </a:solidFill>
              </a:rPr>
              <a:t> and </a:t>
            </a:r>
            <a:r>
              <a:rPr lang="fr-FR" altLang="en-US" sz="1600" b="1" dirty="0" err="1">
                <a:solidFill>
                  <a:srgbClr val="0070C0"/>
                </a:solidFill>
              </a:rPr>
              <a:t>O.NumORD</a:t>
            </a:r>
            <a:r>
              <a:rPr lang="fr-FR" altLang="en-US" sz="1600" b="1" dirty="0">
                <a:solidFill>
                  <a:srgbClr val="0070C0"/>
                </a:solidFill>
              </a:rPr>
              <a:t>=</a:t>
            </a:r>
            <a:r>
              <a:rPr lang="fr-FR" altLang="en-US" sz="1600" b="1" dirty="0" err="1">
                <a:solidFill>
                  <a:srgbClr val="0070C0"/>
                </a:solidFill>
              </a:rPr>
              <a:t>D.NumORD</a:t>
            </a:r>
            <a:r>
              <a:rPr lang="fr-FR" altLang="en-US" sz="1600" b="1" dirty="0">
                <a:solidFill>
                  <a:srgbClr val="0070C0"/>
                </a:solidFill>
              </a:rPr>
              <a:t> and </a:t>
            </a:r>
            <a:r>
              <a:rPr lang="fr-FR" altLang="en-US" sz="1600" b="1" dirty="0" err="1">
                <a:solidFill>
                  <a:srgbClr val="0070C0"/>
                </a:solidFill>
              </a:rPr>
              <a:t>D.NumMEd</a:t>
            </a:r>
            <a:r>
              <a:rPr lang="fr-FR" altLang="en-US" sz="1600" b="1" dirty="0">
                <a:solidFill>
                  <a:srgbClr val="0070C0"/>
                </a:solidFill>
              </a:rPr>
              <a:t>=</a:t>
            </a:r>
            <a:r>
              <a:rPr lang="fr-FR" altLang="en-US" sz="1600" b="1" dirty="0" err="1">
                <a:solidFill>
                  <a:srgbClr val="0070C0"/>
                </a:solidFill>
              </a:rPr>
              <a:t>M.NumMED</a:t>
            </a:r>
            <a:endParaRPr lang="fr-FR" altLang="en-US" sz="16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fr-FR" altLang="en-US" sz="1600" b="1" dirty="0">
                <a:solidFill>
                  <a:srgbClr val="0070C0"/>
                </a:solidFill>
              </a:rPr>
              <a:t>And Prix&gt;=150;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id="{15A5F2D9-F95C-D793-C941-BB511079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628775"/>
            <a:ext cx="445293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3">
            <a:extLst>
              <a:ext uri="{FF2B5EF4-FFF2-40B4-BE49-F238E27FC236}">
                <a16:creationId xmlns:a16="http://schemas.microsoft.com/office/drawing/2014/main" id="{03174330-A405-E4FD-3C34-121B9C69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188913"/>
            <a:ext cx="4949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en-US" b="1"/>
              <a:t>Exercice</a:t>
            </a:r>
          </a:p>
        </p:txBody>
      </p:sp>
      <p:sp>
        <p:nvSpPr>
          <p:cNvPr id="90117" name="TextBox 4">
            <a:extLst>
              <a:ext uri="{FF2B5EF4-FFF2-40B4-BE49-F238E27FC236}">
                <a16:creationId xmlns:a16="http://schemas.microsoft.com/office/drawing/2014/main" id="{011A0E13-9E78-09B1-619B-05B50861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C0F2A78-B1D9-4076-8C16-91BD98A8DF88}"/>
                  </a:ext>
                </a:extLst>
              </p14:cNvPr>
              <p14:cNvContentPartPr/>
              <p14:nvPr/>
            </p14:nvContentPartPr>
            <p14:xfrm>
              <a:off x="9468690" y="488813"/>
              <a:ext cx="49680" cy="57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C0F2A78-B1D9-4076-8C16-91BD98A8DF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9624" y="479813"/>
                <a:ext cx="67449" cy="2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6EF-2CCA-4228-0851-05840F74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902825" cy="10896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 SGBD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3622-9B29-C29E-DB8D-5053D97F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9428-6C15-494F-BE89-E273C1E6A5C3}" type="slidenum">
              <a:rPr lang="en-US" altLang="fr-FR" smtClean="0"/>
              <a:pPr/>
              <a:t>5</a:t>
            </a:fld>
            <a:endParaRPr lang="en-US" alt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BB3BF-6AD3-8890-5087-718391E5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Exemples</a:t>
            </a:r>
            <a:r>
              <a:rPr lang="en-US" dirty="0"/>
              <a:t> courants de SGBD 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MySQL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Oracle Database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Microsoft SQL Server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PostgreSQL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MongoDB</a:t>
            </a:r>
            <a:r>
              <a:rPr lang="en-US" dirty="0"/>
              <a:t> (un SGBD NoSQL, </a:t>
            </a:r>
            <a:r>
              <a:rPr lang="en-US" dirty="0" err="1"/>
              <a:t>adapté</a:t>
            </a:r>
            <a:r>
              <a:rPr lang="en-US" dirty="0"/>
              <a:t> aux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quantités</a:t>
            </a:r>
            <a:r>
              <a:rPr lang="en-US" dirty="0"/>
              <a:t> de données non </a:t>
            </a:r>
            <a:r>
              <a:rPr lang="en-US" dirty="0" err="1"/>
              <a:t>structurées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052" name="Picture 4" descr="Télécharger MySQL (gratuit) Windows, Mac - Clubic">
            <a:extLst>
              <a:ext uri="{FF2B5EF4-FFF2-40B4-BE49-F238E27FC236}">
                <a16:creationId xmlns:a16="http://schemas.microsoft.com/office/drawing/2014/main" id="{601FB225-F1CF-D618-01A2-F31044A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62" y="1412776"/>
            <a:ext cx="2015303" cy="113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Oracle Database (Oracle RDBMS) Logo in SVG Vector or PNG File  Format - Logo.wine">
            <a:extLst>
              <a:ext uri="{FF2B5EF4-FFF2-40B4-BE49-F238E27FC236}">
                <a16:creationId xmlns:a16="http://schemas.microsoft.com/office/drawing/2014/main" id="{D9216CE5-01F0-C69B-0860-B4E6461B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20" y="1575991"/>
            <a:ext cx="2036511" cy="13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's new in SQL Server 2022 | Severalnines">
            <a:extLst>
              <a:ext uri="{FF2B5EF4-FFF2-40B4-BE49-F238E27FC236}">
                <a16:creationId xmlns:a16="http://schemas.microsoft.com/office/drawing/2014/main" id="{456DC412-A6F7-E4E0-20E0-7AE1810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48" y="2609390"/>
            <a:ext cx="1511532" cy="11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Buy PostgreSQL logo sticker Online at Best Prices in India - Sticker Press">
            <a:extLst>
              <a:ext uri="{FF2B5EF4-FFF2-40B4-BE49-F238E27FC236}">
                <a16:creationId xmlns:a16="http://schemas.microsoft.com/office/drawing/2014/main" id="{707DD8B6-21F1-DBD5-CCDF-054496305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9013" y="2863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Buy PostgreSQL logo sticker Online at Best Prices in India - Sticker Press">
            <a:extLst>
              <a:ext uri="{FF2B5EF4-FFF2-40B4-BE49-F238E27FC236}">
                <a16:creationId xmlns:a16="http://schemas.microsoft.com/office/drawing/2014/main" id="{D456EAB1-5D6D-36A0-0E4D-F60CAEB4D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t="12784" r="12118" b="16742"/>
          <a:stretch/>
        </p:blipFill>
        <p:spPr bwMode="auto">
          <a:xfrm>
            <a:off x="6910909" y="2645903"/>
            <a:ext cx="1197247" cy="10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32F46A9-B44D-7EBB-C58B-E86C1596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24" y="3754052"/>
            <a:ext cx="2302911" cy="6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69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D60C61A-061F-44CB-ACED-A8F633A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z="975" dirty="0">
                <a:solidFill>
                  <a:schemeClr val="tx1">
                    <a:tint val="75000"/>
                  </a:schemeClr>
                </a:solidFill>
              </a:rPr>
              <a:t>44</a:t>
            </a:r>
          </a:p>
        </p:txBody>
      </p:sp>
      <p:sp>
        <p:nvSpPr>
          <p:cNvPr id="92163" name="ZoneTexte 2">
            <a:extLst>
              <a:ext uri="{FF2B5EF4-FFF2-40B4-BE49-F238E27FC236}">
                <a16:creationId xmlns:a16="http://schemas.microsoft.com/office/drawing/2014/main" id="{2AFF2828-83C9-B983-BA62-814ED9EC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476250"/>
            <a:ext cx="8518525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Q2’ : </a:t>
            </a:r>
            <a:r>
              <a:rPr lang="fr-FR" altLang="en-US" b="1"/>
              <a:t>Les noms des patients n’ayant pas pris un médicament de prix supérieur à 150 DH.</a:t>
            </a:r>
          </a:p>
          <a:p>
            <a:endParaRPr lang="fr-FR" altLang="en-US" b="1">
              <a:solidFill>
                <a:srgbClr val="0070C0"/>
              </a:solidFill>
            </a:endParaRPr>
          </a:p>
          <a:p>
            <a:r>
              <a:rPr lang="fr-FR" altLang="en-US" b="1">
                <a:solidFill>
                  <a:srgbClr val="0070C0"/>
                </a:solidFill>
              </a:rPr>
              <a:t>Select NomPAT</a:t>
            </a:r>
          </a:p>
          <a:p>
            <a:r>
              <a:rPr lang="fr-FR" altLang="en-US" b="1">
                <a:solidFill>
                  <a:srgbClr val="0070C0"/>
                </a:solidFill>
              </a:rPr>
              <a:t>From PAT P</a:t>
            </a:r>
          </a:p>
          <a:p>
            <a:r>
              <a:rPr lang="fr-FR" altLang="en-US" b="1">
                <a:solidFill>
                  <a:srgbClr val="0070C0"/>
                </a:solidFill>
              </a:rPr>
              <a:t>Where P.NumPAT NOT IN (</a:t>
            </a:r>
            <a:r>
              <a:rPr lang="fr-FR" altLang="en-US" b="1">
                <a:solidFill>
                  <a:srgbClr val="FF0000"/>
                </a:solidFill>
              </a:rPr>
              <a:t>select O.NumPAT 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From ORD O, DET D, MED M Where O.NumORD=D.NumORD and D.NumMEd=M.NumMED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And Prix&gt;150)</a:t>
            </a:r>
            <a:r>
              <a:rPr lang="fr-FR" altLang="en-US" b="1">
                <a:solidFill>
                  <a:srgbClr val="0070C0"/>
                </a:solidFill>
              </a:rPr>
              <a:t>;</a:t>
            </a:r>
            <a:endParaRPr lang="fr-FR" altLang="en-US" b="1"/>
          </a:p>
          <a:p>
            <a:endParaRPr lang="fr-MA" altLang="fr-FR"/>
          </a:p>
          <a:p>
            <a:r>
              <a:rPr lang="fr-MA" altLang="fr-FR" b="1" u="sng"/>
              <a:t>Solution fausse :</a:t>
            </a:r>
          </a:p>
          <a:p>
            <a:endParaRPr lang="fr-MA" altLang="fr-FR"/>
          </a:p>
          <a:p>
            <a:r>
              <a:rPr lang="fr-FR" altLang="en-US" b="1">
                <a:solidFill>
                  <a:srgbClr val="0070C0"/>
                </a:solidFill>
              </a:rPr>
              <a:t>Select NomPAT From PAT P, ORD O, DET D, MED M</a:t>
            </a:r>
          </a:p>
          <a:p>
            <a:r>
              <a:rPr lang="fr-FR" altLang="en-US" b="1">
                <a:solidFill>
                  <a:srgbClr val="0070C0"/>
                </a:solidFill>
              </a:rPr>
              <a:t>Where P.NumPAT=O.NumPAT and O.NumORD=D.NumORD and D.NumMEd=M.NumMED</a:t>
            </a:r>
          </a:p>
          <a:p>
            <a:r>
              <a:rPr lang="fr-FR" altLang="en-US" b="1">
                <a:solidFill>
                  <a:srgbClr val="0070C0"/>
                </a:solidFill>
              </a:rPr>
              <a:t>And Prix&lt;150;</a:t>
            </a:r>
          </a:p>
          <a:p>
            <a:endParaRPr lang="fr-MA" altLang="fr-F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1">
            <a:extLst>
              <a:ext uri="{FF2B5EF4-FFF2-40B4-BE49-F238E27FC236}">
                <a16:creationId xmlns:a16="http://schemas.microsoft.com/office/drawing/2014/main" id="{567BE765-3D6B-CD2C-C615-F9E848F3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268413"/>
            <a:ext cx="93614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rgbClr val="FF0000"/>
                </a:solidFill>
              </a:rPr>
              <a:t>Q3 : </a:t>
            </a:r>
            <a:r>
              <a:rPr lang="fr-FR" altLang="en-US" b="1"/>
              <a:t>Le nombre de RDV par docteur en 2019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Q4 : </a:t>
            </a:r>
            <a:r>
              <a:rPr lang="fr-FR" altLang="en-US" b="1"/>
              <a:t>Patients sans RDV en 2019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Q5 : </a:t>
            </a:r>
            <a:r>
              <a:rPr lang="fr-FR" altLang="en-US" b="1"/>
              <a:t>Les patients ayant eu des RDV avec tous les docteurs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Q6 : </a:t>
            </a:r>
            <a:r>
              <a:rPr lang="fr-FR" altLang="en-US" b="1"/>
              <a:t>Les docteurs ayant eu des RDV avec tous les patients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Q7 : </a:t>
            </a:r>
            <a:r>
              <a:rPr lang="fr-FR" altLang="en-US" b="1"/>
              <a:t>Les patients ayant eu des RDV avec les mêmes docteurs que le patient N°10.</a:t>
            </a:r>
          </a:p>
          <a:p>
            <a:r>
              <a:rPr lang="fr-FR" altLang="en-US" b="1">
                <a:solidFill>
                  <a:srgbClr val="FF0000"/>
                </a:solidFill>
              </a:rPr>
              <a:t>Q8 : </a:t>
            </a:r>
            <a:r>
              <a:rPr lang="fr-FR" altLang="en-US" b="1"/>
              <a:t>Le médicaments le plus prescrit </a:t>
            </a:r>
          </a:p>
          <a:p>
            <a:r>
              <a:rPr lang="fr-FR" altLang="en-US" b="1"/>
              <a:t>en 2019.</a:t>
            </a:r>
          </a:p>
          <a:p>
            <a:endParaRPr lang="fr-FR" altLang="en-US" b="1">
              <a:solidFill>
                <a:srgbClr val="FF0000"/>
              </a:solidFill>
            </a:endParaRPr>
          </a:p>
          <a:p>
            <a:endParaRPr lang="fr-FR" altLang="en-US" b="1">
              <a:solidFill>
                <a:srgbClr val="FF0000"/>
              </a:solidFill>
            </a:endParaRPr>
          </a:p>
          <a:p>
            <a:endParaRPr lang="fr-FR" altLang="en-US" b="1">
              <a:solidFill>
                <a:srgbClr val="FF0000"/>
              </a:solidFill>
            </a:endParaRPr>
          </a:p>
          <a:p>
            <a:endParaRPr lang="en-US" altLang="en-US"/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3D50BE67-DB13-582F-A8DA-F84A8B35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92" y="3951387"/>
            <a:ext cx="5643440" cy="248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3">
            <a:extLst>
              <a:ext uri="{FF2B5EF4-FFF2-40B4-BE49-F238E27FC236}">
                <a16:creationId xmlns:a16="http://schemas.microsoft.com/office/drawing/2014/main" id="{F36A64B4-6EA0-4AEE-26E8-94DEC932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188913"/>
            <a:ext cx="4949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en-US" b="1"/>
              <a:t>Exercice</a:t>
            </a:r>
          </a:p>
        </p:txBody>
      </p:sp>
      <p:sp>
        <p:nvSpPr>
          <p:cNvPr id="93189" name="TextBox 4">
            <a:extLst>
              <a:ext uri="{FF2B5EF4-FFF2-40B4-BE49-F238E27FC236}">
                <a16:creationId xmlns:a16="http://schemas.microsoft.com/office/drawing/2014/main" id="{92B4C960-45D3-F89A-4ECC-9DE664C3D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F163EF9-A27D-717F-8DCE-ECD746CD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4951413" cy="5191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/>
              <a:t>Opérateurs ensemblistes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C846FE3-C2E3-2E11-288E-75156D68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9028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INTERSECT</a:t>
            </a:r>
          </a:p>
          <a:p>
            <a:r>
              <a:rPr lang="fr-FR" altLang="en-US"/>
              <a:t>UNION </a:t>
            </a:r>
          </a:p>
          <a:p>
            <a:r>
              <a:rPr lang="fr-FR" altLang="en-US"/>
              <a:t>UNION ALL</a:t>
            </a:r>
          </a:p>
          <a:p>
            <a:r>
              <a:rPr lang="fr-FR" altLang="en-US"/>
              <a:t>MINUS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B7F8A9F7-76B0-D2BA-B86C-674D247F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3068638"/>
            <a:ext cx="71755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 b="1"/>
              <a:t>Requête SELECT</a:t>
            </a:r>
          </a:p>
          <a:p>
            <a:r>
              <a:rPr lang="fr-FR" altLang="en-US" sz="2800" b="1"/>
              <a:t>&lt;Opérateur ensembliste&gt;</a:t>
            </a:r>
          </a:p>
          <a:p>
            <a:r>
              <a:rPr lang="fr-FR" altLang="en-US" sz="2800" b="1"/>
              <a:t>Requête SELECT</a:t>
            </a:r>
          </a:p>
        </p:txBody>
      </p:sp>
      <p:sp>
        <p:nvSpPr>
          <p:cNvPr id="95237" name="TextBox 4">
            <a:extLst>
              <a:ext uri="{FF2B5EF4-FFF2-40B4-BE49-F238E27FC236}">
                <a16:creationId xmlns:a16="http://schemas.microsoft.com/office/drawing/2014/main" id="{2414B063-453D-F1F2-5806-3F544B32E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4CA56A3-7384-51CF-A46F-85AE3E3D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1713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contrôle des données (LCD)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66F8932-04E6-07B8-7F0D-FFCA1D93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828675"/>
            <a:ext cx="8867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chemeClr val="tx2"/>
                </a:solidFill>
              </a:rPr>
              <a:t>Le langage de définition des données (LDD)</a:t>
            </a:r>
          </a:p>
          <a:p>
            <a:endParaRPr lang="fr-FR" altLang="en-US" sz="3600">
              <a:solidFill>
                <a:srgbClr val="FFFF00"/>
              </a:solidFill>
            </a:endParaRP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87DBA23F-ACBB-38FB-3CAD-CBF27783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700"/>
            <a:ext cx="2924175" cy="12001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CREATE	</a:t>
            </a:r>
            <a:endParaRPr lang="fr-FR" altLang="en-US"/>
          </a:p>
          <a:p>
            <a:r>
              <a:rPr lang="fr-FR" altLang="en-US" b="1"/>
              <a:t>ALTER 	</a:t>
            </a:r>
            <a:endParaRPr lang="fr-FR" altLang="en-US"/>
          </a:p>
          <a:p>
            <a:r>
              <a:rPr lang="fr-FR" altLang="en-US" b="1"/>
              <a:t>DROP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FE2397D4-B8FB-B882-35D3-4BB45B4B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manipulation des données (LMD)</a:t>
            </a:r>
            <a:endParaRPr lang="fr-FR" altLang="en-US" b="1"/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5D27C69A-43D2-F95C-EA4F-8711F3A0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3001963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	</a:t>
            </a:r>
          </a:p>
          <a:p>
            <a:r>
              <a:rPr lang="fr-FR" altLang="en-US" b="1"/>
              <a:t>INSERT 	</a:t>
            </a:r>
            <a:endParaRPr lang="fr-FR" altLang="en-US"/>
          </a:p>
          <a:p>
            <a:r>
              <a:rPr lang="fr-FR" altLang="en-US" b="1"/>
              <a:t>UPDATE	</a:t>
            </a:r>
            <a:endParaRPr lang="fr-FR" altLang="en-US"/>
          </a:p>
          <a:p>
            <a:r>
              <a:rPr lang="fr-FR" altLang="en-US" b="1"/>
              <a:t>DELETE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DFB65769-64C2-632A-1C36-2271C4B5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3" y="5243513"/>
            <a:ext cx="2844801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GRANT</a:t>
            </a:r>
            <a:endParaRPr lang="fr-FR" altLang="en-US"/>
          </a:p>
          <a:p>
            <a:r>
              <a:rPr lang="fr-FR" altLang="en-US" b="1"/>
              <a:t>REVOKE</a:t>
            </a:r>
            <a:endParaRPr lang="fr-FR" altLang="en-US"/>
          </a:p>
          <a:p>
            <a:r>
              <a:rPr lang="fr-FR" altLang="en-US" b="1"/>
              <a:t>COMMIT</a:t>
            </a:r>
            <a:endParaRPr lang="fr-FR" altLang="en-US"/>
          </a:p>
          <a:p>
            <a:r>
              <a:rPr lang="fr-FR" altLang="en-US" b="1"/>
              <a:t>ROLLBACK</a:t>
            </a:r>
          </a:p>
        </p:txBody>
      </p:sp>
      <p:sp>
        <p:nvSpPr>
          <p:cNvPr id="97288" name="TextBox 7">
            <a:extLst>
              <a:ext uri="{FF2B5EF4-FFF2-40B4-BE49-F238E27FC236}">
                <a16:creationId xmlns:a16="http://schemas.microsoft.com/office/drawing/2014/main" id="{C698059D-98BA-AD44-DCFD-9588C8ED7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B900794-70F6-39AE-97A1-E8AC3558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9902825" cy="1938338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INSERT INTO </a:t>
            </a:r>
            <a:r>
              <a:rPr lang="fr-FR" altLang="en-US"/>
              <a:t>&lt;nom table&gt; </a:t>
            </a:r>
          </a:p>
          <a:p>
            <a:r>
              <a:rPr lang="fr-FR" altLang="en-US"/>
              <a:t>	[( colonne1 [, colonne2] … )]</a:t>
            </a:r>
          </a:p>
          <a:p>
            <a:r>
              <a:rPr lang="fr-FR" altLang="en-US"/>
              <a:t>	{ </a:t>
            </a:r>
            <a:r>
              <a:rPr lang="fr-FR" altLang="en-US" b="1"/>
              <a:t>VALUES (</a:t>
            </a:r>
            <a:r>
              <a:rPr lang="fr-FR" altLang="en-US"/>
              <a:t>&lt;valeur1&gt; [, &lt;valeur2&gt;] … </a:t>
            </a:r>
            <a:r>
              <a:rPr lang="fr-FR" altLang="en-US" b="1"/>
              <a:t>)</a:t>
            </a:r>
          </a:p>
          <a:p>
            <a:r>
              <a:rPr lang="fr-FR" altLang="en-US"/>
              <a:t>	| &lt;requête SELECT &gt; }</a:t>
            </a:r>
          </a:p>
          <a:p>
            <a:r>
              <a:rPr lang="fr-FR" altLang="en-US"/>
              <a:t>;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53C3D500-F476-0D6F-57DD-312AA686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311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Syntaxe INSERT INTO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55796A85-AA93-9F02-EFF4-56F02717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9419"/>
            <a:ext cx="100028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Exemples :</a:t>
            </a:r>
          </a:p>
          <a:p>
            <a:r>
              <a:rPr lang="fr-FR" altLang="en-US" dirty="0"/>
              <a:t>Table: DOC(</a:t>
            </a:r>
            <a:r>
              <a:rPr lang="fr-FR" altLang="en-US" dirty="0" err="1"/>
              <a:t>NumDoc</a:t>
            </a:r>
            <a:r>
              <a:rPr lang="fr-FR" altLang="en-US" dirty="0"/>
              <a:t>, </a:t>
            </a:r>
            <a:r>
              <a:rPr lang="fr-FR" altLang="en-US" dirty="0" err="1"/>
              <a:t>NomDoc</a:t>
            </a:r>
            <a:r>
              <a:rPr lang="fr-FR" altLang="en-US" dirty="0"/>
              <a:t>, </a:t>
            </a:r>
            <a:r>
              <a:rPr lang="fr-FR" altLang="en-US" dirty="0" err="1"/>
              <a:t>VilleDoc</a:t>
            </a:r>
            <a:r>
              <a:rPr lang="fr-FR" altLang="en-US" dirty="0"/>
              <a:t>)</a:t>
            </a:r>
          </a:p>
          <a:p>
            <a:endParaRPr lang="fr-FR" altLang="en-US" dirty="0"/>
          </a:p>
          <a:p>
            <a:r>
              <a:rPr lang="fr-FR" altLang="en-US" dirty="0"/>
              <a:t>INSERT INTO DOC (</a:t>
            </a:r>
            <a:r>
              <a:rPr lang="fr-FR" altLang="en-US" dirty="0" err="1"/>
              <a:t>NumDoc</a:t>
            </a:r>
            <a:r>
              <a:rPr lang="fr-FR" altLang="en-US" dirty="0"/>
              <a:t>, </a:t>
            </a:r>
            <a:r>
              <a:rPr lang="fr-FR" altLang="en-US" dirty="0" err="1"/>
              <a:t>VilleDoc</a:t>
            </a:r>
            <a:r>
              <a:rPr lang="fr-FR" altLang="en-US" dirty="0"/>
              <a:t>, </a:t>
            </a:r>
            <a:r>
              <a:rPr lang="fr-FR" altLang="en-US" dirty="0" err="1"/>
              <a:t>NomDoc</a:t>
            </a:r>
            <a:r>
              <a:rPr lang="fr-FR" altLang="en-US" dirty="0"/>
              <a:t>)</a:t>
            </a:r>
          </a:p>
          <a:p>
            <a:r>
              <a:rPr lang="fr-FR" altLang="en-US" dirty="0"/>
              <a:t>	values (123,</a:t>
            </a:r>
            <a:r>
              <a:rPr lang="fr-FR" altLang="fr-FR" dirty="0"/>
              <a:t>’Fès’, ‘Filali’</a:t>
            </a:r>
            <a:r>
              <a:rPr lang="fr-FR" altLang="en-US" dirty="0"/>
              <a:t>);</a:t>
            </a:r>
          </a:p>
          <a:p>
            <a:r>
              <a:rPr lang="fr-FR" altLang="en-US" dirty="0"/>
              <a:t>INSERT INTO DOC values (123, </a:t>
            </a:r>
            <a:r>
              <a:rPr lang="fr-FR" altLang="en-US" i="1" dirty="0"/>
              <a:t>‘’,</a:t>
            </a:r>
            <a:r>
              <a:rPr lang="fr-FR" altLang="fr-FR" dirty="0"/>
              <a:t>’Fès’</a:t>
            </a:r>
            <a:r>
              <a:rPr lang="fr-FR" altLang="en-US" dirty="0"/>
              <a:t>);</a:t>
            </a:r>
          </a:p>
        </p:txBody>
      </p:sp>
      <p:sp>
        <p:nvSpPr>
          <p:cNvPr id="186372" name="Rectangle 5">
            <a:extLst>
              <a:ext uri="{FF2B5EF4-FFF2-40B4-BE49-F238E27FC236}">
                <a16:creationId xmlns:a16="http://schemas.microsoft.com/office/drawing/2014/main" id="{813C7AC5-4101-8141-B916-3D876BBF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13" y="5766990"/>
            <a:ext cx="99028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INSERT INTO DOC (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NomDoc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 values (444, 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‘Alaoui’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86373" name="Text Box 6">
            <a:extLst>
              <a:ext uri="{FF2B5EF4-FFF2-40B4-BE49-F238E27FC236}">
                <a16:creationId xmlns:a16="http://schemas.microsoft.com/office/drawing/2014/main" id="{27E3B04F-74E3-B04D-9810-82C4473E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309320"/>
            <a:ext cx="99028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INSERT INTO DOC  select *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from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tabledesmedecinsderabat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99335" name="TextBox 6">
            <a:extLst>
              <a:ext uri="{FF2B5EF4-FFF2-40B4-BE49-F238E27FC236}">
                <a16:creationId xmlns:a16="http://schemas.microsoft.com/office/drawing/2014/main" id="{8601EBA0-C28A-E5DE-2AB0-9D908CD6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48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48688F8-E45F-DD36-443D-6500CF24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" y="5256410"/>
            <a:ext cx="99028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INSERT INTO DOC (</a:t>
            </a:r>
            <a:r>
              <a:rPr lang="fr-FR" altLang="en-US" sz="2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NumDoc</a:t>
            </a: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2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VilleDoc</a:t>
            </a: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2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NomDoc</a:t>
            </a: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 values (444, </a:t>
            </a:r>
            <a:r>
              <a:rPr lang="fr-FR" altLang="en-US" sz="2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Null</a:t>
            </a: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fr-FR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‘Alaoui’</a:t>
            </a:r>
            <a:r>
              <a:rPr lang="fr-FR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41F62C3-71E6-87A5-64A7-5EDC6DA6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902825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 dirty="0"/>
              <a:t>UPDATE </a:t>
            </a:r>
            <a:r>
              <a:rPr lang="fr-FR" altLang="en-US" dirty="0"/>
              <a:t>&lt;nom table&gt;</a:t>
            </a:r>
          </a:p>
          <a:p>
            <a:r>
              <a:rPr lang="fr-FR" altLang="en-US" b="1" dirty="0"/>
              <a:t>SET </a:t>
            </a:r>
            <a:r>
              <a:rPr lang="fr-FR" altLang="en-US" dirty="0"/>
              <a:t>&lt;colonne&gt; = valeur</a:t>
            </a:r>
          </a:p>
          <a:p>
            <a:r>
              <a:rPr lang="fr-FR" altLang="en-US" dirty="0"/>
              <a:t>[, &lt;colonne&gt; = valeur ] …</a:t>
            </a:r>
          </a:p>
          <a:p>
            <a:r>
              <a:rPr lang="fr-FR" altLang="en-US" dirty="0"/>
              <a:t>[</a:t>
            </a:r>
            <a:r>
              <a:rPr lang="fr-FR" altLang="en-US" b="1" dirty="0"/>
              <a:t>WHERE </a:t>
            </a:r>
            <a:r>
              <a:rPr lang="fr-FR" altLang="en-US" dirty="0"/>
              <a:t>&lt;condition de modification&gt; ]</a:t>
            </a:r>
            <a:r>
              <a:rPr lang="fr-FR" altLang="en-US" b="1" dirty="0"/>
              <a:t>;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CCD00B13-4435-8AA1-EDC7-9068A2E5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2433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Syntaxe UPDATE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8D2C72C0-723F-F502-F4CD-F5A2B7025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100028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Exemples:</a:t>
            </a:r>
          </a:p>
          <a:p>
            <a:r>
              <a:rPr lang="fr-FR" altLang="en-US" dirty="0"/>
              <a:t>Table: DOC(</a:t>
            </a:r>
            <a:r>
              <a:rPr lang="fr-FR" altLang="en-US" dirty="0" err="1"/>
              <a:t>NumDoc</a:t>
            </a:r>
            <a:r>
              <a:rPr lang="fr-FR" altLang="en-US" dirty="0"/>
              <a:t>, </a:t>
            </a:r>
            <a:r>
              <a:rPr lang="fr-FR" altLang="en-US" dirty="0" err="1"/>
              <a:t>NomDoc</a:t>
            </a:r>
            <a:r>
              <a:rPr lang="fr-FR" altLang="en-US" dirty="0"/>
              <a:t>, </a:t>
            </a:r>
            <a:r>
              <a:rPr lang="fr-FR" altLang="en-US" dirty="0" err="1"/>
              <a:t>VilleDoc</a:t>
            </a:r>
            <a:r>
              <a:rPr lang="fr-FR" altLang="en-US" dirty="0"/>
              <a:t>)</a:t>
            </a:r>
          </a:p>
          <a:p>
            <a:endParaRPr lang="fr-FR" altLang="en-US" dirty="0"/>
          </a:p>
          <a:p>
            <a:r>
              <a:rPr lang="fr-FR" altLang="en-US" dirty="0"/>
              <a:t>UPDATE DOC</a:t>
            </a:r>
          </a:p>
          <a:p>
            <a:r>
              <a:rPr lang="fr-FR" altLang="en-US" dirty="0"/>
              <a:t>SET </a:t>
            </a:r>
            <a:r>
              <a:rPr lang="fr-FR" altLang="en-US" dirty="0" err="1"/>
              <a:t>NomDoc</a:t>
            </a:r>
            <a:r>
              <a:rPr lang="fr-FR" altLang="en-US" dirty="0"/>
              <a:t>=</a:t>
            </a:r>
            <a:r>
              <a:rPr lang="fr-FR" altLang="fr-FR" dirty="0"/>
              <a:t>‘</a:t>
            </a:r>
            <a:r>
              <a:rPr lang="fr-FR" altLang="en-US" dirty="0" err="1"/>
              <a:t>tati</a:t>
            </a:r>
            <a:r>
              <a:rPr lang="fr-FR" altLang="fr-FR" dirty="0"/>
              <a:t>’</a:t>
            </a:r>
            <a:r>
              <a:rPr lang="fr-FR" altLang="en-US" dirty="0"/>
              <a:t>, </a:t>
            </a:r>
            <a:r>
              <a:rPr lang="fr-FR" altLang="en-US" dirty="0" err="1"/>
              <a:t>NomVille</a:t>
            </a:r>
            <a:r>
              <a:rPr lang="fr-FR" altLang="en-US" dirty="0"/>
              <a:t>=</a:t>
            </a:r>
            <a:r>
              <a:rPr lang="fr-FR" altLang="fr-FR" dirty="0"/>
              <a:t>‘</a:t>
            </a:r>
            <a:r>
              <a:rPr lang="fr-FR" altLang="en-US" dirty="0" err="1"/>
              <a:t>villeàtati</a:t>
            </a:r>
            <a:r>
              <a:rPr lang="fr-FR" altLang="fr-FR" dirty="0"/>
              <a:t>’</a:t>
            </a:r>
            <a:endParaRPr lang="fr-FR" altLang="en-US" dirty="0"/>
          </a:p>
          <a:p>
            <a:r>
              <a:rPr lang="fr-FR" altLang="en-US" dirty="0" err="1"/>
              <a:t>Where</a:t>
            </a:r>
            <a:r>
              <a:rPr lang="fr-FR" altLang="en-US" dirty="0"/>
              <a:t> </a:t>
            </a:r>
            <a:r>
              <a:rPr lang="fr-FR" altLang="en-US" dirty="0" err="1"/>
              <a:t>NumDoc</a:t>
            </a:r>
            <a:r>
              <a:rPr lang="fr-FR" altLang="en-US" dirty="0"/>
              <a:t>=444;</a:t>
            </a:r>
          </a:p>
          <a:p>
            <a:endParaRPr lang="fr-FR" altLang="en-US" dirty="0"/>
          </a:p>
          <a:p>
            <a:r>
              <a:rPr lang="fr-FR" altLang="en-US" dirty="0"/>
              <a:t>UPDATE DOC</a:t>
            </a:r>
          </a:p>
          <a:p>
            <a:r>
              <a:rPr lang="fr-FR" altLang="en-US" dirty="0"/>
              <a:t>SET </a:t>
            </a:r>
            <a:r>
              <a:rPr lang="fr-FR" altLang="en-US" dirty="0" err="1"/>
              <a:t>VilleDoc</a:t>
            </a:r>
            <a:r>
              <a:rPr lang="fr-FR" altLang="en-US" dirty="0"/>
              <a:t>=</a:t>
            </a:r>
            <a:r>
              <a:rPr lang="fr-FR" altLang="en-US" dirty="0" err="1"/>
              <a:t>Null</a:t>
            </a:r>
            <a:r>
              <a:rPr lang="fr-FR" altLang="en-US" dirty="0"/>
              <a:t>;</a:t>
            </a:r>
          </a:p>
        </p:txBody>
      </p:sp>
      <p:sp>
        <p:nvSpPr>
          <p:cNvPr id="101381" name="TextBox 4">
            <a:extLst>
              <a:ext uri="{FF2B5EF4-FFF2-40B4-BE49-F238E27FC236}">
                <a16:creationId xmlns:a16="http://schemas.microsoft.com/office/drawing/2014/main" id="{A8031233-54E4-0AFE-A14F-D982E609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49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8A8CF7D-91D0-467A-59DE-E1930288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902825" cy="8302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solidFill>
                  <a:schemeClr val="bg2"/>
                </a:solidFill>
              </a:rPr>
              <a:t>DELETE FROM </a:t>
            </a:r>
            <a:r>
              <a:rPr lang="fr-FR" altLang="en-US">
                <a:solidFill>
                  <a:schemeClr val="bg2"/>
                </a:solidFill>
              </a:rPr>
              <a:t>&lt;nom table&gt;</a:t>
            </a:r>
          </a:p>
          <a:p>
            <a:r>
              <a:rPr lang="fr-FR" altLang="en-US" b="1">
                <a:solidFill>
                  <a:schemeClr val="bg2"/>
                </a:solidFill>
              </a:rPr>
              <a:t>[WHERE </a:t>
            </a:r>
            <a:r>
              <a:rPr lang="fr-FR" altLang="en-US">
                <a:solidFill>
                  <a:schemeClr val="bg2"/>
                </a:solidFill>
              </a:rPr>
              <a:t>&lt;condition&gt;</a:t>
            </a:r>
            <a:r>
              <a:rPr lang="fr-FR" altLang="en-US" b="1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917F8802-567F-DB30-9859-C9A9B0980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241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Syntaxe DELETE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32CE2E07-7BC0-2564-E638-8315CABE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6475"/>
            <a:ext cx="1000283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dirty="0"/>
              <a:t>Exemples:</a:t>
            </a:r>
          </a:p>
          <a:p>
            <a:r>
              <a:rPr lang="fr-FR" altLang="en-US" dirty="0"/>
              <a:t>Table: DOC(</a:t>
            </a:r>
            <a:r>
              <a:rPr lang="fr-FR" altLang="en-US" dirty="0" err="1"/>
              <a:t>NumDoc</a:t>
            </a:r>
            <a:r>
              <a:rPr lang="fr-FR" altLang="en-US" dirty="0"/>
              <a:t>, </a:t>
            </a:r>
            <a:r>
              <a:rPr lang="fr-FR" altLang="en-US" dirty="0" err="1"/>
              <a:t>NomDoc</a:t>
            </a:r>
            <a:r>
              <a:rPr lang="fr-FR" altLang="en-US" dirty="0"/>
              <a:t>, </a:t>
            </a:r>
            <a:r>
              <a:rPr lang="fr-FR" altLang="en-US" dirty="0" err="1"/>
              <a:t>VilleDoc</a:t>
            </a:r>
            <a:r>
              <a:rPr lang="fr-FR" altLang="en-US" dirty="0"/>
              <a:t>)</a:t>
            </a:r>
          </a:p>
          <a:p>
            <a:endParaRPr lang="fr-FR" altLang="en-US" dirty="0"/>
          </a:p>
          <a:p>
            <a:r>
              <a:rPr lang="fr-FR" altLang="en-US" dirty="0"/>
              <a:t>DELETE FROM DOC WHERE </a:t>
            </a:r>
            <a:r>
              <a:rPr lang="fr-FR" altLang="en-US" dirty="0" err="1"/>
              <a:t>NumDoc</a:t>
            </a:r>
            <a:r>
              <a:rPr lang="fr-FR" altLang="en-US" dirty="0"/>
              <a:t>=444;</a:t>
            </a:r>
          </a:p>
          <a:p>
            <a:endParaRPr lang="fr-FR" altLang="en-US" dirty="0"/>
          </a:p>
          <a:p>
            <a:r>
              <a:rPr lang="fr-FR" altLang="en-US" dirty="0"/>
              <a:t>DELETE FROM DOC </a:t>
            </a:r>
          </a:p>
          <a:p>
            <a:r>
              <a:rPr lang="fr-FR" altLang="en-US" dirty="0"/>
              <a:t>WHERE </a:t>
            </a:r>
            <a:r>
              <a:rPr lang="fr-FR" altLang="en-US" dirty="0" err="1"/>
              <a:t>NomDoc</a:t>
            </a:r>
            <a:r>
              <a:rPr lang="fr-FR" altLang="en-US" dirty="0"/>
              <a:t> IN (	select </a:t>
            </a:r>
            <a:r>
              <a:rPr lang="fr-FR" altLang="en-US" dirty="0" err="1"/>
              <a:t>NomDOc</a:t>
            </a:r>
            <a:endParaRPr lang="fr-FR" altLang="en-US" dirty="0"/>
          </a:p>
          <a:p>
            <a:r>
              <a:rPr lang="fr-FR" altLang="en-US" dirty="0"/>
              <a:t>				</a:t>
            </a:r>
            <a:r>
              <a:rPr lang="fr-FR" altLang="en-US" dirty="0" err="1"/>
              <a:t>from</a:t>
            </a:r>
            <a:r>
              <a:rPr lang="fr-FR" altLang="en-US" dirty="0"/>
              <a:t> DOC </a:t>
            </a:r>
          </a:p>
          <a:p>
            <a:r>
              <a:rPr lang="fr-FR" altLang="en-US" dirty="0"/>
              <a:t>				WHERE </a:t>
            </a:r>
            <a:r>
              <a:rPr lang="fr-FR" altLang="en-US" dirty="0" err="1"/>
              <a:t>VilleDoc</a:t>
            </a:r>
            <a:r>
              <a:rPr lang="fr-FR" altLang="en-US" dirty="0"/>
              <a:t>=NULL</a:t>
            </a:r>
          </a:p>
          <a:p>
            <a:r>
              <a:rPr lang="fr-FR" altLang="en-US" dirty="0"/>
              <a:t>			);</a:t>
            </a:r>
          </a:p>
        </p:txBody>
      </p:sp>
      <p:sp>
        <p:nvSpPr>
          <p:cNvPr id="103429" name="TextBox 4">
            <a:extLst>
              <a:ext uri="{FF2B5EF4-FFF2-40B4-BE49-F238E27FC236}">
                <a16:creationId xmlns:a16="http://schemas.microsoft.com/office/drawing/2014/main" id="{A71C58DE-D3AE-90FE-5997-96D0B8F5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89D71A7-6F6E-DDEB-0973-5A2D965E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1713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contrôle des données (LCD)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5481D13-95B5-875D-0E2E-F98C7273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828675"/>
            <a:ext cx="8867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chemeClr val="tx2"/>
                </a:solidFill>
              </a:rPr>
              <a:t>Le langage de définition des données (LDD)</a:t>
            </a:r>
          </a:p>
          <a:p>
            <a:endParaRPr lang="fr-FR" altLang="en-US" sz="3600">
              <a:solidFill>
                <a:srgbClr val="FFFF00"/>
              </a:solidFill>
            </a:endParaRP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614999D0-58BE-F1B3-43BF-724DBB02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700"/>
            <a:ext cx="2924175" cy="12001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CREATE	</a:t>
            </a:r>
            <a:endParaRPr lang="fr-FR" altLang="en-US"/>
          </a:p>
          <a:p>
            <a:r>
              <a:rPr lang="fr-FR" altLang="en-US" b="1"/>
              <a:t>ALTER 	</a:t>
            </a:r>
            <a:endParaRPr lang="fr-FR" altLang="en-US"/>
          </a:p>
          <a:p>
            <a:r>
              <a:rPr lang="fr-FR" altLang="en-US" b="1"/>
              <a:t>DROP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3F87E7E8-E74B-67EB-D21A-783C51DD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manipulation des données (LMD)</a:t>
            </a:r>
            <a:endParaRPr lang="fr-FR" altLang="en-US" b="1"/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0448D873-7838-1DA7-DBE8-67B09317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3001963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	</a:t>
            </a:r>
          </a:p>
          <a:p>
            <a:r>
              <a:rPr lang="fr-FR" altLang="en-US" b="1"/>
              <a:t>INSERT 	</a:t>
            </a:r>
            <a:endParaRPr lang="fr-FR" altLang="en-US"/>
          </a:p>
          <a:p>
            <a:r>
              <a:rPr lang="fr-FR" altLang="en-US" b="1"/>
              <a:t>UPDATE	</a:t>
            </a:r>
            <a:endParaRPr lang="fr-FR" altLang="en-US"/>
          </a:p>
          <a:p>
            <a:r>
              <a:rPr lang="fr-FR" altLang="en-US" b="1"/>
              <a:t>DELETE</a:t>
            </a: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17516196-28FD-AF87-E58C-CC4FB95D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5243513"/>
            <a:ext cx="2844800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GRANT</a:t>
            </a:r>
            <a:endParaRPr lang="fr-FR" altLang="en-US"/>
          </a:p>
          <a:p>
            <a:r>
              <a:rPr lang="fr-FR" altLang="en-US" b="1"/>
              <a:t>REVOKE</a:t>
            </a:r>
            <a:endParaRPr lang="fr-FR" altLang="en-US"/>
          </a:p>
          <a:p>
            <a:r>
              <a:rPr lang="fr-FR" altLang="en-US" b="1"/>
              <a:t>COMMIT</a:t>
            </a:r>
            <a:endParaRPr lang="fr-FR" altLang="en-US"/>
          </a:p>
          <a:p>
            <a:r>
              <a:rPr lang="fr-FR" altLang="en-US" b="1"/>
              <a:t>ROLLBACK</a:t>
            </a:r>
          </a:p>
        </p:txBody>
      </p:sp>
      <p:sp>
        <p:nvSpPr>
          <p:cNvPr id="105480" name="TextBox 7">
            <a:extLst>
              <a:ext uri="{FF2B5EF4-FFF2-40B4-BE49-F238E27FC236}">
                <a16:creationId xmlns:a16="http://schemas.microsoft.com/office/drawing/2014/main" id="{00807A43-9000-717C-C1F9-AD77425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9B0036F-24B6-42B9-AD37-F701E256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902825" cy="83026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b="1" dirty="0"/>
              <a:t>CREATE DOMAIN</a:t>
            </a:r>
            <a:r>
              <a:rPr lang="en-GB" altLang="en-US" dirty="0"/>
              <a:t> &lt;nom </a:t>
            </a:r>
            <a:r>
              <a:rPr lang="en-GB" altLang="en-US" dirty="0" err="1"/>
              <a:t>domaine</a:t>
            </a:r>
            <a:r>
              <a:rPr lang="en-GB" altLang="en-US" dirty="0"/>
              <a:t>&gt; &lt;type&gt; [</a:t>
            </a:r>
            <a:r>
              <a:rPr lang="en-GB" altLang="en-US" dirty="0" err="1"/>
              <a:t>valeur</a:t>
            </a:r>
            <a:r>
              <a:rPr lang="en-GB" altLang="en-US" dirty="0"/>
              <a:t>]</a:t>
            </a:r>
          </a:p>
          <a:p>
            <a:r>
              <a:rPr lang="en-GB" altLang="en-US" dirty="0"/>
              <a:t>[</a:t>
            </a:r>
            <a:r>
              <a:rPr lang="en-GB" altLang="en-US" b="1" dirty="0"/>
              <a:t>CONSTRAINT </a:t>
            </a:r>
            <a:r>
              <a:rPr lang="en-GB" altLang="en-US" dirty="0" err="1"/>
              <a:t>nom_contrainte</a:t>
            </a:r>
            <a:r>
              <a:rPr lang="en-GB" altLang="en-US" dirty="0"/>
              <a:t> </a:t>
            </a:r>
            <a:r>
              <a:rPr lang="en-GB" altLang="en-US" b="1" dirty="0"/>
              <a:t>CHECK (</a:t>
            </a:r>
            <a:r>
              <a:rPr lang="en-GB" altLang="en-US" dirty="0"/>
              <a:t>condition</a:t>
            </a:r>
            <a:r>
              <a:rPr lang="en-GB" altLang="en-US" b="1" dirty="0"/>
              <a:t>) </a:t>
            </a:r>
            <a:r>
              <a:rPr lang="en-GB" altLang="en-US" dirty="0"/>
              <a:t>]</a:t>
            </a:r>
            <a:endParaRPr lang="fr-FR" altLang="en-US" dirty="0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DB46DE94-70B5-351F-FEDB-05506BBD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375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Syntaxe CREATE DOMAIN</a:t>
            </a:r>
          </a:p>
        </p:txBody>
      </p:sp>
      <p:sp>
        <p:nvSpPr>
          <p:cNvPr id="194563" name="Rectangle 4">
            <a:extLst>
              <a:ext uri="{FF2B5EF4-FFF2-40B4-BE49-F238E27FC236}">
                <a16:creationId xmlns:a16="http://schemas.microsoft.com/office/drawing/2014/main" id="{FEC19270-4852-FD40-A623-85A22E81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2375"/>
            <a:ext cx="9902825" cy="3046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Exemple: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CREATE DOMAIN </a:t>
            </a:r>
            <a:r>
              <a:rPr lang="fr-FR" alt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TypeNomDOC</a:t>
            </a: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IS VARCHAR2(20);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CREATE DOMAIN DATE_RDV IS DATE 	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DEFAULT (</a:t>
            </a: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CURRENT_DATE</a:t>
            </a: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CHECK (VALUE &gt;= </a:t>
            </a: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CURRENT_DATE</a:t>
            </a: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NOT NULL</a:t>
            </a:r>
          </a:p>
        </p:txBody>
      </p:sp>
      <p:sp>
        <p:nvSpPr>
          <p:cNvPr id="107525" name="TextBox 4">
            <a:extLst>
              <a:ext uri="{FF2B5EF4-FFF2-40B4-BE49-F238E27FC236}">
                <a16:creationId xmlns:a16="http://schemas.microsoft.com/office/drawing/2014/main" id="{CDE94FCF-6637-485E-0AF0-43B47182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8F1FE152-466A-2FA3-698C-77B207F6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928813"/>
            <a:ext cx="9051925" cy="26781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 b="1" dirty="0"/>
              <a:t>CREATE TABLE nom Table </a:t>
            </a:r>
          </a:p>
          <a:p>
            <a:r>
              <a:rPr lang="fr-FR" altLang="en-US" sz="2800" b="1" dirty="0"/>
              <a:t>(</a:t>
            </a:r>
          </a:p>
          <a:p>
            <a:r>
              <a:rPr lang="fr-FR" altLang="en-US" sz="2800" b="1" dirty="0"/>
              <a:t> colonne  	type 	[contrainte de la colonne]</a:t>
            </a:r>
          </a:p>
          <a:p>
            <a:r>
              <a:rPr lang="fr-FR" altLang="en-US" sz="2800" b="1" dirty="0"/>
              <a:t>[, colonne 	type 	[contrainte de la colonne]] </a:t>
            </a:r>
          </a:p>
          <a:p>
            <a:r>
              <a:rPr lang="fr-FR" altLang="en-US" sz="2800" b="1" dirty="0"/>
              <a:t>…</a:t>
            </a:r>
          </a:p>
          <a:p>
            <a:r>
              <a:rPr lang="fr-FR" altLang="en-US" sz="2800" b="1" dirty="0"/>
              <a:t>[, contrainte de la table] …) ;</a:t>
            </a:r>
          </a:p>
        </p:txBody>
      </p:sp>
      <p:sp>
        <p:nvSpPr>
          <p:cNvPr id="109571" name="Rectangle 4">
            <a:extLst>
              <a:ext uri="{FF2B5EF4-FFF2-40B4-BE49-F238E27FC236}">
                <a16:creationId xmlns:a16="http://schemas.microsoft.com/office/drawing/2014/main" id="{C297B821-A66E-11D1-9564-04F61E7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2350"/>
            <a:ext cx="750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Syntaxe de la commande CREATE TABLE </a:t>
            </a:r>
          </a:p>
        </p:txBody>
      </p:sp>
      <p:sp>
        <p:nvSpPr>
          <p:cNvPr id="109572" name="TextBox 3">
            <a:extLst>
              <a:ext uri="{FF2B5EF4-FFF2-40B4-BE49-F238E27FC236}">
                <a16:creationId xmlns:a16="http://schemas.microsoft.com/office/drawing/2014/main" id="{6C1EA5AD-1842-863F-FCD7-F9CFE2BD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6EF-2CCA-4228-0851-05840F74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902825" cy="10896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 SGBD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3622-9B29-C29E-DB8D-5053D97F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9428-6C15-494F-BE89-E273C1E6A5C3}" type="slidenum">
              <a:rPr lang="en-US" altLang="fr-FR" smtClean="0"/>
              <a:pPr/>
              <a:t>6</a:t>
            </a:fld>
            <a:endParaRPr lang="en-US" alt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BB3BF-6AD3-8890-5087-718391E5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42" y="1261470"/>
            <a:ext cx="8540750" cy="45437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Guide </a:t>
            </a:r>
            <a:r>
              <a:rPr lang="en-US" u="sng" dirty="0" err="1"/>
              <a:t>d’installation</a:t>
            </a:r>
            <a:r>
              <a:rPr lang="en-US" u="sng" dirty="0"/>
              <a:t> du SGBD Oracle: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Aller sur le site officiel d'Oracle : </a:t>
            </a:r>
            <a:r>
              <a:rPr lang="fr-FR" sz="1800" dirty="0">
                <a:hlinkClick r:id="rId3"/>
              </a:rPr>
              <a:t>oracle.com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fr-FR" sz="1800" dirty="0"/>
              <a:t>Accéder à la section </a:t>
            </a:r>
            <a:r>
              <a:rPr lang="fr-FR" sz="1800" b="1" dirty="0" err="1"/>
              <a:t>Database</a:t>
            </a:r>
            <a:r>
              <a:rPr lang="fr-FR" sz="1800" b="1" dirty="0"/>
              <a:t> Software Downloads.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Choisir la version  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OracleSansVF"/>
              </a:rPr>
              <a:t>Oracle Database 19c for Microsoft Windows x64 (64-bit).</a:t>
            </a:r>
            <a:endParaRPr lang="fr-FR" sz="1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800" dirty="0"/>
              <a:t>Sélectionner </a:t>
            </a:r>
            <a:r>
              <a:rPr lang="fr-FR" sz="1800" b="1" dirty="0"/>
              <a:t>Oracle </a:t>
            </a:r>
            <a:r>
              <a:rPr lang="fr-FR" sz="1800" b="1" dirty="0" err="1"/>
              <a:t>Database</a:t>
            </a:r>
            <a:r>
              <a:rPr lang="fr-FR" sz="1800" b="1" dirty="0"/>
              <a:t> 19c</a:t>
            </a:r>
            <a:r>
              <a:rPr lang="fr-FR" sz="1800" dirty="0"/>
              <a:t> pour votre système d'exploitation.</a:t>
            </a:r>
            <a:endParaRPr lang="fr-FR" sz="1800" b="1" dirty="0"/>
          </a:p>
          <a:p>
            <a:pPr>
              <a:lnSpc>
                <a:spcPct val="150000"/>
              </a:lnSpc>
            </a:pPr>
            <a:r>
              <a:rPr lang="fr-FR" sz="1800" dirty="0"/>
              <a:t>Créer un compte utilisateur Oracle pour télécharger les fichiers nécessaires.</a:t>
            </a:r>
            <a:endParaRPr lang="fr-FR" sz="1800" b="1" dirty="0"/>
          </a:p>
          <a:p>
            <a:pPr>
              <a:lnSpc>
                <a:spcPct val="150000"/>
              </a:lnSpc>
            </a:pPr>
            <a:r>
              <a:rPr lang="en-US" sz="1800" dirty="0" err="1"/>
              <a:t>Télécharger</a:t>
            </a:r>
            <a:r>
              <a:rPr lang="en-US" sz="1800" dirty="0"/>
              <a:t> </a:t>
            </a:r>
            <a:r>
              <a:rPr lang="en-US" sz="1800" dirty="0" err="1"/>
              <a:t>l’archive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Extraire et préparer les fichiers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054" name="Picture 6" descr="Download Oracle Database (Oracle RDBMS) Logo in SVG Vector or PNG File  Format - Logo.wine">
            <a:extLst>
              <a:ext uri="{FF2B5EF4-FFF2-40B4-BE49-F238E27FC236}">
                <a16:creationId xmlns:a16="http://schemas.microsoft.com/office/drawing/2014/main" id="{D9216CE5-01F0-C69B-0860-B4E6461B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84" y="765052"/>
            <a:ext cx="2036511" cy="13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Buy PostgreSQL logo sticker Online at Best Prices in India - Sticker Press">
            <a:extLst>
              <a:ext uri="{FF2B5EF4-FFF2-40B4-BE49-F238E27FC236}">
                <a16:creationId xmlns:a16="http://schemas.microsoft.com/office/drawing/2014/main" id="{707DD8B6-21F1-DBD5-CCDF-054496305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9013" y="2863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3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17494-F273-E145-8F63-352FD3C0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0938"/>
            <a:ext cx="9902825" cy="2062162"/>
          </a:xfrm>
          <a:prstGeom prst="rect">
            <a:avLst/>
          </a:prstGeom>
          <a:solidFill>
            <a:srgbClr val="00CC99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[ </a:t>
            </a:r>
            <a:r>
              <a:rPr lang="en-GB" sz="2000" b="1" dirty="0">
                <a:latin typeface="+mn-lt"/>
                <a:ea typeface="+mn-ea"/>
              </a:rPr>
              <a:t>CONSTRAINT</a:t>
            </a:r>
            <a:r>
              <a:rPr lang="en-GB" sz="2000" dirty="0">
                <a:latin typeface="+mn-lt"/>
                <a:ea typeface="+mn-ea"/>
              </a:rPr>
              <a:t> &lt;nom de la </a:t>
            </a:r>
            <a:r>
              <a:rPr lang="en-GB" sz="2000" dirty="0" err="1">
                <a:latin typeface="+mn-lt"/>
                <a:ea typeface="+mn-ea"/>
              </a:rPr>
              <a:t>contrainte</a:t>
            </a:r>
            <a:r>
              <a:rPr lang="en-GB" sz="2000" dirty="0">
                <a:latin typeface="+mn-lt"/>
                <a:ea typeface="+mn-ea"/>
              </a:rPr>
              <a:t>&gt;  ]</a:t>
            </a: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[ 	</a:t>
            </a:r>
            <a:r>
              <a:rPr lang="en-GB" sz="2000" b="1" dirty="0">
                <a:latin typeface="+mn-lt"/>
                <a:ea typeface="+mn-ea"/>
              </a:rPr>
              <a:t>NOT NULL </a:t>
            </a:r>
            <a:r>
              <a:rPr lang="en-GB" sz="2000" dirty="0">
                <a:latin typeface="+mn-lt"/>
                <a:ea typeface="+mn-ea"/>
              </a:rPr>
              <a:t>| </a:t>
            </a: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	</a:t>
            </a:r>
            <a:r>
              <a:rPr lang="en-GB" sz="2000" b="1" dirty="0">
                <a:latin typeface="+mn-lt"/>
                <a:ea typeface="+mn-ea"/>
              </a:rPr>
              <a:t>UNIQUE</a:t>
            </a:r>
            <a:r>
              <a:rPr lang="en-GB" sz="2000" dirty="0">
                <a:latin typeface="+mn-lt"/>
                <a:ea typeface="+mn-ea"/>
              </a:rPr>
              <a:t> | </a:t>
            </a: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	</a:t>
            </a:r>
            <a:r>
              <a:rPr lang="en-GB" sz="2000" b="1" dirty="0">
                <a:latin typeface="+mn-lt"/>
                <a:ea typeface="+mn-ea"/>
              </a:rPr>
              <a:t>PRIMARY KEY |</a:t>
            </a:r>
            <a:endParaRPr lang="en-GB" sz="20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	</a:t>
            </a:r>
            <a:r>
              <a:rPr lang="en-GB" sz="2000" b="1" dirty="0">
                <a:latin typeface="+mn-lt"/>
                <a:ea typeface="+mn-ea"/>
              </a:rPr>
              <a:t>CHECK </a:t>
            </a:r>
            <a:r>
              <a:rPr lang="en-GB" sz="2000" dirty="0">
                <a:latin typeface="+mn-lt"/>
                <a:ea typeface="+mn-ea"/>
              </a:rPr>
              <a:t>(condition) | </a:t>
            </a: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	</a:t>
            </a:r>
            <a:r>
              <a:rPr lang="en-GB" sz="2000" b="1" dirty="0">
                <a:latin typeface="+mn-lt"/>
                <a:ea typeface="+mn-ea"/>
              </a:rPr>
              <a:t>REFERENCES</a:t>
            </a:r>
            <a:r>
              <a:rPr lang="en-GB" sz="2000" dirty="0">
                <a:latin typeface="+mn-lt"/>
                <a:ea typeface="+mn-ea"/>
              </a:rPr>
              <a:t> &lt;nom de la table&gt; (</a:t>
            </a:r>
            <a:r>
              <a:rPr lang="en-GB" sz="2000" dirty="0" err="1">
                <a:latin typeface="+mn-lt"/>
                <a:ea typeface="+mn-ea"/>
              </a:rPr>
              <a:t>colonne</a:t>
            </a:r>
            <a:r>
              <a:rPr lang="en-GB" sz="2000" dirty="0">
                <a:latin typeface="+mn-lt"/>
                <a:ea typeface="+mn-ea"/>
              </a:rPr>
              <a:t>) </a:t>
            </a:r>
          </a:p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+mn-lt"/>
                <a:ea typeface="+mn-ea"/>
              </a:rPr>
              <a:t>		 ]</a:t>
            </a:r>
          </a:p>
          <a:p>
            <a:pPr>
              <a:lnSpc>
                <a:spcPct val="80000"/>
              </a:lnSpc>
              <a:defRPr/>
            </a:pPr>
            <a:endParaRPr lang="en-GB" sz="2000" dirty="0">
              <a:latin typeface="+mn-lt"/>
              <a:ea typeface="+mn-ea"/>
            </a:endParaRPr>
          </a:p>
        </p:txBody>
      </p:sp>
      <p:sp>
        <p:nvSpPr>
          <p:cNvPr id="111619" name="Rectangle 4">
            <a:extLst>
              <a:ext uri="{FF2B5EF4-FFF2-40B4-BE49-F238E27FC236}">
                <a16:creationId xmlns:a16="http://schemas.microsoft.com/office/drawing/2014/main" id="{2547F326-F686-D365-8F2C-6AF24EEE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50"/>
            <a:ext cx="750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FF"/>
                </a:solidFill>
              </a:rPr>
              <a:t>Contrainte sur une colonne</a:t>
            </a:r>
            <a:endParaRPr lang="fr-F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DC808-F082-4147-9694-8ABA5E47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1700"/>
            <a:ext cx="9902825" cy="3181350"/>
          </a:xfrm>
          <a:prstGeom prst="rect">
            <a:avLst/>
          </a:prstGeom>
          <a:solidFill>
            <a:srgbClr val="00CC99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[ </a:t>
            </a:r>
            <a:r>
              <a:rPr lang="fr-FR" sz="2000" b="1" dirty="0">
                <a:latin typeface="+mn-lt"/>
                <a:ea typeface="+mn-ea"/>
              </a:rPr>
              <a:t>CONSTRAINT</a:t>
            </a:r>
            <a:r>
              <a:rPr lang="fr-FR" sz="2000" dirty="0">
                <a:latin typeface="+mn-lt"/>
                <a:ea typeface="+mn-ea"/>
              </a:rPr>
              <a:t> &lt;nom de la contrainte&gt; </a:t>
            </a: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[</a:t>
            </a: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</a:t>
            </a:r>
            <a:r>
              <a:rPr lang="fr-FR" sz="2000" b="1" dirty="0">
                <a:latin typeface="+mn-lt"/>
                <a:ea typeface="+mn-ea"/>
              </a:rPr>
              <a:t>UNIQUE</a:t>
            </a:r>
            <a:r>
              <a:rPr lang="fr-FR" sz="2000" dirty="0">
                <a:latin typeface="+mn-lt"/>
                <a:ea typeface="+mn-ea"/>
              </a:rPr>
              <a:t> (liste de colonnes) | </a:t>
            </a:r>
          </a:p>
          <a:p>
            <a:pPr>
              <a:lnSpc>
                <a:spcPct val="80000"/>
              </a:lnSpc>
              <a:defRPr/>
            </a:pPr>
            <a:endParaRPr lang="fr-FR" sz="20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</a:t>
            </a:r>
            <a:r>
              <a:rPr lang="fr-FR" sz="2000" b="1" dirty="0">
                <a:latin typeface="+mn-lt"/>
                <a:ea typeface="+mn-ea"/>
              </a:rPr>
              <a:t>PRIMARY KEY </a:t>
            </a:r>
            <a:r>
              <a:rPr lang="fr-FR" sz="2000" dirty="0">
                <a:latin typeface="+mn-lt"/>
                <a:ea typeface="+mn-ea"/>
              </a:rPr>
              <a:t>(liste de colonnes)</a:t>
            </a:r>
            <a:r>
              <a:rPr lang="fr-FR" sz="2000" b="1" dirty="0">
                <a:latin typeface="+mn-lt"/>
                <a:ea typeface="+mn-ea"/>
              </a:rPr>
              <a:t> </a:t>
            </a:r>
            <a:r>
              <a:rPr lang="fr-FR" sz="2000" dirty="0">
                <a:latin typeface="+mn-lt"/>
                <a:ea typeface="+mn-ea"/>
              </a:rPr>
              <a:t>| </a:t>
            </a:r>
          </a:p>
          <a:p>
            <a:pPr>
              <a:lnSpc>
                <a:spcPct val="80000"/>
              </a:lnSpc>
              <a:defRPr/>
            </a:pPr>
            <a:endParaRPr lang="fr-FR" sz="20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</a:t>
            </a:r>
            <a:r>
              <a:rPr lang="fr-FR" sz="2000" b="1" dirty="0">
                <a:latin typeface="+mn-lt"/>
                <a:ea typeface="+mn-ea"/>
              </a:rPr>
              <a:t>CHECK</a:t>
            </a:r>
            <a:r>
              <a:rPr lang="fr-FR" sz="2000" dirty="0">
                <a:latin typeface="+mn-lt"/>
                <a:ea typeface="+mn-ea"/>
              </a:rPr>
              <a:t> (condition) | </a:t>
            </a:r>
          </a:p>
          <a:p>
            <a:pPr>
              <a:lnSpc>
                <a:spcPct val="80000"/>
              </a:lnSpc>
              <a:defRPr/>
            </a:pPr>
            <a:endParaRPr lang="fr-FR" sz="20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</a:t>
            </a:r>
            <a:r>
              <a:rPr lang="fr-FR" sz="2000" b="1" dirty="0">
                <a:latin typeface="+mn-lt"/>
                <a:ea typeface="+mn-ea"/>
              </a:rPr>
              <a:t>FOREIGN KEY </a:t>
            </a:r>
            <a:r>
              <a:rPr lang="fr-FR" sz="2000" dirty="0">
                <a:latin typeface="+mn-lt"/>
                <a:ea typeface="+mn-ea"/>
              </a:rPr>
              <a:t>(liste de colonnes) 						</a:t>
            </a:r>
            <a:r>
              <a:rPr lang="fr-FR" sz="2000" b="1" dirty="0">
                <a:latin typeface="+mn-lt"/>
                <a:ea typeface="+mn-ea"/>
              </a:rPr>
              <a:t>REFERENCES</a:t>
            </a:r>
            <a:r>
              <a:rPr lang="fr-FR" sz="2000" dirty="0">
                <a:latin typeface="+mn-lt"/>
                <a:ea typeface="+mn-ea"/>
              </a:rPr>
              <a:t> &lt;nom de la table&gt; (liste colonnes) [</a:t>
            </a:r>
            <a:r>
              <a:rPr lang="fr-FR" sz="3200" b="1" dirty="0">
                <a:latin typeface="+mn-lt"/>
                <a:ea typeface="+mn-ea"/>
              </a:rPr>
              <a:t>&lt;mode&gt;</a:t>
            </a:r>
            <a:r>
              <a:rPr lang="fr-FR" sz="2000" dirty="0">
                <a:latin typeface="+mn-lt"/>
                <a:ea typeface="+mn-ea"/>
              </a:rPr>
              <a:t>]</a:t>
            </a: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	 ]</a:t>
            </a:r>
          </a:p>
          <a:p>
            <a:pPr>
              <a:lnSpc>
                <a:spcPct val="80000"/>
              </a:lnSpc>
              <a:defRPr/>
            </a:pPr>
            <a:r>
              <a:rPr lang="fr-FR" sz="2000" dirty="0">
                <a:latin typeface="+mn-lt"/>
                <a:ea typeface="+mn-ea"/>
              </a:rPr>
              <a:t>]</a:t>
            </a:r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D33ED457-85BB-0978-59EB-EF475B45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7504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FF"/>
                </a:solidFill>
              </a:rPr>
              <a:t>Contrainte sur une table</a:t>
            </a:r>
            <a:endParaRPr lang="fr-F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A346A-5587-3544-B085-9F85CC47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902825" cy="1047750"/>
          </a:xfrm>
          <a:prstGeom prst="rect">
            <a:avLst/>
          </a:prstGeom>
          <a:solidFill>
            <a:srgbClr val="00CC99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>
                <a:latin typeface="+mn-lt"/>
                <a:ea typeface="+mn-ea"/>
              </a:rPr>
              <a:t>[&lt;mode&gt;::=</a:t>
            </a:r>
            <a:r>
              <a:rPr lang="en-GB" sz="2000" b="1">
                <a:latin typeface="+mn-lt"/>
                <a:ea typeface="+mn-ea"/>
              </a:rPr>
              <a:t>[ON DELETE {CASCADE|SET DEFAULT|SET NULL}]</a:t>
            </a:r>
            <a:endParaRPr lang="en-GB" sz="2000">
              <a:latin typeface="+mn-lt"/>
              <a:ea typeface="+mn-ea"/>
            </a:endParaRPr>
          </a:p>
          <a:p>
            <a:pPr>
              <a:defRPr/>
            </a:pPr>
            <a:r>
              <a:rPr lang="en-GB" sz="2000" b="1">
                <a:latin typeface="+mn-lt"/>
                <a:ea typeface="+mn-ea"/>
              </a:rPr>
              <a:t>	| [ON UPDATE {CASCADE| SET DEFAULT| SET NULL}]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fr-FR" sz="2000">
                <a:latin typeface="+mn-lt"/>
                <a:ea typeface="+mn-ea"/>
              </a:rPr>
              <a:t>]</a:t>
            </a:r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id="{D50ADAAC-4809-F5BF-C80C-3AEC1956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8563"/>
            <a:ext cx="175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/>
              <a:t>Remarque:</a:t>
            </a:r>
          </a:p>
        </p:txBody>
      </p:sp>
      <p:sp>
        <p:nvSpPr>
          <p:cNvPr id="200707" name="Text Box 4">
            <a:extLst>
              <a:ext uri="{FF2B5EF4-FFF2-40B4-BE49-F238E27FC236}">
                <a16:creationId xmlns:a16="http://schemas.microsoft.com/office/drawing/2014/main" id="{63342F55-F487-3B42-AC3C-D1BF13C4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8775700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Sur la colonne ou la table: si la contrainte ne fait intervenir qu</a:t>
            </a:r>
            <a:r>
              <a:rPr lang="fr-FR" altLang="fr-FR" sz="240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				SEUL ATTRIBUT.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sur la table: si la contrainte fait intervenir PLUSIEURS ATTRIBUTS.</a:t>
            </a:r>
          </a:p>
        </p:txBody>
      </p:sp>
      <p:sp>
        <p:nvSpPr>
          <p:cNvPr id="113669" name="TextBox 4">
            <a:extLst>
              <a:ext uri="{FF2B5EF4-FFF2-40B4-BE49-F238E27FC236}">
                <a16:creationId xmlns:a16="http://schemas.microsoft.com/office/drawing/2014/main" id="{58DEB685-B3BD-1633-618C-C5A48164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>
            <a:extLst>
              <a:ext uri="{FF2B5EF4-FFF2-40B4-BE49-F238E27FC236}">
                <a16:creationId xmlns:a16="http://schemas.microsoft.com/office/drawing/2014/main" id="{97862B8C-319C-DC28-DF91-A57B131CA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" y="753268"/>
            <a:ext cx="8342312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Box 2">
            <a:extLst>
              <a:ext uri="{FF2B5EF4-FFF2-40B4-BE49-F238E27FC236}">
                <a16:creationId xmlns:a16="http://schemas.microsoft.com/office/drawing/2014/main" id="{4F4E03B3-4E01-7C74-1C3A-FE9FCC31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F7B1009-1519-1117-2787-701B2AFB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9568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/>
              <a:t>Create Table </a:t>
            </a:r>
            <a:r>
              <a:rPr lang="en-GB" altLang="en-US" dirty="0"/>
              <a:t>DOC(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NumDOC</a:t>
            </a:r>
            <a:r>
              <a:rPr lang="en-GB" altLang="en-US" dirty="0"/>
              <a:t> integer </a:t>
            </a:r>
            <a:r>
              <a:rPr lang="en-GB" altLang="en-US" b="1" dirty="0">
                <a:solidFill>
                  <a:srgbClr val="FF0000"/>
                </a:solidFill>
              </a:rPr>
              <a:t>PRIMARY KEY</a:t>
            </a:r>
            <a:r>
              <a:rPr lang="en-GB" altLang="en-US" dirty="0"/>
              <a:t>,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NomDOC</a:t>
            </a:r>
            <a:r>
              <a:rPr lang="en-GB" altLang="en-US" dirty="0"/>
              <a:t> VARCHAR2(20),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VilleDOC</a:t>
            </a:r>
            <a:r>
              <a:rPr lang="en-GB" altLang="en-US" dirty="0"/>
              <a:t> VARCHAR2(20)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);</a:t>
            </a:r>
            <a:endParaRPr lang="fr-FR" altLang="en-US" dirty="0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4752AF2-8833-0C5B-8D3E-2C532DBE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3163"/>
            <a:ext cx="6356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b="1" dirty="0"/>
              <a:t>Create Table </a:t>
            </a:r>
            <a:r>
              <a:rPr lang="en-GB" altLang="en-US" dirty="0"/>
              <a:t>DOC(</a:t>
            </a:r>
          </a:p>
          <a:p>
            <a:r>
              <a:rPr lang="en-GB" altLang="en-US" dirty="0"/>
              <a:t>	</a:t>
            </a:r>
            <a:r>
              <a:rPr lang="en-GB" altLang="en-US" dirty="0" err="1"/>
              <a:t>NumDOC</a:t>
            </a:r>
            <a:r>
              <a:rPr lang="en-GB" altLang="en-US" dirty="0"/>
              <a:t> integer,</a:t>
            </a:r>
          </a:p>
          <a:p>
            <a:r>
              <a:rPr lang="en-GB" altLang="en-US" dirty="0"/>
              <a:t>	</a:t>
            </a:r>
            <a:r>
              <a:rPr lang="en-GB" altLang="en-US" dirty="0" err="1"/>
              <a:t>NomDOC</a:t>
            </a:r>
            <a:r>
              <a:rPr lang="en-GB" altLang="en-US" dirty="0"/>
              <a:t> VARCHAR2(20),</a:t>
            </a:r>
          </a:p>
          <a:p>
            <a:r>
              <a:rPr lang="en-GB" altLang="en-US" dirty="0"/>
              <a:t>	</a:t>
            </a:r>
            <a:r>
              <a:rPr lang="en-GB" altLang="en-US" dirty="0" err="1"/>
              <a:t>VilleDOC</a:t>
            </a:r>
            <a:r>
              <a:rPr lang="en-GB" altLang="en-US" dirty="0"/>
              <a:t> VARCHAR2(20),</a:t>
            </a:r>
          </a:p>
          <a:p>
            <a:r>
              <a:rPr lang="en-GB" altLang="en-US" b="1" dirty="0">
                <a:solidFill>
                  <a:srgbClr val="FF0000"/>
                </a:solidFill>
              </a:rPr>
              <a:t>Constraint </a:t>
            </a:r>
            <a:r>
              <a:rPr lang="fr-FR" altLang="en-US" b="1" dirty="0">
                <a:solidFill>
                  <a:srgbClr val="FF0000"/>
                </a:solidFill>
              </a:rPr>
              <a:t>PK_DOC </a:t>
            </a:r>
            <a:r>
              <a:rPr lang="fr-FR" altLang="en-US" b="1" dirty="0" err="1">
                <a:solidFill>
                  <a:srgbClr val="FF0000"/>
                </a:solidFill>
              </a:rPr>
              <a:t>Primary</a:t>
            </a:r>
            <a:r>
              <a:rPr lang="fr-FR" altLang="en-US" b="1" dirty="0">
                <a:solidFill>
                  <a:srgbClr val="FF0000"/>
                </a:solidFill>
              </a:rPr>
              <a:t> Key (</a:t>
            </a:r>
            <a:r>
              <a:rPr lang="en-GB" altLang="en-US" b="1" dirty="0" err="1">
                <a:solidFill>
                  <a:srgbClr val="FF0000"/>
                </a:solidFill>
              </a:rPr>
              <a:t>NumDOC</a:t>
            </a:r>
            <a:r>
              <a:rPr lang="fr-FR" alt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GB" altLang="en-US" dirty="0"/>
              <a:t>);</a:t>
            </a:r>
            <a:endParaRPr lang="fr-FR" altLang="en-US" dirty="0"/>
          </a:p>
        </p:txBody>
      </p:sp>
      <p:pic>
        <p:nvPicPr>
          <p:cNvPr id="117764" name="Picture 5">
            <a:extLst>
              <a:ext uri="{FF2B5EF4-FFF2-40B4-BE49-F238E27FC236}">
                <a16:creationId xmlns:a16="http://schemas.microsoft.com/office/drawing/2014/main" id="{A456C512-D293-9350-9933-70852284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476250"/>
            <a:ext cx="452278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TextBox 5">
            <a:extLst>
              <a:ext uri="{FF2B5EF4-FFF2-40B4-BE49-F238E27FC236}">
                <a16:creationId xmlns:a16="http://schemas.microsoft.com/office/drawing/2014/main" id="{60C58973-4BE4-8CA5-641F-466CE9BD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9686501-1954-E252-3027-2E8C4DC5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9028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/>
              <a:t>Create Table </a:t>
            </a:r>
            <a:r>
              <a:rPr lang="en-GB" altLang="en-US" dirty="0"/>
              <a:t>DOC(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NumDOC</a:t>
            </a:r>
            <a:r>
              <a:rPr lang="en-GB" altLang="en-US" dirty="0"/>
              <a:t> integer </a:t>
            </a:r>
            <a:r>
              <a:rPr lang="en-GB" altLang="en-US" sz="2800" b="1" dirty="0">
                <a:solidFill>
                  <a:srgbClr val="FF0000"/>
                </a:solidFill>
              </a:rPr>
              <a:t>Constraint </a:t>
            </a:r>
            <a:r>
              <a:rPr lang="fr-FR" altLang="en-US" sz="2800" b="1" dirty="0">
                <a:solidFill>
                  <a:srgbClr val="FF0000"/>
                </a:solidFill>
              </a:rPr>
              <a:t>PK_DOC</a:t>
            </a:r>
            <a:r>
              <a:rPr lang="fr-FR" altLang="en-US" sz="2800" dirty="0"/>
              <a:t> </a:t>
            </a:r>
            <a:r>
              <a:rPr lang="en-GB" altLang="en-US" b="1" dirty="0">
                <a:solidFill>
                  <a:srgbClr val="FF0000"/>
                </a:solidFill>
              </a:rPr>
              <a:t>PRIMARY KEY</a:t>
            </a:r>
            <a:r>
              <a:rPr lang="en-GB" altLang="en-US" dirty="0"/>
              <a:t>,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NomDOC</a:t>
            </a:r>
            <a:r>
              <a:rPr lang="en-GB" altLang="en-US" dirty="0"/>
              <a:t> VARCHAR2(20),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	</a:t>
            </a:r>
            <a:r>
              <a:rPr lang="en-GB" altLang="en-US" dirty="0" err="1"/>
              <a:t>VilleDOC</a:t>
            </a:r>
            <a:r>
              <a:rPr lang="en-GB" altLang="en-US" dirty="0"/>
              <a:t> VARCHAR2(20)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);</a:t>
            </a:r>
            <a:endParaRPr lang="fr-FR" altLang="en-US" dirty="0"/>
          </a:p>
        </p:txBody>
      </p:sp>
      <p:pic>
        <p:nvPicPr>
          <p:cNvPr id="119811" name="Picture 3">
            <a:extLst>
              <a:ext uri="{FF2B5EF4-FFF2-40B4-BE49-F238E27FC236}">
                <a16:creationId xmlns:a16="http://schemas.microsoft.com/office/drawing/2014/main" id="{BDCA892E-4B4E-EE73-2589-F6A2062D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2349500"/>
            <a:ext cx="5381625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TextBox 4">
            <a:extLst>
              <a:ext uri="{FF2B5EF4-FFF2-40B4-BE49-F238E27FC236}">
                <a16:creationId xmlns:a16="http://schemas.microsoft.com/office/drawing/2014/main" id="{439B516A-4905-75D1-859A-13DB168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26CC558-6F78-627D-40B6-68DC8746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956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sz="2000" b="1" dirty="0"/>
              <a:t>Create Table </a:t>
            </a:r>
            <a:r>
              <a:rPr lang="en-GB" altLang="en-US" sz="2000" dirty="0"/>
              <a:t>DET(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</a:t>
            </a:r>
            <a:r>
              <a:rPr lang="en-GB" altLang="en-US" sz="2000" dirty="0" err="1"/>
              <a:t>NumORD</a:t>
            </a:r>
            <a:r>
              <a:rPr lang="en-GB" altLang="en-US" sz="2000" dirty="0"/>
              <a:t> integer,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</a:t>
            </a:r>
            <a:r>
              <a:rPr lang="en-GB" altLang="en-US" sz="2000" dirty="0" err="1"/>
              <a:t>NumLigne</a:t>
            </a:r>
            <a:r>
              <a:rPr lang="en-GB" altLang="en-US" sz="2000" dirty="0"/>
              <a:t> integer,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</a:t>
            </a:r>
            <a:r>
              <a:rPr lang="en-GB" altLang="en-US" sz="2000" dirty="0" err="1"/>
              <a:t>NumMED</a:t>
            </a:r>
            <a:r>
              <a:rPr lang="en-GB" altLang="en-US" sz="2000" dirty="0"/>
              <a:t> integer,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QTE integer </a:t>
            </a:r>
            <a:r>
              <a:rPr lang="en-GB" altLang="en-US" sz="2000" b="1" dirty="0"/>
              <a:t>Not Null</a:t>
            </a:r>
            <a:r>
              <a:rPr lang="en-GB" altLang="en-US" sz="2000" dirty="0"/>
              <a:t>,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</a:t>
            </a:r>
            <a:r>
              <a:rPr lang="en-GB" altLang="en-US" sz="2000" b="1" dirty="0"/>
              <a:t>Constraint </a:t>
            </a:r>
            <a:r>
              <a:rPr lang="fr-FR" altLang="en-US" sz="2000" b="1" dirty="0"/>
              <a:t>PK_DET </a:t>
            </a:r>
            <a:r>
              <a:rPr lang="fr-FR" altLang="en-US" sz="2000" b="1" dirty="0" err="1"/>
              <a:t>Primary</a:t>
            </a:r>
            <a:r>
              <a:rPr lang="fr-FR" altLang="en-US" sz="2000" b="1" dirty="0"/>
              <a:t> Key (</a:t>
            </a:r>
            <a:r>
              <a:rPr lang="fr-FR" altLang="en-US" sz="2000" b="1" dirty="0" err="1"/>
              <a:t>NumORD</a:t>
            </a:r>
            <a:r>
              <a:rPr lang="fr-FR" altLang="en-US" sz="2000" b="1" dirty="0"/>
              <a:t>, </a:t>
            </a:r>
            <a:r>
              <a:rPr lang="fr-FR" altLang="en-US" sz="2000" b="1" dirty="0" err="1"/>
              <a:t>NumLigne</a:t>
            </a:r>
            <a:r>
              <a:rPr lang="fr-FR" altLang="en-US" sz="2000" b="1" dirty="0"/>
              <a:t>),</a:t>
            </a:r>
          </a:p>
          <a:p>
            <a:pPr>
              <a:spcBef>
                <a:spcPct val="20000"/>
              </a:spcBef>
            </a:pPr>
            <a:r>
              <a:rPr lang="fr-FR" altLang="en-US" sz="2000" b="1" dirty="0"/>
              <a:t>	</a:t>
            </a:r>
            <a:r>
              <a:rPr lang="en-GB" altLang="en-US" sz="2000" b="1" dirty="0"/>
              <a:t>Constraint </a:t>
            </a:r>
            <a:r>
              <a:rPr lang="fr-FR" altLang="en-US" sz="2000" b="1" dirty="0" err="1"/>
              <a:t>NbMaxMed</a:t>
            </a:r>
            <a:r>
              <a:rPr lang="fr-FR" altLang="en-US" sz="2000" b="1" dirty="0"/>
              <a:t> Check (</a:t>
            </a:r>
            <a:r>
              <a:rPr lang="fr-FR" altLang="en-US" sz="2000" b="1" dirty="0" err="1"/>
              <a:t>NumLigne</a:t>
            </a:r>
            <a:r>
              <a:rPr lang="fr-FR" altLang="en-US" sz="2000" b="1" dirty="0"/>
              <a:t> &lt; 5),</a:t>
            </a:r>
          </a:p>
          <a:p>
            <a:pPr>
              <a:spcBef>
                <a:spcPct val="20000"/>
              </a:spcBef>
            </a:pPr>
            <a:r>
              <a:rPr lang="fr-FR" altLang="en-US" sz="2000" dirty="0"/>
              <a:t>	</a:t>
            </a:r>
            <a:r>
              <a:rPr lang="en-GB" altLang="en-US" sz="2000" b="1" dirty="0"/>
              <a:t>Constraint </a:t>
            </a:r>
            <a:r>
              <a:rPr lang="en-GB" altLang="en-US" sz="2000" b="1" dirty="0" err="1"/>
              <a:t>Ref_ORD</a:t>
            </a:r>
            <a:r>
              <a:rPr lang="en-GB" altLang="en-US" sz="2000" dirty="0"/>
              <a:t> 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	</a:t>
            </a:r>
            <a:r>
              <a:rPr lang="en-GB" altLang="en-US" sz="2000" b="1" dirty="0"/>
              <a:t>Foreign Key (</a:t>
            </a:r>
            <a:r>
              <a:rPr lang="en-GB" altLang="en-US" sz="2000" dirty="0" err="1"/>
              <a:t>NumORD</a:t>
            </a:r>
            <a:r>
              <a:rPr lang="en-GB" altLang="en-US" sz="2000" dirty="0"/>
              <a:t>) </a:t>
            </a:r>
            <a:r>
              <a:rPr lang="en-GB" altLang="en-US" sz="2000" b="1" dirty="0"/>
              <a:t>References ORD(</a:t>
            </a:r>
            <a:r>
              <a:rPr lang="en-GB" altLang="en-US" sz="2000" b="1" dirty="0" err="1"/>
              <a:t>NumORD</a:t>
            </a:r>
            <a:r>
              <a:rPr lang="en-GB" altLang="en-US" sz="2000" b="1" dirty="0"/>
              <a:t>)</a:t>
            </a:r>
            <a:r>
              <a:rPr lang="en-GB" altLang="en-US" sz="2000" dirty="0"/>
              <a:t> 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						</a:t>
            </a:r>
            <a:r>
              <a:rPr lang="en-GB" altLang="en-US" sz="2000" b="1" dirty="0"/>
              <a:t>on update cascade</a:t>
            </a:r>
            <a:r>
              <a:rPr lang="en-GB" altLang="en-US" sz="2000" dirty="0"/>
              <a:t>,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</a:t>
            </a:r>
            <a:r>
              <a:rPr lang="en-GB" altLang="en-US" sz="2000" b="1" dirty="0"/>
              <a:t>Constraint </a:t>
            </a:r>
            <a:r>
              <a:rPr lang="en-GB" altLang="en-US" sz="2000" b="1" dirty="0" err="1"/>
              <a:t>Ref_MED</a:t>
            </a:r>
            <a:r>
              <a:rPr lang="en-GB" altLang="en-US" sz="2000" dirty="0"/>
              <a:t> 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		</a:t>
            </a:r>
            <a:r>
              <a:rPr lang="en-GB" altLang="en-US" sz="2000" b="1" dirty="0"/>
              <a:t>Foreign Key( </a:t>
            </a:r>
            <a:r>
              <a:rPr lang="en-GB" altLang="en-US" sz="2000" dirty="0" err="1"/>
              <a:t>NumMED</a:t>
            </a:r>
            <a:r>
              <a:rPr lang="en-GB" altLang="en-US" sz="2000" dirty="0"/>
              <a:t> )</a:t>
            </a:r>
            <a:r>
              <a:rPr lang="en-GB" altLang="en-US" sz="2000" b="1" dirty="0"/>
              <a:t>References </a:t>
            </a:r>
            <a:r>
              <a:rPr lang="en-GB" altLang="en-US" sz="2000" dirty="0"/>
              <a:t>MED(</a:t>
            </a:r>
            <a:r>
              <a:rPr lang="en-GB" altLang="en-US" sz="2000" dirty="0" err="1"/>
              <a:t>NumMED</a:t>
            </a:r>
            <a:r>
              <a:rPr lang="en-GB" altLang="en-US" sz="2000" dirty="0"/>
              <a:t>) 							</a:t>
            </a:r>
            <a:r>
              <a:rPr lang="en-GB" altLang="en-US" sz="2000" b="1" dirty="0"/>
              <a:t>on delete cascade</a:t>
            </a:r>
          </a:p>
          <a:p>
            <a:pPr>
              <a:spcBef>
                <a:spcPct val="20000"/>
              </a:spcBef>
            </a:pPr>
            <a:r>
              <a:rPr lang="en-GB" altLang="en-US" sz="2000" dirty="0"/>
              <a:t>);</a:t>
            </a:r>
            <a:endParaRPr lang="fr-FR" altLang="en-US" sz="2000" dirty="0"/>
          </a:p>
        </p:txBody>
      </p:sp>
      <p:pic>
        <p:nvPicPr>
          <p:cNvPr id="121859" name="Picture 3">
            <a:extLst>
              <a:ext uri="{FF2B5EF4-FFF2-40B4-BE49-F238E27FC236}">
                <a16:creationId xmlns:a16="http://schemas.microsoft.com/office/drawing/2014/main" id="{0D795167-12D6-246E-3876-BBD64DFD3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76250"/>
            <a:ext cx="58864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Box 4">
            <a:extLst>
              <a:ext uri="{FF2B5EF4-FFF2-40B4-BE49-F238E27FC236}">
                <a16:creationId xmlns:a16="http://schemas.microsoft.com/office/drawing/2014/main" id="{1614BDD8-2A25-D8F4-C531-0F39DE5B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59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>
            <a:extLst>
              <a:ext uri="{FF2B5EF4-FFF2-40B4-BE49-F238E27FC236}">
                <a16:creationId xmlns:a16="http://schemas.microsoft.com/office/drawing/2014/main" id="{268162EC-DAAC-A1C5-E6C1-87BFA931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3763"/>
            <a:ext cx="7504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0000"/>
                </a:solidFill>
              </a:rPr>
              <a:t>Syntaxe de la commande ALTER TABLE </a:t>
            </a:r>
          </a:p>
        </p:txBody>
      </p:sp>
      <p:sp>
        <p:nvSpPr>
          <p:cNvPr id="123907" name="Rectangle 12">
            <a:extLst>
              <a:ext uri="{FF2B5EF4-FFF2-40B4-BE49-F238E27FC236}">
                <a16:creationId xmlns:a16="http://schemas.microsoft.com/office/drawing/2014/main" id="{F3BF5282-A2D7-0040-9596-265BAEB1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709150" cy="2586038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ALTER TABLE</a:t>
            </a:r>
            <a:r>
              <a:rPr lang="fr-FR" altLang="en-US"/>
              <a:t> &lt;nom de la Table&gt; </a:t>
            </a:r>
          </a:p>
          <a:p>
            <a:r>
              <a:rPr lang="fr-FR" altLang="en-US"/>
              <a:t>{</a:t>
            </a:r>
          </a:p>
          <a:p>
            <a:r>
              <a:rPr lang="fr-FR" altLang="en-US"/>
              <a:t>	</a:t>
            </a:r>
            <a:r>
              <a:rPr lang="fr-FR" altLang="en-US" b="1"/>
              <a:t>ADD COLUMN</a:t>
            </a:r>
            <a:r>
              <a:rPr lang="fr-FR" altLang="en-US"/>
              <a:t> &lt;def Colonne&gt; |</a:t>
            </a:r>
          </a:p>
          <a:p>
            <a:r>
              <a:rPr lang="fr-FR" altLang="en-US"/>
              <a:t>	</a:t>
            </a:r>
            <a:r>
              <a:rPr lang="fr-FR" altLang="en-US" b="1"/>
              <a:t>DROP COLUMN</a:t>
            </a:r>
            <a:r>
              <a:rPr lang="fr-FR" altLang="en-US"/>
              <a:t> &lt;nom Colonne&gt; [RESTRICT|CASCADE] |</a:t>
            </a:r>
          </a:p>
          <a:p>
            <a:r>
              <a:rPr lang="fr-FR" altLang="en-US"/>
              <a:t>	</a:t>
            </a:r>
            <a:r>
              <a:rPr lang="fr-FR" altLang="en-US" b="1"/>
              <a:t>ADD</a:t>
            </a:r>
            <a:r>
              <a:rPr lang="fr-FR" altLang="en-US"/>
              <a:t> </a:t>
            </a:r>
            <a:r>
              <a:rPr lang="fr-FR" altLang="en-US" b="1"/>
              <a:t>CONSTRAINT</a:t>
            </a:r>
            <a:r>
              <a:rPr lang="fr-FR" altLang="en-US"/>
              <a:t> &lt;def Contrainte&gt; |</a:t>
            </a:r>
          </a:p>
          <a:p>
            <a:r>
              <a:rPr lang="fr-FR" altLang="en-US"/>
              <a:t>	</a:t>
            </a:r>
            <a:r>
              <a:rPr lang="fr-FR" altLang="en-US" b="1"/>
              <a:t>DROP</a:t>
            </a:r>
            <a:r>
              <a:rPr lang="fr-FR" altLang="en-US"/>
              <a:t> </a:t>
            </a:r>
            <a:r>
              <a:rPr lang="fr-FR" altLang="en-US" b="1"/>
              <a:t>CONSTRAINT  </a:t>
            </a:r>
            <a:r>
              <a:rPr lang="fr-FR" altLang="en-US"/>
              <a:t>&lt;nom Contrainte&gt; [RESTRICT|CASCADE] |</a:t>
            </a:r>
          </a:p>
          <a:p>
            <a:r>
              <a:rPr lang="fr-FR" altLang="en-US"/>
              <a:t>}</a:t>
            </a:r>
          </a:p>
        </p:txBody>
      </p:sp>
      <p:sp>
        <p:nvSpPr>
          <p:cNvPr id="210947" name="Text Box 19">
            <a:extLst>
              <a:ext uri="{FF2B5EF4-FFF2-40B4-BE49-F238E27FC236}">
                <a16:creationId xmlns:a16="http://schemas.microsoft.com/office/drawing/2014/main" id="{29E2B363-06F6-EC4E-80BD-3AC5586F3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67388"/>
            <a:ext cx="9072563" cy="83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RESTRICT: pas de destruction si l</a:t>
            </a:r>
            <a:r>
              <a:rPr lang="fr-FR" altLang="fr-FR" sz="240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objet est référencé ou utilisé ailleurs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CASCADE: propage la destruction</a:t>
            </a:r>
          </a:p>
        </p:txBody>
      </p:sp>
      <p:sp>
        <p:nvSpPr>
          <p:cNvPr id="123909" name="TextBox 4">
            <a:extLst>
              <a:ext uri="{FF2B5EF4-FFF2-40B4-BE49-F238E27FC236}">
                <a16:creationId xmlns:a16="http://schemas.microsoft.com/office/drawing/2014/main" id="{A3C7BC97-2182-2810-44C3-053E8A8A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8">
            <a:extLst>
              <a:ext uri="{FF2B5EF4-FFF2-40B4-BE49-F238E27FC236}">
                <a16:creationId xmlns:a16="http://schemas.microsoft.com/office/drawing/2014/main" id="{0EE63787-A166-8BD5-6129-C57F0D6F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Exemples</a:t>
            </a:r>
          </a:p>
        </p:txBody>
      </p:sp>
      <p:sp>
        <p:nvSpPr>
          <p:cNvPr id="125955" name="Rectangle 19">
            <a:extLst>
              <a:ext uri="{FF2B5EF4-FFF2-40B4-BE49-F238E27FC236}">
                <a16:creationId xmlns:a16="http://schemas.microsoft.com/office/drawing/2014/main" id="{5FDBB4CC-F8D9-9C38-A45B-EE9E82BB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0"/>
            <a:ext cx="866616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000" b="1"/>
              <a:t>ALTER TABLE DOC ADD COLUMN TEL  NUMBER NOT NULL;</a:t>
            </a:r>
          </a:p>
          <a:p>
            <a:endParaRPr lang="fr-FR" altLang="en-US" sz="2000" b="1"/>
          </a:p>
          <a:p>
            <a:r>
              <a:rPr lang="fr-FR" altLang="en-US" sz="2000" b="1"/>
              <a:t>ALTER TABLE DOC DROP  COLUMN TEL;</a:t>
            </a:r>
          </a:p>
          <a:p>
            <a:endParaRPr lang="fr-FR" altLang="en-US" sz="2000" b="1"/>
          </a:p>
          <a:p>
            <a:r>
              <a:rPr lang="fr-FR" altLang="en-US" sz="2000" b="1"/>
              <a:t>ALTER TABLE DOC ADD CONSTRAINT NN_NOM NomDoc NOT NULL;</a:t>
            </a:r>
          </a:p>
          <a:p>
            <a:endParaRPr lang="fr-FR" altLang="en-US" sz="2000" b="1"/>
          </a:p>
          <a:p>
            <a:r>
              <a:rPr lang="fr-FR" altLang="en-US" sz="2000" b="1">
                <a:solidFill>
                  <a:srgbClr val="FF0000"/>
                </a:solidFill>
              </a:rPr>
              <a:t>ALTER TABLE DOC ADD CONSTRAINT Ville_valide</a:t>
            </a:r>
          </a:p>
          <a:p>
            <a:r>
              <a:rPr lang="fr-FR" altLang="en-US" sz="2000" b="1">
                <a:solidFill>
                  <a:srgbClr val="FF0000"/>
                </a:solidFill>
              </a:rPr>
              <a:t>                  CHECK(Ville = </a:t>
            </a:r>
            <a:r>
              <a:rPr lang="fr-FR" altLang="fr-FR" sz="2000" b="1">
                <a:solidFill>
                  <a:srgbClr val="FF0000"/>
                </a:solidFill>
              </a:rPr>
              <a:t>‘</a:t>
            </a:r>
            <a:r>
              <a:rPr lang="fr-FR" altLang="en-US" sz="2000" b="1">
                <a:solidFill>
                  <a:srgbClr val="FF0000"/>
                </a:solidFill>
              </a:rPr>
              <a:t>Rabat</a:t>
            </a:r>
            <a:r>
              <a:rPr lang="fr-FR" altLang="fr-FR" sz="2000" b="1">
                <a:solidFill>
                  <a:srgbClr val="FF0000"/>
                </a:solidFill>
              </a:rPr>
              <a:t>’</a:t>
            </a:r>
            <a:r>
              <a:rPr lang="fr-FR" altLang="en-US" sz="2000" b="1">
                <a:solidFill>
                  <a:srgbClr val="FF0000"/>
                </a:solidFill>
              </a:rPr>
              <a:t> OR ville=</a:t>
            </a:r>
            <a:r>
              <a:rPr lang="fr-FR" altLang="fr-FR" sz="2000" b="1">
                <a:solidFill>
                  <a:srgbClr val="FF0000"/>
                </a:solidFill>
              </a:rPr>
              <a:t>‘</a:t>
            </a:r>
            <a:r>
              <a:rPr lang="fr-FR" altLang="en-US" sz="2000" b="1">
                <a:solidFill>
                  <a:srgbClr val="FF0000"/>
                </a:solidFill>
              </a:rPr>
              <a:t>Casa</a:t>
            </a:r>
            <a:r>
              <a:rPr lang="fr-FR" altLang="fr-FR" sz="2000" b="1">
                <a:solidFill>
                  <a:srgbClr val="FF0000"/>
                </a:solidFill>
              </a:rPr>
              <a:t>’</a:t>
            </a:r>
            <a:r>
              <a:rPr lang="fr-FR" altLang="en-US" sz="2000" b="1">
                <a:solidFill>
                  <a:srgbClr val="FF0000"/>
                </a:solidFill>
              </a:rPr>
              <a:t>);</a:t>
            </a:r>
          </a:p>
          <a:p>
            <a:endParaRPr lang="fr-FR" altLang="en-US" sz="2000" b="1"/>
          </a:p>
          <a:p>
            <a:r>
              <a:rPr lang="fr-FR" altLang="en-US" sz="2000" b="1"/>
              <a:t>ALTER TABLE DOC DROP CONSTRAINT NN_NOM;</a:t>
            </a:r>
          </a:p>
        </p:txBody>
      </p:sp>
      <p:sp>
        <p:nvSpPr>
          <p:cNvPr id="125956" name="TextBox 3">
            <a:extLst>
              <a:ext uri="{FF2B5EF4-FFF2-40B4-BE49-F238E27FC236}">
                <a16:creationId xmlns:a16="http://schemas.microsoft.com/office/drawing/2014/main" id="{9CF05790-018F-D36F-06D4-ABABAFB9C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74DE9F34-F230-6FFE-B826-62D4B1ECB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455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3600"/>
              <a:t>Syntaxe DROP TABLE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4AAC0F6-19AE-E373-6AE6-0530807B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879600"/>
            <a:ext cx="9515475" cy="5191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CA" altLang="en-US" sz="2800"/>
              <a:t>DROP TABLE &lt;Nom de la table&gt;</a:t>
            </a:r>
            <a:endParaRPr lang="fr-FR" altLang="en-US" sz="2800"/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B98717F8-1734-AA6E-A73C-9BE8A10F0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670175"/>
            <a:ext cx="2305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Exemple:</a:t>
            </a:r>
          </a:p>
          <a:p>
            <a:r>
              <a:rPr lang="fr-FR" altLang="en-US"/>
              <a:t>Drop table DOC;</a:t>
            </a:r>
          </a:p>
        </p:txBody>
      </p:sp>
      <p:sp>
        <p:nvSpPr>
          <p:cNvPr id="128005" name="TextBox 4">
            <a:extLst>
              <a:ext uri="{FF2B5EF4-FFF2-40B4-BE49-F238E27FC236}">
                <a16:creationId xmlns:a16="http://schemas.microsoft.com/office/drawing/2014/main" id="{F63E1D89-FD37-808A-F788-914BE96FA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3287B419-C6DE-1C1E-16E8-9B9CC278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286000"/>
            <a:ext cx="3740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en-US" sz="6000"/>
              <a:t>LES VUES</a:t>
            </a:r>
          </a:p>
        </p:txBody>
      </p:sp>
      <p:sp>
        <p:nvSpPr>
          <p:cNvPr id="130051" name="TextBox 2">
            <a:extLst>
              <a:ext uri="{FF2B5EF4-FFF2-40B4-BE49-F238E27FC236}">
                <a16:creationId xmlns:a16="http://schemas.microsoft.com/office/drawing/2014/main" id="{029D3115-0A4A-1F99-CCB1-0AE96BD7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6EF-2CCA-4228-0851-05840F74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902825" cy="10896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 SGBD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3622-9B29-C29E-DB8D-5053D97F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9428-6C15-494F-BE89-E273C1E6A5C3}" type="slidenum">
              <a:rPr lang="en-US" altLang="fr-FR" smtClean="0"/>
              <a:pPr/>
              <a:t>7</a:t>
            </a:fld>
            <a:endParaRPr lang="en-US" alt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BB3BF-6AD3-8890-5087-718391E5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42" y="1261470"/>
            <a:ext cx="8540750" cy="45437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Guide </a:t>
            </a:r>
            <a:r>
              <a:rPr lang="en-US" u="sng" dirty="0" err="1"/>
              <a:t>d’installation</a:t>
            </a:r>
            <a:r>
              <a:rPr lang="en-US" u="sng" dirty="0"/>
              <a:t> du SGBD Oracle: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Suivre les instructions à l'écran, en fournissant les informations nécessaires comme l'emplacement de l'installation, les paramètres de base de données, les mots de passe.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Pendant l'installation, définir un mot de passe pour l'utilisateur </a:t>
            </a:r>
            <a:r>
              <a:rPr lang="fr-FR" sz="1800" b="1" dirty="0"/>
              <a:t>SYS</a:t>
            </a:r>
            <a:r>
              <a:rPr lang="fr-FR" sz="1800" dirty="0"/>
              <a:t> et </a:t>
            </a:r>
            <a:r>
              <a:rPr lang="fr-FR" sz="1800" b="1" dirty="0"/>
              <a:t>SYSTEM</a:t>
            </a:r>
            <a:r>
              <a:rPr lang="fr-FR" sz="1800" dirty="0"/>
              <a:t> (ce sont les comptes administratifs par défaut).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Finaliser</a:t>
            </a:r>
            <a:r>
              <a:rPr lang="en-US" sz="1800" dirty="0"/>
              <a:t> </a:t>
            </a:r>
            <a:r>
              <a:rPr lang="en-US" sz="1800" dirty="0" err="1"/>
              <a:t>l'installation</a:t>
            </a:r>
            <a:r>
              <a:rPr lang="fr-FR" sz="1800" dirty="0"/>
              <a:t> et noter le port utilisé par Oracle </a:t>
            </a:r>
            <a:r>
              <a:rPr lang="fr-FR" sz="1800" dirty="0" err="1"/>
              <a:t>Database</a:t>
            </a:r>
            <a:r>
              <a:rPr lang="fr-FR" sz="1800" dirty="0"/>
              <a:t> (généralement le port </a:t>
            </a:r>
            <a:r>
              <a:rPr lang="fr-FR" sz="1800" b="1" dirty="0"/>
              <a:t>1521</a:t>
            </a:r>
            <a:r>
              <a:rPr lang="fr-FR" sz="1800" dirty="0"/>
              <a:t> pour Oracle Net </a:t>
            </a:r>
            <a:r>
              <a:rPr lang="fr-FR" sz="1800" dirty="0" err="1"/>
              <a:t>Listener</a:t>
            </a:r>
            <a:r>
              <a:rPr lang="fr-FR" sz="1800" dirty="0"/>
              <a:t>).</a:t>
            </a:r>
            <a:endParaRPr lang="en-US" sz="1800" dirty="0"/>
          </a:p>
        </p:txBody>
      </p:sp>
      <p:pic>
        <p:nvPicPr>
          <p:cNvPr id="2054" name="Picture 6" descr="Download Oracle Database (Oracle RDBMS) Logo in SVG Vector or PNG File  Format - Logo.wine">
            <a:extLst>
              <a:ext uri="{FF2B5EF4-FFF2-40B4-BE49-F238E27FC236}">
                <a16:creationId xmlns:a16="http://schemas.microsoft.com/office/drawing/2014/main" id="{D9216CE5-01F0-C69B-0860-B4E6461B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84" y="765052"/>
            <a:ext cx="2036511" cy="13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Buy PostgreSQL logo sticker Online at Best Prices in India - Sticker Press">
            <a:extLst>
              <a:ext uri="{FF2B5EF4-FFF2-40B4-BE49-F238E27FC236}">
                <a16:creationId xmlns:a16="http://schemas.microsoft.com/office/drawing/2014/main" id="{707DD8B6-21F1-DBD5-CCDF-054496305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9013" y="2863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4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9BDF76B1-0CA8-8E29-6917-E2873F47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169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LES VUES:</a:t>
            </a: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28B04F90-51CB-19CD-D736-04308A1B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967913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Table virtuelle calculée à partir d</a:t>
            </a:r>
            <a:r>
              <a:rPr lang="fr-FR" altLang="fr-FR"/>
              <a:t>’</a:t>
            </a:r>
            <a:r>
              <a:rPr lang="fr-FR" altLang="en-US"/>
              <a:t>autres tables ou vues par une requête</a:t>
            </a:r>
          </a:p>
          <a:p>
            <a:r>
              <a:rPr lang="fr-FR" altLang="en-US"/>
              <a:t>Pas d</a:t>
            </a:r>
            <a:r>
              <a:rPr lang="fr-FR" altLang="fr-FR"/>
              <a:t>’</a:t>
            </a:r>
            <a:r>
              <a:rPr lang="fr-FR" altLang="en-US"/>
              <a:t>existence physique mais recalculée chaque fois qu</a:t>
            </a:r>
            <a:r>
              <a:rPr lang="fr-FR" altLang="fr-FR"/>
              <a:t>’</a:t>
            </a:r>
            <a:r>
              <a:rPr lang="fr-FR" altLang="en-US"/>
              <a:t>elle est invoquée</a:t>
            </a:r>
          </a:p>
          <a:p>
            <a:r>
              <a:rPr lang="fr-FR" altLang="en-US"/>
              <a:t>Vue mono table</a:t>
            </a:r>
          </a:p>
          <a:p>
            <a:r>
              <a:rPr lang="fr-FR" altLang="en-US"/>
              <a:t>Vue multi-tables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B8F072D8-0998-B4B8-4938-AA2793B4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119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Intérêts: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D167B3A0-883C-4EC7-51F5-E7DF1889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75" y="2997200"/>
            <a:ext cx="9944100" cy="212407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/>
              <a:t>Indépendance application/données</a:t>
            </a:r>
          </a:p>
          <a:p>
            <a:pPr>
              <a:spcBef>
                <a:spcPct val="50000"/>
              </a:spcBef>
            </a:pPr>
            <a:r>
              <a:rPr lang="fr-FR" altLang="en-US"/>
              <a:t>Personnalisation des données selon les besoins des utilisateurs</a:t>
            </a:r>
          </a:p>
          <a:p>
            <a:pPr>
              <a:spcBef>
                <a:spcPct val="50000"/>
              </a:spcBef>
            </a:pPr>
            <a:r>
              <a:rPr lang="fr-FR" altLang="en-US"/>
              <a:t>Confidentialité</a:t>
            </a:r>
          </a:p>
          <a:p>
            <a:pPr>
              <a:spcBef>
                <a:spcPct val="50000"/>
              </a:spcBef>
            </a:pPr>
            <a:r>
              <a:rPr lang="fr-FR" altLang="en-US"/>
              <a:t>Rapidité des requêtes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44CCEE6D-270B-A166-56AA-3623E3BA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57788"/>
            <a:ext cx="1566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Utilisation:</a:t>
            </a:r>
          </a:p>
        </p:txBody>
      </p:sp>
      <p:sp>
        <p:nvSpPr>
          <p:cNvPr id="219142" name="Text Box 7">
            <a:extLst>
              <a:ext uri="{FF2B5EF4-FFF2-40B4-BE49-F238E27FC236}">
                <a16:creationId xmlns:a16="http://schemas.microsoft.com/office/drawing/2014/main" id="{A1FE9083-4190-DC45-808F-211C0CCF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1025"/>
            <a:ext cx="9902825" cy="830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Pour les sélections, comme une table ordinaire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Pour les maj. (insert, update, delete), y a des restrictions</a:t>
            </a:r>
          </a:p>
        </p:txBody>
      </p:sp>
      <p:sp>
        <p:nvSpPr>
          <p:cNvPr id="132104" name="TextBox 7">
            <a:extLst>
              <a:ext uri="{FF2B5EF4-FFF2-40B4-BE49-F238E27FC236}">
                <a16:creationId xmlns:a16="http://schemas.microsoft.com/office/drawing/2014/main" id="{11E13584-986E-C690-9453-9AF86170A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84884C9-4F7D-F00B-37BF-93A3544E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902825" cy="12001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 dirty="0"/>
              <a:t>CREATE VIEW</a:t>
            </a:r>
            <a:r>
              <a:rPr lang="fr-FR" altLang="en-US" dirty="0"/>
              <a:t> &lt;nom vue&gt; [(liste des attributs)]</a:t>
            </a:r>
          </a:p>
          <a:p>
            <a:r>
              <a:rPr lang="fr-FR" altLang="en-US" b="1" dirty="0"/>
              <a:t>AS</a:t>
            </a:r>
            <a:r>
              <a:rPr lang="fr-FR" altLang="en-US" dirty="0"/>
              <a:t> &lt;requête de sélection&gt;</a:t>
            </a:r>
          </a:p>
          <a:p>
            <a:r>
              <a:rPr lang="fr-FR" altLang="en-US" dirty="0"/>
              <a:t>[</a:t>
            </a:r>
            <a:r>
              <a:rPr lang="fr-FR" altLang="en-US" b="1" dirty="0"/>
              <a:t>WITH CHECK OPTION]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28CABA59-BD32-85EE-8B66-A70D14DC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365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Syntaxe de CREATE VIEW</a:t>
            </a:r>
          </a:p>
        </p:txBody>
      </p:sp>
      <p:sp>
        <p:nvSpPr>
          <p:cNvPr id="221187" name="Rectangle 4">
            <a:extLst>
              <a:ext uri="{FF2B5EF4-FFF2-40B4-BE49-F238E27FC236}">
                <a16:creationId xmlns:a16="http://schemas.microsoft.com/office/drawing/2014/main" id="{6F6036EA-9507-D34C-9DEC-B080F0A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8500"/>
            <a:ext cx="99028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Permet de vérifier que les mises à jour ou les insertions faites 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travers la vue ne produisent que des lignes qui feront partie de la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sélection de la vue.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BC9B8A5F-B583-0ED4-B1C4-D0A6F954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355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WITH CHECK OPTION</a:t>
            </a:r>
          </a:p>
        </p:txBody>
      </p:sp>
      <p:sp>
        <p:nvSpPr>
          <p:cNvPr id="134150" name="TextBox 5">
            <a:extLst>
              <a:ext uri="{FF2B5EF4-FFF2-40B4-BE49-F238E27FC236}">
                <a16:creationId xmlns:a16="http://schemas.microsoft.com/office/drawing/2014/main" id="{071ACBCB-49F6-A0C1-F52A-C7947502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77D19EE7-9F06-D19A-A844-5FA325EC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25450"/>
            <a:ext cx="148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Exemples:</a:t>
            </a:r>
          </a:p>
        </p:txBody>
      </p:sp>
      <p:pic>
        <p:nvPicPr>
          <p:cNvPr id="136195" name="Picture 3">
            <a:extLst>
              <a:ext uri="{FF2B5EF4-FFF2-40B4-BE49-F238E27FC236}">
                <a16:creationId xmlns:a16="http://schemas.microsoft.com/office/drawing/2014/main" id="{D4E89AE5-59B1-8CF1-2C21-F8402691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76250"/>
            <a:ext cx="58864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Text Box 5">
            <a:extLst>
              <a:ext uri="{FF2B5EF4-FFF2-40B4-BE49-F238E27FC236}">
                <a16:creationId xmlns:a16="http://schemas.microsoft.com/office/drawing/2014/main" id="{6F619C3B-8336-5E43-A3AF-5CEA6265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7200"/>
            <a:ext cx="6276975" cy="1938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CREATE VIEW 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MedecinsDeRabat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Select *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From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DOC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Where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villeDoc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‘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Rabat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WITH CHECK OPTION ;</a:t>
            </a:r>
          </a:p>
        </p:txBody>
      </p:sp>
      <p:sp>
        <p:nvSpPr>
          <p:cNvPr id="223236" name="Text Box 6">
            <a:extLst>
              <a:ext uri="{FF2B5EF4-FFF2-40B4-BE49-F238E27FC236}">
                <a16:creationId xmlns:a16="http://schemas.microsoft.com/office/drawing/2014/main" id="{94BDE8FC-B36E-CE47-A42E-E8363E90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3325"/>
            <a:ext cx="9902825" cy="1570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FF66"/>
              </a:buClr>
              <a:buSzPct val="75000"/>
              <a:buFont typeface="Monotype Sorts" pitchFamily="2" charset="2"/>
              <a:buChar char="u"/>
              <a:defRPr kumimoji="1" sz="24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CREATE VIEW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DocPat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Select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NomDOc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NomPat</a:t>
            </a:r>
            <a:endParaRPr lang="fr-FR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FROM DOC D, RDV R, PAT 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WHERE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D.NumDoc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=R.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NumDoc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R.NumPat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fr-FR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P.NumPat</a:t>
            </a:r>
            <a:r>
              <a:rPr lang="fr-FR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</p:txBody>
      </p:sp>
      <p:sp>
        <p:nvSpPr>
          <p:cNvPr id="136198" name="TextBox 5">
            <a:extLst>
              <a:ext uri="{FF2B5EF4-FFF2-40B4-BE49-F238E27FC236}">
                <a16:creationId xmlns:a16="http://schemas.microsoft.com/office/drawing/2014/main" id="{1EA6845B-B5F5-AAE3-6795-B4A89E76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59" name="Group 127">
            <a:extLst>
              <a:ext uri="{FF2B5EF4-FFF2-40B4-BE49-F238E27FC236}">
                <a16:creationId xmlns:a16="http://schemas.microsoft.com/office/drawing/2014/main" id="{E420C49F-6EAC-EC49-9199-8F8DFF6DD46C}"/>
              </a:ext>
            </a:extLst>
          </p:cNvPr>
          <p:cNvGraphicFramePr>
            <a:graphicFrameLocks noGrp="1"/>
          </p:cNvGraphicFramePr>
          <p:nvPr/>
        </p:nvGraphicFramePr>
        <p:xfrm>
          <a:off x="193675" y="1268413"/>
          <a:ext cx="9434513" cy="5157788"/>
        </p:xfrm>
        <a:graphic>
          <a:graphicData uri="http://schemas.openxmlformats.org/drawingml/2006/table">
            <a:tbl>
              <a:tblPr/>
              <a:tblGrid>
                <a:gridCol w="4600575">
                  <a:extLst>
                    <a:ext uri="{9D8B030D-6E8A-4147-A177-3AD203B41FA5}">
                      <a16:colId xmlns:a16="http://schemas.microsoft.com/office/drawing/2014/main" val="344488367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185052910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811843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75886341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171149210"/>
                    </a:ext>
                  </a:extLst>
                </a:gridCol>
              </a:tblGrid>
              <a:tr h="136822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Le SELECT principal de la vue contient </a:t>
                      </a: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09407"/>
                  </a:ext>
                </a:extLst>
              </a:tr>
              <a:tr h="476182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Plusieurs tables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9507"/>
                  </a:ext>
                </a:extLst>
              </a:tr>
              <a:tr h="4745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GROUP BY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58000"/>
                  </a:ext>
                </a:extLst>
              </a:tr>
              <a:tr h="476182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DISTINCT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411613"/>
                  </a:ext>
                </a:extLst>
              </a:tr>
              <a:tr h="476182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fonction de groupe 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73231"/>
                  </a:ext>
                </a:extLst>
              </a:tr>
              <a:tr h="57618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Attribut calculé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86221"/>
                  </a:ext>
                </a:extLst>
              </a:tr>
              <a:tr h="822946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Attribut NOT NULL pas dans le SELECT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32381"/>
                  </a:ext>
                </a:extLst>
              </a:tr>
              <a:tr h="487294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UNION, INTERSETC, MINUS</a:t>
                      </a:r>
                    </a:p>
                  </a:txBody>
                  <a:tcPr marL="99028" marR="99028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FFFF00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9FF66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FF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 sz="1400">
                          <a:solidFill>
                            <a:schemeClr val="bg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99028" marR="990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54790"/>
                  </a:ext>
                </a:extLst>
              </a:tr>
            </a:tbl>
          </a:graphicData>
        </a:graphic>
      </p:graphicFrame>
      <p:sp>
        <p:nvSpPr>
          <p:cNvPr id="138298" name="Rectangle 46">
            <a:extLst>
              <a:ext uri="{FF2B5EF4-FFF2-40B4-BE49-F238E27FC236}">
                <a16:creationId xmlns:a16="http://schemas.microsoft.com/office/drawing/2014/main" id="{A8116C64-8458-BC23-9950-61041290868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99000" y="1616075"/>
            <a:ext cx="131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00"/>
                </a:solidFill>
              </a:rPr>
              <a:t>SELECT</a:t>
            </a:r>
          </a:p>
        </p:txBody>
      </p:sp>
      <p:sp>
        <p:nvSpPr>
          <p:cNvPr id="138299" name="Rectangle 48">
            <a:extLst>
              <a:ext uri="{FF2B5EF4-FFF2-40B4-BE49-F238E27FC236}">
                <a16:creationId xmlns:a16="http://schemas.microsoft.com/office/drawing/2014/main" id="{A38B4651-A449-EF18-F41B-1A7B503736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765007" y="1659731"/>
            <a:ext cx="136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00"/>
                </a:solidFill>
              </a:rPr>
              <a:t>UPDATE</a:t>
            </a:r>
          </a:p>
        </p:txBody>
      </p:sp>
      <p:sp>
        <p:nvSpPr>
          <p:cNvPr id="138300" name="Rectangle 49">
            <a:extLst>
              <a:ext uri="{FF2B5EF4-FFF2-40B4-BE49-F238E27FC236}">
                <a16:creationId xmlns:a16="http://schemas.microsoft.com/office/drawing/2014/main" id="{65434998-EB39-025D-60A7-D28C9C4A829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22307" y="1632743"/>
            <a:ext cx="134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00"/>
                </a:solidFill>
              </a:rPr>
              <a:t>DELETE</a:t>
            </a:r>
          </a:p>
        </p:txBody>
      </p:sp>
      <p:sp>
        <p:nvSpPr>
          <p:cNvPr id="138301" name="Rectangle 50">
            <a:extLst>
              <a:ext uri="{FF2B5EF4-FFF2-40B4-BE49-F238E27FC236}">
                <a16:creationId xmlns:a16="http://schemas.microsoft.com/office/drawing/2014/main" id="{F0FB0EE3-B723-7193-10A1-8B7480CD069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65307" y="1662906"/>
            <a:ext cx="124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>
                <a:solidFill>
                  <a:srgbClr val="FFFF00"/>
                </a:solidFill>
              </a:rPr>
              <a:t>INSERT</a:t>
            </a:r>
          </a:p>
        </p:txBody>
      </p:sp>
      <p:sp>
        <p:nvSpPr>
          <p:cNvPr id="138302" name="Text Box 125">
            <a:extLst>
              <a:ext uri="{FF2B5EF4-FFF2-40B4-BE49-F238E27FC236}">
                <a16:creationId xmlns:a16="http://schemas.microsoft.com/office/drawing/2014/main" id="{95086185-A372-1B7A-5947-C48FC60EF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475"/>
            <a:ext cx="471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sz="2800"/>
              <a:t>Règles d</a:t>
            </a:r>
            <a:r>
              <a:rPr lang="fr-FR" altLang="fr-FR" sz="2800"/>
              <a:t>’</a:t>
            </a:r>
            <a:r>
              <a:rPr lang="fr-FR" altLang="en-US" sz="2800"/>
              <a:t>utilisations des VUES</a:t>
            </a:r>
          </a:p>
        </p:txBody>
      </p:sp>
      <p:sp>
        <p:nvSpPr>
          <p:cNvPr id="138303" name="TextBox 7">
            <a:extLst>
              <a:ext uri="{FF2B5EF4-FFF2-40B4-BE49-F238E27FC236}">
                <a16:creationId xmlns:a16="http://schemas.microsoft.com/office/drawing/2014/main" id="{E6DBAE8E-462D-27AD-25BB-508BB6C7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25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Box 7">
            <a:extLst>
              <a:ext uri="{FF2B5EF4-FFF2-40B4-BE49-F238E27FC236}">
                <a16:creationId xmlns:a16="http://schemas.microsoft.com/office/drawing/2014/main" id="{4F93314C-CBED-686F-0770-FA12F4CF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25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68</a:t>
            </a:r>
          </a:p>
        </p:txBody>
      </p:sp>
      <p:sp>
        <p:nvSpPr>
          <p:cNvPr id="140291" name="Text Box 2">
            <a:extLst>
              <a:ext uri="{FF2B5EF4-FFF2-40B4-BE49-F238E27FC236}">
                <a16:creationId xmlns:a16="http://schemas.microsoft.com/office/drawing/2014/main" id="{DD6C3939-8826-7D9F-D6A9-9D56E0A78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565400"/>
            <a:ext cx="12096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en-US" sz="6000"/>
              <a:t>Fin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E382F6-A75A-28F4-5481-989AA6D1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1713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contrôle des données (LCD)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901D39-7EBE-91F7-5536-B27ACA51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0900"/>
            <a:ext cx="7212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définition des données (LDD)</a:t>
            </a:r>
          </a:p>
          <a:p>
            <a:endParaRPr lang="fr-FR" altLang="en-US" b="1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67D395D-E292-B835-E679-07BBC99A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700"/>
            <a:ext cx="2924175" cy="120015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>
                <a:cs typeface="Times New Roman" panose="02020603050405020304" pitchFamily="18" charset="0"/>
              </a:rPr>
              <a:t>CREATE	</a:t>
            </a:r>
          </a:p>
          <a:p>
            <a:r>
              <a:rPr lang="fr-FR" altLang="en-US" b="1">
                <a:cs typeface="Times New Roman" panose="02020603050405020304" pitchFamily="18" charset="0"/>
              </a:rPr>
              <a:t>ALTER 	</a:t>
            </a:r>
          </a:p>
          <a:p>
            <a:r>
              <a:rPr lang="fr-FR" altLang="en-US" b="1">
                <a:cs typeface="Times New Roman" panose="02020603050405020304" pitchFamily="18" charset="0"/>
              </a:rPr>
              <a:t>DROP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3F2271D-C19B-1D60-161D-2BDBCD6F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manipulation des données (LMD)</a:t>
            </a:r>
            <a:endParaRPr lang="fr-FR" altLang="en-US" b="1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26FE670-B3B4-7CEE-78BD-059B7EBE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3001963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	</a:t>
            </a:r>
          </a:p>
          <a:p>
            <a:r>
              <a:rPr lang="fr-FR" altLang="en-US" b="1"/>
              <a:t>INSERT 	</a:t>
            </a:r>
            <a:endParaRPr lang="fr-FR" altLang="en-US"/>
          </a:p>
          <a:p>
            <a:r>
              <a:rPr lang="fr-FR" altLang="en-US" b="1"/>
              <a:t>UPDATE	</a:t>
            </a:r>
            <a:endParaRPr lang="fr-FR" altLang="en-US"/>
          </a:p>
          <a:p>
            <a:r>
              <a:rPr lang="fr-FR" altLang="en-US" b="1"/>
              <a:t>DELETE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6AA7172-6B9D-E809-C1C4-7B4136F0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3" y="5243513"/>
            <a:ext cx="2844801" cy="157003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GRANT</a:t>
            </a:r>
            <a:endParaRPr lang="fr-FR" altLang="en-US"/>
          </a:p>
          <a:p>
            <a:r>
              <a:rPr lang="fr-FR" altLang="en-US" b="1"/>
              <a:t>REVOKE</a:t>
            </a:r>
            <a:endParaRPr lang="fr-FR" altLang="en-US"/>
          </a:p>
          <a:p>
            <a:r>
              <a:rPr lang="fr-FR" altLang="en-US" b="1"/>
              <a:t>COMMIT</a:t>
            </a:r>
            <a:endParaRPr lang="fr-FR" altLang="en-US"/>
          </a:p>
          <a:p>
            <a:r>
              <a:rPr lang="fr-FR" altLang="en-US" b="1"/>
              <a:t>ROLLBACK</a:t>
            </a:r>
          </a:p>
        </p:txBody>
      </p:sp>
      <p:sp>
        <p:nvSpPr>
          <p:cNvPr id="13" name="Forme 376842">
            <a:extLst>
              <a:ext uri="{FF2B5EF4-FFF2-40B4-BE49-F238E27FC236}">
                <a16:creationId xmlns:a16="http://schemas.microsoft.com/office/drawing/2014/main" id="{21E1451A-B434-FF4A-A303-6A97B68899CE}"/>
              </a:ext>
            </a:extLst>
          </p:cNvPr>
          <p:cNvSpPr txBox="1">
            <a:spLocks noChangeArrowheads="1"/>
          </p:cNvSpPr>
          <p:nvPr/>
        </p:nvSpPr>
        <p:spPr>
          <a:xfrm>
            <a:off x="330200" y="228600"/>
            <a:ext cx="9242425" cy="91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r-FR" sz="3600" b="1" kern="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Introduction</a:t>
            </a:r>
          </a:p>
        </p:txBody>
      </p:sp>
      <p:sp>
        <p:nvSpPr>
          <p:cNvPr id="6153" name="TextBox 8">
            <a:extLst>
              <a:ext uri="{FF2B5EF4-FFF2-40B4-BE49-F238E27FC236}">
                <a16:creationId xmlns:a16="http://schemas.microsoft.com/office/drawing/2014/main" id="{E6329916-80D8-ED39-BA8C-1ADFDFED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78ADD06F-C24C-0874-8F1D-EB7A8B7F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7588"/>
            <a:ext cx="990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/>
              <a:t>Le langage de manipulation des données (LMD)</a:t>
            </a:r>
            <a:endParaRPr lang="fr-FR" altLang="en-US" b="1"/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054AE9D3-62F1-4EAE-271C-C63B45B0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8275"/>
            <a:ext cx="9902825" cy="1570038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en-US" b="1"/>
              <a:t>SELECT	</a:t>
            </a:r>
          </a:p>
          <a:p>
            <a:r>
              <a:rPr lang="fr-FR" altLang="en-US" b="1"/>
              <a:t>INSERT 	</a:t>
            </a:r>
            <a:endParaRPr lang="fr-FR" altLang="en-US"/>
          </a:p>
          <a:p>
            <a:r>
              <a:rPr lang="fr-FR" altLang="en-US" b="1"/>
              <a:t>UPDATE	</a:t>
            </a:r>
            <a:endParaRPr lang="fr-FR" altLang="en-US"/>
          </a:p>
          <a:p>
            <a:r>
              <a:rPr lang="fr-FR" altLang="en-US" b="1"/>
              <a:t>DELETE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D470285C-4135-8B19-DA9C-D9A7485E3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6389688"/>
            <a:ext cx="81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</TotalTime>
  <Words>4644</Words>
  <Application>Microsoft Office PowerPoint</Application>
  <PresentationFormat>Custom</PresentationFormat>
  <Paragraphs>1153</Paragraphs>
  <Slides>74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Helvetica</vt:lpstr>
      <vt:lpstr>Monotype Sorts</vt:lpstr>
      <vt:lpstr>OracleSansVF</vt:lpstr>
      <vt:lpstr>Times New Roman</vt:lpstr>
      <vt:lpstr>Office Theme</vt:lpstr>
      <vt:lpstr>PowerPoint Presentation</vt:lpstr>
      <vt:lpstr>PowerPoint Presentation</vt:lpstr>
      <vt:lpstr>Plan du cours </vt:lpstr>
      <vt:lpstr>Chapitre 1: Présentation des SGBD relationnelles </vt:lpstr>
      <vt:lpstr>Chapitre 1: Présentation des SGBD relationnelles </vt:lpstr>
      <vt:lpstr>Chapitre 1: Présentation des SGBD relationnelles </vt:lpstr>
      <vt:lpstr>Chapitre 1: Présentation des SGBD relationnelles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NASSAR</dc:creator>
  <cp:lastModifiedBy>Ikram GHAZAL</cp:lastModifiedBy>
  <cp:revision>341</cp:revision>
  <cp:lastPrinted>1999-09-27T08:13:00Z</cp:lastPrinted>
  <dcterms:created xsi:type="dcterms:W3CDTF">1999-08-12T09:30:50Z</dcterms:created>
  <dcterms:modified xsi:type="dcterms:W3CDTF">2024-10-06T21:44:06Z</dcterms:modified>
</cp:coreProperties>
</file>