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87" r:id="rId73"/>
    <p:sldId id="388" r:id="rId74"/>
    <p:sldId id="389" r:id="rId75"/>
    <p:sldId id="327" r:id="rId76"/>
    <p:sldId id="328" r:id="rId77"/>
    <p:sldId id="329" r:id="rId78"/>
    <p:sldId id="330" r:id="rId79"/>
    <p:sldId id="331" r:id="rId80"/>
    <p:sldId id="332" r:id="rId81"/>
    <p:sldId id="333" r:id="rId82"/>
    <p:sldId id="334" r:id="rId83"/>
    <p:sldId id="335" r:id="rId84"/>
    <p:sldId id="336" r:id="rId85"/>
    <p:sldId id="337" r:id="rId86"/>
    <p:sldId id="390" r:id="rId87"/>
    <p:sldId id="338" r:id="rId88"/>
    <p:sldId id="339" r:id="rId89"/>
    <p:sldId id="340" r:id="rId90"/>
    <p:sldId id="341" r:id="rId91"/>
    <p:sldId id="342" r:id="rId92"/>
    <p:sldId id="343" r:id="rId93"/>
    <p:sldId id="344" r:id="rId94"/>
    <p:sldId id="345" r:id="rId95"/>
    <p:sldId id="346" r:id="rId96"/>
    <p:sldId id="347" r:id="rId97"/>
    <p:sldId id="348" r:id="rId98"/>
    <p:sldId id="391" r:id="rId99"/>
    <p:sldId id="392" r:id="rId100"/>
    <p:sldId id="349" r:id="rId101"/>
    <p:sldId id="350" r:id="rId102"/>
    <p:sldId id="351" r:id="rId103"/>
    <p:sldId id="352" r:id="rId104"/>
    <p:sldId id="353" r:id="rId105"/>
    <p:sldId id="354" r:id="rId106"/>
    <p:sldId id="355" r:id="rId107"/>
    <p:sldId id="356" r:id="rId108"/>
    <p:sldId id="357" r:id="rId109"/>
    <p:sldId id="358" r:id="rId110"/>
    <p:sldId id="395" r:id="rId111"/>
    <p:sldId id="359" r:id="rId112"/>
    <p:sldId id="360" r:id="rId113"/>
    <p:sldId id="361" r:id="rId114"/>
    <p:sldId id="362" r:id="rId115"/>
    <p:sldId id="363" r:id="rId116"/>
    <p:sldId id="364" r:id="rId117"/>
    <p:sldId id="365" r:id="rId118"/>
    <p:sldId id="366" r:id="rId119"/>
    <p:sldId id="367" r:id="rId120"/>
    <p:sldId id="368" r:id="rId121"/>
    <p:sldId id="369" r:id="rId122"/>
    <p:sldId id="370" r:id="rId123"/>
    <p:sldId id="371" r:id="rId124"/>
    <p:sldId id="372" r:id="rId125"/>
    <p:sldId id="373" r:id="rId126"/>
    <p:sldId id="374" r:id="rId127"/>
    <p:sldId id="375" r:id="rId128"/>
    <p:sldId id="376" r:id="rId129"/>
    <p:sldId id="377" r:id="rId130"/>
    <p:sldId id="378" r:id="rId131"/>
    <p:sldId id="379" r:id="rId132"/>
    <p:sldId id="380" r:id="rId133"/>
    <p:sldId id="381" r:id="rId134"/>
    <p:sldId id="382" r:id="rId135"/>
    <p:sldId id="383" r:id="rId136"/>
    <p:sldId id="384" r:id="rId137"/>
    <p:sldId id="385" r:id="rId138"/>
    <p:sldId id="394" r:id="rId139"/>
    <p:sldId id="386" r:id="rId140"/>
  </p:sldIdLst>
  <p:sldSz cx="9144000" cy="6858000" type="screen4x3"/>
  <p:notesSz cx="6858000" cy="9144000"/>
  <p:embeddedFontLst>
    <p:embeddedFont>
      <p:font typeface="Source Code Pro" panose="020B0604020202020204" charset="0"/>
      <p:regular r:id="rId142"/>
      <p:bold r:id="rId143"/>
      <p:italic r:id="rId144"/>
      <p:boldItalic r:id="rId145"/>
    </p:embeddedFont>
    <p:embeddedFont>
      <p:font typeface="Roboto Mono" panose="020B0604020202020204" charset="0"/>
      <p:regular r:id="rId146"/>
      <p:bold r:id="rId147"/>
      <p:italic r:id="rId148"/>
      <p:boldItalic r:id="rId149"/>
    </p:embeddedFont>
    <p:embeddedFont>
      <p:font typeface="Calibri" panose="020F0502020204030204" pitchFamily="34" charset="0"/>
      <p:regular r:id="rId150"/>
      <p:bold r:id="rId151"/>
      <p:italic r:id="rId152"/>
      <p:boldItalic r:id="rId153"/>
    </p:embeddedFont>
    <p:embeddedFont>
      <p:font typeface="Verdana" panose="020B0604030504040204" pitchFamily="34" charset="0"/>
      <p:regular r:id="rId154"/>
      <p:bold r:id="rId155"/>
      <p:italic r:id="rId156"/>
      <p:boldItalic r:id="rId1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B079E3-500C-4810-8717-E9866FEADD1C}">
  <a:tblStyle styleId="{29B079E3-500C-4810-8717-E9866FEADD1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84B2E6E-F91E-4F08-9421-B8213C5469E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font" Target="fonts/font8.fntdata"/><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font" Target="fonts/font9.fntdata"/><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font" Target="fonts/font4.fntdata"/><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font" Target="fonts/font10.fntdata"/><Relationship Id="rId156" Type="http://schemas.openxmlformats.org/officeDocument/2006/relationships/font" Target="fonts/font15.fnt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146" Type="http://schemas.openxmlformats.org/officeDocument/2006/relationships/font" Target="fonts/font5.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font" Target="fonts/font16.fntdata"/><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font" Target="fonts/font11.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font" Target="fonts/font1.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font" Target="fonts/font12.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font" Target="fonts/font2.fntdata"/><Relationship Id="rId148"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font" Target="fonts/font13.fnt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font" Target="fonts/font3.fntdata"/><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307583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a:t>
            </a:fld>
            <a:endParaRPr/>
          </a:p>
        </p:txBody>
      </p:sp>
    </p:spTree>
    <p:extLst>
      <p:ext uri="{BB962C8B-B14F-4D97-AF65-F5344CB8AC3E}">
        <p14:creationId xmlns:p14="http://schemas.microsoft.com/office/powerpoint/2010/main" val="519962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470274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2"/>
        <p:cNvGrpSpPr/>
        <p:nvPr/>
      </p:nvGrpSpPr>
      <p:grpSpPr>
        <a:xfrm>
          <a:off x="0" y="0"/>
          <a:ext cx="0" cy="0"/>
          <a:chOff x="0" y="0"/>
          <a:chExt cx="0" cy="0"/>
        </a:xfrm>
      </p:grpSpPr>
      <p:sp>
        <p:nvSpPr>
          <p:cNvPr id="1333" name="Google Shape;1333;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4" name="Google Shape;1334;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273099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9"/>
        <p:cNvGrpSpPr/>
        <p:nvPr/>
      </p:nvGrpSpPr>
      <p:grpSpPr>
        <a:xfrm>
          <a:off x="0" y="0"/>
          <a:ext cx="0" cy="0"/>
          <a:chOff x="0" y="0"/>
          <a:chExt cx="0" cy="0"/>
        </a:xfrm>
      </p:grpSpPr>
      <p:sp>
        <p:nvSpPr>
          <p:cNvPr id="1360" name="Google Shape;1360;p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1" name="Google Shape;1361;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508908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4"/>
        <p:cNvGrpSpPr/>
        <p:nvPr/>
      </p:nvGrpSpPr>
      <p:grpSpPr>
        <a:xfrm>
          <a:off x="0" y="0"/>
          <a:ext cx="0" cy="0"/>
          <a:chOff x="0" y="0"/>
          <a:chExt cx="0" cy="0"/>
        </a:xfrm>
      </p:grpSpPr>
      <p:sp>
        <p:nvSpPr>
          <p:cNvPr id="1375" name="Google Shape;1375;p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6" name="Google Shape;1376;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411060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1"/>
        <p:cNvGrpSpPr/>
        <p:nvPr/>
      </p:nvGrpSpPr>
      <p:grpSpPr>
        <a:xfrm>
          <a:off x="0" y="0"/>
          <a:ext cx="0" cy="0"/>
          <a:chOff x="0" y="0"/>
          <a:chExt cx="0" cy="0"/>
        </a:xfrm>
      </p:grpSpPr>
      <p:sp>
        <p:nvSpPr>
          <p:cNvPr id="1412" name="Google Shape;1412;p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3" name="Google Shape;1413;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414211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1"/>
        <p:cNvGrpSpPr/>
        <p:nvPr/>
      </p:nvGrpSpPr>
      <p:grpSpPr>
        <a:xfrm>
          <a:off x="0" y="0"/>
          <a:ext cx="0" cy="0"/>
          <a:chOff x="0" y="0"/>
          <a:chExt cx="0" cy="0"/>
        </a:xfrm>
      </p:grpSpPr>
      <p:sp>
        <p:nvSpPr>
          <p:cNvPr id="1452" name="Google Shape;1452;p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3" name="Google Shape;1453;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342427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1"/>
        <p:cNvGrpSpPr/>
        <p:nvPr/>
      </p:nvGrpSpPr>
      <p:grpSpPr>
        <a:xfrm>
          <a:off x="0" y="0"/>
          <a:ext cx="0" cy="0"/>
          <a:chOff x="0" y="0"/>
          <a:chExt cx="0" cy="0"/>
        </a:xfrm>
      </p:grpSpPr>
      <p:sp>
        <p:nvSpPr>
          <p:cNvPr id="1482" name="Google Shape;1482;p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3" name="Google Shape;1483;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873810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5"/>
        <p:cNvGrpSpPr/>
        <p:nvPr/>
      </p:nvGrpSpPr>
      <p:grpSpPr>
        <a:xfrm>
          <a:off x="0" y="0"/>
          <a:ext cx="0" cy="0"/>
          <a:chOff x="0" y="0"/>
          <a:chExt cx="0" cy="0"/>
        </a:xfrm>
      </p:grpSpPr>
      <p:sp>
        <p:nvSpPr>
          <p:cNvPr id="1516" name="Google Shape;1516;p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7" name="Google Shape;1517;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271781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2"/>
        <p:cNvGrpSpPr/>
        <p:nvPr/>
      </p:nvGrpSpPr>
      <p:grpSpPr>
        <a:xfrm>
          <a:off x="0" y="0"/>
          <a:ext cx="0" cy="0"/>
          <a:chOff x="0" y="0"/>
          <a:chExt cx="0" cy="0"/>
        </a:xfrm>
      </p:grpSpPr>
      <p:sp>
        <p:nvSpPr>
          <p:cNvPr id="1553" name="Google Shape;1553;p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4" name="Google Shape;1554;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396332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5"/>
        <p:cNvGrpSpPr/>
        <p:nvPr/>
      </p:nvGrpSpPr>
      <p:grpSpPr>
        <a:xfrm>
          <a:off x="0" y="0"/>
          <a:ext cx="0" cy="0"/>
          <a:chOff x="0" y="0"/>
          <a:chExt cx="0" cy="0"/>
        </a:xfrm>
      </p:grpSpPr>
      <p:sp>
        <p:nvSpPr>
          <p:cNvPr id="1596" name="Google Shape;1596;p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7" name="Google Shape;1597;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73848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0"/>
        <p:cNvGrpSpPr/>
        <p:nvPr/>
      </p:nvGrpSpPr>
      <p:grpSpPr>
        <a:xfrm>
          <a:off x="0" y="0"/>
          <a:ext cx="0" cy="0"/>
          <a:chOff x="0" y="0"/>
          <a:chExt cx="0" cy="0"/>
        </a:xfrm>
      </p:grpSpPr>
      <p:sp>
        <p:nvSpPr>
          <p:cNvPr id="1631" name="Google Shape;1631;p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2" name="Google Shape;1632;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0306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3794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0"/>
        <p:cNvGrpSpPr/>
        <p:nvPr/>
      </p:nvGrpSpPr>
      <p:grpSpPr>
        <a:xfrm>
          <a:off x="0" y="0"/>
          <a:ext cx="0" cy="0"/>
          <a:chOff x="0" y="0"/>
          <a:chExt cx="0" cy="0"/>
        </a:xfrm>
      </p:grpSpPr>
      <p:sp>
        <p:nvSpPr>
          <p:cNvPr id="1641" name="Google Shape;1641;p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2" name="Google Shape;1642;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628943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9"/>
        <p:cNvGrpSpPr/>
        <p:nvPr/>
      </p:nvGrpSpPr>
      <p:grpSpPr>
        <a:xfrm>
          <a:off x="0" y="0"/>
          <a:ext cx="0" cy="0"/>
          <a:chOff x="0" y="0"/>
          <a:chExt cx="0" cy="0"/>
        </a:xfrm>
      </p:grpSpPr>
      <p:sp>
        <p:nvSpPr>
          <p:cNvPr id="1650" name="Google Shape;1650;p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1" name="Google Shape;1651;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596098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p:cNvGrpSpPr/>
        <p:nvPr/>
      </p:nvGrpSpPr>
      <p:grpSpPr>
        <a:xfrm>
          <a:off x="0" y="0"/>
          <a:ext cx="0" cy="0"/>
          <a:chOff x="0" y="0"/>
          <a:chExt cx="0" cy="0"/>
        </a:xfrm>
      </p:grpSpPr>
      <p:sp>
        <p:nvSpPr>
          <p:cNvPr id="1660" name="Google Shape;1660;p8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1" name="Google Shape;1661;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972966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9"/>
        <p:cNvGrpSpPr/>
        <p:nvPr/>
      </p:nvGrpSpPr>
      <p:grpSpPr>
        <a:xfrm>
          <a:off x="0" y="0"/>
          <a:ext cx="0" cy="0"/>
          <a:chOff x="0" y="0"/>
          <a:chExt cx="0" cy="0"/>
        </a:xfrm>
      </p:grpSpPr>
      <p:sp>
        <p:nvSpPr>
          <p:cNvPr id="1670" name="Google Shape;1670;p8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1" name="Google Shape;1671;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891968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9"/>
        <p:cNvGrpSpPr/>
        <p:nvPr/>
      </p:nvGrpSpPr>
      <p:grpSpPr>
        <a:xfrm>
          <a:off x="0" y="0"/>
          <a:ext cx="0" cy="0"/>
          <a:chOff x="0" y="0"/>
          <a:chExt cx="0" cy="0"/>
        </a:xfrm>
      </p:grpSpPr>
      <p:sp>
        <p:nvSpPr>
          <p:cNvPr id="1680" name="Google Shape;1680;p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1" name="Google Shape;1681;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495665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9"/>
        <p:cNvGrpSpPr/>
        <p:nvPr/>
      </p:nvGrpSpPr>
      <p:grpSpPr>
        <a:xfrm>
          <a:off x="0" y="0"/>
          <a:ext cx="0" cy="0"/>
          <a:chOff x="0" y="0"/>
          <a:chExt cx="0" cy="0"/>
        </a:xfrm>
      </p:grpSpPr>
      <p:sp>
        <p:nvSpPr>
          <p:cNvPr id="1690" name="Google Shape;1690;p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1" name="Google Shape;1691;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238994"/>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9"/>
        <p:cNvGrpSpPr/>
        <p:nvPr/>
      </p:nvGrpSpPr>
      <p:grpSpPr>
        <a:xfrm>
          <a:off x="0" y="0"/>
          <a:ext cx="0" cy="0"/>
          <a:chOff x="0" y="0"/>
          <a:chExt cx="0" cy="0"/>
        </a:xfrm>
      </p:grpSpPr>
      <p:sp>
        <p:nvSpPr>
          <p:cNvPr id="1700" name="Google Shape;1700;p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1" name="Google Shape;1701;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8367512"/>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9"/>
        <p:cNvGrpSpPr/>
        <p:nvPr/>
      </p:nvGrpSpPr>
      <p:grpSpPr>
        <a:xfrm>
          <a:off x="0" y="0"/>
          <a:ext cx="0" cy="0"/>
          <a:chOff x="0" y="0"/>
          <a:chExt cx="0" cy="0"/>
        </a:xfrm>
      </p:grpSpPr>
      <p:sp>
        <p:nvSpPr>
          <p:cNvPr id="1710" name="Google Shape;1710;p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1" name="Google Shape;1711;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761966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9"/>
        <p:cNvGrpSpPr/>
        <p:nvPr/>
      </p:nvGrpSpPr>
      <p:grpSpPr>
        <a:xfrm>
          <a:off x="0" y="0"/>
          <a:ext cx="0" cy="0"/>
          <a:chOff x="0" y="0"/>
          <a:chExt cx="0" cy="0"/>
        </a:xfrm>
      </p:grpSpPr>
      <p:sp>
        <p:nvSpPr>
          <p:cNvPr id="1720" name="Google Shape;1720;p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1" name="Google Shape;1721;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219819"/>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p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1" name="Google Shape;1731;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8456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821690ffc8_0_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g2821690ffc8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162093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9"/>
        <p:cNvGrpSpPr/>
        <p:nvPr/>
      </p:nvGrpSpPr>
      <p:grpSpPr>
        <a:xfrm>
          <a:off x="0" y="0"/>
          <a:ext cx="0" cy="0"/>
          <a:chOff x="0" y="0"/>
          <a:chExt cx="0" cy="0"/>
        </a:xfrm>
      </p:grpSpPr>
      <p:sp>
        <p:nvSpPr>
          <p:cNvPr id="1740" name="Google Shape;1740;p8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1" name="Google Shape;1741;p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7500170"/>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4"/>
        <p:cNvGrpSpPr/>
        <p:nvPr/>
      </p:nvGrpSpPr>
      <p:grpSpPr>
        <a:xfrm>
          <a:off x="0" y="0"/>
          <a:ext cx="0" cy="0"/>
          <a:chOff x="0" y="0"/>
          <a:chExt cx="0" cy="0"/>
        </a:xfrm>
      </p:grpSpPr>
      <p:sp>
        <p:nvSpPr>
          <p:cNvPr id="1755" name="Google Shape;1755;p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6" name="Google Shape;1756;p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61937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6"/>
        <p:cNvGrpSpPr/>
        <p:nvPr/>
      </p:nvGrpSpPr>
      <p:grpSpPr>
        <a:xfrm>
          <a:off x="0" y="0"/>
          <a:ext cx="0" cy="0"/>
          <a:chOff x="0" y="0"/>
          <a:chExt cx="0" cy="0"/>
        </a:xfrm>
      </p:grpSpPr>
      <p:sp>
        <p:nvSpPr>
          <p:cNvPr id="1767" name="Google Shape;1767;p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8" name="Google Shape;1768;p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9360514"/>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6"/>
        <p:cNvGrpSpPr/>
        <p:nvPr/>
      </p:nvGrpSpPr>
      <p:grpSpPr>
        <a:xfrm>
          <a:off x="0" y="0"/>
          <a:ext cx="0" cy="0"/>
          <a:chOff x="0" y="0"/>
          <a:chExt cx="0" cy="0"/>
        </a:xfrm>
      </p:grpSpPr>
      <p:sp>
        <p:nvSpPr>
          <p:cNvPr id="1777" name="Google Shape;1777;p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8" name="Google Shape;1778;p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8015254"/>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6"/>
        <p:cNvGrpSpPr/>
        <p:nvPr/>
      </p:nvGrpSpPr>
      <p:grpSpPr>
        <a:xfrm>
          <a:off x="0" y="0"/>
          <a:ext cx="0" cy="0"/>
          <a:chOff x="0" y="0"/>
          <a:chExt cx="0" cy="0"/>
        </a:xfrm>
      </p:grpSpPr>
      <p:sp>
        <p:nvSpPr>
          <p:cNvPr id="1787" name="Google Shape;1787;p9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8" name="Google Shape;1788;p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034612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6"/>
        <p:cNvGrpSpPr/>
        <p:nvPr/>
      </p:nvGrpSpPr>
      <p:grpSpPr>
        <a:xfrm>
          <a:off x="0" y="0"/>
          <a:ext cx="0" cy="0"/>
          <a:chOff x="0" y="0"/>
          <a:chExt cx="0" cy="0"/>
        </a:xfrm>
      </p:grpSpPr>
      <p:sp>
        <p:nvSpPr>
          <p:cNvPr id="1797" name="Google Shape;1797;p9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8" name="Google Shape;1798;p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6467871"/>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6"/>
        <p:cNvGrpSpPr/>
        <p:nvPr/>
      </p:nvGrpSpPr>
      <p:grpSpPr>
        <a:xfrm>
          <a:off x="0" y="0"/>
          <a:ext cx="0" cy="0"/>
          <a:chOff x="0" y="0"/>
          <a:chExt cx="0" cy="0"/>
        </a:xfrm>
      </p:grpSpPr>
      <p:sp>
        <p:nvSpPr>
          <p:cNvPr id="1807" name="Google Shape;1807;p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8" name="Google Shape;1808;p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1062975"/>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7"/>
        <p:cNvGrpSpPr/>
        <p:nvPr/>
      </p:nvGrpSpPr>
      <p:grpSpPr>
        <a:xfrm>
          <a:off x="0" y="0"/>
          <a:ext cx="0" cy="0"/>
          <a:chOff x="0" y="0"/>
          <a:chExt cx="0" cy="0"/>
        </a:xfrm>
      </p:grpSpPr>
      <p:sp>
        <p:nvSpPr>
          <p:cNvPr id="1818" name="Google Shape;1818;p9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9" name="Google Shape;1819;p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4887883"/>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p9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9" name="Google Shape;1829;p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5410648"/>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p9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9" name="Google Shape;1839;p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716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821690ffc8_0_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g2821690ffc8_0_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518892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p9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0" name="Google Shape;1850;p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3110932"/>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8"/>
        <p:cNvGrpSpPr/>
        <p:nvPr/>
      </p:nvGrpSpPr>
      <p:grpSpPr>
        <a:xfrm>
          <a:off x="0" y="0"/>
          <a:ext cx="0" cy="0"/>
          <a:chOff x="0" y="0"/>
          <a:chExt cx="0" cy="0"/>
        </a:xfrm>
      </p:grpSpPr>
      <p:sp>
        <p:nvSpPr>
          <p:cNvPr id="1859" name="Google Shape;1859;p1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0" name="Google Shape;1860;p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7752453"/>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8"/>
        <p:cNvGrpSpPr/>
        <p:nvPr/>
      </p:nvGrpSpPr>
      <p:grpSpPr>
        <a:xfrm>
          <a:off x="0" y="0"/>
          <a:ext cx="0" cy="0"/>
          <a:chOff x="0" y="0"/>
          <a:chExt cx="0" cy="0"/>
        </a:xfrm>
      </p:grpSpPr>
      <p:sp>
        <p:nvSpPr>
          <p:cNvPr id="1869" name="Google Shape;1869;p10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0" name="Google Shape;1870;p1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5864026"/>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8"/>
        <p:cNvGrpSpPr/>
        <p:nvPr/>
      </p:nvGrpSpPr>
      <p:grpSpPr>
        <a:xfrm>
          <a:off x="0" y="0"/>
          <a:ext cx="0" cy="0"/>
          <a:chOff x="0" y="0"/>
          <a:chExt cx="0" cy="0"/>
        </a:xfrm>
      </p:grpSpPr>
      <p:sp>
        <p:nvSpPr>
          <p:cNvPr id="1879" name="Google Shape;1879;p10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0" name="Google Shape;1880;p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0010419"/>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8"/>
        <p:cNvGrpSpPr/>
        <p:nvPr/>
      </p:nvGrpSpPr>
      <p:grpSpPr>
        <a:xfrm>
          <a:off x="0" y="0"/>
          <a:ext cx="0" cy="0"/>
          <a:chOff x="0" y="0"/>
          <a:chExt cx="0" cy="0"/>
        </a:xfrm>
      </p:grpSpPr>
      <p:sp>
        <p:nvSpPr>
          <p:cNvPr id="1889" name="Google Shape;1889;p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0" name="Google Shape;1890;p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6965360"/>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8"/>
        <p:cNvGrpSpPr/>
        <p:nvPr/>
      </p:nvGrpSpPr>
      <p:grpSpPr>
        <a:xfrm>
          <a:off x="0" y="0"/>
          <a:ext cx="0" cy="0"/>
          <a:chOff x="0" y="0"/>
          <a:chExt cx="0" cy="0"/>
        </a:xfrm>
      </p:grpSpPr>
      <p:sp>
        <p:nvSpPr>
          <p:cNvPr id="1899" name="Google Shape;1899;p1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0" name="Google Shape;1900;p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4573688"/>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8"/>
        <p:cNvGrpSpPr/>
        <p:nvPr/>
      </p:nvGrpSpPr>
      <p:grpSpPr>
        <a:xfrm>
          <a:off x="0" y="0"/>
          <a:ext cx="0" cy="0"/>
          <a:chOff x="0" y="0"/>
          <a:chExt cx="0" cy="0"/>
        </a:xfrm>
      </p:grpSpPr>
      <p:sp>
        <p:nvSpPr>
          <p:cNvPr id="1909" name="Google Shape;1909;p10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0" name="Google Shape;1910;p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3365593"/>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8"/>
        <p:cNvGrpSpPr/>
        <p:nvPr/>
      </p:nvGrpSpPr>
      <p:grpSpPr>
        <a:xfrm>
          <a:off x="0" y="0"/>
          <a:ext cx="0" cy="0"/>
          <a:chOff x="0" y="0"/>
          <a:chExt cx="0" cy="0"/>
        </a:xfrm>
      </p:grpSpPr>
      <p:sp>
        <p:nvSpPr>
          <p:cNvPr id="1909" name="Google Shape;1909;p10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0" name="Google Shape;1910;p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742683"/>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8"/>
        <p:cNvGrpSpPr/>
        <p:nvPr/>
      </p:nvGrpSpPr>
      <p:grpSpPr>
        <a:xfrm>
          <a:off x="0" y="0"/>
          <a:ext cx="0" cy="0"/>
          <a:chOff x="0" y="0"/>
          <a:chExt cx="0" cy="0"/>
        </a:xfrm>
      </p:grpSpPr>
      <p:sp>
        <p:nvSpPr>
          <p:cNvPr id="1919" name="Google Shape;1919;g2821690ffc8_0_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0" name="Google Shape;1920;g2821690ffc8_0_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1" name="Google Shape;1921;g2821690ffc8_0_10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139</a:t>
            </a:fld>
            <a:endParaRPr/>
          </a:p>
        </p:txBody>
      </p:sp>
    </p:spTree>
    <p:extLst>
      <p:ext uri="{BB962C8B-B14F-4D97-AF65-F5344CB8AC3E}">
        <p14:creationId xmlns:p14="http://schemas.microsoft.com/office/powerpoint/2010/main" val="2753276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821690ffc8_0_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g2821690ffc8_0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963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7607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40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a:t>Ici</a:t>
            </a:r>
            <a:endParaRPr/>
          </a:p>
        </p:txBody>
      </p:sp>
      <p:sp>
        <p:nvSpPr>
          <p:cNvPr id="289" name="Google Shape;28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4090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1864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2563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86af85c275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g286af85c27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g286af85c275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2</a:t>
            </a:fld>
            <a:endParaRPr/>
          </a:p>
        </p:txBody>
      </p:sp>
    </p:spTree>
    <p:extLst>
      <p:ext uri="{BB962C8B-B14F-4D97-AF65-F5344CB8AC3E}">
        <p14:creationId xmlns:p14="http://schemas.microsoft.com/office/powerpoint/2010/main" val="21410902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1964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2821690ffc8_0_8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g2821690ffc8_0_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47972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0" name="Google Shape;43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97115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6" name="Google Shape;44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82606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5" name="Google Shape;46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14334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6" name="Google Shape;47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45996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2" name="Google Shape;49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1371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2" name="Google Shape;502;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71674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282ab6b93ce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282ab6b93ce_0_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3" name="Google Shape;513;g282ab6b93ce_0_1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28</a:t>
            </a:fld>
            <a:endParaRPr/>
          </a:p>
        </p:txBody>
      </p:sp>
    </p:spTree>
    <p:extLst>
      <p:ext uri="{BB962C8B-B14F-4D97-AF65-F5344CB8AC3E}">
        <p14:creationId xmlns:p14="http://schemas.microsoft.com/office/powerpoint/2010/main" val="2466739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0" name="Google Shape;52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8545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804ab7b46b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g2804ab7b46b_0_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g2804ab7b46b_0_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3</a:t>
            </a:fld>
            <a:endParaRPr/>
          </a:p>
        </p:txBody>
      </p:sp>
    </p:spTree>
    <p:extLst>
      <p:ext uri="{BB962C8B-B14F-4D97-AF65-F5344CB8AC3E}">
        <p14:creationId xmlns:p14="http://schemas.microsoft.com/office/powerpoint/2010/main" val="37691577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0" name="Google Shape;53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10336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0" name="Google Shape;540;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88533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0" name="Google Shape;55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29941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0" name="Google Shape;56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43744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0" name="Google Shape;57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40898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0" name="Google Shape;580;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04991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4" name="Google Shape;614;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14817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4" name="Google Shape;624;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003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7" name="Google Shape;647;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14208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0" name="Google Shape;660;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0015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85593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2900cd392bc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3" name="Google Shape;673;g2900cd392bc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8169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2" name="Google Shape;682;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94770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1" name="Google Shape;691;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73909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250189ea42a_0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1" name="Google Shape;701;g250189ea42a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12577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250189ea42a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2" name="Google Shape;712;g250189ea42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39142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292757b8604_1_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2" name="Google Shape;722;g292757b8604_1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63647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292757b8604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2" name="Google Shape;732;g292757b860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65042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2" name="Google Shape;742;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19349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293ae8f2b0a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2" name="Google Shape;752;g293ae8f2b0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02581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2" name="Google Shape;762;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8453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53768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2" name="Google Shape;772;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36437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2" name="Google Shape;782;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59431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292a67066c0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2" name="Google Shape;792;g292a67066c0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90887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2" name="Google Shape;802;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12095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2" name="Google Shape;812;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6422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g292757b8604_1_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2" name="Google Shape;822;g292757b8604_1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45581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2" name="Google Shape;832;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27981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a:t>-perm à discuter après les droits d’accés</a:t>
            </a:r>
            <a:endParaRPr/>
          </a:p>
        </p:txBody>
      </p:sp>
      <p:sp>
        <p:nvSpPr>
          <p:cNvPr id="847" name="Google Shape;847;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0854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292757b8604_1_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7" name="Google Shape;857;g292757b8604_1_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660719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292757b8604_1_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7" name="Google Shape;867;g292757b8604_1_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0846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804ab7b46b_0_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2804ab7b46b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706061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292757b8604_1_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7" name="Google Shape;877;g292757b8604_1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67013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2957b37d966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7" name="Google Shape;887;g2957b37d966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187488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7" name="Google Shape;897;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8" name="Google Shape;898;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62</a:t>
            </a:fld>
            <a:endParaRPr/>
          </a:p>
        </p:txBody>
      </p:sp>
    </p:spTree>
    <p:extLst>
      <p:ext uri="{BB962C8B-B14F-4D97-AF65-F5344CB8AC3E}">
        <p14:creationId xmlns:p14="http://schemas.microsoft.com/office/powerpoint/2010/main" val="410242642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7" name="Google Shape;907;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8" name="Google Shape;908;p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63</a:t>
            </a:fld>
            <a:endParaRPr/>
          </a:p>
        </p:txBody>
      </p:sp>
    </p:spTree>
    <p:extLst>
      <p:ext uri="{BB962C8B-B14F-4D97-AF65-F5344CB8AC3E}">
        <p14:creationId xmlns:p14="http://schemas.microsoft.com/office/powerpoint/2010/main" val="31592053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8" name="Google Shape;918;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9" name="Google Shape;919;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64</a:t>
            </a:fld>
            <a:endParaRPr/>
          </a:p>
        </p:txBody>
      </p:sp>
    </p:spTree>
    <p:extLst>
      <p:ext uri="{BB962C8B-B14F-4D97-AF65-F5344CB8AC3E}">
        <p14:creationId xmlns:p14="http://schemas.microsoft.com/office/powerpoint/2010/main" val="202116295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9" name="Google Shape;929;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0" name="Google Shape;930;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65</a:t>
            </a:fld>
            <a:endParaRPr/>
          </a:p>
        </p:txBody>
      </p:sp>
    </p:spTree>
    <p:extLst>
      <p:ext uri="{BB962C8B-B14F-4D97-AF65-F5344CB8AC3E}">
        <p14:creationId xmlns:p14="http://schemas.microsoft.com/office/powerpoint/2010/main" val="306129477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28708925ad3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5" name="Google Shape;965;g28708925ad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6" name="Google Shape;966;g28708925ad3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66</a:t>
            </a:fld>
            <a:endParaRPr/>
          </a:p>
        </p:txBody>
      </p:sp>
    </p:spTree>
    <p:extLst>
      <p:ext uri="{BB962C8B-B14F-4D97-AF65-F5344CB8AC3E}">
        <p14:creationId xmlns:p14="http://schemas.microsoft.com/office/powerpoint/2010/main" val="119341212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8"/>
        <p:cNvGrpSpPr/>
        <p:nvPr/>
      </p:nvGrpSpPr>
      <p:grpSpPr>
        <a:xfrm>
          <a:off x="0" y="0"/>
          <a:ext cx="0" cy="0"/>
          <a:chOff x="0" y="0"/>
          <a:chExt cx="0" cy="0"/>
        </a:xfrm>
      </p:grpSpPr>
      <p:sp>
        <p:nvSpPr>
          <p:cNvPr id="999" name="Google Shape;999;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0" name="Google Shape;1000;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1" name="Google Shape;1001;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67</a:t>
            </a:fld>
            <a:endParaRPr/>
          </a:p>
        </p:txBody>
      </p:sp>
    </p:spTree>
    <p:extLst>
      <p:ext uri="{BB962C8B-B14F-4D97-AF65-F5344CB8AC3E}">
        <p14:creationId xmlns:p14="http://schemas.microsoft.com/office/powerpoint/2010/main" val="201051728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g29522983368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3" name="Google Shape;1013;g29522983368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4" name="Google Shape;1014;g29522983368_0_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68</a:t>
            </a:fld>
            <a:endParaRPr/>
          </a:p>
        </p:txBody>
      </p:sp>
    </p:spTree>
    <p:extLst>
      <p:ext uri="{BB962C8B-B14F-4D97-AF65-F5344CB8AC3E}">
        <p14:creationId xmlns:p14="http://schemas.microsoft.com/office/powerpoint/2010/main" val="286206201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g29522983368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5" name="Google Shape;1025;g2952298336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6" name="Google Shape;1026;g29522983368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69</a:t>
            </a:fld>
            <a:endParaRPr/>
          </a:p>
        </p:txBody>
      </p:sp>
    </p:spTree>
    <p:extLst>
      <p:ext uri="{BB962C8B-B14F-4D97-AF65-F5344CB8AC3E}">
        <p14:creationId xmlns:p14="http://schemas.microsoft.com/office/powerpoint/2010/main" val="2333503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804ab7b46b_0_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2804ab7b46b_0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313853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7" name="Google Shape;1037;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8" name="Google Shape;1038;p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70</a:t>
            </a:fld>
            <a:endParaRPr/>
          </a:p>
        </p:txBody>
      </p:sp>
    </p:spTree>
    <p:extLst>
      <p:ext uri="{BB962C8B-B14F-4D97-AF65-F5344CB8AC3E}">
        <p14:creationId xmlns:p14="http://schemas.microsoft.com/office/powerpoint/2010/main" val="182859922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8" name="Google Shape;1058;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9" name="Google Shape;1059;p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71</a:t>
            </a:fld>
            <a:endParaRPr/>
          </a:p>
        </p:txBody>
      </p:sp>
    </p:spTree>
    <p:extLst>
      <p:ext uri="{BB962C8B-B14F-4D97-AF65-F5344CB8AC3E}">
        <p14:creationId xmlns:p14="http://schemas.microsoft.com/office/powerpoint/2010/main" val="385707898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8" name="Google Shape;1058;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9" name="Google Shape;1059;p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72</a:t>
            </a:fld>
            <a:endParaRPr/>
          </a:p>
        </p:txBody>
      </p:sp>
    </p:spTree>
    <p:extLst>
      <p:ext uri="{BB962C8B-B14F-4D97-AF65-F5344CB8AC3E}">
        <p14:creationId xmlns:p14="http://schemas.microsoft.com/office/powerpoint/2010/main" val="234276786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3"/>
        <p:cNvGrpSpPr/>
        <p:nvPr/>
      </p:nvGrpSpPr>
      <p:grpSpPr>
        <a:xfrm>
          <a:off x="0" y="0"/>
          <a:ext cx="0" cy="0"/>
          <a:chOff x="0" y="0"/>
          <a:chExt cx="0" cy="0"/>
        </a:xfrm>
      </p:grpSpPr>
      <p:sp>
        <p:nvSpPr>
          <p:cNvPr id="1084" name="Google Shape;1084;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5" name="Google Shape;1085;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6" name="Google Shape;1086;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73</a:t>
            </a:fld>
            <a:endParaRPr/>
          </a:p>
        </p:txBody>
      </p:sp>
    </p:spTree>
    <p:extLst>
      <p:ext uri="{BB962C8B-B14F-4D97-AF65-F5344CB8AC3E}">
        <p14:creationId xmlns:p14="http://schemas.microsoft.com/office/powerpoint/2010/main" val="340467380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3"/>
        <p:cNvGrpSpPr/>
        <p:nvPr/>
      </p:nvGrpSpPr>
      <p:grpSpPr>
        <a:xfrm>
          <a:off x="0" y="0"/>
          <a:ext cx="0" cy="0"/>
          <a:chOff x="0" y="0"/>
          <a:chExt cx="0" cy="0"/>
        </a:xfrm>
      </p:grpSpPr>
      <p:sp>
        <p:nvSpPr>
          <p:cNvPr id="1084" name="Google Shape;1084;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5" name="Google Shape;1085;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6" name="Google Shape;1086;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74</a:t>
            </a:fld>
            <a:endParaRPr/>
          </a:p>
        </p:txBody>
      </p:sp>
    </p:spTree>
    <p:extLst>
      <p:ext uri="{BB962C8B-B14F-4D97-AF65-F5344CB8AC3E}">
        <p14:creationId xmlns:p14="http://schemas.microsoft.com/office/powerpoint/2010/main" val="255414842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4" name="Google Shape;1074;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5" name="Google Shape;1075;p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75</a:t>
            </a:fld>
            <a:endParaRPr/>
          </a:p>
        </p:txBody>
      </p:sp>
    </p:spTree>
    <p:extLst>
      <p:ext uri="{BB962C8B-B14F-4D97-AF65-F5344CB8AC3E}">
        <p14:creationId xmlns:p14="http://schemas.microsoft.com/office/powerpoint/2010/main" val="8651624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3"/>
        <p:cNvGrpSpPr/>
        <p:nvPr/>
      </p:nvGrpSpPr>
      <p:grpSpPr>
        <a:xfrm>
          <a:off x="0" y="0"/>
          <a:ext cx="0" cy="0"/>
          <a:chOff x="0" y="0"/>
          <a:chExt cx="0" cy="0"/>
        </a:xfrm>
      </p:grpSpPr>
      <p:sp>
        <p:nvSpPr>
          <p:cNvPr id="1084" name="Google Shape;1084;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5" name="Google Shape;1085;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6" name="Google Shape;1086;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76</a:t>
            </a:fld>
            <a:endParaRPr/>
          </a:p>
        </p:txBody>
      </p:sp>
    </p:spTree>
    <p:extLst>
      <p:ext uri="{BB962C8B-B14F-4D97-AF65-F5344CB8AC3E}">
        <p14:creationId xmlns:p14="http://schemas.microsoft.com/office/powerpoint/2010/main" val="318296198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6" name="Google Shape;1096;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7" name="Google Shape;1097;p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77</a:t>
            </a:fld>
            <a:endParaRPr/>
          </a:p>
        </p:txBody>
      </p:sp>
    </p:spTree>
    <p:extLst>
      <p:ext uri="{BB962C8B-B14F-4D97-AF65-F5344CB8AC3E}">
        <p14:creationId xmlns:p14="http://schemas.microsoft.com/office/powerpoint/2010/main" val="356900764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5"/>
        <p:cNvGrpSpPr/>
        <p:nvPr/>
      </p:nvGrpSpPr>
      <p:grpSpPr>
        <a:xfrm>
          <a:off x="0" y="0"/>
          <a:ext cx="0" cy="0"/>
          <a:chOff x="0" y="0"/>
          <a:chExt cx="0" cy="0"/>
        </a:xfrm>
      </p:grpSpPr>
      <p:sp>
        <p:nvSpPr>
          <p:cNvPr id="1106" name="Google Shape;1106;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7" name="Google Shape;1107;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8" name="Google Shape;1108;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78</a:t>
            </a:fld>
            <a:endParaRPr/>
          </a:p>
        </p:txBody>
      </p:sp>
    </p:spTree>
    <p:extLst>
      <p:ext uri="{BB962C8B-B14F-4D97-AF65-F5344CB8AC3E}">
        <p14:creationId xmlns:p14="http://schemas.microsoft.com/office/powerpoint/2010/main" val="14771841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8" name="Google Shape;1118;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9" name="Google Shape;1119;p5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79</a:t>
            </a:fld>
            <a:endParaRPr/>
          </a:p>
        </p:txBody>
      </p:sp>
    </p:spTree>
    <p:extLst>
      <p:ext uri="{BB962C8B-B14F-4D97-AF65-F5344CB8AC3E}">
        <p14:creationId xmlns:p14="http://schemas.microsoft.com/office/powerpoint/2010/main" val="1900457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804ab7b46b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2804ab7b46b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107158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7"/>
        <p:cNvGrpSpPr/>
        <p:nvPr/>
      </p:nvGrpSpPr>
      <p:grpSpPr>
        <a:xfrm>
          <a:off x="0" y="0"/>
          <a:ext cx="0" cy="0"/>
          <a:chOff x="0" y="0"/>
          <a:chExt cx="0" cy="0"/>
        </a:xfrm>
      </p:grpSpPr>
      <p:sp>
        <p:nvSpPr>
          <p:cNvPr id="1128" name="Google Shape;1128;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9" name="Google Shape;1129;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0" name="Google Shape;1130;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80</a:t>
            </a:fld>
            <a:endParaRPr/>
          </a:p>
        </p:txBody>
      </p:sp>
    </p:spTree>
    <p:extLst>
      <p:ext uri="{BB962C8B-B14F-4D97-AF65-F5344CB8AC3E}">
        <p14:creationId xmlns:p14="http://schemas.microsoft.com/office/powerpoint/2010/main" val="81972769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8"/>
        <p:cNvGrpSpPr/>
        <p:nvPr/>
      </p:nvGrpSpPr>
      <p:grpSpPr>
        <a:xfrm>
          <a:off x="0" y="0"/>
          <a:ext cx="0" cy="0"/>
          <a:chOff x="0" y="0"/>
          <a:chExt cx="0" cy="0"/>
        </a:xfrm>
      </p:grpSpPr>
      <p:sp>
        <p:nvSpPr>
          <p:cNvPr id="1139" name="Google Shape;1139;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0" name="Google Shape;1140;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1" name="Google Shape;1141;p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81</a:t>
            </a:fld>
            <a:endParaRPr/>
          </a:p>
        </p:txBody>
      </p:sp>
    </p:spTree>
    <p:extLst>
      <p:ext uri="{BB962C8B-B14F-4D97-AF65-F5344CB8AC3E}">
        <p14:creationId xmlns:p14="http://schemas.microsoft.com/office/powerpoint/2010/main" val="384542226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9"/>
        <p:cNvGrpSpPr/>
        <p:nvPr/>
      </p:nvGrpSpPr>
      <p:grpSpPr>
        <a:xfrm>
          <a:off x="0" y="0"/>
          <a:ext cx="0" cy="0"/>
          <a:chOff x="0" y="0"/>
          <a:chExt cx="0" cy="0"/>
        </a:xfrm>
      </p:grpSpPr>
      <p:sp>
        <p:nvSpPr>
          <p:cNvPr id="1150" name="Google Shape;1150;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1" name="Google Shape;1151;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2" name="Google Shape;1152;p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82</a:t>
            </a:fld>
            <a:endParaRPr/>
          </a:p>
        </p:txBody>
      </p:sp>
    </p:spTree>
    <p:extLst>
      <p:ext uri="{BB962C8B-B14F-4D97-AF65-F5344CB8AC3E}">
        <p14:creationId xmlns:p14="http://schemas.microsoft.com/office/powerpoint/2010/main" val="4551186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2" name="Google Shape;1162;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3" name="Google Shape;1163;p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83</a:t>
            </a:fld>
            <a:endParaRPr/>
          </a:p>
        </p:txBody>
      </p:sp>
    </p:spTree>
    <p:extLst>
      <p:ext uri="{BB962C8B-B14F-4D97-AF65-F5344CB8AC3E}">
        <p14:creationId xmlns:p14="http://schemas.microsoft.com/office/powerpoint/2010/main" val="11485053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3" name="Google Shape;1173;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406435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2" name="Google Shape;1182;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106451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2" name="Google Shape;1182;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165720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2" name="Google Shape;1192;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906641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0"/>
        <p:cNvGrpSpPr/>
        <p:nvPr/>
      </p:nvGrpSpPr>
      <p:grpSpPr>
        <a:xfrm>
          <a:off x="0" y="0"/>
          <a:ext cx="0" cy="0"/>
          <a:chOff x="0" y="0"/>
          <a:chExt cx="0" cy="0"/>
        </a:xfrm>
      </p:grpSpPr>
      <p:sp>
        <p:nvSpPr>
          <p:cNvPr id="1201" name="Google Shape;1201;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2" name="Google Shape;1202;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43166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2" name="Google Shape;1212;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2649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804ab7b46b_0_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2804ab7b46b_0_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98643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1" name="Google Shape;1221;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2" name="Google Shape;1222;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056365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Google Shape;1251;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2" name="Google Shape;1252;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920159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4" name="Google Shape;1264;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626404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4" name="Google Shape;1274;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614534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6"/>
        <p:cNvGrpSpPr/>
        <p:nvPr/>
      </p:nvGrpSpPr>
      <p:grpSpPr>
        <a:xfrm>
          <a:off x="0" y="0"/>
          <a:ext cx="0" cy="0"/>
          <a:chOff x="0" y="0"/>
          <a:chExt cx="0" cy="0"/>
        </a:xfrm>
      </p:grpSpPr>
      <p:sp>
        <p:nvSpPr>
          <p:cNvPr id="1287" name="Google Shape;1287;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8" name="Google Shape;1288;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820096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1" name="Google Shape;1301;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Paste :horizontalement</a:t>
            </a:r>
            <a:endParaRPr/>
          </a:p>
          <a:p>
            <a:pPr marL="0" lvl="0" indent="0" algn="l" rtl="0">
              <a:spcBef>
                <a:spcPts val="0"/>
              </a:spcBef>
              <a:spcAft>
                <a:spcPts val="0"/>
              </a:spcAft>
              <a:buNone/>
            </a:pPr>
            <a:r>
              <a:rPr lang="fr-FR"/>
              <a:t>Cat : verticalement</a:t>
            </a:r>
            <a:endParaRPr/>
          </a:p>
          <a:p>
            <a:pPr marL="0" lvl="0" indent="0" algn="l" rtl="0">
              <a:spcBef>
                <a:spcPts val="0"/>
              </a:spcBef>
              <a:spcAft>
                <a:spcPts val="0"/>
              </a:spcAft>
              <a:buNone/>
            </a:pPr>
            <a:endParaRPr/>
          </a:p>
        </p:txBody>
      </p:sp>
      <p:sp>
        <p:nvSpPr>
          <p:cNvPr id="1302" name="Google Shape;1302;p6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95</a:t>
            </a:fld>
            <a:endParaRPr/>
          </a:p>
        </p:txBody>
      </p:sp>
    </p:spTree>
    <p:extLst>
      <p:ext uri="{BB962C8B-B14F-4D97-AF65-F5344CB8AC3E}">
        <p14:creationId xmlns:p14="http://schemas.microsoft.com/office/powerpoint/2010/main" val="337263226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p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5" name="Google Shape;1315;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773688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p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4" name="Google Shape;1324;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268357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p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4" name="Google Shape;1324;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090226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p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4" name="Google Shape;1324;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8612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de section" type="secHead">
  <p:cSld name="Titre de section">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extLst>
      <p:ext uri="{BB962C8B-B14F-4D97-AF65-F5344CB8AC3E}">
        <p14:creationId xmlns:p14="http://schemas.microsoft.com/office/powerpoint/2010/main" val="2552352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6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2.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0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3.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10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4.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105.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05.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40.png"/></Relationships>
</file>

<file path=ppt/slides/_rels/slide106.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106.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png"/></Relationships>
</file>

<file path=ppt/slides/_rels/slide107.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107.xml"/><Relationship Id="rId1" Type="http://schemas.openxmlformats.org/officeDocument/2006/relationships/slideLayout" Target="../slideLayouts/slideLayout1.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s>
</file>

<file path=ppt/slides/_rels/slide108.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108.xml"/><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0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29.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30.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rgbClr val="FFFFFF"/>
                </a:solidFill>
                <a:latin typeface="Calibri"/>
                <a:ea typeface="Calibri"/>
                <a:cs typeface="Calibri"/>
                <a:sym typeface="Calibri"/>
              </a:rPr>
              <a:t>Linux </a:t>
            </a:r>
            <a:endParaRPr sz="1800" b="0" i="0" u="none" strike="noStrike" cap="none">
              <a:solidFill>
                <a:srgbClr val="FFFFFF"/>
              </a:solidFill>
              <a:latin typeface="Calibri"/>
              <a:ea typeface="Calibri"/>
              <a:cs typeface="Calibri"/>
              <a:sym typeface="Calibri"/>
            </a:endParaRPr>
          </a:p>
        </p:txBody>
      </p:sp>
      <p:sp>
        <p:nvSpPr>
          <p:cNvPr id="90" name="Google Shape;90;p13"/>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366092"/>
                </a:solidFill>
                <a:latin typeface="Calibri"/>
                <a:ea typeface="Calibri"/>
                <a:cs typeface="Calibri"/>
                <a:sym typeface="Calibri"/>
              </a:rPr>
              <a:t>Chapitre 1: Présentation</a:t>
            </a:r>
            <a:endParaRPr sz="1800" b="0" i="0" u="none" strike="noStrike" cap="none">
              <a:solidFill>
                <a:srgbClr val="366092"/>
              </a:solidFill>
              <a:latin typeface="Calibri"/>
              <a:ea typeface="Calibri"/>
              <a:cs typeface="Calibri"/>
              <a:sym typeface="Calibri"/>
            </a:endParaRPr>
          </a:p>
        </p:txBody>
      </p:sp>
      <p:sp>
        <p:nvSpPr>
          <p:cNvPr id="91" name="Google Shape;91;p13"/>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FFFFFF"/>
                </a:solidFill>
                <a:latin typeface="Calibri"/>
                <a:ea typeface="Calibri"/>
                <a:cs typeface="Calibri"/>
                <a:sym typeface="Calibri"/>
              </a:rPr>
              <a:t>		    					</a:t>
            </a:r>
            <a:r>
              <a:rPr lang="fr-FR" sz="1400" b="0" i="0" u="none" strike="noStrike" cap="none">
                <a:solidFill>
                  <a:srgbClr val="FFFFFF"/>
                </a:solidFill>
                <a:latin typeface="Calibri"/>
                <a:ea typeface="Calibri"/>
                <a:cs typeface="Calibri"/>
                <a:sym typeface="Calibri"/>
              </a:rPr>
              <a:t>                </a:t>
            </a:r>
            <a:endParaRPr sz="1400" b="0" i="0" u="none" strike="noStrike" cap="none">
              <a:solidFill>
                <a:srgbClr val="FFFFFF"/>
              </a:solidFill>
              <a:latin typeface="Calibri"/>
              <a:ea typeface="Calibri"/>
              <a:cs typeface="Calibri"/>
              <a:sym typeface="Calibri"/>
            </a:endParaRPr>
          </a:p>
        </p:txBody>
      </p:sp>
      <p:sp>
        <p:nvSpPr>
          <p:cNvPr id="92" name="Google Shape;92;p13"/>
          <p:cNvSpPr txBox="1"/>
          <p:nvPr/>
        </p:nvSpPr>
        <p:spPr>
          <a:xfrm>
            <a:off x="178557" y="1324656"/>
            <a:ext cx="8787000" cy="642900"/>
          </a:xfrm>
          <a:prstGeom prst="rect">
            <a:avLst/>
          </a:prstGeom>
          <a:solidFill>
            <a:schemeClr val="lt1"/>
          </a:solidFill>
          <a:ln>
            <a:noFill/>
          </a:ln>
        </p:spPr>
        <p:txBody>
          <a:bodyPr spcFirstLastPara="1" wrap="square" lIns="91425" tIns="45700" rIns="91425" bIns="45700" anchor="ctr" anchorCtr="0">
            <a:normAutofit fontScale="92500" lnSpcReduction="20000"/>
          </a:bodyPr>
          <a:lstStyle/>
          <a:p>
            <a:pPr marL="0" marR="0" lvl="0" indent="0" algn="ctr" rtl="0">
              <a:lnSpc>
                <a:spcPct val="100000"/>
              </a:lnSpc>
              <a:spcBef>
                <a:spcPts val="0"/>
              </a:spcBef>
              <a:spcAft>
                <a:spcPts val="0"/>
              </a:spcAft>
              <a:buClr>
                <a:srgbClr val="366092"/>
              </a:buClr>
              <a:buSzPct val="100000"/>
              <a:buFont typeface="Calibri"/>
              <a:buNone/>
            </a:pPr>
            <a:r>
              <a:rPr lang="fr-FR" sz="4400" b="0" i="0" u="none" strike="noStrike" cap="none">
                <a:solidFill>
                  <a:srgbClr val="366092"/>
                </a:solidFill>
                <a:latin typeface="Calibri"/>
                <a:ea typeface="Calibri"/>
                <a:cs typeface="Calibri"/>
                <a:sym typeface="Calibri"/>
              </a:rPr>
              <a:t>Présentation du système Linux</a:t>
            </a:r>
            <a:endParaRPr sz="4400" b="0" i="0" u="none" strike="noStrike" cap="none">
              <a:solidFill>
                <a:srgbClr val="366092"/>
              </a:solidFill>
              <a:latin typeface="Calibri"/>
              <a:ea typeface="Calibri"/>
              <a:cs typeface="Calibri"/>
              <a:sym typeface="Calibri"/>
            </a:endParaRPr>
          </a:p>
        </p:txBody>
      </p:sp>
      <p:sp>
        <p:nvSpPr>
          <p:cNvPr id="93" name="Google Shape;93;p13"/>
          <p:cNvSpPr txBox="1"/>
          <p:nvPr/>
        </p:nvSpPr>
        <p:spPr>
          <a:xfrm>
            <a:off x="2582461" y="2773128"/>
            <a:ext cx="4143300" cy="831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2400" b="1" dirty="0">
                <a:solidFill>
                  <a:srgbClr val="366092"/>
                </a:solidFill>
                <a:latin typeface="Calibri"/>
                <a:ea typeface="Calibri"/>
                <a:cs typeface="Calibri"/>
                <a:sym typeface="Calibri"/>
              </a:rPr>
              <a:t>Pr. </a:t>
            </a:r>
            <a:r>
              <a:rPr lang="fr-FR" sz="2400" b="1" smtClean="0">
                <a:solidFill>
                  <a:srgbClr val="366092"/>
                </a:solidFill>
                <a:latin typeface="Calibri"/>
                <a:ea typeface="Calibri"/>
                <a:cs typeface="Calibri"/>
                <a:sym typeface="Calibri"/>
              </a:rPr>
              <a:t>EL BIACH FATIMA ZAHRA </a:t>
            </a:r>
            <a:endParaRPr sz="2400" b="1">
              <a:solidFill>
                <a:srgbClr val="366092"/>
              </a:solidFill>
              <a:latin typeface="Calibri"/>
              <a:ea typeface="Calibri"/>
              <a:cs typeface="Calibri"/>
              <a:sym typeface="Calibri"/>
            </a:endParaRPr>
          </a:p>
          <a:p>
            <a:pPr marL="0" marR="0" lvl="0" indent="0" algn="ctr" rtl="0">
              <a:spcBef>
                <a:spcPts val="0"/>
              </a:spcBef>
              <a:spcAft>
                <a:spcPts val="0"/>
              </a:spcAft>
              <a:buNone/>
            </a:pPr>
            <a:endParaRPr sz="2400" b="1" dirty="0">
              <a:solidFill>
                <a:srgbClr val="366092"/>
              </a:solidFill>
              <a:latin typeface="Calibri"/>
              <a:ea typeface="Calibri"/>
              <a:cs typeface="Calibri"/>
              <a:sym typeface="Calibri"/>
            </a:endParaRPr>
          </a:p>
        </p:txBody>
      </p:sp>
      <p:pic>
        <p:nvPicPr>
          <p:cNvPr id="94" name="Google Shape;94;p13"/>
          <p:cNvPicPr preferRelativeResize="0"/>
          <p:nvPr/>
        </p:nvPicPr>
        <p:blipFill rotWithShape="1">
          <a:blip r:embed="rId3">
            <a:alphaModFix/>
          </a:blip>
          <a:srcRect/>
          <a:stretch/>
        </p:blipFill>
        <p:spPr>
          <a:xfrm>
            <a:off x="7524328" y="4653136"/>
            <a:ext cx="1296144" cy="1490565"/>
          </a:xfrm>
          <a:prstGeom prst="rect">
            <a:avLst/>
          </a:prstGeom>
          <a:noFill/>
          <a:ln>
            <a:noFill/>
          </a:ln>
        </p:spPr>
      </p:pic>
      <p:sp>
        <p:nvSpPr>
          <p:cNvPr id="95" name="Google Shape;95;p13"/>
          <p:cNvSpPr txBox="1">
            <a:spLocks noGrp="1"/>
          </p:cNvSpPr>
          <p:nvPr>
            <p:ph type="sldNum" idx="12"/>
          </p:nvPr>
        </p:nvSpPr>
        <p:spPr>
          <a:xfrm>
            <a:off x="6588224" y="6318283"/>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sz="1400">
                <a:solidFill>
                  <a:schemeClr val="lt1"/>
                </a:solidFill>
              </a:rPr>
              <a:t>1</a:t>
            </a:fld>
            <a:endParaRPr sz="1400">
              <a:solidFill>
                <a:schemeClr val="lt1"/>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2"/>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rgbClr val="FFFFFF"/>
                </a:solidFill>
                <a:latin typeface="Calibri"/>
                <a:ea typeface="Calibri"/>
                <a:cs typeface="Calibri"/>
                <a:sym typeface="Calibri"/>
              </a:rPr>
              <a:t>Linux </a:t>
            </a:r>
            <a:endParaRPr sz="1800" b="0" i="0" u="none" strike="noStrike" cap="none">
              <a:solidFill>
                <a:srgbClr val="FFFFFF"/>
              </a:solidFill>
              <a:latin typeface="Calibri"/>
              <a:ea typeface="Calibri"/>
              <a:cs typeface="Calibri"/>
              <a:sym typeface="Calibri"/>
            </a:endParaRPr>
          </a:p>
        </p:txBody>
      </p:sp>
      <p:sp>
        <p:nvSpPr>
          <p:cNvPr id="184" name="Google Shape;184;p22"/>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366092"/>
                </a:solidFill>
                <a:latin typeface="Calibri"/>
                <a:ea typeface="Calibri"/>
                <a:cs typeface="Calibri"/>
                <a:sym typeface="Calibri"/>
              </a:rPr>
              <a:t>Chapitre 1: Présentation</a:t>
            </a:r>
            <a:endParaRPr sz="1800" b="0" i="0" u="none" strike="noStrike" cap="none">
              <a:solidFill>
                <a:srgbClr val="366092"/>
              </a:solidFill>
              <a:latin typeface="Calibri"/>
              <a:ea typeface="Calibri"/>
              <a:cs typeface="Calibri"/>
              <a:sym typeface="Calibri"/>
            </a:endParaRPr>
          </a:p>
        </p:txBody>
      </p:sp>
      <p:sp>
        <p:nvSpPr>
          <p:cNvPr id="185" name="Google Shape;185;p22"/>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Les </a:t>
            </a:r>
            <a:r>
              <a:rPr lang="fr-FR" sz="2400" b="0" i="0" u="none" strike="noStrike" cap="none">
                <a:solidFill>
                  <a:srgbClr val="0070C0"/>
                </a:solidFill>
                <a:latin typeface="Calibri"/>
                <a:ea typeface="Calibri"/>
                <a:cs typeface="Calibri"/>
                <a:sym typeface="Calibri"/>
              </a:rPr>
              <a:t>Distributions </a:t>
            </a:r>
            <a:r>
              <a:rPr lang="fr-FR" sz="2400">
                <a:solidFill>
                  <a:srgbClr val="0070C0"/>
                </a:solidFill>
                <a:latin typeface="Calibri"/>
                <a:ea typeface="Calibri"/>
                <a:cs typeface="Calibri"/>
                <a:sym typeface="Calibri"/>
              </a:rPr>
              <a:t>Linux</a:t>
            </a:r>
            <a:endParaRPr sz="2400" b="0" i="0" u="none" strike="noStrike" cap="none">
              <a:solidFill>
                <a:srgbClr val="0070C0"/>
              </a:solidFill>
              <a:latin typeface="Calibri"/>
              <a:ea typeface="Calibri"/>
              <a:cs typeface="Calibri"/>
              <a:sym typeface="Calibri"/>
            </a:endParaRPr>
          </a:p>
        </p:txBody>
      </p:sp>
      <p:sp>
        <p:nvSpPr>
          <p:cNvPr id="186" name="Google Shape;186;p22"/>
          <p:cNvSpPr/>
          <p:nvPr/>
        </p:nvSpPr>
        <p:spPr>
          <a:xfrm>
            <a:off x="142844" y="6357934"/>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FFFFFF"/>
                </a:solidFill>
                <a:latin typeface="Calibri"/>
                <a:ea typeface="Calibri"/>
                <a:cs typeface="Calibri"/>
                <a:sym typeface="Calibri"/>
              </a:rPr>
              <a:t>		    					</a:t>
            </a:r>
            <a:endParaRPr sz="1400" b="0" i="0" u="none" strike="noStrike" cap="none">
              <a:solidFill>
                <a:srgbClr val="FFFFFF"/>
              </a:solidFill>
              <a:latin typeface="Calibri"/>
              <a:ea typeface="Calibri"/>
              <a:cs typeface="Calibri"/>
              <a:sym typeface="Calibri"/>
            </a:endParaRPr>
          </a:p>
        </p:txBody>
      </p:sp>
      <p:pic>
        <p:nvPicPr>
          <p:cNvPr id="187" name="Google Shape;187;p22"/>
          <p:cNvPicPr preferRelativeResize="0"/>
          <p:nvPr/>
        </p:nvPicPr>
        <p:blipFill rotWithShape="1">
          <a:blip r:embed="rId3">
            <a:alphaModFix/>
          </a:blip>
          <a:srcRect/>
          <a:stretch/>
        </p:blipFill>
        <p:spPr>
          <a:xfrm>
            <a:off x="2771800" y="1340768"/>
            <a:ext cx="1204497" cy="1008112"/>
          </a:xfrm>
          <a:prstGeom prst="rect">
            <a:avLst/>
          </a:prstGeom>
          <a:noFill/>
          <a:ln>
            <a:noFill/>
          </a:ln>
        </p:spPr>
      </p:pic>
      <p:pic>
        <p:nvPicPr>
          <p:cNvPr id="188" name="Google Shape;188;p22"/>
          <p:cNvPicPr preferRelativeResize="0"/>
          <p:nvPr/>
        </p:nvPicPr>
        <p:blipFill rotWithShape="1">
          <a:blip r:embed="rId4">
            <a:alphaModFix/>
          </a:blip>
          <a:srcRect/>
          <a:stretch/>
        </p:blipFill>
        <p:spPr>
          <a:xfrm>
            <a:off x="1473534" y="2876587"/>
            <a:ext cx="1080120" cy="1013650"/>
          </a:xfrm>
          <a:prstGeom prst="rect">
            <a:avLst/>
          </a:prstGeom>
          <a:noFill/>
          <a:ln>
            <a:noFill/>
          </a:ln>
        </p:spPr>
      </p:pic>
      <p:pic>
        <p:nvPicPr>
          <p:cNvPr id="189" name="Google Shape;189;p22"/>
          <p:cNvPicPr preferRelativeResize="0"/>
          <p:nvPr/>
        </p:nvPicPr>
        <p:blipFill rotWithShape="1">
          <a:blip r:embed="rId5">
            <a:alphaModFix/>
          </a:blip>
          <a:srcRect/>
          <a:stretch/>
        </p:blipFill>
        <p:spPr>
          <a:xfrm>
            <a:off x="4788024" y="1268760"/>
            <a:ext cx="1080120" cy="1230137"/>
          </a:xfrm>
          <a:prstGeom prst="rect">
            <a:avLst/>
          </a:prstGeom>
          <a:noFill/>
          <a:ln>
            <a:noFill/>
          </a:ln>
        </p:spPr>
      </p:pic>
      <p:pic>
        <p:nvPicPr>
          <p:cNvPr id="190" name="Google Shape;190;p22"/>
          <p:cNvPicPr preferRelativeResize="0"/>
          <p:nvPr/>
        </p:nvPicPr>
        <p:blipFill rotWithShape="1">
          <a:blip r:embed="rId6">
            <a:alphaModFix/>
          </a:blip>
          <a:srcRect/>
          <a:stretch/>
        </p:blipFill>
        <p:spPr>
          <a:xfrm>
            <a:off x="6679875" y="1268754"/>
            <a:ext cx="1008112" cy="1019834"/>
          </a:xfrm>
          <a:prstGeom prst="rect">
            <a:avLst/>
          </a:prstGeom>
          <a:noFill/>
          <a:ln>
            <a:noFill/>
          </a:ln>
        </p:spPr>
      </p:pic>
      <p:pic>
        <p:nvPicPr>
          <p:cNvPr id="191" name="Google Shape;191;p22"/>
          <p:cNvPicPr preferRelativeResize="0"/>
          <p:nvPr/>
        </p:nvPicPr>
        <p:blipFill rotWithShape="1">
          <a:blip r:embed="rId7">
            <a:alphaModFix/>
          </a:blip>
          <a:srcRect/>
          <a:stretch/>
        </p:blipFill>
        <p:spPr>
          <a:xfrm>
            <a:off x="3235760" y="3113194"/>
            <a:ext cx="2088232" cy="684076"/>
          </a:xfrm>
          <a:prstGeom prst="rect">
            <a:avLst/>
          </a:prstGeom>
          <a:noFill/>
          <a:ln>
            <a:noFill/>
          </a:ln>
        </p:spPr>
      </p:pic>
      <p:pic>
        <p:nvPicPr>
          <p:cNvPr id="192" name="Google Shape;192;p22"/>
          <p:cNvPicPr preferRelativeResize="0"/>
          <p:nvPr/>
        </p:nvPicPr>
        <p:blipFill rotWithShape="1">
          <a:blip r:embed="rId8">
            <a:alphaModFix/>
          </a:blip>
          <a:srcRect/>
          <a:stretch/>
        </p:blipFill>
        <p:spPr>
          <a:xfrm>
            <a:off x="6006095" y="2987184"/>
            <a:ext cx="872279" cy="936105"/>
          </a:xfrm>
          <a:prstGeom prst="rect">
            <a:avLst/>
          </a:prstGeom>
          <a:noFill/>
          <a:ln>
            <a:noFill/>
          </a:ln>
        </p:spPr>
      </p:pic>
      <p:pic>
        <p:nvPicPr>
          <p:cNvPr id="193" name="Google Shape;193;p22"/>
          <p:cNvPicPr preferRelativeResize="0"/>
          <p:nvPr/>
        </p:nvPicPr>
        <p:blipFill rotWithShape="1">
          <a:blip r:embed="rId9">
            <a:alphaModFix/>
          </a:blip>
          <a:srcRect/>
          <a:stretch/>
        </p:blipFill>
        <p:spPr>
          <a:xfrm>
            <a:off x="971600" y="1268760"/>
            <a:ext cx="936104" cy="1087905"/>
          </a:xfrm>
          <a:prstGeom prst="rect">
            <a:avLst/>
          </a:prstGeom>
          <a:noFill/>
          <a:ln>
            <a:noFill/>
          </a:ln>
        </p:spPr>
      </p:pic>
      <p:sp>
        <p:nvSpPr>
          <p:cNvPr id="194" name="Google Shape;194;p22"/>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95" name="Google Shape;195;p22"/>
          <p:cNvSpPr/>
          <p:nvPr/>
        </p:nvSpPr>
        <p:spPr>
          <a:xfrm>
            <a:off x="0" y="457200"/>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Calibri"/>
              <a:buNone/>
            </a:pPr>
            <a:r>
              <a:rPr lang="fr-FR" sz="11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Arial"/>
              <a:ea typeface="Arial"/>
              <a:cs typeface="Arial"/>
              <a:sym typeface="Arial"/>
            </a:endParaRPr>
          </a:p>
        </p:txBody>
      </p:sp>
      <p:sp>
        <p:nvSpPr>
          <p:cNvPr id="196" name="Google Shape;196;p22"/>
          <p:cNvSpPr/>
          <p:nvPr/>
        </p:nvSpPr>
        <p:spPr>
          <a:xfrm>
            <a:off x="0" y="1866900"/>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Calibri"/>
              <a:buNone/>
            </a:pPr>
            <a:r>
              <a:rPr lang="fr-FR" sz="11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Arial"/>
              <a:ea typeface="Arial"/>
              <a:cs typeface="Arial"/>
              <a:sym typeface="Arial"/>
            </a:endParaRPr>
          </a:p>
        </p:txBody>
      </p:sp>
      <p:sp>
        <p:nvSpPr>
          <p:cNvPr id="197" name="Google Shape;197;p22"/>
          <p:cNvSpPr/>
          <p:nvPr/>
        </p:nvSpPr>
        <p:spPr>
          <a:xfrm>
            <a:off x="0" y="2447925"/>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Calibri"/>
              <a:buNone/>
            </a:pPr>
            <a:r>
              <a:rPr lang="fr-FR" sz="11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Arial"/>
              <a:ea typeface="Arial"/>
              <a:cs typeface="Arial"/>
              <a:sym typeface="Arial"/>
            </a:endParaRPr>
          </a:p>
        </p:txBody>
      </p:sp>
      <p:sp>
        <p:nvSpPr>
          <p:cNvPr id="198" name="Google Shape;198;p22"/>
          <p:cNvSpPr/>
          <p:nvPr/>
        </p:nvSpPr>
        <p:spPr>
          <a:xfrm>
            <a:off x="0" y="3228975"/>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Calibri"/>
              <a:buNone/>
            </a:pPr>
            <a:r>
              <a:rPr lang="fr-FR" sz="11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Arial"/>
              <a:ea typeface="Arial"/>
              <a:cs typeface="Arial"/>
              <a:sym typeface="Arial"/>
            </a:endParaRPr>
          </a:p>
        </p:txBody>
      </p:sp>
      <p:sp>
        <p:nvSpPr>
          <p:cNvPr id="199" name="Google Shape;199;p22"/>
          <p:cNvSpPr/>
          <p:nvPr/>
        </p:nvSpPr>
        <p:spPr>
          <a:xfrm>
            <a:off x="0" y="3717032"/>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00" name="Google Shape;200;p22"/>
          <p:cNvSpPr/>
          <p:nvPr/>
        </p:nvSpPr>
        <p:spPr>
          <a:xfrm>
            <a:off x="0" y="5267325"/>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Calibri"/>
              <a:buNone/>
            </a:pPr>
            <a:r>
              <a:rPr lang="fr-FR" sz="11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Arial"/>
              <a:ea typeface="Arial"/>
              <a:cs typeface="Arial"/>
              <a:sym typeface="Arial"/>
            </a:endParaRPr>
          </a:p>
        </p:txBody>
      </p:sp>
      <p:sp>
        <p:nvSpPr>
          <p:cNvPr id="201" name="Google Shape;201;p22"/>
          <p:cNvSpPr/>
          <p:nvPr/>
        </p:nvSpPr>
        <p:spPr>
          <a:xfrm>
            <a:off x="0" y="6143625"/>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Calibri"/>
              <a:buNone/>
            </a:pPr>
            <a:r>
              <a:rPr lang="fr-FR" sz="11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Arial"/>
              <a:ea typeface="Arial"/>
              <a:cs typeface="Arial"/>
              <a:sym typeface="Arial"/>
            </a:endParaRPr>
          </a:p>
        </p:txBody>
      </p:sp>
      <p:sp>
        <p:nvSpPr>
          <p:cNvPr id="202" name="Google Shape;202;p22"/>
          <p:cNvSpPr/>
          <p:nvPr/>
        </p:nvSpPr>
        <p:spPr>
          <a:xfrm>
            <a:off x="0" y="6962775"/>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Calibri"/>
              <a:buNone/>
            </a:pPr>
            <a:r>
              <a:rPr lang="fr-FR" sz="11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Arial"/>
              <a:ea typeface="Arial"/>
              <a:cs typeface="Arial"/>
              <a:sym typeface="Arial"/>
            </a:endParaRPr>
          </a:p>
        </p:txBody>
      </p:sp>
      <p:sp>
        <p:nvSpPr>
          <p:cNvPr id="203" name="Google Shape;203;p22"/>
          <p:cNvSpPr/>
          <p:nvPr/>
        </p:nvSpPr>
        <p:spPr>
          <a:xfrm>
            <a:off x="0" y="1139190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04" name="Google Shape;204;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10</a:t>
            </a:fld>
            <a:endParaRPr/>
          </a:p>
        </p:txBody>
      </p:sp>
      <p:pic>
        <p:nvPicPr>
          <p:cNvPr id="205" name="Google Shape;205;p22"/>
          <p:cNvPicPr preferRelativeResize="0"/>
          <p:nvPr/>
        </p:nvPicPr>
        <p:blipFill>
          <a:blip r:embed="rId10">
            <a:alphaModFix/>
          </a:blip>
          <a:stretch>
            <a:fillRect/>
          </a:stretch>
        </p:blipFill>
        <p:spPr>
          <a:xfrm>
            <a:off x="913275" y="4451400"/>
            <a:ext cx="2736300" cy="684075"/>
          </a:xfrm>
          <a:prstGeom prst="rect">
            <a:avLst/>
          </a:prstGeom>
          <a:noFill/>
          <a:ln>
            <a:noFill/>
          </a:ln>
        </p:spPr>
      </p:pic>
      <p:pic>
        <p:nvPicPr>
          <p:cNvPr id="206" name="Google Shape;206;p22"/>
          <p:cNvPicPr preferRelativeResize="0"/>
          <p:nvPr/>
        </p:nvPicPr>
        <p:blipFill>
          <a:blip r:embed="rId11">
            <a:alphaModFix/>
          </a:blip>
          <a:stretch>
            <a:fillRect/>
          </a:stretch>
        </p:blipFill>
        <p:spPr>
          <a:xfrm>
            <a:off x="4640188" y="4378892"/>
            <a:ext cx="2864025" cy="82754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335"/>
        <p:cNvGrpSpPr/>
        <p:nvPr/>
      </p:nvGrpSpPr>
      <p:grpSpPr>
        <a:xfrm>
          <a:off x="0" y="0"/>
          <a:ext cx="0" cy="0"/>
          <a:chOff x="0" y="0"/>
          <a:chExt cx="0" cy="0"/>
        </a:xfrm>
      </p:grpSpPr>
      <p:sp>
        <p:nvSpPr>
          <p:cNvPr id="1336" name="Google Shape;1336;p106"/>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337" name="Google Shape;1337;p106"/>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5: Gestion des processus</a:t>
            </a:r>
            <a:endParaRPr sz="1800">
              <a:solidFill>
                <a:srgbClr val="366092"/>
              </a:solidFill>
              <a:latin typeface="Calibri"/>
              <a:ea typeface="Calibri"/>
              <a:cs typeface="Calibri"/>
              <a:sym typeface="Calibri"/>
            </a:endParaRPr>
          </a:p>
        </p:txBody>
      </p:sp>
      <p:sp>
        <p:nvSpPr>
          <p:cNvPr id="1338" name="Google Shape;1338;p106"/>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Les processus </a:t>
            </a:r>
            <a:endParaRPr sz="2400">
              <a:solidFill>
                <a:srgbClr val="0070C0"/>
              </a:solidFill>
              <a:latin typeface="Calibri"/>
              <a:ea typeface="Calibri"/>
              <a:cs typeface="Calibri"/>
              <a:sym typeface="Calibri"/>
            </a:endParaRPr>
          </a:p>
        </p:txBody>
      </p:sp>
      <p:sp>
        <p:nvSpPr>
          <p:cNvPr id="1339" name="Google Shape;1339;p106"/>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340" name="Google Shape;1340;p106"/>
          <p:cNvSpPr/>
          <p:nvPr/>
        </p:nvSpPr>
        <p:spPr>
          <a:xfrm>
            <a:off x="785786" y="1357298"/>
            <a:ext cx="3582071" cy="461665"/>
          </a:xfrm>
          <a:prstGeom prst="rect">
            <a:avLst/>
          </a:prstGeom>
          <a:noFill/>
          <a:ln>
            <a:noFill/>
          </a:ln>
        </p:spPr>
        <p:txBody>
          <a:bodyPr spcFirstLastPara="1" wrap="square" lIns="91425" tIns="45700" rIns="91425" bIns="45700" anchor="t" anchorCtr="0">
            <a:noAutofit/>
          </a:bodyPr>
          <a:lstStyle/>
          <a:p>
            <a:pPr marL="447675" marR="0" lvl="0" indent="-447675" algn="l" rtl="0">
              <a:spcBef>
                <a:spcPts val="0"/>
              </a:spcBef>
              <a:spcAft>
                <a:spcPts val="0"/>
              </a:spcAft>
              <a:buClr>
                <a:schemeClr val="accent1"/>
              </a:buClr>
              <a:buSzPts val="1680"/>
              <a:buFont typeface="Noto Sans Symbols"/>
              <a:buChar char="■"/>
            </a:pPr>
            <a:r>
              <a:rPr lang="fr-FR" sz="2400">
                <a:solidFill>
                  <a:schemeClr val="dk1"/>
                </a:solidFill>
                <a:latin typeface="Calibri"/>
                <a:ea typeface="Calibri"/>
                <a:cs typeface="Calibri"/>
                <a:sym typeface="Calibri"/>
              </a:rPr>
              <a:t>Infos retournées par </a:t>
            </a:r>
            <a:r>
              <a:rPr lang="fr-FR" sz="2400" b="1">
                <a:solidFill>
                  <a:schemeClr val="dk1"/>
                </a:solidFill>
                <a:latin typeface="Calibri"/>
                <a:ea typeface="Calibri"/>
                <a:cs typeface="Calibri"/>
                <a:sym typeface="Calibri"/>
              </a:rPr>
              <a:t>ps</a:t>
            </a:r>
            <a:r>
              <a:rPr lang="fr-FR" sz="2400">
                <a:solidFill>
                  <a:schemeClr val="dk1"/>
                </a:solidFill>
                <a:latin typeface="Calibri"/>
                <a:ea typeface="Calibri"/>
                <a:cs typeface="Calibri"/>
                <a:sym typeface="Calibri"/>
              </a:rPr>
              <a:t>:</a:t>
            </a:r>
            <a:endParaRPr/>
          </a:p>
        </p:txBody>
      </p:sp>
      <p:sp>
        <p:nvSpPr>
          <p:cNvPr id="1341" name="Google Shape;1341;p106"/>
          <p:cNvSpPr txBox="1"/>
          <p:nvPr/>
        </p:nvSpPr>
        <p:spPr>
          <a:xfrm>
            <a:off x="1752600" y="2160588"/>
            <a:ext cx="5213350" cy="16160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b="1">
                <a:solidFill>
                  <a:srgbClr val="538CD5"/>
                </a:solidFill>
                <a:latin typeface="Courier New"/>
                <a:ea typeface="Courier New"/>
                <a:cs typeface="Courier New"/>
                <a:sym typeface="Courier New"/>
              </a:rPr>
              <a:t>[mohamed@localhost:~]# ps</a:t>
            </a:r>
            <a:endParaRPr sz="2000" b="1">
              <a:solidFill>
                <a:srgbClr val="538CD5"/>
              </a:solidFill>
              <a:latin typeface="Courier New"/>
              <a:ea typeface="Courier New"/>
              <a:cs typeface="Courier New"/>
              <a:sym typeface="Courier New"/>
            </a:endParaRPr>
          </a:p>
          <a:p>
            <a:pPr marL="0" marR="0" lvl="0" indent="0" algn="l" rtl="0">
              <a:spcBef>
                <a:spcPts val="0"/>
              </a:spcBef>
              <a:spcAft>
                <a:spcPts val="0"/>
              </a:spcAft>
              <a:buNone/>
            </a:pPr>
            <a:r>
              <a:rPr lang="fr-FR" sz="2000" b="1">
                <a:solidFill>
                  <a:srgbClr val="538CD5"/>
                </a:solidFill>
                <a:latin typeface="Courier New"/>
                <a:ea typeface="Courier New"/>
                <a:cs typeface="Courier New"/>
                <a:sym typeface="Courier New"/>
              </a:rPr>
              <a:t>  PID  TT  STAT      TIME COMMAND</a:t>
            </a:r>
            <a:endParaRPr/>
          </a:p>
          <a:p>
            <a:pPr marL="0" marR="0" lvl="0" indent="0" algn="l" rtl="0">
              <a:spcBef>
                <a:spcPts val="0"/>
              </a:spcBef>
              <a:spcAft>
                <a:spcPts val="0"/>
              </a:spcAft>
              <a:buNone/>
            </a:pPr>
            <a:r>
              <a:rPr lang="fr-FR" sz="2000" b="1">
                <a:solidFill>
                  <a:srgbClr val="538CD5"/>
                </a:solidFill>
                <a:latin typeface="Courier New"/>
                <a:ea typeface="Courier New"/>
                <a:cs typeface="Courier New"/>
                <a:sym typeface="Courier New"/>
              </a:rPr>
              <a:t> 3899  p1  R      0:00.08 -zsh</a:t>
            </a:r>
            <a:endParaRPr sz="2000" b="1">
              <a:solidFill>
                <a:srgbClr val="538CD5"/>
              </a:solidFill>
              <a:latin typeface="Courier New"/>
              <a:ea typeface="Courier New"/>
              <a:cs typeface="Courier New"/>
              <a:sym typeface="Courier New"/>
            </a:endParaRPr>
          </a:p>
          <a:p>
            <a:pPr marL="0" marR="0" lvl="0" indent="0" algn="l" rtl="0">
              <a:spcBef>
                <a:spcPts val="0"/>
              </a:spcBef>
              <a:spcAft>
                <a:spcPts val="0"/>
              </a:spcAft>
              <a:buNone/>
            </a:pPr>
            <a:r>
              <a:rPr lang="fr-FR" sz="2000" b="1">
                <a:solidFill>
                  <a:srgbClr val="538CD5"/>
                </a:solidFill>
                <a:latin typeface="Courier New"/>
                <a:ea typeface="Courier New"/>
                <a:cs typeface="Courier New"/>
                <a:sym typeface="Courier New"/>
              </a:rPr>
              <a:t> 4743  p1  R+     0:00.14 emacs</a:t>
            </a:r>
            <a:endParaRPr sz="2000" b="1">
              <a:solidFill>
                <a:srgbClr val="538CD5"/>
              </a:solidFill>
              <a:latin typeface="Courier New"/>
              <a:ea typeface="Courier New"/>
              <a:cs typeface="Courier New"/>
              <a:sym typeface="Courier New"/>
            </a:endParaRPr>
          </a:p>
          <a:p>
            <a:pPr marL="0" marR="0" lvl="0" indent="0" algn="l" rtl="0">
              <a:spcBef>
                <a:spcPts val="0"/>
              </a:spcBef>
              <a:spcAft>
                <a:spcPts val="0"/>
              </a:spcAft>
              <a:buNone/>
            </a:pPr>
            <a:r>
              <a:rPr lang="fr-FR" sz="2000" b="1">
                <a:solidFill>
                  <a:srgbClr val="538CD5"/>
                </a:solidFill>
                <a:latin typeface="Courier New"/>
                <a:ea typeface="Courier New"/>
                <a:cs typeface="Courier New"/>
                <a:sym typeface="Courier New"/>
              </a:rPr>
              <a:t> 4180 std  S      0:00.04 -zsh</a:t>
            </a:r>
            <a:endParaRPr sz="2000" b="1">
              <a:solidFill>
                <a:srgbClr val="538CD5"/>
              </a:solidFill>
              <a:latin typeface="Courier New"/>
              <a:ea typeface="Courier New"/>
              <a:cs typeface="Courier New"/>
              <a:sym typeface="Courier New"/>
            </a:endParaRPr>
          </a:p>
        </p:txBody>
      </p:sp>
      <p:sp>
        <p:nvSpPr>
          <p:cNvPr id="1342" name="Google Shape;1342;p106"/>
          <p:cNvSpPr/>
          <p:nvPr/>
        </p:nvSpPr>
        <p:spPr>
          <a:xfrm>
            <a:off x="5029200" y="4214818"/>
            <a:ext cx="3429000" cy="2286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None/>
            </a:pPr>
            <a:r>
              <a:rPr lang="fr-FR" sz="1800">
                <a:solidFill>
                  <a:srgbClr val="000000"/>
                </a:solidFill>
                <a:latin typeface="Calibri"/>
                <a:ea typeface="Calibri"/>
                <a:cs typeface="Calibri"/>
                <a:sym typeface="Calibri"/>
              </a:rPr>
              <a:t>	R	actif</a:t>
            </a:r>
            <a:endParaRPr/>
          </a:p>
          <a:p>
            <a:pPr marL="342900" marR="0" lvl="0" indent="-342900" algn="l" rtl="0">
              <a:lnSpc>
                <a:spcPct val="90000"/>
              </a:lnSpc>
              <a:spcBef>
                <a:spcPts val="360"/>
              </a:spcBef>
              <a:spcAft>
                <a:spcPts val="0"/>
              </a:spcAft>
              <a:buNone/>
            </a:pPr>
            <a:r>
              <a:rPr lang="fr-FR" sz="1800">
                <a:solidFill>
                  <a:srgbClr val="000000"/>
                </a:solidFill>
                <a:latin typeface="Calibri"/>
                <a:ea typeface="Calibri"/>
                <a:cs typeface="Calibri"/>
                <a:sym typeface="Calibri"/>
              </a:rPr>
              <a:t>	T	bloqué</a:t>
            </a:r>
            <a:endParaRPr/>
          </a:p>
          <a:p>
            <a:pPr marL="342900" marR="0" lvl="0" indent="-342900" algn="l" rtl="0">
              <a:lnSpc>
                <a:spcPct val="90000"/>
              </a:lnSpc>
              <a:spcBef>
                <a:spcPts val="360"/>
              </a:spcBef>
              <a:spcAft>
                <a:spcPts val="0"/>
              </a:spcAft>
              <a:buNone/>
            </a:pPr>
            <a:r>
              <a:rPr lang="fr-FR" sz="1800">
                <a:solidFill>
                  <a:srgbClr val="000000"/>
                </a:solidFill>
                <a:latin typeface="Calibri"/>
                <a:ea typeface="Calibri"/>
                <a:cs typeface="Calibri"/>
                <a:sym typeface="Calibri"/>
              </a:rPr>
              <a:t>	P	en attente de page</a:t>
            </a:r>
            <a:endParaRPr/>
          </a:p>
          <a:p>
            <a:pPr marL="342900" marR="0" lvl="0" indent="-342900" algn="l" rtl="0">
              <a:lnSpc>
                <a:spcPct val="90000"/>
              </a:lnSpc>
              <a:spcBef>
                <a:spcPts val="360"/>
              </a:spcBef>
              <a:spcAft>
                <a:spcPts val="0"/>
              </a:spcAft>
              <a:buNone/>
            </a:pPr>
            <a:r>
              <a:rPr lang="fr-FR" sz="1800">
                <a:solidFill>
                  <a:srgbClr val="000000"/>
                </a:solidFill>
                <a:latin typeface="Calibri"/>
                <a:ea typeface="Calibri"/>
                <a:cs typeface="Calibri"/>
                <a:sym typeface="Calibri"/>
              </a:rPr>
              <a:t>	D	en attente de disque</a:t>
            </a:r>
            <a:endParaRPr/>
          </a:p>
          <a:p>
            <a:pPr marL="342900" marR="0" lvl="0" indent="-342900" algn="l" rtl="0">
              <a:lnSpc>
                <a:spcPct val="90000"/>
              </a:lnSpc>
              <a:spcBef>
                <a:spcPts val="360"/>
              </a:spcBef>
              <a:spcAft>
                <a:spcPts val="0"/>
              </a:spcAft>
              <a:buNone/>
            </a:pPr>
            <a:r>
              <a:rPr lang="fr-FR" sz="1800">
                <a:solidFill>
                  <a:srgbClr val="000000"/>
                </a:solidFill>
                <a:latin typeface="Calibri"/>
                <a:ea typeface="Calibri"/>
                <a:cs typeface="Calibri"/>
                <a:sym typeface="Calibri"/>
              </a:rPr>
              <a:t>	S	endormi</a:t>
            </a:r>
            <a:endParaRPr/>
          </a:p>
          <a:p>
            <a:pPr marL="342900" marR="0" lvl="0" indent="-342900" algn="l" rtl="0">
              <a:lnSpc>
                <a:spcPct val="90000"/>
              </a:lnSpc>
              <a:spcBef>
                <a:spcPts val="360"/>
              </a:spcBef>
              <a:spcAft>
                <a:spcPts val="0"/>
              </a:spcAft>
              <a:buNone/>
            </a:pPr>
            <a:r>
              <a:rPr lang="fr-FR" sz="1800">
                <a:solidFill>
                  <a:srgbClr val="000000"/>
                </a:solidFill>
                <a:latin typeface="Calibri"/>
                <a:ea typeface="Calibri"/>
                <a:cs typeface="Calibri"/>
                <a:sym typeface="Calibri"/>
              </a:rPr>
              <a:t>	IW	swappé</a:t>
            </a:r>
            <a:endParaRPr/>
          </a:p>
          <a:p>
            <a:pPr marL="342900" marR="0" lvl="0" indent="-342900" algn="l" rtl="0">
              <a:lnSpc>
                <a:spcPct val="90000"/>
              </a:lnSpc>
              <a:spcBef>
                <a:spcPts val="360"/>
              </a:spcBef>
              <a:spcAft>
                <a:spcPts val="0"/>
              </a:spcAft>
              <a:buNone/>
            </a:pPr>
            <a:r>
              <a:rPr lang="fr-FR" sz="1800">
                <a:solidFill>
                  <a:srgbClr val="000000"/>
                </a:solidFill>
                <a:latin typeface="Calibri"/>
                <a:ea typeface="Calibri"/>
                <a:cs typeface="Calibri"/>
                <a:sym typeface="Calibri"/>
              </a:rPr>
              <a:t>	Z	tué</a:t>
            </a:r>
            <a:endParaRPr sz="2000">
              <a:solidFill>
                <a:srgbClr val="000000"/>
              </a:solidFill>
              <a:latin typeface="Calibri"/>
              <a:ea typeface="Calibri"/>
              <a:cs typeface="Calibri"/>
              <a:sym typeface="Calibri"/>
            </a:endParaRPr>
          </a:p>
        </p:txBody>
      </p:sp>
      <p:grpSp>
        <p:nvGrpSpPr>
          <p:cNvPr id="1343" name="Google Shape;1343;p106"/>
          <p:cNvGrpSpPr/>
          <p:nvPr/>
        </p:nvGrpSpPr>
        <p:grpSpPr>
          <a:xfrm>
            <a:off x="0" y="2709863"/>
            <a:ext cx="2057400" cy="990600"/>
            <a:chOff x="0" y="1392"/>
            <a:chExt cx="1296" cy="624"/>
          </a:xfrm>
        </p:grpSpPr>
        <p:sp>
          <p:nvSpPr>
            <p:cNvPr id="1344" name="Google Shape;1344;p106"/>
            <p:cNvSpPr txBox="1"/>
            <p:nvPr/>
          </p:nvSpPr>
          <p:spPr>
            <a:xfrm>
              <a:off x="0" y="1574"/>
              <a:ext cx="978" cy="4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b="1">
                  <a:solidFill>
                    <a:srgbClr val="FF8000"/>
                  </a:solidFill>
                  <a:latin typeface="Calibri"/>
                  <a:ea typeface="Calibri"/>
                  <a:cs typeface="Calibri"/>
                  <a:sym typeface="Calibri"/>
                </a:rPr>
                <a:t>numéro de </a:t>
              </a:r>
              <a:br>
                <a:rPr lang="fr-FR" sz="2000" b="1">
                  <a:solidFill>
                    <a:srgbClr val="FF8000"/>
                  </a:solidFill>
                  <a:latin typeface="Calibri"/>
                  <a:ea typeface="Calibri"/>
                  <a:cs typeface="Calibri"/>
                  <a:sym typeface="Calibri"/>
                </a:rPr>
              </a:br>
              <a:r>
                <a:rPr lang="fr-FR" sz="2000" b="1">
                  <a:solidFill>
                    <a:srgbClr val="FF8000"/>
                  </a:solidFill>
                  <a:latin typeface="Calibri"/>
                  <a:ea typeface="Calibri"/>
                  <a:cs typeface="Calibri"/>
                  <a:sym typeface="Calibri"/>
                </a:rPr>
                <a:t>processus</a:t>
              </a:r>
              <a:endParaRPr/>
            </a:p>
          </p:txBody>
        </p:sp>
        <p:cxnSp>
          <p:nvCxnSpPr>
            <p:cNvPr id="1345" name="Google Shape;1345;p106"/>
            <p:cNvCxnSpPr/>
            <p:nvPr/>
          </p:nvCxnSpPr>
          <p:spPr>
            <a:xfrm rot="10800000" flipH="1">
              <a:off x="720" y="1392"/>
              <a:ext cx="576" cy="192"/>
            </a:xfrm>
            <a:prstGeom prst="straightConnector1">
              <a:avLst/>
            </a:prstGeom>
            <a:noFill/>
            <a:ln w="9525" cap="flat" cmpd="sng">
              <a:solidFill>
                <a:srgbClr val="FF8000"/>
              </a:solidFill>
              <a:prstDash val="solid"/>
              <a:round/>
              <a:headEnd type="none" w="sm" len="sm"/>
              <a:tailEnd type="triangle" w="lg" len="lg"/>
            </a:ln>
          </p:spPr>
        </p:cxnSp>
      </p:grpSp>
      <p:grpSp>
        <p:nvGrpSpPr>
          <p:cNvPr id="1346" name="Google Shape;1346;p106"/>
          <p:cNvGrpSpPr/>
          <p:nvPr/>
        </p:nvGrpSpPr>
        <p:grpSpPr>
          <a:xfrm>
            <a:off x="5486400" y="1566863"/>
            <a:ext cx="3352800" cy="914400"/>
            <a:chOff x="3456" y="672"/>
            <a:chExt cx="2112" cy="576"/>
          </a:xfrm>
        </p:grpSpPr>
        <p:sp>
          <p:nvSpPr>
            <p:cNvPr id="1347" name="Google Shape;1347;p106"/>
            <p:cNvSpPr txBox="1"/>
            <p:nvPr/>
          </p:nvSpPr>
          <p:spPr>
            <a:xfrm>
              <a:off x="4093" y="672"/>
              <a:ext cx="1475"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b="1">
                  <a:solidFill>
                    <a:srgbClr val="FF8000"/>
                  </a:solidFill>
                  <a:latin typeface="Calibri"/>
                  <a:ea typeface="Calibri"/>
                  <a:cs typeface="Calibri"/>
                  <a:sym typeface="Calibri"/>
                </a:rPr>
                <a:t>temps CPU utilisé</a:t>
              </a:r>
              <a:endParaRPr/>
            </a:p>
          </p:txBody>
        </p:sp>
        <p:cxnSp>
          <p:nvCxnSpPr>
            <p:cNvPr id="1348" name="Google Shape;1348;p106"/>
            <p:cNvCxnSpPr/>
            <p:nvPr/>
          </p:nvCxnSpPr>
          <p:spPr>
            <a:xfrm flipH="1">
              <a:off x="3456" y="912"/>
              <a:ext cx="864" cy="336"/>
            </a:xfrm>
            <a:prstGeom prst="straightConnector1">
              <a:avLst/>
            </a:prstGeom>
            <a:noFill/>
            <a:ln w="9525" cap="flat" cmpd="sng">
              <a:solidFill>
                <a:srgbClr val="FF8000"/>
              </a:solidFill>
              <a:prstDash val="solid"/>
              <a:round/>
              <a:headEnd type="none" w="sm" len="sm"/>
              <a:tailEnd type="triangle" w="lg" len="lg"/>
            </a:ln>
          </p:spPr>
        </p:cxnSp>
      </p:grpSp>
      <p:grpSp>
        <p:nvGrpSpPr>
          <p:cNvPr id="1349" name="Google Shape;1349;p106"/>
          <p:cNvGrpSpPr/>
          <p:nvPr/>
        </p:nvGrpSpPr>
        <p:grpSpPr>
          <a:xfrm>
            <a:off x="6858000" y="2709863"/>
            <a:ext cx="2286000" cy="1235075"/>
            <a:chOff x="4320" y="1392"/>
            <a:chExt cx="1440" cy="778"/>
          </a:xfrm>
        </p:grpSpPr>
        <p:sp>
          <p:nvSpPr>
            <p:cNvPr id="1350" name="Google Shape;1350;p106"/>
            <p:cNvSpPr txBox="1"/>
            <p:nvPr/>
          </p:nvSpPr>
          <p:spPr>
            <a:xfrm>
              <a:off x="4799" y="1728"/>
              <a:ext cx="961" cy="4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b="1">
                  <a:solidFill>
                    <a:srgbClr val="FF8000"/>
                  </a:solidFill>
                  <a:latin typeface="Calibri"/>
                  <a:ea typeface="Calibri"/>
                  <a:cs typeface="Calibri"/>
                  <a:sym typeface="Calibri"/>
                </a:rPr>
                <a:t>commande</a:t>
              </a:r>
              <a:br>
                <a:rPr lang="fr-FR" sz="2000" b="1">
                  <a:solidFill>
                    <a:srgbClr val="FF8000"/>
                  </a:solidFill>
                  <a:latin typeface="Calibri"/>
                  <a:ea typeface="Calibri"/>
                  <a:cs typeface="Calibri"/>
                  <a:sym typeface="Calibri"/>
                </a:rPr>
              </a:br>
              <a:r>
                <a:rPr lang="fr-FR" sz="2000" b="1">
                  <a:solidFill>
                    <a:srgbClr val="FF8000"/>
                  </a:solidFill>
                  <a:latin typeface="Calibri"/>
                  <a:ea typeface="Calibri"/>
                  <a:cs typeface="Calibri"/>
                  <a:sym typeface="Calibri"/>
                </a:rPr>
                <a:t>exécutée</a:t>
              </a:r>
              <a:endParaRPr/>
            </a:p>
          </p:txBody>
        </p:sp>
        <p:cxnSp>
          <p:nvCxnSpPr>
            <p:cNvPr id="1351" name="Google Shape;1351;p106"/>
            <p:cNvCxnSpPr/>
            <p:nvPr/>
          </p:nvCxnSpPr>
          <p:spPr>
            <a:xfrm rot="10800000">
              <a:off x="4320" y="1392"/>
              <a:ext cx="528" cy="384"/>
            </a:xfrm>
            <a:prstGeom prst="straightConnector1">
              <a:avLst/>
            </a:prstGeom>
            <a:noFill/>
            <a:ln w="9525" cap="flat" cmpd="sng">
              <a:solidFill>
                <a:srgbClr val="FF8000"/>
              </a:solidFill>
              <a:prstDash val="solid"/>
              <a:round/>
              <a:headEnd type="none" w="sm" len="sm"/>
              <a:tailEnd type="triangle" w="lg" len="lg"/>
            </a:ln>
          </p:spPr>
        </p:cxnSp>
      </p:grpSp>
      <p:grpSp>
        <p:nvGrpSpPr>
          <p:cNvPr id="1352" name="Google Shape;1352;p106"/>
          <p:cNvGrpSpPr/>
          <p:nvPr/>
        </p:nvGrpSpPr>
        <p:grpSpPr>
          <a:xfrm>
            <a:off x="3733800" y="2786063"/>
            <a:ext cx="1539875" cy="1997075"/>
            <a:chOff x="2352" y="1440"/>
            <a:chExt cx="970" cy="1258"/>
          </a:xfrm>
        </p:grpSpPr>
        <p:sp>
          <p:nvSpPr>
            <p:cNvPr id="1353" name="Google Shape;1353;p106"/>
            <p:cNvSpPr txBox="1"/>
            <p:nvPr/>
          </p:nvSpPr>
          <p:spPr>
            <a:xfrm>
              <a:off x="2352" y="2256"/>
              <a:ext cx="970" cy="4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b="1">
                  <a:solidFill>
                    <a:srgbClr val="FF8000"/>
                  </a:solidFill>
                  <a:latin typeface="Calibri"/>
                  <a:ea typeface="Calibri"/>
                  <a:cs typeface="Calibri"/>
                  <a:sym typeface="Calibri"/>
                </a:rPr>
                <a:t>état du </a:t>
              </a:r>
              <a:br>
                <a:rPr lang="fr-FR" sz="2000" b="1">
                  <a:solidFill>
                    <a:srgbClr val="FF8000"/>
                  </a:solidFill>
                  <a:latin typeface="Calibri"/>
                  <a:ea typeface="Calibri"/>
                  <a:cs typeface="Calibri"/>
                  <a:sym typeface="Calibri"/>
                </a:rPr>
              </a:br>
              <a:r>
                <a:rPr lang="fr-FR" sz="2000" b="1">
                  <a:solidFill>
                    <a:srgbClr val="FF8000"/>
                  </a:solidFill>
                  <a:latin typeface="Calibri"/>
                  <a:ea typeface="Calibri"/>
                  <a:cs typeface="Calibri"/>
                  <a:sym typeface="Calibri"/>
                </a:rPr>
                <a:t>processus:</a:t>
              </a:r>
              <a:endParaRPr/>
            </a:p>
          </p:txBody>
        </p:sp>
        <p:cxnSp>
          <p:nvCxnSpPr>
            <p:cNvPr id="1354" name="Google Shape;1354;p106"/>
            <p:cNvCxnSpPr/>
            <p:nvPr/>
          </p:nvCxnSpPr>
          <p:spPr>
            <a:xfrm rot="10800000">
              <a:off x="2448" y="1440"/>
              <a:ext cx="336" cy="816"/>
            </a:xfrm>
            <a:prstGeom prst="straightConnector1">
              <a:avLst/>
            </a:prstGeom>
            <a:noFill/>
            <a:ln w="9525" cap="flat" cmpd="sng">
              <a:solidFill>
                <a:srgbClr val="FF8000"/>
              </a:solidFill>
              <a:prstDash val="solid"/>
              <a:round/>
              <a:headEnd type="none" w="sm" len="sm"/>
              <a:tailEnd type="triangle" w="lg" len="lg"/>
            </a:ln>
          </p:spPr>
        </p:cxnSp>
      </p:grpSp>
      <p:grpSp>
        <p:nvGrpSpPr>
          <p:cNvPr id="1355" name="Google Shape;1355;p106"/>
          <p:cNvGrpSpPr/>
          <p:nvPr/>
        </p:nvGrpSpPr>
        <p:grpSpPr>
          <a:xfrm>
            <a:off x="685800" y="2786063"/>
            <a:ext cx="2209800" cy="2759075"/>
            <a:chOff x="432" y="1440"/>
            <a:chExt cx="1392" cy="1738"/>
          </a:xfrm>
        </p:grpSpPr>
        <p:sp>
          <p:nvSpPr>
            <p:cNvPr id="1356" name="Google Shape;1356;p106"/>
            <p:cNvSpPr txBox="1"/>
            <p:nvPr/>
          </p:nvSpPr>
          <p:spPr>
            <a:xfrm>
              <a:off x="432" y="2736"/>
              <a:ext cx="737" cy="4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b="1">
                  <a:solidFill>
                    <a:srgbClr val="FF8000"/>
                  </a:solidFill>
                  <a:latin typeface="Calibri"/>
                  <a:ea typeface="Calibri"/>
                  <a:cs typeface="Calibri"/>
                  <a:sym typeface="Calibri"/>
                </a:rPr>
                <a:t>terminal</a:t>
              </a:r>
              <a:br>
                <a:rPr lang="fr-FR" sz="2000" b="1">
                  <a:solidFill>
                    <a:srgbClr val="FF8000"/>
                  </a:solidFill>
                  <a:latin typeface="Calibri"/>
                  <a:ea typeface="Calibri"/>
                  <a:cs typeface="Calibri"/>
                  <a:sym typeface="Calibri"/>
                </a:rPr>
              </a:br>
              <a:r>
                <a:rPr lang="fr-FR" sz="2000" b="1">
                  <a:solidFill>
                    <a:srgbClr val="FF8000"/>
                  </a:solidFill>
                  <a:latin typeface="Calibri"/>
                  <a:ea typeface="Calibri"/>
                  <a:cs typeface="Calibri"/>
                  <a:sym typeface="Calibri"/>
                </a:rPr>
                <a:t>associé</a:t>
              </a:r>
              <a:endParaRPr/>
            </a:p>
          </p:txBody>
        </p:sp>
        <p:cxnSp>
          <p:nvCxnSpPr>
            <p:cNvPr id="1357" name="Google Shape;1357;p106"/>
            <p:cNvCxnSpPr/>
            <p:nvPr/>
          </p:nvCxnSpPr>
          <p:spPr>
            <a:xfrm rot="10800000" flipH="1">
              <a:off x="1104" y="1440"/>
              <a:ext cx="720" cy="1296"/>
            </a:xfrm>
            <a:prstGeom prst="straightConnector1">
              <a:avLst/>
            </a:prstGeom>
            <a:noFill/>
            <a:ln w="9525" cap="flat" cmpd="sng">
              <a:solidFill>
                <a:srgbClr val="FF8000"/>
              </a:solidFill>
              <a:prstDash val="solid"/>
              <a:round/>
              <a:headEnd type="none" w="sm" len="sm"/>
              <a:tailEnd type="triangle" w="lg" len="lg"/>
            </a:ln>
          </p:spPr>
        </p:cxnSp>
      </p:grpSp>
      <p:sp>
        <p:nvSpPr>
          <p:cNvPr id="1358" name="Google Shape;1358;p10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100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43"/>
                                        </p:tgtEl>
                                        <p:attrNameLst>
                                          <p:attrName>style.visibility</p:attrName>
                                        </p:attrNameLst>
                                      </p:cBhvr>
                                      <p:to>
                                        <p:strVal val="visible"/>
                                      </p:to>
                                    </p:set>
                                    <p:animEffect transition="in" filter="fade">
                                      <p:cBhvr>
                                        <p:cTn id="7" dur="1"/>
                                        <p:tgtEl>
                                          <p:spTgt spid="13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55"/>
                                        </p:tgtEl>
                                        <p:attrNameLst>
                                          <p:attrName>style.visibility</p:attrName>
                                        </p:attrNameLst>
                                      </p:cBhvr>
                                      <p:to>
                                        <p:strVal val="visible"/>
                                      </p:to>
                                    </p:set>
                                    <p:animEffect transition="in" filter="fade">
                                      <p:cBhvr>
                                        <p:cTn id="12" dur="1"/>
                                        <p:tgtEl>
                                          <p:spTgt spid="135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42"/>
                                        </p:tgtEl>
                                        <p:attrNameLst>
                                          <p:attrName>style.visibility</p:attrName>
                                        </p:attrNameLst>
                                      </p:cBhvr>
                                      <p:to>
                                        <p:strVal val="visible"/>
                                      </p:to>
                                    </p:set>
                                    <p:animEffect transition="in" filter="fade">
                                      <p:cBhvr>
                                        <p:cTn id="21" dur="1"/>
                                        <p:tgtEl>
                                          <p:spTgt spid="134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46"/>
                                        </p:tgtEl>
                                        <p:attrNameLst>
                                          <p:attrName>style.visibility</p:attrName>
                                        </p:attrNameLst>
                                      </p:cBhvr>
                                      <p:to>
                                        <p:strVal val="visible"/>
                                      </p:to>
                                    </p:set>
                                    <p:animEffect transition="in" filter="fade">
                                      <p:cBhvr>
                                        <p:cTn id="26" dur="1"/>
                                        <p:tgtEl>
                                          <p:spTgt spid="134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362"/>
        <p:cNvGrpSpPr/>
        <p:nvPr/>
      </p:nvGrpSpPr>
      <p:grpSpPr>
        <a:xfrm>
          <a:off x="0" y="0"/>
          <a:ext cx="0" cy="0"/>
          <a:chOff x="0" y="0"/>
          <a:chExt cx="0" cy="0"/>
        </a:xfrm>
      </p:grpSpPr>
      <p:sp>
        <p:nvSpPr>
          <p:cNvPr id="1363" name="Google Shape;1363;p107"/>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364" name="Google Shape;1364;p107"/>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5: Gestion des processus</a:t>
            </a:r>
            <a:endParaRPr sz="1800">
              <a:solidFill>
                <a:srgbClr val="366092"/>
              </a:solidFill>
              <a:latin typeface="Calibri"/>
              <a:ea typeface="Calibri"/>
              <a:cs typeface="Calibri"/>
              <a:sym typeface="Calibri"/>
            </a:endParaRPr>
          </a:p>
        </p:txBody>
      </p:sp>
      <p:sp>
        <p:nvSpPr>
          <p:cNvPr id="1365" name="Google Shape;1365;p107"/>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Les processus </a:t>
            </a:r>
            <a:endParaRPr sz="2400">
              <a:solidFill>
                <a:srgbClr val="0070C0"/>
              </a:solidFill>
              <a:latin typeface="Calibri"/>
              <a:ea typeface="Calibri"/>
              <a:cs typeface="Calibri"/>
              <a:sym typeface="Calibri"/>
            </a:endParaRPr>
          </a:p>
        </p:txBody>
      </p:sp>
      <p:sp>
        <p:nvSpPr>
          <p:cNvPr id="1366" name="Google Shape;1366;p107"/>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367" name="Google Shape;1367;p107"/>
          <p:cNvSpPr/>
          <p:nvPr/>
        </p:nvSpPr>
        <p:spPr>
          <a:xfrm>
            <a:off x="928662" y="1052736"/>
            <a:ext cx="7286676" cy="4829014"/>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None/>
            </a:pPr>
            <a:r>
              <a:rPr lang="fr-FR" sz="1800" b="1">
                <a:solidFill>
                  <a:schemeClr val="dk1"/>
                </a:solidFill>
                <a:latin typeface="Courier"/>
                <a:ea typeface="Courier"/>
                <a:cs typeface="Courier"/>
                <a:sym typeface="Courier"/>
              </a:rPr>
              <a:t>Foreground </a:t>
            </a:r>
            <a:r>
              <a:rPr lang="fr-FR" sz="1800">
                <a:solidFill>
                  <a:schemeClr val="dk1"/>
                </a:solidFill>
                <a:latin typeface="Courier"/>
                <a:ea typeface="Courier"/>
                <a:cs typeface="Courier"/>
                <a:sym typeface="Courier"/>
              </a:rPr>
              <a:t>commande qui garde la main pendant son exécution. Utilise le clavier et l’écran.</a:t>
            </a:r>
            <a:endParaRPr/>
          </a:p>
          <a:p>
            <a:pPr marL="0" marR="0" lvl="0" indent="0" algn="just" rtl="0">
              <a:lnSpc>
                <a:spcPct val="90000"/>
              </a:lnSpc>
              <a:spcBef>
                <a:spcPts val="0"/>
              </a:spcBef>
              <a:spcAft>
                <a:spcPts val="0"/>
              </a:spcAft>
              <a:buNone/>
            </a:pPr>
            <a:endParaRPr sz="1800" b="1">
              <a:solidFill>
                <a:schemeClr val="dk1"/>
              </a:solidFill>
              <a:latin typeface="Courier"/>
              <a:ea typeface="Courier"/>
              <a:cs typeface="Courier"/>
              <a:sym typeface="Courier"/>
            </a:endParaRPr>
          </a:p>
          <a:p>
            <a:pPr marL="0" marR="0" lvl="0" indent="0" algn="just" rtl="0">
              <a:lnSpc>
                <a:spcPct val="90000"/>
              </a:lnSpc>
              <a:spcBef>
                <a:spcPts val="0"/>
              </a:spcBef>
              <a:spcAft>
                <a:spcPts val="0"/>
              </a:spcAft>
              <a:buNone/>
            </a:pPr>
            <a:r>
              <a:rPr lang="fr-FR" sz="1800" b="1">
                <a:solidFill>
                  <a:schemeClr val="dk1"/>
                </a:solidFill>
                <a:latin typeface="Courier"/>
                <a:ea typeface="Courier"/>
                <a:cs typeface="Courier"/>
                <a:sym typeface="Courier"/>
              </a:rPr>
              <a:t>Background </a:t>
            </a:r>
            <a:r>
              <a:rPr lang="fr-FR" sz="1800">
                <a:solidFill>
                  <a:schemeClr val="dk1"/>
                </a:solidFill>
                <a:latin typeface="Courier"/>
                <a:ea typeface="Courier"/>
                <a:cs typeface="Courier"/>
                <a:sym typeface="Courier"/>
              </a:rPr>
              <a:t>commande qui rend la main une fois le processus lancé. Celui-ci continue sans faire d’entrée/sortie au terminal.</a:t>
            </a:r>
            <a:endParaRPr/>
          </a:p>
          <a:p>
            <a:pPr marL="0" marR="0" lvl="0" indent="0" algn="l" rtl="0">
              <a:lnSpc>
                <a:spcPct val="90000"/>
              </a:lnSpc>
              <a:spcBef>
                <a:spcPts val="0"/>
              </a:spcBef>
              <a:spcAft>
                <a:spcPts val="0"/>
              </a:spcAft>
              <a:buNone/>
            </a:pPr>
            <a:endParaRPr sz="1800" b="1">
              <a:solidFill>
                <a:schemeClr val="dk1"/>
              </a:solidFill>
              <a:latin typeface="Courier"/>
              <a:ea typeface="Courier"/>
              <a:cs typeface="Courier"/>
              <a:sym typeface="Courier"/>
            </a:endParaRPr>
          </a:p>
          <a:p>
            <a:pPr marL="0" marR="0" lvl="0" indent="0" algn="l" rtl="0">
              <a:lnSpc>
                <a:spcPct val="90000"/>
              </a:lnSpc>
              <a:spcBef>
                <a:spcPts val="0"/>
              </a:spcBef>
              <a:spcAft>
                <a:spcPts val="0"/>
              </a:spcAft>
              <a:buNone/>
            </a:pPr>
            <a:endParaRPr sz="1800">
              <a:solidFill>
                <a:schemeClr val="dk1"/>
              </a:solidFill>
              <a:latin typeface="Courier"/>
              <a:ea typeface="Courier"/>
              <a:cs typeface="Courier"/>
              <a:sym typeface="Courier"/>
            </a:endParaRPr>
          </a:p>
          <a:p>
            <a:pPr marL="0" marR="0" lvl="0" indent="0" algn="l" rtl="0">
              <a:lnSpc>
                <a:spcPct val="90000"/>
              </a:lnSpc>
              <a:spcBef>
                <a:spcPts val="0"/>
              </a:spcBef>
              <a:spcAft>
                <a:spcPts val="0"/>
              </a:spcAft>
              <a:buNone/>
            </a:pPr>
            <a:endParaRPr sz="1800">
              <a:solidFill>
                <a:schemeClr val="dk1"/>
              </a:solidFill>
              <a:latin typeface="Courier"/>
              <a:ea typeface="Courier"/>
              <a:cs typeface="Courier"/>
              <a:sym typeface="Courier"/>
            </a:endParaRPr>
          </a:p>
          <a:p>
            <a:pPr marL="0" marR="0" lvl="0" indent="0" algn="l" rtl="0">
              <a:lnSpc>
                <a:spcPct val="90000"/>
              </a:lnSpc>
              <a:spcBef>
                <a:spcPts val="0"/>
              </a:spcBef>
              <a:spcAft>
                <a:spcPts val="0"/>
              </a:spcAft>
              <a:buNone/>
            </a:pPr>
            <a:endParaRPr sz="1800">
              <a:solidFill>
                <a:schemeClr val="dk1"/>
              </a:solidFill>
              <a:latin typeface="Courier"/>
              <a:ea typeface="Courier"/>
              <a:cs typeface="Courier"/>
              <a:sym typeface="Courier"/>
            </a:endParaRPr>
          </a:p>
          <a:p>
            <a:pPr marL="0" marR="0" lvl="0" indent="0" algn="l" rtl="0">
              <a:lnSpc>
                <a:spcPct val="90000"/>
              </a:lnSpc>
              <a:spcBef>
                <a:spcPts val="0"/>
              </a:spcBef>
              <a:spcAft>
                <a:spcPts val="0"/>
              </a:spcAft>
              <a:buNone/>
            </a:pPr>
            <a:endParaRPr sz="1800">
              <a:solidFill>
                <a:schemeClr val="dk1"/>
              </a:solidFill>
              <a:latin typeface="Courier"/>
              <a:ea typeface="Courier"/>
              <a:cs typeface="Courier"/>
              <a:sym typeface="Courier"/>
            </a:endParaRPr>
          </a:p>
          <a:p>
            <a:pPr marL="0" marR="0" lvl="0" indent="0" algn="l" rtl="0">
              <a:lnSpc>
                <a:spcPct val="90000"/>
              </a:lnSpc>
              <a:spcBef>
                <a:spcPts val="0"/>
              </a:spcBef>
              <a:spcAft>
                <a:spcPts val="0"/>
              </a:spcAft>
              <a:buNone/>
            </a:pPr>
            <a:endParaRPr sz="1800">
              <a:solidFill>
                <a:schemeClr val="dk1"/>
              </a:solidFill>
              <a:latin typeface="Courier"/>
              <a:ea typeface="Courier"/>
              <a:cs typeface="Courier"/>
              <a:sym typeface="Courier"/>
            </a:endParaRPr>
          </a:p>
          <a:p>
            <a:pPr marL="0" marR="0" lvl="0" indent="0" algn="l" rtl="0">
              <a:lnSpc>
                <a:spcPct val="90000"/>
              </a:lnSpc>
              <a:spcBef>
                <a:spcPts val="0"/>
              </a:spcBef>
              <a:spcAft>
                <a:spcPts val="0"/>
              </a:spcAft>
              <a:buNone/>
            </a:pPr>
            <a:endParaRPr sz="1800">
              <a:solidFill>
                <a:schemeClr val="dk1"/>
              </a:solidFill>
              <a:latin typeface="Courier"/>
              <a:ea typeface="Courier"/>
              <a:cs typeface="Courier"/>
              <a:sym typeface="Courier"/>
            </a:endParaRPr>
          </a:p>
          <a:p>
            <a:pPr marL="0" marR="0" lvl="0" indent="0" algn="l" rtl="0">
              <a:lnSpc>
                <a:spcPct val="90000"/>
              </a:lnSpc>
              <a:spcBef>
                <a:spcPts val="0"/>
              </a:spcBef>
              <a:spcAft>
                <a:spcPts val="0"/>
              </a:spcAft>
              <a:buNone/>
            </a:pPr>
            <a:endParaRPr sz="1800">
              <a:solidFill>
                <a:schemeClr val="dk1"/>
              </a:solidFill>
              <a:latin typeface="Courier"/>
              <a:ea typeface="Courier"/>
              <a:cs typeface="Courier"/>
              <a:sym typeface="Courier"/>
            </a:endParaRPr>
          </a:p>
          <a:p>
            <a:pPr marL="0" marR="0" lvl="0" indent="0" algn="l" rtl="0">
              <a:lnSpc>
                <a:spcPct val="90000"/>
              </a:lnSpc>
              <a:spcBef>
                <a:spcPts val="0"/>
              </a:spcBef>
              <a:spcAft>
                <a:spcPts val="0"/>
              </a:spcAft>
              <a:buNone/>
            </a:pPr>
            <a:endParaRPr sz="1800">
              <a:solidFill>
                <a:schemeClr val="dk1"/>
              </a:solidFill>
              <a:latin typeface="Courier"/>
              <a:ea typeface="Courier"/>
              <a:cs typeface="Courier"/>
              <a:sym typeface="Courier"/>
            </a:endParaRPr>
          </a:p>
          <a:p>
            <a:pPr marL="0" marR="0" lvl="0" indent="0" algn="l" rtl="0">
              <a:lnSpc>
                <a:spcPct val="90000"/>
              </a:lnSpc>
              <a:spcBef>
                <a:spcPts val="0"/>
              </a:spcBef>
              <a:spcAft>
                <a:spcPts val="0"/>
              </a:spcAft>
              <a:buNone/>
            </a:pPr>
            <a:endParaRPr sz="1800">
              <a:solidFill>
                <a:schemeClr val="dk1"/>
              </a:solidFill>
              <a:latin typeface="Courier"/>
              <a:ea typeface="Courier"/>
              <a:cs typeface="Courier"/>
              <a:sym typeface="Courier"/>
            </a:endParaRPr>
          </a:p>
          <a:p>
            <a:pPr marL="0" marR="0" lvl="0" indent="0" algn="l" rtl="0">
              <a:lnSpc>
                <a:spcPct val="90000"/>
              </a:lnSpc>
              <a:spcBef>
                <a:spcPts val="0"/>
              </a:spcBef>
              <a:spcAft>
                <a:spcPts val="0"/>
              </a:spcAft>
              <a:buNone/>
            </a:pPr>
            <a:endParaRPr sz="1800" b="1">
              <a:solidFill>
                <a:schemeClr val="dk1"/>
              </a:solidFill>
              <a:latin typeface="Courier"/>
              <a:ea typeface="Courier"/>
              <a:cs typeface="Courier"/>
              <a:sym typeface="Courier"/>
            </a:endParaRPr>
          </a:p>
          <a:p>
            <a:pPr marL="0" marR="0" lvl="0" indent="0" algn="l" rtl="0">
              <a:lnSpc>
                <a:spcPct val="90000"/>
              </a:lnSpc>
              <a:spcBef>
                <a:spcPts val="0"/>
              </a:spcBef>
              <a:spcAft>
                <a:spcPts val="0"/>
              </a:spcAft>
              <a:buNone/>
            </a:pPr>
            <a:endParaRPr sz="1800" b="1">
              <a:solidFill>
                <a:schemeClr val="dk1"/>
              </a:solidFill>
              <a:latin typeface="Courier"/>
              <a:ea typeface="Courier"/>
              <a:cs typeface="Courier"/>
              <a:sym typeface="Courier"/>
            </a:endParaRPr>
          </a:p>
          <a:p>
            <a:pPr marL="0" marR="0" lvl="0" indent="0" algn="l" rtl="0">
              <a:lnSpc>
                <a:spcPct val="90000"/>
              </a:lnSpc>
              <a:spcBef>
                <a:spcPts val="0"/>
              </a:spcBef>
              <a:spcAft>
                <a:spcPts val="0"/>
              </a:spcAft>
              <a:buNone/>
            </a:pPr>
            <a:endParaRPr sz="1800" b="1">
              <a:solidFill>
                <a:schemeClr val="dk1"/>
              </a:solidFill>
              <a:latin typeface="Courier"/>
              <a:ea typeface="Courier"/>
              <a:cs typeface="Courier"/>
              <a:sym typeface="Courier"/>
            </a:endParaRPr>
          </a:p>
        </p:txBody>
      </p:sp>
      <p:sp>
        <p:nvSpPr>
          <p:cNvPr id="1368" name="Google Shape;1368;p107"/>
          <p:cNvSpPr/>
          <p:nvPr/>
        </p:nvSpPr>
        <p:spPr>
          <a:xfrm>
            <a:off x="928662" y="2780928"/>
            <a:ext cx="7675786" cy="576064"/>
          </a:xfrm>
          <a:prstGeom prst="rect">
            <a:avLst/>
          </a:prstGeom>
          <a:gradFill>
            <a:gsLst>
              <a:gs pos="0">
                <a:srgbClr val="2D5C97"/>
              </a:gs>
              <a:gs pos="80000">
                <a:srgbClr val="3C7AC5"/>
              </a:gs>
              <a:gs pos="100000">
                <a:srgbClr val="397BC9"/>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fr-FR" sz="1800" b="1">
                <a:solidFill>
                  <a:srgbClr val="FFFFFF"/>
                </a:solidFill>
                <a:latin typeface="Courier"/>
                <a:ea typeface="Courier"/>
                <a:cs typeface="Courier"/>
                <a:sym typeface="Courier"/>
              </a:rPr>
              <a:t>Commande &amp;</a:t>
            </a:r>
            <a:endParaRPr/>
          </a:p>
          <a:p>
            <a:pPr marL="0" marR="0" lvl="0" indent="0" algn="l" rtl="0">
              <a:lnSpc>
                <a:spcPct val="90000"/>
              </a:lnSpc>
              <a:spcBef>
                <a:spcPts val="0"/>
              </a:spcBef>
              <a:spcAft>
                <a:spcPts val="0"/>
              </a:spcAft>
              <a:buNone/>
            </a:pPr>
            <a:r>
              <a:rPr lang="fr-FR" sz="1800">
                <a:solidFill>
                  <a:srgbClr val="FFFFFF"/>
                </a:solidFill>
                <a:latin typeface="Courier"/>
                <a:ea typeface="Courier"/>
                <a:cs typeface="Courier"/>
                <a:sym typeface="Courier"/>
              </a:rPr>
              <a:t>Lance un processus en background</a:t>
            </a:r>
            <a:endParaRPr sz="1800">
              <a:solidFill>
                <a:srgbClr val="FFFFFF"/>
              </a:solidFill>
              <a:latin typeface="Courier"/>
              <a:ea typeface="Courier"/>
              <a:cs typeface="Courier"/>
              <a:sym typeface="Courier"/>
            </a:endParaRPr>
          </a:p>
        </p:txBody>
      </p:sp>
      <p:sp>
        <p:nvSpPr>
          <p:cNvPr id="1369" name="Google Shape;1369;p107"/>
          <p:cNvSpPr/>
          <p:nvPr/>
        </p:nvSpPr>
        <p:spPr>
          <a:xfrm>
            <a:off x="928662" y="3429000"/>
            <a:ext cx="7675786" cy="576064"/>
          </a:xfrm>
          <a:prstGeom prst="rect">
            <a:avLst/>
          </a:prstGeom>
          <a:gradFill>
            <a:gsLst>
              <a:gs pos="0">
                <a:srgbClr val="2D5C97"/>
              </a:gs>
              <a:gs pos="80000">
                <a:srgbClr val="3C7AC5"/>
              </a:gs>
              <a:gs pos="100000">
                <a:srgbClr val="397BC9"/>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fr-FR" sz="1800" b="1">
                <a:solidFill>
                  <a:srgbClr val="FFFFFF"/>
                </a:solidFill>
                <a:latin typeface="Courier"/>
                <a:ea typeface="Courier"/>
                <a:cs typeface="Courier"/>
                <a:sym typeface="Courier"/>
              </a:rPr>
              <a:t>jobs</a:t>
            </a:r>
            <a:endParaRPr/>
          </a:p>
          <a:p>
            <a:pPr marL="0" marR="0" lvl="0" indent="0" algn="l" rtl="0">
              <a:lnSpc>
                <a:spcPct val="90000"/>
              </a:lnSpc>
              <a:spcBef>
                <a:spcPts val="0"/>
              </a:spcBef>
              <a:spcAft>
                <a:spcPts val="0"/>
              </a:spcAft>
              <a:buNone/>
            </a:pPr>
            <a:r>
              <a:rPr lang="fr-FR" sz="1800">
                <a:solidFill>
                  <a:srgbClr val="FFFFFF"/>
                </a:solidFill>
                <a:latin typeface="Courier"/>
                <a:ea typeface="Courier"/>
                <a:cs typeface="Courier"/>
                <a:sym typeface="Courier"/>
              </a:rPr>
              <a:t>Affiche les processus en background</a:t>
            </a:r>
            <a:endParaRPr/>
          </a:p>
        </p:txBody>
      </p:sp>
      <p:sp>
        <p:nvSpPr>
          <p:cNvPr id="1370" name="Google Shape;1370;p107"/>
          <p:cNvSpPr/>
          <p:nvPr/>
        </p:nvSpPr>
        <p:spPr>
          <a:xfrm>
            <a:off x="928662" y="4077072"/>
            <a:ext cx="7675786" cy="576064"/>
          </a:xfrm>
          <a:prstGeom prst="rect">
            <a:avLst/>
          </a:pr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fr-FR" sz="1800" b="1">
                <a:solidFill>
                  <a:srgbClr val="FFFFFF"/>
                </a:solidFill>
                <a:latin typeface="Courier"/>
                <a:ea typeface="Courier"/>
                <a:cs typeface="Courier"/>
                <a:sym typeface="Courier"/>
              </a:rPr>
              <a:t>kill %job </a:t>
            </a:r>
            <a:endParaRPr sz="1800" b="1">
              <a:solidFill>
                <a:srgbClr val="FFFFFF"/>
              </a:solidFill>
              <a:latin typeface="Courier"/>
              <a:ea typeface="Courier"/>
              <a:cs typeface="Courier"/>
              <a:sym typeface="Courier"/>
            </a:endParaRPr>
          </a:p>
          <a:p>
            <a:pPr marL="0" marR="0" lvl="0" indent="0" algn="l" rtl="0">
              <a:lnSpc>
                <a:spcPct val="90000"/>
              </a:lnSpc>
              <a:spcBef>
                <a:spcPts val="0"/>
              </a:spcBef>
              <a:spcAft>
                <a:spcPts val="0"/>
              </a:spcAft>
              <a:buNone/>
            </a:pPr>
            <a:r>
              <a:rPr lang="fr-FR" sz="1800">
                <a:solidFill>
                  <a:srgbClr val="FFFFFF"/>
                </a:solidFill>
                <a:latin typeface="Courier"/>
                <a:ea typeface="Courier"/>
                <a:cs typeface="Courier"/>
                <a:sym typeface="Courier"/>
              </a:rPr>
              <a:t>Termine un processus en background</a:t>
            </a:r>
            <a:endParaRPr/>
          </a:p>
        </p:txBody>
      </p:sp>
      <p:sp>
        <p:nvSpPr>
          <p:cNvPr id="1371" name="Google Shape;1371;p107"/>
          <p:cNvSpPr/>
          <p:nvPr/>
        </p:nvSpPr>
        <p:spPr>
          <a:xfrm>
            <a:off x="928662" y="4725144"/>
            <a:ext cx="7675786" cy="576064"/>
          </a:xfrm>
          <a:prstGeom prst="rect">
            <a:avLst/>
          </a:prstGeom>
          <a:gradFill>
            <a:gsLst>
              <a:gs pos="0">
                <a:srgbClr val="29859E"/>
              </a:gs>
              <a:gs pos="80000">
                <a:srgbClr val="36B0D0"/>
              </a:gs>
              <a:gs pos="100000">
                <a:srgbClr val="33B3D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fr-FR" sz="1800" b="1">
                <a:solidFill>
                  <a:srgbClr val="FFFFFF"/>
                </a:solidFill>
                <a:latin typeface="Courier"/>
                <a:ea typeface="Courier"/>
                <a:cs typeface="Courier"/>
                <a:sym typeface="Courier"/>
              </a:rPr>
              <a:t>fg [%job]</a:t>
            </a:r>
            <a:endParaRPr/>
          </a:p>
          <a:p>
            <a:pPr marL="0" marR="0" lvl="0" indent="0" algn="l" rtl="0">
              <a:lnSpc>
                <a:spcPct val="90000"/>
              </a:lnSpc>
              <a:spcBef>
                <a:spcPts val="0"/>
              </a:spcBef>
              <a:spcAft>
                <a:spcPts val="0"/>
              </a:spcAft>
              <a:buNone/>
            </a:pPr>
            <a:r>
              <a:rPr lang="fr-FR" sz="1800">
                <a:solidFill>
                  <a:srgbClr val="FFFFFF"/>
                </a:solidFill>
                <a:latin typeface="Courier"/>
                <a:ea typeface="Courier"/>
                <a:cs typeface="Courier"/>
                <a:sym typeface="Courier"/>
              </a:rPr>
              <a:t>Mettre une commande en avant plan</a:t>
            </a:r>
            <a:endParaRPr/>
          </a:p>
        </p:txBody>
      </p:sp>
      <p:sp>
        <p:nvSpPr>
          <p:cNvPr id="1372" name="Google Shape;1372;p107"/>
          <p:cNvSpPr/>
          <p:nvPr/>
        </p:nvSpPr>
        <p:spPr>
          <a:xfrm>
            <a:off x="928662" y="5373216"/>
            <a:ext cx="7675786" cy="576064"/>
          </a:xfrm>
          <a:prstGeom prst="rect">
            <a:avLst/>
          </a:prstGeom>
          <a:gradFill>
            <a:gsLst>
              <a:gs pos="0">
                <a:srgbClr val="29859E"/>
              </a:gs>
              <a:gs pos="80000">
                <a:srgbClr val="36B0D0"/>
              </a:gs>
              <a:gs pos="100000">
                <a:srgbClr val="33B3D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fr-FR" sz="1800" b="1">
                <a:solidFill>
                  <a:srgbClr val="FFFFFF"/>
                </a:solidFill>
                <a:latin typeface="Courier"/>
                <a:ea typeface="Courier"/>
                <a:cs typeface="Courier"/>
                <a:sym typeface="Courier"/>
              </a:rPr>
              <a:t>bg [%job]</a:t>
            </a:r>
            <a:endParaRPr/>
          </a:p>
          <a:p>
            <a:pPr marL="0" marR="0" lvl="0" indent="0" algn="l" rtl="0">
              <a:lnSpc>
                <a:spcPct val="90000"/>
              </a:lnSpc>
              <a:spcBef>
                <a:spcPts val="0"/>
              </a:spcBef>
              <a:spcAft>
                <a:spcPts val="0"/>
              </a:spcAft>
              <a:buNone/>
            </a:pPr>
            <a:r>
              <a:rPr lang="fr-FR" sz="1800">
                <a:solidFill>
                  <a:srgbClr val="FFFFFF"/>
                </a:solidFill>
                <a:latin typeface="Courier"/>
                <a:ea typeface="Courier"/>
                <a:cs typeface="Courier"/>
                <a:sym typeface="Courier"/>
              </a:rPr>
              <a:t>Mettre une commande en arrière plan</a:t>
            </a:r>
            <a:endParaRPr/>
          </a:p>
        </p:txBody>
      </p:sp>
      <p:sp>
        <p:nvSpPr>
          <p:cNvPr id="1373" name="Google Shape;1373;p10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101</a:t>
            </a:fld>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377"/>
        <p:cNvGrpSpPr/>
        <p:nvPr/>
      </p:nvGrpSpPr>
      <p:grpSpPr>
        <a:xfrm>
          <a:off x="0" y="0"/>
          <a:ext cx="0" cy="0"/>
          <a:chOff x="0" y="0"/>
          <a:chExt cx="0" cy="0"/>
        </a:xfrm>
      </p:grpSpPr>
      <p:sp>
        <p:nvSpPr>
          <p:cNvPr id="1378" name="Google Shape;1378;p108"/>
          <p:cNvSpPr/>
          <p:nvPr/>
        </p:nvSpPr>
        <p:spPr>
          <a:xfrm>
            <a:off x="143000" y="1314480"/>
            <a:ext cx="8784976" cy="432048"/>
          </a:xfrm>
          <a:prstGeom prst="homePlate">
            <a:avLst>
              <a:gd name="adj" fmla="val 492184"/>
            </a:avLst>
          </a:prstGeom>
          <a:gradFill>
            <a:gsLst>
              <a:gs pos="0">
                <a:srgbClr val="29859E"/>
              </a:gs>
              <a:gs pos="80000">
                <a:srgbClr val="36B0D0"/>
              </a:gs>
              <a:gs pos="100000">
                <a:srgbClr val="33B3D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379" name="Google Shape;1379;p108"/>
          <p:cNvSpPr/>
          <p:nvPr/>
        </p:nvSpPr>
        <p:spPr>
          <a:xfrm>
            <a:off x="131570" y="1268760"/>
            <a:ext cx="8494633"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400" dirty="0" smtClean="0">
                <a:solidFill>
                  <a:srgbClr val="FFFFFF"/>
                </a:solidFill>
                <a:latin typeface="Calibri"/>
                <a:ea typeface="Calibri"/>
                <a:cs typeface="Calibri"/>
                <a:sym typeface="Calibri"/>
              </a:rPr>
              <a:t>Commande    </a:t>
            </a:r>
            <a:r>
              <a:rPr lang="fr-FR" sz="2400" dirty="0" err="1">
                <a:solidFill>
                  <a:srgbClr val="FFFFFF"/>
                </a:solidFill>
                <a:latin typeface="Calibri"/>
                <a:ea typeface="Calibri"/>
                <a:cs typeface="Calibri"/>
                <a:sym typeface="Calibri"/>
              </a:rPr>
              <a:t>ps</a:t>
            </a:r>
            <a:r>
              <a:rPr lang="fr-FR" sz="2400" dirty="0">
                <a:solidFill>
                  <a:srgbClr val="FFFFFF"/>
                </a:solidFill>
                <a:latin typeface="Calibri"/>
                <a:ea typeface="Calibri"/>
                <a:cs typeface="Calibri"/>
                <a:sym typeface="Calibri"/>
              </a:rPr>
              <a:t> 		</a:t>
            </a:r>
            <a:endParaRPr sz="2400" dirty="0">
              <a:solidFill>
                <a:srgbClr val="FFFFFF"/>
              </a:solidFill>
              <a:latin typeface="Calibri"/>
              <a:ea typeface="Calibri"/>
              <a:cs typeface="Calibri"/>
              <a:sym typeface="Calibri"/>
            </a:endParaRPr>
          </a:p>
        </p:txBody>
      </p:sp>
      <p:pic>
        <p:nvPicPr>
          <p:cNvPr id="1381" name="Google Shape;1381;p108"/>
          <p:cNvPicPr preferRelativeResize="0"/>
          <p:nvPr/>
        </p:nvPicPr>
        <p:blipFill rotWithShape="1">
          <a:blip r:embed="rId3">
            <a:alphaModFix/>
          </a:blip>
          <a:srcRect/>
          <a:stretch/>
        </p:blipFill>
        <p:spPr>
          <a:xfrm>
            <a:off x="143000" y="1844824"/>
            <a:ext cx="8784976" cy="286912"/>
          </a:xfrm>
          <a:prstGeom prst="rect">
            <a:avLst/>
          </a:prstGeom>
          <a:noFill/>
          <a:ln w="9525" cap="flat" cmpd="sng">
            <a:solidFill>
              <a:schemeClr val="accent1"/>
            </a:solidFill>
            <a:prstDash val="solid"/>
            <a:miter lim="800000"/>
            <a:headEnd type="none" w="sm" len="sm"/>
            <a:tailEnd type="none" w="sm" len="sm"/>
          </a:ln>
        </p:spPr>
      </p:pic>
      <p:pic>
        <p:nvPicPr>
          <p:cNvPr id="1382" name="Google Shape;1382;p108"/>
          <p:cNvPicPr preferRelativeResize="0"/>
          <p:nvPr/>
        </p:nvPicPr>
        <p:blipFill rotWithShape="1">
          <a:blip r:embed="rId4">
            <a:alphaModFix/>
          </a:blip>
          <a:srcRect/>
          <a:stretch/>
        </p:blipFill>
        <p:spPr>
          <a:xfrm>
            <a:off x="121484" y="2204864"/>
            <a:ext cx="8806492" cy="300376"/>
          </a:xfrm>
          <a:prstGeom prst="rect">
            <a:avLst/>
          </a:prstGeom>
          <a:noFill/>
          <a:ln w="9525" cap="flat" cmpd="sng">
            <a:solidFill>
              <a:schemeClr val="accent1"/>
            </a:solidFill>
            <a:prstDash val="solid"/>
            <a:miter lim="800000"/>
            <a:headEnd type="none" w="sm" len="sm"/>
            <a:tailEnd type="none" w="sm" len="sm"/>
          </a:ln>
        </p:spPr>
      </p:pic>
      <p:pic>
        <p:nvPicPr>
          <p:cNvPr id="1383" name="Google Shape;1383;p108"/>
          <p:cNvPicPr preferRelativeResize="0"/>
          <p:nvPr/>
        </p:nvPicPr>
        <p:blipFill rotWithShape="1">
          <a:blip r:embed="rId5">
            <a:alphaModFix/>
          </a:blip>
          <a:srcRect/>
          <a:stretch/>
        </p:blipFill>
        <p:spPr>
          <a:xfrm>
            <a:off x="143000" y="2564904"/>
            <a:ext cx="8784976" cy="300575"/>
          </a:xfrm>
          <a:prstGeom prst="rect">
            <a:avLst/>
          </a:prstGeom>
          <a:noFill/>
          <a:ln w="9525" cap="flat" cmpd="sng">
            <a:solidFill>
              <a:schemeClr val="accent1"/>
            </a:solidFill>
            <a:prstDash val="solid"/>
            <a:miter lim="800000"/>
            <a:headEnd type="none" w="sm" len="sm"/>
            <a:tailEnd type="none" w="sm" len="sm"/>
          </a:ln>
        </p:spPr>
      </p:pic>
      <p:sp>
        <p:nvSpPr>
          <p:cNvPr id="1384" name="Google Shape;1384;p108"/>
          <p:cNvSpPr/>
          <p:nvPr/>
        </p:nvSpPr>
        <p:spPr>
          <a:xfrm>
            <a:off x="260728" y="2924944"/>
            <a:ext cx="8568952" cy="360040"/>
          </a:xfrm>
          <a:prstGeom prst="downArrowCallout">
            <a:avLst>
              <a:gd name="adj1" fmla="val 50000"/>
              <a:gd name="adj2" fmla="val 984931"/>
              <a:gd name="adj3" fmla="val 73455"/>
              <a:gd name="adj4" fmla="val 16522"/>
            </a:avLst>
          </a:prstGeom>
          <a:gradFill>
            <a:gsLst>
              <a:gs pos="0">
                <a:srgbClr val="2D5C97"/>
              </a:gs>
              <a:gs pos="80000">
                <a:srgbClr val="3C7AC5"/>
              </a:gs>
              <a:gs pos="100000">
                <a:srgbClr val="397BC9"/>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1385" name="Google Shape;1385;p108"/>
          <p:cNvPicPr preferRelativeResize="0"/>
          <p:nvPr/>
        </p:nvPicPr>
        <p:blipFill rotWithShape="1">
          <a:blip r:embed="rId6">
            <a:alphaModFix/>
          </a:blip>
          <a:srcRect/>
          <a:stretch/>
        </p:blipFill>
        <p:spPr>
          <a:xfrm>
            <a:off x="143000" y="3328016"/>
            <a:ext cx="8784976" cy="749056"/>
          </a:xfrm>
          <a:prstGeom prst="rect">
            <a:avLst/>
          </a:prstGeom>
          <a:noFill/>
          <a:ln w="9525" cap="flat" cmpd="sng">
            <a:solidFill>
              <a:schemeClr val="accent1"/>
            </a:solidFill>
            <a:prstDash val="solid"/>
            <a:miter lim="800000"/>
            <a:headEnd type="none" w="sm" len="sm"/>
            <a:tailEnd type="none" w="sm" len="sm"/>
          </a:ln>
        </p:spPr>
      </p:pic>
      <p:sp>
        <p:nvSpPr>
          <p:cNvPr id="1386" name="Google Shape;1386;p108"/>
          <p:cNvSpPr/>
          <p:nvPr/>
        </p:nvSpPr>
        <p:spPr>
          <a:xfrm rot="5400000">
            <a:off x="305875" y="3988343"/>
            <a:ext cx="230882" cy="504056"/>
          </a:xfrm>
          <a:prstGeom prst="rightBrace">
            <a:avLst>
              <a:gd name="adj1" fmla="val 64925"/>
              <a:gd name="adj2" fmla="val 52782"/>
            </a:avLst>
          </a:prstGeom>
          <a:gradFill>
            <a:gsLst>
              <a:gs pos="0">
                <a:srgbClr val="D8D8D8"/>
              </a:gs>
              <a:gs pos="36000">
                <a:srgbClr val="D8D8D8"/>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38CD5"/>
              </a:solidFill>
              <a:latin typeface="Calibri"/>
              <a:ea typeface="Calibri"/>
              <a:cs typeface="Calibri"/>
              <a:sym typeface="Calibri"/>
            </a:endParaRPr>
          </a:p>
        </p:txBody>
      </p:sp>
      <p:sp>
        <p:nvSpPr>
          <p:cNvPr id="1387" name="Google Shape;1387;p108"/>
          <p:cNvSpPr/>
          <p:nvPr/>
        </p:nvSpPr>
        <p:spPr>
          <a:xfrm rot="5400000">
            <a:off x="1431715" y="3992443"/>
            <a:ext cx="230882" cy="504056"/>
          </a:xfrm>
          <a:prstGeom prst="rightBrace">
            <a:avLst>
              <a:gd name="adj1" fmla="val 64925"/>
              <a:gd name="adj2" fmla="val 52782"/>
            </a:avLst>
          </a:prstGeom>
          <a:gradFill>
            <a:gsLst>
              <a:gs pos="0">
                <a:srgbClr val="D8D8D8"/>
              </a:gs>
              <a:gs pos="36000">
                <a:srgbClr val="D8D8D8"/>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38CD5"/>
              </a:solidFill>
              <a:latin typeface="Calibri"/>
              <a:ea typeface="Calibri"/>
              <a:cs typeface="Calibri"/>
              <a:sym typeface="Calibri"/>
            </a:endParaRPr>
          </a:p>
        </p:txBody>
      </p:sp>
      <p:sp>
        <p:nvSpPr>
          <p:cNvPr id="1388" name="Google Shape;1388;p108"/>
          <p:cNvSpPr/>
          <p:nvPr/>
        </p:nvSpPr>
        <p:spPr>
          <a:xfrm rot="5400000">
            <a:off x="2544109" y="4132359"/>
            <a:ext cx="230882" cy="216024"/>
          </a:xfrm>
          <a:prstGeom prst="rightBrace">
            <a:avLst>
              <a:gd name="adj1" fmla="val 64925"/>
              <a:gd name="adj2" fmla="val 52782"/>
            </a:avLst>
          </a:prstGeom>
          <a:gradFill>
            <a:gsLst>
              <a:gs pos="0">
                <a:srgbClr val="D8D8D8"/>
              </a:gs>
              <a:gs pos="36000">
                <a:srgbClr val="D8D8D8"/>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38CD5"/>
              </a:solidFill>
              <a:latin typeface="Calibri"/>
              <a:ea typeface="Calibri"/>
              <a:cs typeface="Calibri"/>
              <a:sym typeface="Calibri"/>
            </a:endParaRPr>
          </a:p>
        </p:txBody>
      </p:sp>
      <p:sp>
        <p:nvSpPr>
          <p:cNvPr id="1389" name="Google Shape;1389;p108"/>
          <p:cNvSpPr/>
          <p:nvPr/>
        </p:nvSpPr>
        <p:spPr>
          <a:xfrm rot="5400000">
            <a:off x="2069029" y="3992443"/>
            <a:ext cx="230882" cy="504056"/>
          </a:xfrm>
          <a:prstGeom prst="rightBrace">
            <a:avLst>
              <a:gd name="adj1" fmla="val 64925"/>
              <a:gd name="adj2" fmla="val 52782"/>
            </a:avLst>
          </a:prstGeom>
          <a:gradFill>
            <a:gsLst>
              <a:gs pos="0">
                <a:srgbClr val="D8D8D8"/>
              </a:gs>
              <a:gs pos="36000">
                <a:srgbClr val="D8D8D8"/>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38CD5"/>
              </a:solidFill>
              <a:latin typeface="Calibri"/>
              <a:ea typeface="Calibri"/>
              <a:cs typeface="Calibri"/>
              <a:sym typeface="Calibri"/>
            </a:endParaRPr>
          </a:p>
        </p:txBody>
      </p:sp>
      <p:sp>
        <p:nvSpPr>
          <p:cNvPr id="1390" name="Google Shape;1390;p108"/>
          <p:cNvSpPr/>
          <p:nvPr/>
        </p:nvSpPr>
        <p:spPr>
          <a:xfrm rot="5400000">
            <a:off x="3015891" y="3992443"/>
            <a:ext cx="230882" cy="504056"/>
          </a:xfrm>
          <a:prstGeom prst="rightBrace">
            <a:avLst>
              <a:gd name="adj1" fmla="val 64925"/>
              <a:gd name="adj2" fmla="val 52782"/>
            </a:avLst>
          </a:prstGeom>
          <a:gradFill>
            <a:gsLst>
              <a:gs pos="0">
                <a:srgbClr val="D8D8D8"/>
              </a:gs>
              <a:gs pos="36000">
                <a:srgbClr val="D8D8D8"/>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38CD5"/>
              </a:solidFill>
              <a:latin typeface="Calibri"/>
              <a:ea typeface="Calibri"/>
              <a:cs typeface="Calibri"/>
              <a:sym typeface="Calibri"/>
            </a:endParaRPr>
          </a:p>
        </p:txBody>
      </p:sp>
      <p:sp>
        <p:nvSpPr>
          <p:cNvPr id="1391" name="Google Shape;1391;p108"/>
          <p:cNvSpPr/>
          <p:nvPr/>
        </p:nvSpPr>
        <p:spPr>
          <a:xfrm rot="5400000">
            <a:off x="3584495" y="3992443"/>
            <a:ext cx="230882" cy="504056"/>
          </a:xfrm>
          <a:prstGeom prst="rightBrace">
            <a:avLst>
              <a:gd name="adj1" fmla="val 64925"/>
              <a:gd name="adj2" fmla="val 52782"/>
            </a:avLst>
          </a:prstGeom>
          <a:gradFill>
            <a:gsLst>
              <a:gs pos="0">
                <a:srgbClr val="D8D8D8"/>
              </a:gs>
              <a:gs pos="36000">
                <a:srgbClr val="D8D8D8"/>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38CD5"/>
              </a:solidFill>
              <a:latin typeface="Calibri"/>
              <a:ea typeface="Calibri"/>
              <a:cs typeface="Calibri"/>
              <a:sym typeface="Calibri"/>
            </a:endParaRPr>
          </a:p>
        </p:txBody>
      </p:sp>
      <p:sp>
        <p:nvSpPr>
          <p:cNvPr id="1392" name="Google Shape;1392;p108"/>
          <p:cNvSpPr/>
          <p:nvPr/>
        </p:nvSpPr>
        <p:spPr>
          <a:xfrm rot="5400000">
            <a:off x="5032115" y="3992443"/>
            <a:ext cx="230882" cy="504056"/>
          </a:xfrm>
          <a:prstGeom prst="rightBrace">
            <a:avLst>
              <a:gd name="adj1" fmla="val 64925"/>
              <a:gd name="adj2" fmla="val 52782"/>
            </a:avLst>
          </a:prstGeom>
          <a:gradFill>
            <a:gsLst>
              <a:gs pos="0">
                <a:srgbClr val="D8D8D8"/>
              </a:gs>
              <a:gs pos="36000">
                <a:srgbClr val="D8D8D8"/>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38CD5"/>
              </a:solidFill>
              <a:latin typeface="Calibri"/>
              <a:ea typeface="Calibri"/>
              <a:cs typeface="Calibri"/>
              <a:sym typeface="Calibri"/>
            </a:endParaRPr>
          </a:p>
        </p:txBody>
      </p:sp>
      <p:sp>
        <p:nvSpPr>
          <p:cNvPr id="1393" name="Google Shape;1393;p108"/>
          <p:cNvSpPr/>
          <p:nvPr/>
        </p:nvSpPr>
        <p:spPr>
          <a:xfrm rot="5400000">
            <a:off x="5541550" y="4069830"/>
            <a:ext cx="220124" cy="360040"/>
          </a:xfrm>
          <a:prstGeom prst="rightBrace">
            <a:avLst>
              <a:gd name="adj1" fmla="val 64925"/>
              <a:gd name="adj2" fmla="val 52782"/>
            </a:avLst>
          </a:prstGeom>
          <a:gradFill>
            <a:gsLst>
              <a:gs pos="0">
                <a:srgbClr val="D8D8D8"/>
              </a:gs>
              <a:gs pos="36000">
                <a:srgbClr val="D8D8D8"/>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38CD5"/>
              </a:solidFill>
              <a:latin typeface="Calibri"/>
              <a:ea typeface="Calibri"/>
              <a:cs typeface="Calibri"/>
              <a:sym typeface="Calibri"/>
            </a:endParaRPr>
          </a:p>
        </p:txBody>
      </p:sp>
      <p:sp>
        <p:nvSpPr>
          <p:cNvPr id="1394" name="Google Shape;1394;p108"/>
          <p:cNvSpPr/>
          <p:nvPr/>
        </p:nvSpPr>
        <p:spPr>
          <a:xfrm>
            <a:off x="261932" y="4274512"/>
            <a:ext cx="301686"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1800" b="1">
                <a:solidFill>
                  <a:srgbClr val="515151"/>
                </a:solidFill>
                <a:latin typeface="Calibri"/>
                <a:ea typeface="Calibri"/>
                <a:cs typeface="Calibri"/>
                <a:sym typeface="Calibri"/>
              </a:rPr>
              <a:t>1</a:t>
            </a:r>
            <a:endParaRPr sz="1800" b="1">
              <a:solidFill>
                <a:srgbClr val="515151"/>
              </a:solidFill>
              <a:latin typeface="Calibri"/>
              <a:ea typeface="Calibri"/>
              <a:cs typeface="Calibri"/>
              <a:sym typeface="Calibri"/>
            </a:endParaRPr>
          </a:p>
        </p:txBody>
      </p:sp>
      <p:sp>
        <p:nvSpPr>
          <p:cNvPr id="1395" name="Google Shape;1395;p108"/>
          <p:cNvSpPr/>
          <p:nvPr/>
        </p:nvSpPr>
        <p:spPr>
          <a:xfrm>
            <a:off x="1393216" y="4271084"/>
            <a:ext cx="301686"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1800" b="1">
                <a:solidFill>
                  <a:srgbClr val="515151"/>
                </a:solidFill>
                <a:latin typeface="Calibri"/>
                <a:ea typeface="Calibri"/>
                <a:cs typeface="Calibri"/>
                <a:sym typeface="Calibri"/>
              </a:rPr>
              <a:t>2</a:t>
            </a:r>
            <a:endParaRPr sz="1800" b="1">
              <a:solidFill>
                <a:srgbClr val="515151"/>
              </a:solidFill>
              <a:latin typeface="Calibri"/>
              <a:ea typeface="Calibri"/>
              <a:cs typeface="Calibri"/>
              <a:sym typeface="Calibri"/>
            </a:endParaRPr>
          </a:p>
        </p:txBody>
      </p:sp>
      <p:sp>
        <p:nvSpPr>
          <p:cNvPr id="1396" name="Google Shape;1396;p108"/>
          <p:cNvSpPr/>
          <p:nvPr/>
        </p:nvSpPr>
        <p:spPr>
          <a:xfrm>
            <a:off x="2033828" y="4271084"/>
            <a:ext cx="301686"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1800" b="1">
                <a:solidFill>
                  <a:srgbClr val="515151"/>
                </a:solidFill>
                <a:latin typeface="Calibri"/>
                <a:ea typeface="Calibri"/>
                <a:cs typeface="Calibri"/>
                <a:sym typeface="Calibri"/>
              </a:rPr>
              <a:t>3</a:t>
            </a:r>
            <a:endParaRPr sz="1800" b="1">
              <a:solidFill>
                <a:srgbClr val="515151"/>
              </a:solidFill>
              <a:latin typeface="Calibri"/>
              <a:ea typeface="Calibri"/>
              <a:cs typeface="Calibri"/>
              <a:sym typeface="Calibri"/>
            </a:endParaRPr>
          </a:p>
        </p:txBody>
      </p:sp>
      <p:sp>
        <p:nvSpPr>
          <p:cNvPr id="1397" name="Google Shape;1397;p108"/>
          <p:cNvSpPr/>
          <p:nvPr/>
        </p:nvSpPr>
        <p:spPr>
          <a:xfrm>
            <a:off x="2505610" y="4263082"/>
            <a:ext cx="301686"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1800" b="1">
                <a:solidFill>
                  <a:srgbClr val="515151"/>
                </a:solidFill>
                <a:latin typeface="Calibri"/>
                <a:ea typeface="Calibri"/>
                <a:cs typeface="Calibri"/>
                <a:sym typeface="Calibri"/>
              </a:rPr>
              <a:t>4</a:t>
            </a:r>
            <a:endParaRPr sz="1800" b="1">
              <a:solidFill>
                <a:srgbClr val="515151"/>
              </a:solidFill>
              <a:latin typeface="Calibri"/>
              <a:ea typeface="Calibri"/>
              <a:cs typeface="Calibri"/>
              <a:sym typeface="Calibri"/>
            </a:endParaRPr>
          </a:p>
        </p:txBody>
      </p:sp>
      <p:sp>
        <p:nvSpPr>
          <p:cNvPr id="1398" name="Google Shape;1398;p108"/>
          <p:cNvSpPr/>
          <p:nvPr/>
        </p:nvSpPr>
        <p:spPr>
          <a:xfrm>
            <a:off x="2969932" y="4274512"/>
            <a:ext cx="301686"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1800" b="1">
                <a:solidFill>
                  <a:srgbClr val="515151"/>
                </a:solidFill>
                <a:latin typeface="Calibri"/>
                <a:ea typeface="Calibri"/>
                <a:cs typeface="Calibri"/>
                <a:sym typeface="Calibri"/>
              </a:rPr>
              <a:t>5</a:t>
            </a:r>
            <a:endParaRPr sz="1800" b="1">
              <a:solidFill>
                <a:srgbClr val="515151"/>
              </a:solidFill>
              <a:latin typeface="Calibri"/>
              <a:ea typeface="Calibri"/>
              <a:cs typeface="Calibri"/>
              <a:sym typeface="Calibri"/>
            </a:endParaRPr>
          </a:p>
        </p:txBody>
      </p:sp>
      <p:sp>
        <p:nvSpPr>
          <p:cNvPr id="1399" name="Google Shape;1399;p108"/>
          <p:cNvSpPr/>
          <p:nvPr/>
        </p:nvSpPr>
        <p:spPr>
          <a:xfrm>
            <a:off x="3545996" y="4274512"/>
            <a:ext cx="301686"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1800" b="1">
                <a:solidFill>
                  <a:srgbClr val="515151"/>
                </a:solidFill>
                <a:latin typeface="Calibri"/>
                <a:ea typeface="Calibri"/>
                <a:cs typeface="Calibri"/>
                <a:sym typeface="Calibri"/>
              </a:rPr>
              <a:t>6</a:t>
            </a:r>
            <a:endParaRPr sz="1800" b="1">
              <a:solidFill>
                <a:srgbClr val="515151"/>
              </a:solidFill>
              <a:latin typeface="Calibri"/>
              <a:ea typeface="Calibri"/>
              <a:cs typeface="Calibri"/>
              <a:sym typeface="Calibri"/>
            </a:endParaRPr>
          </a:p>
        </p:txBody>
      </p:sp>
      <p:sp>
        <p:nvSpPr>
          <p:cNvPr id="1400" name="Google Shape;1400;p108"/>
          <p:cNvSpPr/>
          <p:nvPr/>
        </p:nvSpPr>
        <p:spPr>
          <a:xfrm>
            <a:off x="4986156" y="4283804"/>
            <a:ext cx="301686"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1800" b="1">
                <a:solidFill>
                  <a:srgbClr val="515151"/>
                </a:solidFill>
                <a:latin typeface="Calibri"/>
                <a:ea typeface="Calibri"/>
                <a:cs typeface="Calibri"/>
                <a:sym typeface="Calibri"/>
              </a:rPr>
              <a:t>7</a:t>
            </a:r>
            <a:endParaRPr sz="1800" b="1">
              <a:solidFill>
                <a:srgbClr val="515151"/>
              </a:solidFill>
              <a:latin typeface="Calibri"/>
              <a:ea typeface="Calibri"/>
              <a:cs typeface="Calibri"/>
              <a:sym typeface="Calibri"/>
            </a:endParaRPr>
          </a:p>
        </p:txBody>
      </p:sp>
      <p:sp>
        <p:nvSpPr>
          <p:cNvPr id="1401" name="Google Shape;1401;p108"/>
          <p:cNvSpPr/>
          <p:nvPr/>
        </p:nvSpPr>
        <p:spPr>
          <a:xfrm>
            <a:off x="5500970" y="4283804"/>
            <a:ext cx="301686"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1800" b="1">
                <a:solidFill>
                  <a:srgbClr val="515151"/>
                </a:solidFill>
                <a:latin typeface="Calibri"/>
                <a:ea typeface="Calibri"/>
                <a:cs typeface="Calibri"/>
                <a:sym typeface="Calibri"/>
              </a:rPr>
              <a:t>8</a:t>
            </a:r>
            <a:endParaRPr sz="1800" b="1">
              <a:solidFill>
                <a:srgbClr val="515151"/>
              </a:solidFill>
              <a:latin typeface="Calibri"/>
              <a:ea typeface="Calibri"/>
              <a:cs typeface="Calibri"/>
              <a:sym typeface="Calibri"/>
            </a:endParaRPr>
          </a:p>
        </p:txBody>
      </p:sp>
      <p:sp>
        <p:nvSpPr>
          <p:cNvPr id="1402" name="Google Shape;1402;p108"/>
          <p:cNvSpPr/>
          <p:nvPr/>
        </p:nvSpPr>
        <p:spPr>
          <a:xfrm>
            <a:off x="107504" y="4471952"/>
            <a:ext cx="9036496" cy="1477328"/>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fr-FR" sz="1800" dirty="0">
                <a:solidFill>
                  <a:srgbClr val="17365D"/>
                </a:solidFill>
                <a:latin typeface="Calibri"/>
                <a:ea typeface="Calibri"/>
                <a:cs typeface="Calibri"/>
                <a:sym typeface="Calibri"/>
              </a:rPr>
              <a:t>  1-   identificateur du lanceur de processus	5-  date de création du processus	</a:t>
            </a:r>
            <a:endParaRPr dirty="0"/>
          </a:p>
          <a:p>
            <a:pPr marL="0" marR="0" lvl="0" indent="0" algn="just" rtl="0">
              <a:spcBef>
                <a:spcPts val="0"/>
              </a:spcBef>
              <a:spcAft>
                <a:spcPts val="0"/>
              </a:spcAft>
              <a:buNone/>
            </a:pPr>
            <a:r>
              <a:rPr lang="fr-FR" sz="1800" dirty="0">
                <a:solidFill>
                  <a:srgbClr val="17365D"/>
                </a:solidFill>
                <a:latin typeface="Calibri"/>
                <a:ea typeface="Calibri"/>
                <a:cs typeface="Calibri"/>
                <a:sym typeface="Calibri"/>
              </a:rPr>
              <a:t>  2-   identificateur du processus (PID)		6-  terminal auquel la commande est rattaché </a:t>
            </a:r>
            <a:endParaRPr dirty="0"/>
          </a:p>
          <a:p>
            <a:pPr marL="0" marR="0" lvl="0" indent="0" algn="just" rtl="0">
              <a:spcBef>
                <a:spcPts val="0"/>
              </a:spcBef>
              <a:spcAft>
                <a:spcPts val="0"/>
              </a:spcAft>
              <a:buNone/>
            </a:pPr>
            <a:r>
              <a:rPr lang="fr-FR" sz="1800" dirty="0">
                <a:solidFill>
                  <a:srgbClr val="17365D"/>
                </a:solidFill>
                <a:latin typeface="Calibri"/>
                <a:ea typeface="Calibri"/>
                <a:cs typeface="Calibri"/>
                <a:sym typeface="Calibri"/>
              </a:rPr>
              <a:t>  3-   identificateur du processus père		7- quantité total du temps du CPU utilisé par 					le processus  depuis son lancement</a:t>
            </a:r>
            <a:endParaRPr dirty="0"/>
          </a:p>
          <a:p>
            <a:pPr marL="0" marR="0" lvl="0" indent="0" algn="just" rtl="0">
              <a:spcBef>
                <a:spcPts val="0"/>
              </a:spcBef>
              <a:spcAft>
                <a:spcPts val="0"/>
              </a:spcAft>
              <a:buNone/>
            </a:pPr>
            <a:r>
              <a:rPr lang="fr-FR" sz="1800" dirty="0">
                <a:solidFill>
                  <a:srgbClr val="17365D"/>
                </a:solidFill>
                <a:latin typeface="Calibri"/>
                <a:ea typeface="Calibri"/>
                <a:cs typeface="Calibri"/>
                <a:sym typeface="Calibri"/>
              </a:rPr>
              <a:t>  4-   pourcentage du CPU utilisé		8- nom de la commande (processus)</a:t>
            </a:r>
            <a:endParaRPr dirty="0"/>
          </a:p>
        </p:txBody>
      </p:sp>
      <p:sp>
        <p:nvSpPr>
          <p:cNvPr id="1403" name="Google Shape;1403;p108"/>
          <p:cNvSpPr txBox="1"/>
          <p:nvPr/>
        </p:nvSpPr>
        <p:spPr>
          <a:xfrm>
            <a:off x="5000712" y="1844824"/>
            <a:ext cx="351673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rgbClr val="FF0000"/>
                </a:solidFill>
                <a:latin typeface="Calibri"/>
                <a:ea typeface="Calibri"/>
                <a:cs typeface="Calibri"/>
                <a:sym typeface="Calibri"/>
              </a:rPr>
              <a:t>Affichage des processus en cours d’exécution</a:t>
            </a:r>
            <a:endParaRPr sz="1400" b="1">
              <a:solidFill>
                <a:srgbClr val="FF0000"/>
              </a:solidFill>
              <a:latin typeface="Calibri"/>
              <a:ea typeface="Calibri"/>
              <a:cs typeface="Calibri"/>
              <a:sym typeface="Calibri"/>
            </a:endParaRPr>
          </a:p>
        </p:txBody>
      </p:sp>
      <p:sp>
        <p:nvSpPr>
          <p:cNvPr id="1404" name="Google Shape;1404;p108"/>
          <p:cNvSpPr txBox="1"/>
          <p:nvPr/>
        </p:nvSpPr>
        <p:spPr>
          <a:xfrm>
            <a:off x="4999810" y="2185119"/>
            <a:ext cx="326589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rgbClr val="FF0000"/>
                </a:solidFill>
                <a:latin typeface="Calibri"/>
                <a:ea typeface="Calibri"/>
                <a:cs typeface="Calibri"/>
                <a:sym typeface="Calibri"/>
              </a:rPr>
              <a:t>Affichage des processus en liste complète</a:t>
            </a:r>
            <a:endParaRPr sz="1400" b="1">
              <a:solidFill>
                <a:srgbClr val="FF0000"/>
              </a:solidFill>
              <a:latin typeface="Calibri"/>
              <a:ea typeface="Calibri"/>
              <a:cs typeface="Calibri"/>
              <a:sym typeface="Calibri"/>
            </a:endParaRPr>
          </a:p>
        </p:txBody>
      </p:sp>
      <p:sp>
        <p:nvSpPr>
          <p:cNvPr id="1405" name="Google Shape;1405;p108"/>
          <p:cNvSpPr txBox="1"/>
          <p:nvPr/>
        </p:nvSpPr>
        <p:spPr>
          <a:xfrm>
            <a:off x="4999810" y="2567398"/>
            <a:ext cx="390414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rgbClr val="FF0000"/>
                </a:solidFill>
                <a:latin typeface="Calibri"/>
                <a:ea typeface="Calibri"/>
                <a:cs typeface="Calibri"/>
                <a:sym typeface="Calibri"/>
              </a:rPr>
              <a:t>Affichage de l’information pour tous les processus</a:t>
            </a:r>
            <a:endParaRPr sz="1400" b="1">
              <a:solidFill>
                <a:srgbClr val="FF0000"/>
              </a:solidFill>
              <a:latin typeface="Calibri"/>
              <a:ea typeface="Calibri"/>
              <a:cs typeface="Calibri"/>
              <a:sym typeface="Calibri"/>
            </a:endParaRPr>
          </a:p>
        </p:txBody>
      </p:sp>
      <p:sp>
        <p:nvSpPr>
          <p:cNvPr id="1406" name="Google Shape;1406;p108"/>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407" name="Google Shape;1407;p108"/>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5: Gestion des processus</a:t>
            </a:r>
            <a:endParaRPr sz="1800">
              <a:solidFill>
                <a:srgbClr val="366092"/>
              </a:solidFill>
              <a:latin typeface="Calibri"/>
              <a:ea typeface="Calibri"/>
              <a:cs typeface="Calibri"/>
              <a:sym typeface="Calibri"/>
            </a:endParaRPr>
          </a:p>
        </p:txBody>
      </p:sp>
      <p:sp>
        <p:nvSpPr>
          <p:cNvPr id="1408" name="Google Shape;1408;p108"/>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Les commandes de gestion des processus</a:t>
            </a:r>
            <a:endParaRPr/>
          </a:p>
        </p:txBody>
      </p:sp>
      <p:sp>
        <p:nvSpPr>
          <p:cNvPr id="1409" name="Google Shape;1409;p108"/>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410" name="Google Shape;1410;p10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102</a:t>
            </a:fld>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414"/>
        <p:cNvGrpSpPr/>
        <p:nvPr/>
      </p:nvGrpSpPr>
      <p:grpSpPr>
        <a:xfrm>
          <a:off x="0" y="0"/>
          <a:ext cx="0" cy="0"/>
          <a:chOff x="0" y="0"/>
          <a:chExt cx="0" cy="0"/>
        </a:xfrm>
      </p:grpSpPr>
      <p:sp>
        <p:nvSpPr>
          <p:cNvPr id="1415" name="Google Shape;1415;p109"/>
          <p:cNvSpPr txBox="1">
            <a:spLocks noGrp="1"/>
          </p:cNvSpPr>
          <p:nvPr>
            <p:ph type="body" idx="1"/>
          </p:nvPr>
        </p:nvSpPr>
        <p:spPr>
          <a:xfrm>
            <a:off x="457200" y="1196752"/>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sp>
        <p:nvSpPr>
          <p:cNvPr id="1416" name="Google Shape;1416;p109"/>
          <p:cNvSpPr/>
          <p:nvPr/>
        </p:nvSpPr>
        <p:spPr>
          <a:xfrm>
            <a:off x="179512" y="1271072"/>
            <a:ext cx="8784976" cy="432048"/>
          </a:xfrm>
          <a:prstGeom prst="homePlate">
            <a:avLst>
              <a:gd name="adj" fmla="val 492184"/>
            </a:avLst>
          </a:prstGeom>
          <a:gradFill>
            <a:gsLst>
              <a:gs pos="0">
                <a:srgbClr val="29859E"/>
              </a:gs>
              <a:gs pos="80000">
                <a:srgbClr val="36B0D0"/>
              </a:gs>
              <a:gs pos="100000">
                <a:srgbClr val="33B3D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17" name="Google Shape;1417;p109"/>
          <p:cNvSpPr/>
          <p:nvPr/>
        </p:nvSpPr>
        <p:spPr>
          <a:xfrm>
            <a:off x="168082" y="1268896"/>
            <a:ext cx="8494633" cy="400110"/>
          </a:xfrm>
          <a:prstGeom prst="rect">
            <a:avLst/>
          </a:prstGeom>
          <a:noFill/>
          <a:ln>
            <a:noFill/>
          </a:ln>
        </p:spPr>
        <p:txBody>
          <a:bodyPr spcFirstLastPara="1" wrap="square" lIns="91425" tIns="45700" rIns="91425" bIns="45700" anchor="t" anchorCtr="0">
            <a:noAutofit/>
          </a:bodyPr>
          <a:lstStyle/>
          <a:p>
            <a:pPr lvl="0"/>
            <a:r>
              <a:rPr lang="fr-FR" sz="2000" dirty="0">
                <a:solidFill>
                  <a:srgbClr val="FFFFFF"/>
                </a:solidFill>
                <a:latin typeface="Calibri"/>
                <a:ea typeface="Calibri"/>
                <a:cs typeface="Calibri"/>
                <a:sym typeface="Calibri"/>
              </a:rPr>
              <a:t>La commande  top </a:t>
            </a:r>
            <a:r>
              <a:rPr lang="fr-FR" sz="2000" dirty="0" smtClean="0">
                <a:solidFill>
                  <a:srgbClr val="FFFFFF"/>
                </a:solidFill>
                <a:latin typeface="Calibri"/>
                <a:ea typeface="Calibri"/>
                <a:cs typeface="Calibri"/>
                <a:sym typeface="Calibri"/>
              </a:rPr>
              <a:t>:  Affichage </a:t>
            </a:r>
            <a:r>
              <a:rPr lang="fr-FR" sz="2000" dirty="0">
                <a:solidFill>
                  <a:srgbClr val="FFFFFF"/>
                </a:solidFill>
                <a:latin typeface="Calibri"/>
                <a:ea typeface="Calibri"/>
                <a:cs typeface="Calibri"/>
                <a:sym typeface="Calibri"/>
              </a:rPr>
              <a:t>remis à jour des processus en fonctionnement	</a:t>
            </a:r>
            <a:r>
              <a:rPr lang="fr-FR" sz="2000" dirty="0" smtClean="0">
                <a:solidFill>
                  <a:srgbClr val="FFFFFF"/>
                </a:solidFill>
                <a:latin typeface="Calibri"/>
                <a:ea typeface="Calibri"/>
                <a:cs typeface="Calibri"/>
                <a:sym typeface="Calibri"/>
              </a:rPr>
              <a:t> </a:t>
            </a:r>
            <a:r>
              <a:rPr lang="fr-FR" sz="2000" dirty="0">
                <a:solidFill>
                  <a:srgbClr val="FFFFFF"/>
                </a:solidFill>
                <a:latin typeface="Calibri"/>
                <a:ea typeface="Calibri"/>
                <a:cs typeface="Calibri"/>
                <a:sym typeface="Calibri"/>
              </a:rPr>
              <a:t>		</a:t>
            </a:r>
            <a:endParaRPr sz="2000" dirty="0">
              <a:solidFill>
                <a:srgbClr val="FFFFFF"/>
              </a:solidFill>
              <a:latin typeface="Calibri"/>
              <a:ea typeface="Calibri"/>
              <a:cs typeface="Calibri"/>
              <a:sym typeface="Calibri"/>
            </a:endParaRPr>
          </a:p>
        </p:txBody>
      </p:sp>
      <p:pic>
        <p:nvPicPr>
          <p:cNvPr id="1419" name="Google Shape;1419;p109"/>
          <p:cNvPicPr preferRelativeResize="0"/>
          <p:nvPr/>
        </p:nvPicPr>
        <p:blipFill rotWithShape="1">
          <a:blip r:embed="rId3">
            <a:alphaModFix/>
          </a:blip>
          <a:srcRect/>
          <a:stretch/>
        </p:blipFill>
        <p:spPr>
          <a:xfrm>
            <a:off x="179512" y="2129182"/>
            <a:ext cx="8784976" cy="1728192"/>
          </a:xfrm>
          <a:prstGeom prst="rect">
            <a:avLst/>
          </a:prstGeom>
          <a:noFill/>
          <a:ln w="9525" cap="flat" cmpd="sng">
            <a:solidFill>
              <a:schemeClr val="accent1"/>
            </a:solidFill>
            <a:prstDash val="solid"/>
            <a:miter lim="800000"/>
            <a:headEnd type="none" w="sm" len="sm"/>
            <a:tailEnd type="none" w="sm" len="sm"/>
          </a:ln>
        </p:spPr>
      </p:pic>
      <p:pic>
        <p:nvPicPr>
          <p:cNvPr id="1420" name="Google Shape;1420;p109"/>
          <p:cNvPicPr preferRelativeResize="0"/>
          <p:nvPr/>
        </p:nvPicPr>
        <p:blipFill rotWithShape="1">
          <a:blip r:embed="rId4">
            <a:alphaModFix/>
          </a:blip>
          <a:srcRect/>
          <a:stretch/>
        </p:blipFill>
        <p:spPr>
          <a:xfrm>
            <a:off x="179512" y="1801416"/>
            <a:ext cx="8784976" cy="274531"/>
          </a:xfrm>
          <a:prstGeom prst="rect">
            <a:avLst/>
          </a:prstGeom>
          <a:noFill/>
          <a:ln w="9525" cap="flat" cmpd="sng">
            <a:solidFill>
              <a:schemeClr val="accent1"/>
            </a:solidFill>
            <a:prstDash val="solid"/>
            <a:miter lim="800000"/>
            <a:headEnd type="none" w="sm" len="sm"/>
            <a:tailEnd type="none" w="sm" len="sm"/>
          </a:ln>
        </p:spPr>
      </p:pic>
      <p:sp>
        <p:nvSpPr>
          <p:cNvPr id="1421" name="Google Shape;1421;p109"/>
          <p:cNvSpPr/>
          <p:nvPr/>
        </p:nvSpPr>
        <p:spPr>
          <a:xfrm rot="5400000">
            <a:off x="435911" y="3782037"/>
            <a:ext cx="230882" cy="504056"/>
          </a:xfrm>
          <a:prstGeom prst="rightBrace">
            <a:avLst>
              <a:gd name="adj1" fmla="val 64925"/>
              <a:gd name="adj2" fmla="val 52782"/>
            </a:avLst>
          </a:prstGeom>
          <a:gradFill>
            <a:gsLst>
              <a:gs pos="0">
                <a:srgbClr val="D8D8D8"/>
              </a:gs>
              <a:gs pos="36000">
                <a:srgbClr val="D8D8D8"/>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38CD5"/>
              </a:solidFill>
              <a:latin typeface="Calibri"/>
              <a:ea typeface="Calibri"/>
              <a:cs typeface="Calibri"/>
              <a:sym typeface="Calibri"/>
            </a:endParaRPr>
          </a:p>
        </p:txBody>
      </p:sp>
      <p:sp>
        <p:nvSpPr>
          <p:cNvPr id="1422" name="Google Shape;1422;p109"/>
          <p:cNvSpPr/>
          <p:nvPr/>
        </p:nvSpPr>
        <p:spPr>
          <a:xfrm rot="5400000">
            <a:off x="993147" y="3786137"/>
            <a:ext cx="230882" cy="504056"/>
          </a:xfrm>
          <a:prstGeom prst="rightBrace">
            <a:avLst>
              <a:gd name="adj1" fmla="val 64925"/>
              <a:gd name="adj2" fmla="val 52782"/>
            </a:avLst>
          </a:prstGeom>
          <a:gradFill>
            <a:gsLst>
              <a:gs pos="0">
                <a:srgbClr val="D8D8D8"/>
              </a:gs>
              <a:gs pos="36000">
                <a:srgbClr val="D8D8D8"/>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38CD5"/>
              </a:solidFill>
              <a:latin typeface="Calibri"/>
              <a:ea typeface="Calibri"/>
              <a:cs typeface="Calibri"/>
              <a:sym typeface="Calibri"/>
            </a:endParaRPr>
          </a:p>
        </p:txBody>
      </p:sp>
      <p:sp>
        <p:nvSpPr>
          <p:cNvPr id="1423" name="Google Shape;1423;p109"/>
          <p:cNvSpPr/>
          <p:nvPr/>
        </p:nvSpPr>
        <p:spPr>
          <a:xfrm rot="5400000">
            <a:off x="2404331" y="3926053"/>
            <a:ext cx="230882" cy="216024"/>
          </a:xfrm>
          <a:prstGeom prst="rightBrace">
            <a:avLst>
              <a:gd name="adj1" fmla="val 64925"/>
              <a:gd name="adj2" fmla="val 52782"/>
            </a:avLst>
          </a:prstGeom>
          <a:gradFill>
            <a:gsLst>
              <a:gs pos="0">
                <a:srgbClr val="D8D8D8"/>
              </a:gs>
              <a:gs pos="36000">
                <a:srgbClr val="D8D8D8"/>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38CD5"/>
              </a:solidFill>
              <a:latin typeface="Calibri"/>
              <a:ea typeface="Calibri"/>
              <a:cs typeface="Calibri"/>
              <a:sym typeface="Calibri"/>
            </a:endParaRPr>
          </a:p>
        </p:txBody>
      </p:sp>
      <p:sp>
        <p:nvSpPr>
          <p:cNvPr id="1424" name="Google Shape;1424;p109"/>
          <p:cNvSpPr/>
          <p:nvPr/>
        </p:nvSpPr>
        <p:spPr>
          <a:xfrm rot="5400000">
            <a:off x="1954466" y="3936410"/>
            <a:ext cx="266516" cy="216024"/>
          </a:xfrm>
          <a:prstGeom prst="rightBrace">
            <a:avLst>
              <a:gd name="adj1" fmla="val 64925"/>
              <a:gd name="adj2" fmla="val 52782"/>
            </a:avLst>
          </a:prstGeom>
          <a:gradFill>
            <a:gsLst>
              <a:gs pos="0">
                <a:srgbClr val="D8D8D8"/>
              </a:gs>
              <a:gs pos="36000">
                <a:srgbClr val="D8D8D8"/>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38CD5"/>
              </a:solidFill>
              <a:latin typeface="Calibri"/>
              <a:ea typeface="Calibri"/>
              <a:cs typeface="Calibri"/>
              <a:sym typeface="Calibri"/>
            </a:endParaRPr>
          </a:p>
        </p:txBody>
      </p:sp>
      <p:sp>
        <p:nvSpPr>
          <p:cNvPr id="1425" name="Google Shape;1425;p109"/>
          <p:cNvSpPr/>
          <p:nvPr/>
        </p:nvSpPr>
        <p:spPr>
          <a:xfrm rot="5400000">
            <a:off x="2908387" y="3786137"/>
            <a:ext cx="230882" cy="504056"/>
          </a:xfrm>
          <a:prstGeom prst="rightBrace">
            <a:avLst>
              <a:gd name="adj1" fmla="val 64925"/>
              <a:gd name="adj2" fmla="val 52782"/>
            </a:avLst>
          </a:prstGeom>
          <a:gradFill>
            <a:gsLst>
              <a:gs pos="0">
                <a:srgbClr val="D8D8D8"/>
              </a:gs>
              <a:gs pos="36000">
                <a:srgbClr val="D8D8D8"/>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38CD5"/>
              </a:solidFill>
              <a:latin typeface="Calibri"/>
              <a:ea typeface="Calibri"/>
              <a:cs typeface="Calibri"/>
              <a:sym typeface="Calibri"/>
            </a:endParaRPr>
          </a:p>
        </p:txBody>
      </p:sp>
      <p:sp>
        <p:nvSpPr>
          <p:cNvPr id="1426" name="Google Shape;1426;p109"/>
          <p:cNvSpPr/>
          <p:nvPr/>
        </p:nvSpPr>
        <p:spPr>
          <a:xfrm rot="5400000">
            <a:off x="3539921" y="3865681"/>
            <a:ext cx="263958" cy="360040"/>
          </a:xfrm>
          <a:prstGeom prst="rightBrace">
            <a:avLst>
              <a:gd name="adj1" fmla="val 64925"/>
              <a:gd name="adj2" fmla="val 52782"/>
            </a:avLst>
          </a:prstGeom>
          <a:gradFill>
            <a:gsLst>
              <a:gs pos="0">
                <a:srgbClr val="D8D8D8"/>
              </a:gs>
              <a:gs pos="36000">
                <a:srgbClr val="D8D8D8"/>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38CD5"/>
              </a:solidFill>
              <a:latin typeface="Calibri"/>
              <a:ea typeface="Calibri"/>
              <a:cs typeface="Calibri"/>
              <a:sym typeface="Calibri"/>
            </a:endParaRPr>
          </a:p>
        </p:txBody>
      </p:sp>
      <p:sp>
        <p:nvSpPr>
          <p:cNvPr id="1427" name="Google Shape;1427;p109"/>
          <p:cNvSpPr/>
          <p:nvPr/>
        </p:nvSpPr>
        <p:spPr>
          <a:xfrm rot="5400000">
            <a:off x="4053857" y="3832529"/>
            <a:ext cx="254956" cy="392314"/>
          </a:xfrm>
          <a:prstGeom prst="rightBrace">
            <a:avLst>
              <a:gd name="adj1" fmla="val 64925"/>
              <a:gd name="adj2" fmla="val 52782"/>
            </a:avLst>
          </a:prstGeom>
          <a:gradFill>
            <a:gsLst>
              <a:gs pos="0">
                <a:srgbClr val="D8D8D8"/>
              </a:gs>
              <a:gs pos="36000">
                <a:srgbClr val="D8D8D8"/>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38CD5"/>
              </a:solidFill>
              <a:latin typeface="Calibri"/>
              <a:ea typeface="Calibri"/>
              <a:cs typeface="Calibri"/>
              <a:sym typeface="Calibri"/>
            </a:endParaRPr>
          </a:p>
        </p:txBody>
      </p:sp>
      <p:sp>
        <p:nvSpPr>
          <p:cNvPr id="1428" name="Google Shape;1428;p109"/>
          <p:cNvSpPr/>
          <p:nvPr/>
        </p:nvSpPr>
        <p:spPr>
          <a:xfrm rot="5400000">
            <a:off x="4397359" y="3931031"/>
            <a:ext cx="277274" cy="216024"/>
          </a:xfrm>
          <a:prstGeom prst="rightBrace">
            <a:avLst>
              <a:gd name="adj1" fmla="val 64925"/>
              <a:gd name="adj2" fmla="val 52782"/>
            </a:avLst>
          </a:prstGeom>
          <a:gradFill>
            <a:gsLst>
              <a:gs pos="0">
                <a:srgbClr val="D8D8D8"/>
              </a:gs>
              <a:gs pos="36000">
                <a:srgbClr val="D8D8D8"/>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38CD5"/>
              </a:solidFill>
              <a:latin typeface="Calibri"/>
              <a:ea typeface="Calibri"/>
              <a:cs typeface="Calibri"/>
              <a:sym typeface="Calibri"/>
            </a:endParaRPr>
          </a:p>
        </p:txBody>
      </p:sp>
      <p:sp>
        <p:nvSpPr>
          <p:cNvPr id="1429" name="Google Shape;1429;p109"/>
          <p:cNvSpPr/>
          <p:nvPr/>
        </p:nvSpPr>
        <p:spPr>
          <a:xfrm>
            <a:off x="391968" y="4068206"/>
            <a:ext cx="301686"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1800" b="1">
                <a:solidFill>
                  <a:srgbClr val="515151"/>
                </a:solidFill>
                <a:latin typeface="Calibri"/>
                <a:ea typeface="Calibri"/>
                <a:cs typeface="Calibri"/>
                <a:sym typeface="Calibri"/>
              </a:rPr>
              <a:t>1</a:t>
            </a:r>
            <a:endParaRPr sz="1800" b="1">
              <a:solidFill>
                <a:srgbClr val="515151"/>
              </a:solidFill>
              <a:latin typeface="Calibri"/>
              <a:ea typeface="Calibri"/>
              <a:cs typeface="Calibri"/>
              <a:sym typeface="Calibri"/>
            </a:endParaRPr>
          </a:p>
        </p:txBody>
      </p:sp>
      <p:sp>
        <p:nvSpPr>
          <p:cNvPr id="1430" name="Google Shape;1430;p109"/>
          <p:cNvSpPr/>
          <p:nvPr/>
        </p:nvSpPr>
        <p:spPr>
          <a:xfrm>
            <a:off x="971600" y="4064778"/>
            <a:ext cx="301686"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1800" b="1">
                <a:solidFill>
                  <a:srgbClr val="515151"/>
                </a:solidFill>
                <a:latin typeface="Calibri"/>
                <a:ea typeface="Calibri"/>
                <a:cs typeface="Calibri"/>
                <a:sym typeface="Calibri"/>
              </a:rPr>
              <a:t>2</a:t>
            </a:r>
            <a:endParaRPr sz="1800" b="1">
              <a:solidFill>
                <a:srgbClr val="515151"/>
              </a:solidFill>
              <a:latin typeface="Calibri"/>
              <a:ea typeface="Calibri"/>
              <a:cs typeface="Calibri"/>
              <a:sym typeface="Calibri"/>
            </a:endParaRPr>
          </a:p>
        </p:txBody>
      </p:sp>
      <p:sp>
        <p:nvSpPr>
          <p:cNvPr id="1431" name="Google Shape;1431;p109"/>
          <p:cNvSpPr/>
          <p:nvPr/>
        </p:nvSpPr>
        <p:spPr>
          <a:xfrm>
            <a:off x="1944542" y="4064778"/>
            <a:ext cx="301686"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1800" b="1">
                <a:solidFill>
                  <a:srgbClr val="515151"/>
                </a:solidFill>
                <a:latin typeface="Calibri"/>
                <a:ea typeface="Calibri"/>
                <a:cs typeface="Calibri"/>
                <a:sym typeface="Calibri"/>
              </a:rPr>
              <a:t>3</a:t>
            </a:r>
            <a:endParaRPr sz="1800" b="1">
              <a:solidFill>
                <a:srgbClr val="515151"/>
              </a:solidFill>
              <a:latin typeface="Calibri"/>
              <a:ea typeface="Calibri"/>
              <a:cs typeface="Calibri"/>
              <a:sym typeface="Calibri"/>
            </a:endParaRPr>
          </a:p>
        </p:txBody>
      </p:sp>
      <p:sp>
        <p:nvSpPr>
          <p:cNvPr id="1432" name="Google Shape;1432;p109"/>
          <p:cNvSpPr/>
          <p:nvPr/>
        </p:nvSpPr>
        <p:spPr>
          <a:xfrm>
            <a:off x="2357970" y="4056776"/>
            <a:ext cx="301686"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1800" b="1">
                <a:solidFill>
                  <a:srgbClr val="515151"/>
                </a:solidFill>
                <a:latin typeface="Calibri"/>
                <a:ea typeface="Calibri"/>
                <a:cs typeface="Calibri"/>
                <a:sym typeface="Calibri"/>
              </a:rPr>
              <a:t>4</a:t>
            </a:r>
            <a:endParaRPr sz="1800" b="1">
              <a:solidFill>
                <a:srgbClr val="515151"/>
              </a:solidFill>
              <a:latin typeface="Calibri"/>
              <a:ea typeface="Calibri"/>
              <a:cs typeface="Calibri"/>
              <a:sym typeface="Calibri"/>
            </a:endParaRPr>
          </a:p>
        </p:txBody>
      </p:sp>
      <p:sp>
        <p:nvSpPr>
          <p:cNvPr id="1433" name="Google Shape;1433;p109"/>
          <p:cNvSpPr/>
          <p:nvPr/>
        </p:nvSpPr>
        <p:spPr>
          <a:xfrm>
            <a:off x="2872784" y="4068206"/>
            <a:ext cx="301686"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1800" b="1">
                <a:solidFill>
                  <a:srgbClr val="515151"/>
                </a:solidFill>
                <a:latin typeface="Calibri"/>
                <a:ea typeface="Calibri"/>
                <a:cs typeface="Calibri"/>
                <a:sym typeface="Calibri"/>
              </a:rPr>
              <a:t>5</a:t>
            </a:r>
            <a:endParaRPr sz="1800" b="1">
              <a:solidFill>
                <a:srgbClr val="515151"/>
              </a:solidFill>
              <a:latin typeface="Calibri"/>
              <a:ea typeface="Calibri"/>
              <a:cs typeface="Calibri"/>
              <a:sym typeface="Calibri"/>
            </a:endParaRPr>
          </a:p>
        </p:txBody>
      </p:sp>
      <p:sp>
        <p:nvSpPr>
          <p:cNvPr id="1434" name="Google Shape;1434;p109"/>
          <p:cNvSpPr/>
          <p:nvPr/>
        </p:nvSpPr>
        <p:spPr>
          <a:xfrm>
            <a:off x="3524154" y="4068206"/>
            <a:ext cx="301686"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1800" b="1">
                <a:solidFill>
                  <a:srgbClr val="515151"/>
                </a:solidFill>
                <a:latin typeface="Calibri"/>
                <a:ea typeface="Calibri"/>
                <a:cs typeface="Calibri"/>
                <a:sym typeface="Calibri"/>
              </a:rPr>
              <a:t>6</a:t>
            </a:r>
            <a:endParaRPr sz="1800" b="1">
              <a:solidFill>
                <a:srgbClr val="515151"/>
              </a:solidFill>
              <a:latin typeface="Calibri"/>
              <a:ea typeface="Calibri"/>
              <a:cs typeface="Calibri"/>
              <a:sym typeface="Calibri"/>
            </a:endParaRPr>
          </a:p>
        </p:txBody>
      </p:sp>
      <p:sp>
        <p:nvSpPr>
          <p:cNvPr id="1435" name="Google Shape;1435;p109"/>
          <p:cNvSpPr/>
          <p:nvPr/>
        </p:nvSpPr>
        <p:spPr>
          <a:xfrm>
            <a:off x="4035670" y="4066740"/>
            <a:ext cx="301686"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1800" b="1">
                <a:solidFill>
                  <a:srgbClr val="515151"/>
                </a:solidFill>
                <a:latin typeface="Calibri"/>
                <a:ea typeface="Calibri"/>
                <a:cs typeface="Calibri"/>
                <a:sym typeface="Calibri"/>
              </a:rPr>
              <a:t>7</a:t>
            </a:r>
            <a:endParaRPr sz="1800" b="1">
              <a:solidFill>
                <a:srgbClr val="515151"/>
              </a:solidFill>
              <a:latin typeface="Calibri"/>
              <a:ea typeface="Calibri"/>
              <a:cs typeface="Calibri"/>
              <a:sym typeface="Calibri"/>
            </a:endParaRPr>
          </a:p>
        </p:txBody>
      </p:sp>
      <p:sp>
        <p:nvSpPr>
          <p:cNvPr id="1436" name="Google Shape;1436;p109"/>
          <p:cNvSpPr/>
          <p:nvPr/>
        </p:nvSpPr>
        <p:spPr>
          <a:xfrm>
            <a:off x="4399008" y="4077498"/>
            <a:ext cx="301686"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1800" b="1">
                <a:solidFill>
                  <a:srgbClr val="515151"/>
                </a:solidFill>
                <a:latin typeface="Calibri"/>
                <a:ea typeface="Calibri"/>
                <a:cs typeface="Calibri"/>
                <a:sym typeface="Calibri"/>
              </a:rPr>
              <a:t>8</a:t>
            </a:r>
            <a:endParaRPr sz="1800" b="1">
              <a:solidFill>
                <a:srgbClr val="515151"/>
              </a:solidFill>
              <a:latin typeface="Calibri"/>
              <a:ea typeface="Calibri"/>
              <a:cs typeface="Calibri"/>
              <a:sym typeface="Calibri"/>
            </a:endParaRPr>
          </a:p>
        </p:txBody>
      </p:sp>
      <p:sp>
        <p:nvSpPr>
          <p:cNvPr id="1437" name="Google Shape;1437;p109"/>
          <p:cNvSpPr/>
          <p:nvPr/>
        </p:nvSpPr>
        <p:spPr>
          <a:xfrm rot="5400000">
            <a:off x="4845945" y="3831727"/>
            <a:ext cx="254956" cy="392314"/>
          </a:xfrm>
          <a:prstGeom prst="rightBrace">
            <a:avLst>
              <a:gd name="adj1" fmla="val 64925"/>
              <a:gd name="adj2" fmla="val 52782"/>
            </a:avLst>
          </a:prstGeom>
          <a:gradFill>
            <a:gsLst>
              <a:gs pos="0">
                <a:srgbClr val="D8D8D8"/>
              </a:gs>
              <a:gs pos="36000">
                <a:srgbClr val="D8D8D8"/>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38CD5"/>
              </a:solidFill>
              <a:latin typeface="Calibri"/>
              <a:ea typeface="Calibri"/>
              <a:cs typeface="Calibri"/>
              <a:sym typeface="Calibri"/>
            </a:endParaRPr>
          </a:p>
        </p:txBody>
      </p:sp>
      <p:sp>
        <p:nvSpPr>
          <p:cNvPr id="1438" name="Google Shape;1438;p109"/>
          <p:cNvSpPr/>
          <p:nvPr/>
        </p:nvSpPr>
        <p:spPr>
          <a:xfrm>
            <a:off x="4827758" y="4065938"/>
            <a:ext cx="301686"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1800" b="1">
                <a:solidFill>
                  <a:srgbClr val="515151"/>
                </a:solidFill>
                <a:latin typeface="Calibri"/>
                <a:ea typeface="Calibri"/>
                <a:cs typeface="Calibri"/>
                <a:sym typeface="Calibri"/>
              </a:rPr>
              <a:t>9</a:t>
            </a:r>
            <a:endParaRPr sz="1800" b="1">
              <a:solidFill>
                <a:srgbClr val="515151"/>
              </a:solidFill>
              <a:latin typeface="Calibri"/>
              <a:ea typeface="Calibri"/>
              <a:cs typeface="Calibri"/>
              <a:sym typeface="Calibri"/>
            </a:endParaRPr>
          </a:p>
        </p:txBody>
      </p:sp>
      <p:sp>
        <p:nvSpPr>
          <p:cNvPr id="1439" name="Google Shape;1439;p109"/>
          <p:cNvSpPr/>
          <p:nvPr/>
        </p:nvSpPr>
        <p:spPr>
          <a:xfrm rot="5400000">
            <a:off x="5400493" y="3831727"/>
            <a:ext cx="254956" cy="392314"/>
          </a:xfrm>
          <a:prstGeom prst="rightBrace">
            <a:avLst>
              <a:gd name="adj1" fmla="val 64925"/>
              <a:gd name="adj2" fmla="val 52782"/>
            </a:avLst>
          </a:prstGeom>
          <a:gradFill>
            <a:gsLst>
              <a:gs pos="0">
                <a:srgbClr val="D8D8D8"/>
              </a:gs>
              <a:gs pos="36000">
                <a:srgbClr val="D8D8D8"/>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38CD5"/>
              </a:solidFill>
              <a:latin typeface="Calibri"/>
              <a:ea typeface="Calibri"/>
              <a:cs typeface="Calibri"/>
              <a:sym typeface="Calibri"/>
            </a:endParaRPr>
          </a:p>
        </p:txBody>
      </p:sp>
      <p:sp>
        <p:nvSpPr>
          <p:cNvPr id="1440" name="Google Shape;1440;p109"/>
          <p:cNvSpPr/>
          <p:nvPr/>
        </p:nvSpPr>
        <p:spPr>
          <a:xfrm>
            <a:off x="5323797" y="4065938"/>
            <a:ext cx="418704"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1800" b="1">
                <a:solidFill>
                  <a:srgbClr val="515151"/>
                </a:solidFill>
                <a:latin typeface="Calibri"/>
                <a:ea typeface="Calibri"/>
                <a:cs typeface="Calibri"/>
                <a:sym typeface="Calibri"/>
              </a:rPr>
              <a:t>10</a:t>
            </a:r>
            <a:endParaRPr sz="1800" b="1">
              <a:solidFill>
                <a:srgbClr val="515151"/>
              </a:solidFill>
              <a:latin typeface="Calibri"/>
              <a:ea typeface="Calibri"/>
              <a:cs typeface="Calibri"/>
              <a:sym typeface="Calibri"/>
            </a:endParaRPr>
          </a:p>
        </p:txBody>
      </p:sp>
      <p:sp>
        <p:nvSpPr>
          <p:cNvPr id="1441" name="Google Shape;1441;p109"/>
          <p:cNvSpPr/>
          <p:nvPr/>
        </p:nvSpPr>
        <p:spPr>
          <a:xfrm rot="5400000">
            <a:off x="6259210" y="3682332"/>
            <a:ext cx="265714" cy="680346"/>
          </a:xfrm>
          <a:prstGeom prst="rightBrace">
            <a:avLst>
              <a:gd name="adj1" fmla="val 64925"/>
              <a:gd name="adj2" fmla="val 52782"/>
            </a:avLst>
          </a:prstGeom>
          <a:gradFill>
            <a:gsLst>
              <a:gs pos="0">
                <a:srgbClr val="D8D8D8"/>
              </a:gs>
              <a:gs pos="36000">
                <a:srgbClr val="D8D8D8"/>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38CD5"/>
              </a:solidFill>
              <a:latin typeface="Calibri"/>
              <a:ea typeface="Calibri"/>
              <a:cs typeface="Calibri"/>
              <a:sym typeface="Calibri"/>
            </a:endParaRPr>
          </a:p>
        </p:txBody>
      </p:sp>
      <p:sp>
        <p:nvSpPr>
          <p:cNvPr id="1442" name="Google Shape;1442;p109"/>
          <p:cNvSpPr/>
          <p:nvPr/>
        </p:nvSpPr>
        <p:spPr>
          <a:xfrm>
            <a:off x="6169520" y="4065938"/>
            <a:ext cx="418704"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1800" b="1">
                <a:solidFill>
                  <a:srgbClr val="515151"/>
                </a:solidFill>
                <a:latin typeface="Calibri"/>
                <a:ea typeface="Calibri"/>
                <a:cs typeface="Calibri"/>
                <a:sym typeface="Calibri"/>
              </a:rPr>
              <a:t>11</a:t>
            </a:r>
            <a:endParaRPr sz="1800" b="1">
              <a:solidFill>
                <a:srgbClr val="515151"/>
              </a:solidFill>
              <a:latin typeface="Calibri"/>
              <a:ea typeface="Calibri"/>
              <a:cs typeface="Calibri"/>
              <a:sym typeface="Calibri"/>
            </a:endParaRPr>
          </a:p>
        </p:txBody>
      </p:sp>
      <p:sp>
        <p:nvSpPr>
          <p:cNvPr id="1443" name="Google Shape;1443;p109"/>
          <p:cNvSpPr/>
          <p:nvPr/>
        </p:nvSpPr>
        <p:spPr>
          <a:xfrm rot="5400000">
            <a:off x="7195314" y="3610324"/>
            <a:ext cx="265714" cy="824362"/>
          </a:xfrm>
          <a:prstGeom prst="rightBrace">
            <a:avLst>
              <a:gd name="adj1" fmla="val 64925"/>
              <a:gd name="adj2" fmla="val 52782"/>
            </a:avLst>
          </a:prstGeom>
          <a:gradFill>
            <a:gsLst>
              <a:gs pos="0">
                <a:srgbClr val="D8D8D8"/>
              </a:gs>
              <a:gs pos="36000">
                <a:srgbClr val="D8D8D8"/>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38CD5"/>
              </a:solidFill>
              <a:latin typeface="Calibri"/>
              <a:ea typeface="Calibri"/>
              <a:cs typeface="Calibri"/>
              <a:sym typeface="Calibri"/>
            </a:endParaRPr>
          </a:p>
        </p:txBody>
      </p:sp>
      <p:sp>
        <p:nvSpPr>
          <p:cNvPr id="1444" name="Google Shape;1444;p109"/>
          <p:cNvSpPr/>
          <p:nvPr/>
        </p:nvSpPr>
        <p:spPr>
          <a:xfrm>
            <a:off x="7127140" y="4062640"/>
            <a:ext cx="418704"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1800" b="1">
                <a:solidFill>
                  <a:srgbClr val="515151"/>
                </a:solidFill>
                <a:latin typeface="Calibri"/>
                <a:ea typeface="Calibri"/>
                <a:cs typeface="Calibri"/>
                <a:sym typeface="Calibri"/>
              </a:rPr>
              <a:t>12</a:t>
            </a:r>
            <a:endParaRPr sz="1800" b="1">
              <a:solidFill>
                <a:srgbClr val="515151"/>
              </a:solidFill>
              <a:latin typeface="Calibri"/>
              <a:ea typeface="Calibri"/>
              <a:cs typeface="Calibri"/>
              <a:sym typeface="Calibri"/>
            </a:endParaRPr>
          </a:p>
        </p:txBody>
      </p:sp>
      <p:sp>
        <p:nvSpPr>
          <p:cNvPr id="1445" name="Google Shape;1445;p109"/>
          <p:cNvSpPr/>
          <p:nvPr/>
        </p:nvSpPr>
        <p:spPr>
          <a:xfrm>
            <a:off x="35496" y="4393704"/>
            <a:ext cx="9036496" cy="2031325"/>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fr-FR" sz="1400">
                <a:solidFill>
                  <a:srgbClr val="17365D"/>
                </a:solidFill>
                <a:latin typeface="Calibri"/>
                <a:ea typeface="Calibri"/>
                <a:cs typeface="Calibri"/>
                <a:sym typeface="Calibri"/>
              </a:rPr>
              <a:t>  1-   identificateur du processus (PID)	              		7-  mémoire partagée avec d’autres processus	</a:t>
            </a:r>
            <a:endParaRPr/>
          </a:p>
          <a:p>
            <a:pPr marL="0" marR="0" lvl="0" indent="0" algn="just" rtl="0">
              <a:spcBef>
                <a:spcPts val="0"/>
              </a:spcBef>
              <a:spcAft>
                <a:spcPts val="0"/>
              </a:spcAft>
              <a:buNone/>
            </a:pPr>
            <a:r>
              <a:rPr lang="fr-FR" sz="1400">
                <a:solidFill>
                  <a:srgbClr val="17365D"/>
                </a:solidFill>
                <a:latin typeface="Calibri"/>
                <a:ea typeface="Calibri"/>
                <a:cs typeface="Calibri"/>
                <a:sym typeface="Calibri"/>
              </a:rPr>
              <a:t>  2-   l’utilisateur qui exécute le processus                   	8- Etat du processus (S (endormis), D (qui ne peut</a:t>
            </a:r>
            <a:endParaRPr sz="1400">
              <a:solidFill>
                <a:srgbClr val="17365D"/>
              </a:solidFill>
              <a:latin typeface="Calibri"/>
              <a:ea typeface="Calibri"/>
              <a:cs typeface="Calibri"/>
              <a:sym typeface="Calibri"/>
            </a:endParaRPr>
          </a:p>
          <a:p>
            <a:pPr marL="0" marR="0" lvl="0" indent="0" algn="just" rtl="0">
              <a:spcBef>
                <a:spcPts val="0"/>
              </a:spcBef>
              <a:spcAft>
                <a:spcPts val="0"/>
              </a:spcAft>
              <a:buNone/>
            </a:pPr>
            <a:r>
              <a:rPr lang="fr-FR" sz="1400">
                <a:solidFill>
                  <a:srgbClr val="17365D"/>
                </a:solidFill>
                <a:latin typeface="Calibri"/>
                <a:ea typeface="Calibri"/>
                <a:cs typeface="Calibri"/>
                <a:sym typeface="Calibri"/>
              </a:rPr>
              <a:t>  3-   priorité du processus 		                  	 être interrompu par un signal), R (en cours d’exécution)</a:t>
            </a:r>
            <a:endParaRPr sz="1400">
              <a:solidFill>
                <a:srgbClr val="17365D"/>
              </a:solidFill>
              <a:latin typeface="Calibri"/>
              <a:ea typeface="Calibri"/>
              <a:cs typeface="Calibri"/>
              <a:sym typeface="Calibri"/>
            </a:endParaRPr>
          </a:p>
          <a:p>
            <a:pPr marL="0" marR="0" lvl="0" indent="0" algn="just" rtl="0">
              <a:spcBef>
                <a:spcPts val="0"/>
              </a:spcBef>
              <a:spcAft>
                <a:spcPts val="0"/>
              </a:spcAft>
              <a:buNone/>
            </a:pPr>
            <a:r>
              <a:rPr lang="fr-FR" sz="1400">
                <a:solidFill>
                  <a:srgbClr val="17365D"/>
                </a:solidFill>
                <a:latin typeface="Calibri"/>
                <a:ea typeface="Calibri"/>
                <a:cs typeface="Calibri"/>
                <a:sym typeface="Calibri"/>
              </a:rPr>
              <a:t>  4-   le nice du processus 			 Z (zombie), ou T (bloqué) 		</a:t>
            </a:r>
            <a:endParaRPr/>
          </a:p>
          <a:p>
            <a:pPr marL="0" marR="0" lvl="0" indent="0" algn="just" rtl="0">
              <a:spcBef>
                <a:spcPts val="0"/>
              </a:spcBef>
              <a:spcAft>
                <a:spcPts val="0"/>
              </a:spcAft>
              <a:buNone/>
            </a:pPr>
            <a:r>
              <a:rPr lang="fr-FR" sz="1400">
                <a:solidFill>
                  <a:srgbClr val="17365D"/>
                </a:solidFill>
                <a:latin typeface="Calibri"/>
                <a:ea typeface="Calibri"/>
                <a:cs typeface="Calibri"/>
                <a:sym typeface="Calibri"/>
              </a:rPr>
              <a:t>  5- Taille totale virtuelle  utilisée par le processus 	                        9-  CPU utilisé en pourcentage</a:t>
            </a:r>
            <a:endParaRPr/>
          </a:p>
          <a:p>
            <a:pPr marL="0" marR="0" lvl="0" indent="0" algn="just" rtl="0">
              <a:spcBef>
                <a:spcPts val="0"/>
              </a:spcBef>
              <a:spcAft>
                <a:spcPts val="0"/>
              </a:spcAft>
              <a:buNone/>
            </a:pPr>
            <a:r>
              <a:rPr lang="fr-FR" sz="1400">
                <a:solidFill>
                  <a:srgbClr val="17365D"/>
                </a:solidFill>
                <a:latin typeface="Calibri"/>
                <a:ea typeface="Calibri"/>
                <a:cs typeface="Calibri"/>
                <a:sym typeface="Calibri"/>
              </a:rPr>
              <a:t>   (mémoire vive; mémoire vidéo; bibliothèque;…)		10-  mémoire utilisée en pourcentage</a:t>
            </a:r>
            <a:endParaRPr/>
          </a:p>
          <a:p>
            <a:pPr marL="0" marR="0" lvl="0" indent="0" algn="just" rtl="0">
              <a:spcBef>
                <a:spcPts val="0"/>
              </a:spcBef>
              <a:spcAft>
                <a:spcPts val="0"/>
              </a:spcAft>
              <a:buNone/>
            </a:pPr>
            <a:r>
              <a:rPr lang="fr-FR" sz="1400">
                <a:solidFill>
                  <a:srgbClr val="17365D"/>
                </a:solidFill>
                <a:latin typeface="Calibri"/>
                <a:ea typeface="Calibri"/>
                <a:cs typeface="Calibri"/>
                <a:sym typeface="Calibri"/>
              </a:rPr>
              <a:t>  6- quantité mémoire physique occupé par le processus		11- Temps total d’utilisation du processeur depuis le 					 lancement du processus</a:t>
            </a:r>
            <a:endParaRPr/>
          </a:p>
          <a:p>
            <a:pPr marL="0" marR="0" lvl="0" indent="0" algn="ctr" rtl="0">
              <a:spcBef>
                <a:spcPts val="0"/>
              </a:spcBef>
              <a:spcAft>
                <a:spcPts val="0"/>
              </a:spcAft>
              <a:buNone/>
            </a:pPr>
            <a:r>
              <a:rPr lang="fr-FR" sz="1400">
                <a:solidFill>
                  <a:srgbClr val="17365D"/>
                </a:solidFill>
                <a:latin typeface="Calibri"/>
                <a:ea typeface="Calibri"/>
                <a:cs typeface="Calibri"/>
                <a:sym typeface="Calibri"/>
              </a:rPr>
              <a:t>			                 12-  nom de la commande ou du processus</a:t>
            </a:r>
            <a:endParaRPr/>
          </a:p>
        </p:txBody>
      </p:sp>
      <p:sp>
        <p:nvSpPr>
          <p:cNvPr id="1446" name="Google Shape;1446;p109"/>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447" name="Google Shape;1447;p109"/>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5: Gestion des processus</a:t>
            </a:r>
            <a:endParaRPr sz="1800">
              <a:solidFill>
                <a:srgbClr val="366092"/>
              </a:solidFill>
              <a:latin typeface="Calibri"/>
              <a:ea typeface="Calibri"/>
              <a:cs typeface="Calibri"/>
              <a:sym typeface="Calibri"/>
            </a:endParaRPr>
          </a:p>
        </p:txBody>
      </p:sp>
      <p:sp>
        <p:nvSpPr>
          <p:cNvPr id="1448" name="Google Shape;1448;p109"/>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Les commandes de gestion des processus</a:t>
            </a:r>
            <a:endParaRPr/>
          </a:p>
        </p:txBody>
      </p:sp>
      <p:sp>
        <p:nvSpPr>
          <p:cNvPr id="1449" name="Google Shape;1449;p109"/>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450" name="Google Shape;1450;p10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103</a:t>
            </a:fld>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454"/>
        <p:cNvGrpSpPr/>
        <p:nvPr/>
      </p:nvGrpSpPr>
      <p:grpSpPr>
        <a:xfrm>
          <a:off x="0" y="0"/>
          <a:ext cx="0" cy="0"/>
          <a:chOff x="0" y="0"/>
          <a:chExt cx="0" cy="0"/>
        </a:xfrm>
      </p:grpSpPr>
      <p:sp>
        <p:nvSpPr>
          <p:cNvPr id="1455" name="Google Shape;1455;p110"/>
          <p:cNvSpPr txBox="1">
            <a:spLocks noGrp="1"/>
          </p:cNvSpPr>
          <p:nvPr>
            <p:ph type="body" idx="1"/>
          </p:nvPr>
        </p:nvSpPr>
        <p:spPr>
          <a:xfrm>
            <a:off x="468630" y="1225059"/>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sp>
        <p:nvSpPr>
          <p:cNvPr id="1456" name="Google Shape;1456;p110"/>
          <p:cNvSpPr/>
          <p:nvPr/>
        </p:nvSpPr>
        <p:spPr>
          <a:xfrm>
            <a:off x="190942" y="1299379"/>
            <a:ext cx="8784976" cy="432048"/>
          </a:xfrm>
          <a:prstGeom prst="homePlate">
            <a:avLst>
              <a:gd name="adj" fmla="val 492184"/>
            </a:avLst>
          </a:prstGeom>
          <a:gradFill>
            <a:gsLst>
              <a:gs pos="0">
                <a:srgbClr val="29859E"/>
              </a:gs>
              <a:gs pos="80000">
                <a:srgbClr val="36B0D0"/>
              </a:gs>
              <a:gs pos="100000">
                <a:srgbClr val="33B3D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57" name="Google Shape;1457;p110"/>
          <p:cNvSpPr/>
          <p:nvPr/>
        </p:nvSpPr>
        <p:spPr>
          <a:xfrm>
            <a:off x="179512" y="1297203"/>
            <a:ext cx="8494633" cy="400110"/>
          </a:xfrm>
          <a:prstGeom prst="rect">
            <a:avLst/>
          </a:prstGeom>
          <a:noFill/>
          <a:ln>
            <a:noFill/>
          </a:ln>
        </p:spPr>
        <p:txBody>
          <a:bodyPr spcFirstLastPara="1" wrap="square" lIns="91425" tIns="45700" rIns="91425" bIns="45700" anchor="t" anchorCtr="0">
            <a:noAutofit/>
          </a:bodyPr>
          <a:lstStyle/>
          <a:p>
            <a:pPr lvl="0"/>
            <a:r>
              <a:rPr lang="fr-FR" sz="2000" dirty="0">
                <a:solidFill>
                  <a:srgbClr val="FFFFFF"/>
                </a:solidFill>
                <a:latin typeface="Calibri"/>
                <a:ea typeface="Calibri"/>
                <a:cs typeface="Calibri"/>
                <a:sym typeface="Calibri"/>
              </a:rPr>
              <a:t> </a:t>
            </a:r>
            <a:r>
              <a:rPr lang="fr-FR" sz="2000" dirty="0" smtClean="0">
                <a:solidFill>
                  <a:srgbClr val="FFFFFF"/>
                </a:solidFill>
                <a:latin typeface="Calibri"/>
                <a:ea typeface="Calibri"/>
                <a:cs typeface="Calibri"/>
                <a:sym typeface="Calibri"/>
              </a:rPr>
              <a:t>La commande top:  Affichage </a:t>
            </a:r>
            <a:r>
              <a:rPr lang="fr-FR" sz="2000" dirty="0">
                <a:solidFill>
                  <a:srgbClr val="FFFFFF"/>
                </a:solidFill>
                <a:latin typeface="Calibri"/>
                <a:ea typeface="Calibri"/>
                <a:cs typeface="Calibri"/>
                <a:sym typeface="Calibri"/>
              </a:rPr>
              <a:t>remis à jour des processus en fonctionnement		</a:t>
            </a:r>
            <a:endParaRPr sz="2000" dirty="0">
              <a:solidFill>
                <a:srgbClr val="FFFFFF"/>
              </a:solidFill>
              <a:latin typeface="Calibri"/>
              <a:ea typeface="Calibri"/>
              <a:cs typeface="Calibri"/>
              <a:sym typeface="Calibri"/>
            </a:endParaRPr>
          </a:p>
        </p:txBody>
      </p:sp>
      <p:pic>
        <p:nvPicPr>
          <p:cNvPr id="1458" name="Google Shape;1458;p110"/>
          <p:cNvPicPr preferRelativeResize="0"/>
          <p:nvPr/>
        </p:nvPicPr>
        <p:blipFill rotWithShape="1">
          <a:blip r:embed="rId3">
            <a:alphaModFix/>
          </a:blip>
          <a:srcRect/>
          <a:stretch/>
        </p:blipFill>
        <p:spPr>
          <a:xfrm>
            <a:off x="142844" y="2315561"/>
            <a:ext cx="8784976" cy="1728192"/>
          </a:xfrm>
          <a:prstGeom prst="rect">
            <a:avLst/>
          </a:prstGeom>
          <a:noFill/>
          <a:ln w="9525" cap="flat" cmpd="sng">
            <a:solidFill>
              <a:schemeClr val="accent1"/>
            </a:solidFill>
            <a:prstDash val="solid"/>
            <a:miter lim="800000"/>
            <a:headEnd type="none" w="sm" len="sm"/>
            <a:tailEnd type="none" w="sm" len="sm"/>
          </a:ln>
        </p:spPr>
      </p:pic>
      <p:pic>
        <p:nvPicPr>
          <p:cNvPr id="1459" name="Google Shape;1459;p110"/>
          <p:cNvPicPr preferRelativeResize="0"/>
          <p:nvPr/>
        </p:nvPicPr>
        <p:blipFill rotWithShape="1">
          <a:blip r:embed="rId4">
            <a:alphaModFix/>
          </a:blip>
          <a:srcRect/>
          <a:stretch/>
        </p:blipFill>
        <p:spPr>
          <a:xfrm>
            <a:off x="190942" y="1829723"/>
            <a:ext cx="8784976" cy="274531"/>
          </a:xfrm>
          <a:prstGeom prst="rect">
            <a:avLst/>
          </a:prstGeom>
          <a:noFill/>
          <a:ln w="9525" cap="flat" cmpd="sng">
            <a:solidFill>
              <a:schemeClr val="accent1"/>
            </a:solidFill>
            <a:prstDash val="solid"/>
            <a:miter lim="800000"/>
            <a:headEnd type="none" w="sm" len="sm"/>
            <a:tailEnd type="none" w="sm" len="sm"/>
          </a:ln>
        </p:spPr>
      </p:pic>
      <p:sp>
        <p:nvSpPr>
          <p:cNvPr id="1460" name="Google Shape;1460;p110"/>
          <p:cNvSpPr txBox="1"/>
          <p:nvPr/>
        </p:nvSpPr>
        <p:spPr>
          <a:xfrm>
            <a:off x="190942" y="4061971"/>
            <a:ext cx="8712968" cy="2031325"/>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fr-FR" sz="1800" b="1">
                <a:solidFill>
                  <a:srgbClr val="000000"/>
                </a:solidFill>
                <a:latin typeface="Calibri"/>
                <a:ea typeface="Calibri"/>
                <a:cs typeface="Calibri"/>
                <a:sym typeface="Calibri"/>
              </a:rPr>
              <a:t>Rappel de la commande TOP</a:t>
            </a:r>
            <a:endParaRPr/>
          </a:p>
          <a:p>
            <a:pPr marL="0" marR="0" lvl="0" indent="0" algn="l" rtl="0">
              <a:spcBef>
                <a:spcPts val="0"/>
              </a:spcBef>
              <a:spcAft>
                <a:spcPts val="0"/>
              </a:spcAft>
              <a:buNone/>
            </a:pPr>
            <a:r>
              <a:rPr lang="fr-FR" sz="1800" b="1">
                <a:solidFill>
                  <a:srgbClr val="000000"/>
                </a:solidFill>
                <a:latin typeface="Calibri"/>
                <a:ea typeface="Calibri"/>
                <a:cs typeface="Calibri"/>
                <a:sym typeface="Calibri"/>
              </a:rPr>
              <a:t>Heure actuelle du système</a:t>
            </a:r>
            <a:endParaRPr/>
          </a:p>
          <a:p>
            <a:pPr marL="0" marR="0" lvl="0" indent="0" algn="l" rtl="0">
              <a:spcBef>
                <a:spcPts val="0"/>
              </a:spcBef>
              <a:spcAft>
                <a:spcPts val="0"/>
              </a:spcAft>
              <a:buNone/>
            </a:pPr>
            <a:r>
              <a:rPr lang="fr-FR" sz="1800" b="1">
                <a:solidFill>
                  <a:srgbClr val="000000"/>
                </a:solidFill>
                <a:latin typeface="Calibri"/>
                <a:ea typeface="Calibri"/>
                <a:cs typeface="Calibri"/>
                <a:sym typeface="Calibri"/>
              </a:rPr>
              <a:t>Indique depuis combien de temps le système n’as pas redémarré</a:t>
            </a:r>
            <a:endParaRPr/>
          </a:p>
          <a:p>
            <a:pPr marL="0" marR="0" lvl="0" indent="0" algn="l" rtl="0">
              <a:spcBef>
                <a:spcPts val="0"/>
              </a:spcBef>
              <a:spcAft>
                <a:spcPts val="0"/>
              </a:spcAft>
              <a:buNone/>
            </a:pPr>
            <a:r>
              <a:rPr lang="fr-FR" sz="1800" b="1">
                <a:solidFill>
                  <a:srgbClr val="000000"/>
                </a:solidFill>
                <a:latin typeface="Calibri"/>
                <a:ea typeface="Calibri"/>
                <a:cs typeface="Calibri"/>
                <a:sym typeface="Calibri"/>
              </a:rPr>
              <a:t>Les utilisateurs ayant ouvert des sessions</a:t>
            </a:r>
            <a:endParaRPr/>
          </a:p>
          <a:p>
            <a:pPr marL="0" marR="0" lvl="0" indent="0" algn="l" rtl="0">
              <a:spcBef>
                <a:spcPts val="0"/>
              </a:spcBef>
              <a:spcAft>
                <a:spcPts val="0"/>
              </a:spcAft>
              <a:buNone/>
            </a:pPr>
            <a:r>
              <a:rPr lang="fr-FR" sz="1800" b="1">
                <a:solidFill>
                  <a:srgbClr val="000000"/>
                </a:solidFill>
                <a:latin typeface="Calibri"/>
                <a:ea typeface="Calibri"/>
                <a:cs typeface="Calibri"/>
                <a:sym typeface="Calibri"/>
              </a:rPr>
              <a:t>Nombre de processus (total/en cours d’exécution/endormis/stoppé/Zombie)</a:t>
            </a:r>
            <a:endParaRPr/>
          </a:p>
          <a:p>
            <a:pPr marL="0" marR="0" lvl="0" indent="0" algn="l" rtl="0">
              <a:spcBef>
                <a:spcPts val="0"/>
              </a:spcBef>
              <a:spcAft>
                <a:spcPts val="0"/>
              </a:spcAft>
              <a:buNone/>
            </a:pPr>
            <a:r>
              <a:rPr lang="fr-FR" sz="1800" b="1">
                <a:solidFill>
                  <a:srgbClr val="000000"/>
                </a:solidFill>
                <a:latin typeface="Calibri"/>
                <a:ea typeface="Calibri"/>
                <a:cs typeface="Calibri"/>
                <a:sym typeface="Calibri"/>
              </a:rPr>
              <a:t>Pourcentage CPU utilisé pour différents types de processus </a:t>
            </a:r>
            <a:endParaRPr/>
          </a:p>
          <a:p>
            <a:pPr marL="0" marR="0" lvl="0" indent="0" algn="l" rtl="0">
              <a:spcBef>
                <a:spcPts val="0"/>
              </a:spcBef>
              <a:spcAft>
                <a:spcPts val="0"/>
              </a:spcAft>
              <a:buNone/>
            </a:pPr>
            <a:r>
              <a:rPr lang="fr-FR" sz="1800" b="1">
                <a:solidFill>
                  <a:srgbClr val="000000"/>
                </a:solidFill>
                <a:latin typeface="Calibri"/>
                <a:ea typeface="Calibri"/>
                <a:cs typeface="Calibri"/>
                <a:sym typeface="Calibri"/>
              </a:rPr>
              <a:t>Informations sur la mémoire physique et virtuelle (totale/utilisée/libre)</a:t>
            </a:r>
            <a:endParaRPr sz="1800" b="1">
              <a:solidFill>
                <a:srgbClr val="000000"/>
              </a:solidFill>
              <a:latin typeface="Calibri"/>
              <a:ea typeface="Calibri"/>
              <a:cs typeface="Calibri"/>
              <a:sym typeface="Calibri"/>
            </a:endParaRPr>
          </a:p>
        </p:txBody>
      </p:sp>
      <p:sp>
        <p:nvSpPr>
          <p:cNvPr id="1461" name="Google Shape;1461;p110"/>
          <p:cNvSpPr/>
          <p:nvPr/>
        </p:nvSpPr>
        <p:spPr>
          <a:xfrm>
            <a:off x="190942" y="2200521"/>
            <a:ext cx="576064" cy="149616"/>
          </a:xfrm>
          <a:prstGeom prst="roundRect">
            <a:avLst>
              <a:gd name="adj" fmla="val 16667"/>
            </a:avLst>
          </a:prstGeom>
          <a:solidFill>
            <a:srgbClr val="FF0000">
              <a:alpha val="2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62" name="Google Shape;1462;p110"/>
          <p:cNvSpPr/>
          <p:nvPr/>
        </p:nvSpPr>
        <p:spPr>
          <a:xfrm>
            <a:off x="867990" y="2211279"/>
            <a:ext cx="936104" cy="149616"/>
          </a:xfrm>
          <a:prstGeom prst="roundRect">
            <a:avLst>
              <a:gd name="adj" fmla="val 16667"/>
            </a:avLst>
          </a:prstGeom>
          <a:solidFill>
            <a:srgbClr val="00B050">
              <a:alpha val="2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63" name="Google Shape;1463;p110"/>
          <p:cNvSpPr/>
          <p:nvPr/>
        </p:nvSpPr>
        <p:spPr>
          <a:xfrm>
            <a:off x="1854586" y="2203819"/>
            <a:ext cx="1072660" cy="162234"/>
          </a:xfrm>
          <a:prstGeom prst="roundRect">
            <a:avLst>
              <a:gd name="adj" fmla="val 16667"/>
            </a:avLst>
          </a:prstGeom>
          <a:solidFill>
            <a:srgbClr val="FFFF00">
              <a:alpha val="2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64" name="Google Shape;1464;p110"/>
          <p:cNvSpPr/>
          <p:nvPr/>
        </p:nvSpPr>
        <p:spPr>
          <a:xfrm>
            <a:off x="3093642" y="2203819"/>
            <a:ext cx="1072660" cy="162234"/>
          </a:xfrm>
          <a:prstGeom prst="roundRect">
            <a:avLst>
              <a:gd name="adj" fmla="val 16667"/>
            </a:avLst>
          </a:prstGeom>
          <a:solidFill>
            <a:srgbClr val="E36C09">
              <a:alpha val="2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65" name="Google Shape;1465;p110"/>
          <p:cNvSpPr/>
          <p:nvPr/>
        </p:nvSpPr>
        <p:spPr>
          <a:xfrm>
            <a:off x="190942" y="2388493"/>
            <a:ext cx="7560840" cy="161310"/>
          </a:xfrm>
          <a:prstGeom prst="roundRect">
            <a:avLst>
              <a:gd name="adj" fmla="val 16667"/>
            </a:avLst>
          </a:prstGeom>
          <a:solidFill>
            <a:srgbClr val="244061">
              <a:alpha val="2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66" name="Google Shape;1466;p110"/>
          <p:cNvSpPr/>
          <p:nvPr/>
        </p:nvSpPr>
        <p:spPr>
          <a:xfrm>
            <a:off x="190942" y="2583001"/>
            <a:ext cx="8640960" cy="182826"/>
          </a:xfrm>
          <a:prstGeom prst="roundRect">
            <a:avLst>
              <a:gd name="adj" fmla="val 16667"/>
            </a:avLst>
          </a:prstGeom>
          <a:solidFill>
            <a:srgbClr val="3F3151">
              <a:alpha val="2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67" name="Google Shape;1467;p110"/>
          <p:cNvSpPr/>
          <p:nvPr/>
        </p:nvSpPr>
        <p:spPr>
          <a:xfrm>
            <a:off x="190942" y="2777509"/>
            <a:ext cx="8640960" cy="337600"/>
          </a:xfrm>
          <a:prstGeom prst="roundRect">
            <a:avLst>
              <a:gd name="adj" fmla="val 16667"/>
            </a:avLst>
          </a:prstGeom>
          <a:solidFill>
            <a:srgbClr val="FFC000">
              <a:alpha val="2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68" name="Google Shape;1468;p110"/>
          <p:cNvSpPr/>
          <p:nvPr/>
        </p:nvSpPr>
        <p:spPr>
          <a:xfrm>
            <a:off x="230676" y="4144737"/>
            <a:ext cx="2736304" cy="216024"/>
          </a:xfrm>
          <a:prstGeom prst="roundRect">
            <a:avLst>
              <a:gd name="adj" fmla="val 16667"/>
            </a:avLst>
          </a:prstGeom>
          <a:solidFill>
            <a:srgbClr val="FF0000">
              <a:alpha val="2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69" name="Google Shape;1469;p110"/>
          <p:cNvSpPr/>
          <p:nvPr/>
        </p:nvSpPr>
        <p:spPr>
          <a:xfrm>
            <a:off x="241434" y="4437112"/>
            <a:ext cx="2736304" cy="216024"/>
          </a:xfrm>
          <a:prstGeom prst="roundRect">
            <a:avLst>
              <a:gd name="adj" fmla="val 16667"/>
            </a:avLst>
          </a:prstGeom>
          <a:solidFill>
            <a:srgbClr val="00B050">
              <a:alpha val="2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70" name="Google Shape;1470;p110"/>
          <p:cNvSpPr/>
          <p:nvPr/>
        </p:nvSpPr>
        <p:spPr>
          <a:xfrm>
            <a:off x="230676" y="4699285"/>
            <a:ext cx="6224962" cy="216024"/>
          </a:xfrm>
          <a:prstGeom prst="roundRect">
            <a:avLst>
              <a:gd name="adj" fmla="val 16667"/>
            </a:avLst>
          </a:prstGeom>
          <a:solidFill>
            <a:srgbClr val="FFFF00">
              <a:alpha val="2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71" name="Google Shape;1471;p110"/>
          <p:cNvSpPr/>
          <p:nvPr/>
        </p:nvSpPr>
        <p:spPr>
          <a:xfrm>
            <a:off x="252192" y="4965801"/>
            <a:ext cx="3899190" cy="248298"/>
          </a:xfrm>
          <a:prstGeom prst="roundRect">
            <a:avLst>
              <a:gd name="adj" fmla="val 16667"/>
            </a:avLst>
          </a:prstGeom>
          <a:solidFill>
            <a:srgbClr val="E36C09">
              <a:alpha val="2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72" name="Google Shape;1472;p110"/>
          <p:cNvSpPr/>
          <p:nvPr/>
        </p:nvSpPr>
        <p:spPr>
          <a:xfrm>
            <a:off x="262950" y="5243075"/>
            <a:ext cx="7272808" cy="259056"/>
          </a:xfrm>
          <a:prstGeom prst="roundRect">
            <a:avLst>
              <a:gd name="adj" fmla="val 16667"/>
            </a:avLst>
          </a:prstGeom>
          <a:solidFill>
            <a:srgbClr val="366092">
              <a:alpha val="2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73" name="Google Shape;1473;p110"/>
          <p:cNvSpPr/>
          <p:nvPr/>
        </p:nvSpPr>
        <p:spPr>
          <a:xfrm>
            <a:off x="262950" y="5520349"/>
            <a:ext cx="5688632" cy="269814"/>
          </a:xfrm>
          <a:prstGeom prst="roundRect">
            <a:avLst>
              <a:gd name="adj" fmla="val 16667"/>
            </a:avLst>
          </a:prstGeom>
          <a:solidFill>
            <a:srgbClr val="3F3151">
              <a:alpha val="2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74" name="Google Shape;1474;p110"/>
          <p:cNvSpPr/>
          <p:nvPr/>
        </p:nvSpPr>
        <p:spPr>
          <a:xfrm>
            <a:off x="262950" y="5819139"/>
            <a:ext cx="7272808" cy="259056"/>
          </a:xfrm>
          <a:prstGeom prst="roundRect">
            <a:avLst>
              <a:gd name="adj" fmla="val 16667"/>
            </a:avLst>
          </a:prstGeom>
          <a:solidFill>
            <a:srgbClr val="974806">
              <a:alpha val="2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75" name="Google Shape;1475;p110"/>
          <p:cNvSpPr/>
          <p:nvPr/>
        </p:nvSpPr>
        <p:spPr>
          <a:xfrm>
            <a:off x="6743670" y="1337097"/>
            <a:ext cx="144016" cy="371470"/>
          </a:xfrm>
          <a:prstGeom prst="rightArrow">
            <a:avLst>
              <a:gd name="adj1" fmla="val 50000"/>
              <a:gd name="adj2" fmla="val 50000"/>
            </a:avLst>
          </a:prstGeom>
          <a:solidFill>
            <a:srgbClr val="538CD5"/>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76" name="Google Shape;1476;p110"/>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477" name="Google Shape;1477;p110"/>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5: Gestion des processus</a:t>
            </a:r>
            <a:endParaRPr sz="1800">
              <a:solidFill>
                <a:srgbClr val="366092"/>
              </a:solidFill>
              <a:latin typeface="Calibri"/>
              <a:ea typeface="Calibri"/>
              <a:cs typeface="Calibri"/>
              <a:sym typeface="Calibri"/>
            </a:endParaRPr>
          </a:p>
        </p:txBody>
      </p:sp>
      <p:sp>
        <p:nvSpPr>
          <p:cNvPr id="1478" name="Google Shape;1478;p110"/>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Les commandes de gestion des processus</a:t>
            </a:r>
            <a:endParaRPr/>
          </a:p>
        </p:txBody>
      </p:sp>
      <p:sp>
        <p:nvSpPr>
          <p:cNvPr id="1479" name="Google Shape;1479;p110"/>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480" name="Google Shape;1480;p1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104</a:t>
            </a:fld>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484"/>
        <p:cNvGrpSpPr/>
        <p:nvPr/>
      </p:nvGrpSpPr>
      <p:grpSpPr>
        <a:xfrm>
          <a:off x="0" y="0"/>
          <a:ext cx="0" cy="0"/>
          <a:chOff x="0" y="0"/>
          <a:chExt cx="0" cy="0"/>
        </a:xfrm>
      </p:grpSpPr>
      <p:sp>
        <p:nvSpPr>
          <p:cNvPr id="1485" name="Google Shape;1485;p111"/>
          <p:cNvSpPr txBox="1">
            <a:spLocks noGrp="1"/>
          </p:cNvSpPr>
          <p:nvPr>
            <p:ph type="body" idx="1"/>
          </p:nvPr>
        </p:nvSpPr>
        <p:spPr>
          <a:xfrm>
            <a:off x="486882" y="1240160"/>
            <a:ext cx="8270544"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sp>
        <p:nvSpPr>
          <p:cNvPr id="1486" name="Google Shape;1486;p111"/>
          <p:cNvSpPr/>
          <p:nvPr/>
        </p:nvSpPr>
        <p:spPr>
          <a:xfrm>
            <a:off x="207812" y="1314480"/>
            <a:ext cx="8828684" cy="432048"/>
          </a:xfrm>
          <a:prstGeom prst="homePlate">
            <a:avLst>
              <a:gd name="adj" fmla="val 492184"/>
            </a:avLst>
          </a:prstGeom>
          <a:gradFill>
            <a:gsLst>
              <a:gs pos="0">
                <a:srgbClr val="29859E"/>
              </a:gs>
              <a:gs pos="80000">
                <a:srgbClr val="36B0D0"/>
              </a:gs>
              <a:gs pos="100000">
                <a:srgbClr val="33B3D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87" name="Google Shape;1487;p111"/>
          <p:cNvSpPr/>
          <p:nvPr/>
        </p:nvSpPr>
        <p:spPr>
          <a:xfrm>
            <a:off x="197105" y="1312304"/>
            <a:ext cx="8536896" cy="400110"/>
          </a:xfrm>
          <a:prstGeom prst="rect">
            <a:avLst/>
          </a:prstGeom>
          <a:noFill/>
          <a:ln>
            <a:noFill/>
          </a:ln>
        </p:spPr>
        <p:txBody>
          <a:bodyPr spcFirstLastPara="1" wrap="square" lIns="91425" tIns="45700" rIns="91425" bIns="45700" anchor="t" anchorCtr="0">
            <a:noAutofit/>
          </a:bodyPr>
          <a:lstStyle/>
          <a:p>
            <a:pPr lvl="0"/>
            <a:r>
              <a:rPr lang="fr-FR" sz="2000" dirty="0">
                <a:solidFill>
                  <a:srgbClr val="FFFFFF"/>
                </a:solidFill>
                <a:latin typeface="Calibri"/>
                <a:ea typeface="Calibri"/>
                <a:cs typeface="Calibri"/>
                <a:sym typeface="Calibri"/>
              </a:rPr>
              <a:t> </a:t>
            </a:r>
            <a:r>
              <a:rPr lang="fr-FR" sz="2000" dirty="0" smtClean="0">
                <a:solidFill>
                  <a:srgbClr val="FFFFFF"/>
                </a:solidFill>
                <a:latin typeface="Calibri"/>
                <a:ea typeface="Calibri"/>
                <a:cs typeface="Calibri"/>
                <a:sym typeface="Calibri"/>
              </a:rPr>
              <a:t>La commande </a:t>
            </a:r>
            <a:r>
              <a:rPr lang="fr-FR" sz="2000" dirty="0" err="1" smtClean="0">
                <a:solidFill>
                  <a:srgbClr val="FFFFFF"/>
                </a:solidFill>
                <a:latin typeface="Calibri"/>
                <a:ea typeface="Calibri"/>
                <a:cs typeface="Calibri"/>
                <a:sym typeface="Calibri"/>
              </a:rPr>
              <a:t>pstree</a:t>
            </a:r>
            <a:r>
              <a:rPr lang="fr-FR" sz="2000" dirty="0" smtClean="0">
                <a:solidFill>
                  <a:srgbClr val="FFFFFF"/>
                </a:solidFill>
                <a:latin typeface="Calibri"/>
                <a:ea typeface="Calibri"/>
                <a:cs typeface="Calibri"/>
                <a:sym typeface="Calibri"/>
              </a:rPr>
              <a:t>: Affichage  </a:t>
            </a:r>
            <a:r>
              <a:rPr lang="fr-FR" sz="2000" dirty="0">
                <a:solidFill>
                  <a:srgbClr val="FFFFFF"/>
                </a:solidFill>
                <a:latin typeface="Calibri"/>
                <a:ea typeface="Calibri"/>
                <a:cs typeface="Calibri"/>
                <a:sym typeface="Calibri"/>
              </a:rPr>
              <a:t>des processus en arborescence   	                   	      </a:t>
            </a:r>
            <a:r>
              <a:rPr lang="fr-FR" sz="2000" dirty="0" err="1">
                <a:solidFill>
                  <a:srgbClr val="FFFFFF"/>
                </a:solidFill>
                <a:latin typeface="Calibri"/>
                <a:ea typeface="Calibri"/>
                <a:cs typeface="Calibri"/>
                <a:sym typeface="Calibri"/>
              </a:rPr>
              <a:t>pstree</a:t>
            </a:r>
            <a:r>
              <a:rPr lang="fr-FR" sz="2000" dirty="0">
                <a:solidFill>
                  <a:srgbClr val="FFFFFF"/>
                </a:solidFill>
                <a:latin typeface="Calibri"/>
                <a:ea typeface="Calibri"/>
                <a:cs typeface="Calibri"/>
                <a:sym typeface="Calibri"/>
              </a:rPr>
              <a:t>	</a:t>
            </a:r>
            <a:endParaRPr sz="2000" dirty="0">
              <a:solidFill>
                <a:srgbClr val="FFFFFF"/>
              </a:solidFill>
              <a:latin typeface="Calibri"/>
              <a:ea typeface="Calibri"/>
              <a:cs typeface="Calibri"/>
              <a:sym typeface="Calibri"/>
            </a:endParaRPr>
          </a:p>
        </p:txBody>
      </p:sp>
      <p:sp>
        <p:nvSpPr>
          <p:cNvPr id="1488" name="Google Shape;1488;p111"/>
          <p:cNvSpPr/>
          <p:nvPr/>
        </p:nvSpPr>
        <p:spPr>
          <a:xfrm>
            <a:off x="6782036" y="1352198"/>
            <a:ext cx="144732" cy="371470"/>
          </a:xfrm>
          <a:prstGeom prst="rightArrow">
            <a:avLst>
              <a:gd name="adj1" fmla="val 50000"/>
              <a:gd name="adj2" fmla="val 50000"/>
            </a:avLst>
          </a:prstGeom>
          <a:solidFill>
            <a:srgbClr val="538CD5"/>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1489" name="Google Shape;1489;p111"/>
          <p:cNvPicPr preferRelativeResize="0"/>
          <p:nvPr/>
        </p:nvPicPr>
        <p:blipFill rotWithShape="1">
          <a:blip r:embed="rId3">
            <a:alphaModFix/>
          </a:blip>
          <a:srcRect/>
          <a:stretch/>
        </p:blipFill>
        <p:spPr>
          <a:xfrm>
            <a:off x="207992" y="1844824"/>
            <a:ext cx="8756316" cy="257860"/>
          </a:xfrm>
          <a:prstGeom prst="rect">
            <a:avLst/>
          </a:prstGeom>
          <a:noFill/>
          <a:ln w="9525" cap="flat" cmpd="sng">
            <a:solidFill>
              <a:srgbClr val="366092"/>
            </a:solidFill>
            <a:prstDash val="solid"/>
            <a:miter lim="800000"/>
            <a:headEnd type="none" w="sm" len="sm"/>
            <a:tailEnd type="none" w="sm" len="sm"/>
          </a:ln>
        </p:spPr>
      </p:pic>
      <p:pic>
        <p:nvPicPr>
          <p:cNvPr id="1490" name="Google Shape;1490;p111"/>
          <p:cNvPicPr preferRelativeResize="0"/>
          <p:nvPr/>
        </p:nvPicPr>
        <p:blipFill rotWithShape="1">
          <a:blip r:embed="rId4">
            <a:alphaModFix/>
          </a:blip>
          <a:srcRect/>
          <a:stretch/>
        </p:blipFill>
        <p:spPr>
          <a:xfrm>
            <a:off x="207992" y="2161831"/>
            <a:ext cx="8756316" cy="298575"/>
          </a:xfrm>
          <a:prstGeom prst="rect">
            <a:avLst/>
          </a:prstGeom>
          <a:noFill/>
          <a:ln w="9525" cap="flat" cmpd="sng">
            <a:solidFill>
              <a:srgbClr val="366092"/>
            </a:solidFill>
            <a:prstDash val="solid"/>
            <a:miter lim="800000"/>
            <a:headEnd type="none" w="sm" len="sm"/>
            <a:tailEnd type="none" w="sm" len="sm"/>
          </a:ln>
        </p:spPr>
      </p:pic>
      <p:pic>
        <p:nvPicPr>
          <p:cNvPr id="1491" name="Google Shape;1491;p111"/>
          <p:cNvPicPr preferRelativeResize="0"/>
          <p:nvPr/>
        </p:nvPicPr>
        <p:blipFill rotWithShape="1">
          <a:blip r:embed="rId5">
            <a:alphaModFix/>
          </a:blip>
          <a:srcRect/>
          <a:stretch/>
        </p:blipFill>
        <p:spPr>
          <a:xfrm>
            <a:off x="207992" y="2521871"/>
            <a:ext cx="8756316" cy="311177"/>
          </a:xfrm>
          <a:prstGeom prst="rect">
            <a:avLst/>
          </a:prstGeom>
          <a:noFill/>
          <a:ln w="9525" cap="flat" cmpd="sng">
            <a:solidFill>
              <a:srgbClr val="366092"/>
            </a:solidFill>
            <a:prstDash val="solid"/>
            <a:miter lim="800000"/>
            <a:headEnd type="none" w="sm" len="sm"/>
            <a:tailEnd type="none" w="sm" len="sm"/>
          </a:ln>
        </p:spPr>
      </p:pic>
      <p:pic>
        <p:nvPicPr>
          <p:cNvPr id="1492" name="Google Shape;1492;p111"/>
          <p:cNvPicPr preferRelativeResize="0"/>
          <p:nvPr/>
        </p:nvPicPr>
        <p:blipFill rotWithShape="1">
          <a:blip r:embed="rId6">
            <a:alphaModFix/>
          </a:blip>
          <a:srcRect/>
          <a:stretch/>
        </p:blipFill>
        <p:spPr>
          <a:xfrm>
            <a:off x="207992" y="2903428"/>
            <a:ext cx="8756316" cy="299508"/>
          </a:xfrm>
          <a:prstGeom prst="rect">
            <a:avLst/>
          </a:prstGeom>
          <a:noFill/>
          <a:ln w="9525" cap="flat" cmpd="sng">
            <a:solidFill>
              <a:srgbClr val="366092"/>
            </a:solidFill>
            <a:prstDash val="solid"/>
            <a:miter lim="800000"/>
            <a:headEnd type="none" w="sm" len="sm"/>
            <a:tailEnd type="none" w="sm" len="sm"/>
          </a:ln>
        </p:spPr>
      </p:pic>
      <p:pic>
        <p:nvPicPr>
          <p:cNvPr id="1493" name="Google Shape;1493;p111"/>
          <p:cNvPicPr preferRelativeResize="0"/>
          <p:nvPr/>
        </p:nvPicPr>
        <p:blipFill rotWithShape="1">
          <a:blip r:embed="rId7">
            <a:alphaModFix/>
          </a:blip>
          <a:srcRect/>
          <a:stretch/>
        </p:blipFill>
        <p:spPr>
          <a:xfrm>
            <a:off x="207992" y="3263468"/>
            <a:ext cx="8756316" cy="285448"/>
          </a:xfrm>
          <a:prstGeom prst="rect">
            <a:avLst/>
          </a:prstGeom>
          <a:noFill/>
          <a:ln w="9525" cap="flat" cmpd="sng">
            <a:solidFill>
              <a:srgbClr val="366092"/>
            </a:solidFill>
            <a:prstDash val="solid"/>
            <a:miter lim="800000"/>
            <a:headEnd type="none" w="sm" len="sm"/>
            <a:tailEnd type="none" w="sm" len="sm"/>
          </a:ln>
        </p:spPr>
      </p:pic>
      <p:pic>
        <p:nvPicPr>
          <p:cNvPr id="1494" name="Google Shape;1494;p111"/>
          <p:cNvPicPr preferRelativeResize="0"/>
          <p:nvPr/>
        </p:nvPicPr>
        <p:blipFill rotWithShape="1">
          <a:blip r:embed="rId8">
            <a:alphaModFix/>
          </a:blip>
          <a:srcRect/>
          <a:stretch/>
        </p:blipFill>
        <p:spPr>
          <a:xfrm>
            <a:off x="218918" y="3717032"/>
            <a:ext cx="4341976" cy="2376264"/>
          </a:xfrm>
          <a:prstGeom prst="rect">
            <a:avLst/>
          </a:prstGeom>
          <a:noFill/>
          <a:ln w="9525" cap="flat" cmpd="sng">
            <a:solidFill>
              <a:srgbClr val="366092"/>
            </a:solidFill>
            <a:prstDash val="solid"/>
            <a:miter lim="800000"/>
            <a:headEnd type="none" w="sm" len="sm"/>
            <a:tailEnd type="none" w="sm" len="sm"/>
          </a:ln>
        </p:spPr>
      </p:pic>
      <p:pic>
        <p:nvPicPr>
          <p:cNvPr id="1495" name="Google Shape;1495;p111"/>
          <p:cNvPicPr preferRelativeResize="0"/>
          <p:nvPr/>
        </p:nvPicPr>
        <p:blipFill rotWithShape="1">
          <a:blip r:embed="rId9">
            <a:alphaModFix/>
          </a:blip>
          <a:srcRect/>
          <a:stretch/>
        </p:blipFill>
        <p:spPr>
          <a:xfrm>
            <a:off x="4611406" y="3717032"/>
            <a:ext cx="4341976" cy="2376264"/>
          </a:xfrm>
          <a:prstGeom prst="rect">
            <a:avLst/>
          </a:prstGeom>
          <a:noFill/>
          <a:ln w="9525" cap="flat" cmpd="sng">
            <a:solidFill>
              <a:srgbClr val="366092"/>
            </a:solidFill>
            <a:prstDash val="solid"/>
            <a:miter lim="800000"/>
            <a:headEnd type="none" w="sm" len="sm"/>
            <a:tailEnd type="none" w="sm" len="sm"/>
          </a:ln>
        </p:spPr>
      </p:pic>
      <p:sp>
        <p:nvSpPr>
          <p:cNvPr id="1496" name="Google Shape;1496;p111"/>
          <p:cNvSpPr/>
          <p:nvPr/>
        </p:nvSpPr>
        <p:spPr>
          <a:xfrm>
            <a:off x="3181277" y="2215622"/>
            <a:ext cx="289466" cy="216024"/>
          </a:xfrm>
          <a:prstGeom prst="roundRect">
            <a:avLst>
              <a:gd name="adj" fmla="val 16667"/>
            </a:avLst>
          </a:prstGeom>
          <a:solidFill>
            <a:srgbClr val="FF0000">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97" name="Google Shape;1497;p111"/>
          <p:cNvSpPr/>
          <p:nvPr/>
        </p:nvSpPr>
        <p:spPr>
          <a:xfrm>
            <a:off x="3181277" y="2564904"/>
            <a:ext cx="289466" cy="216024"/>
          </a:xfrm>
          <a:prstGeom prst="roundRect">
            <a:avLst>
              <a:gd name="adj" fmla="val 16667"/>
            </a:avLst>
          </a:prstGeom>
          <a:solidFill>
            <a:srgbClr val="FF0000">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98" name="Google Shape;1498;p111"/>
          <p:cNvSpPr/>
          <p:nvPr/>
        </p:nvSpPr>
        <p:spPr>
          <a:xfrm>
            <a:off x="3181277" y="2946460"/>
            <a:ext cx="289466" cy="216024"/>
          </a:xfrm>
          <a:prstGeom prst="roundRect">
            <a:avLst>
              <a:gd name="adj" fmla="val 16667"/>
            </a:avLst>
          </a:prstGeom>
          <a:solidFill>
            <a:srgbClr val="FF0000">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99" name="Google Shape;1499;p111"/>
          <p:cNvSpPr/>
          <p:nvPr/>
        </p:nvSpPr>
        <p:spPr>
          <a:xfrm>
            <a:off x="3181277" y="3303202"/>
            <a:ext cx="289466" cy="216024"/>
          </a:xfrm>
          <a:prstGeom prst="roundRect">
            <a:avLst>
              <a:gd name="adj" fmla="val 16667"/>
            </a:avLst>
          </a:prstGeom>
          <a:solidFill>
            <a:srgbClr val="FF0000">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00" name="Google Shape;1500;p111"/>
          <p:cNvSpPr txBox="1"/>
          <p:nvPr/>
        </p:nvSpPr>
        <p:spPr>
          <a:xfrm>
            <a:off x="4324989" y="2185119"/>
            <a:ext cx="368959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rgbClr val="FF0000"/>
                </a:solidFill>
                <a:latin typeface="Calibri"/>
                <a:ea typeface="Calibri"/>
                <a:cs typeface="Calibri"/>
                <a:sym typeface="Calibri"/>
              </a:rPr>
              <a:t>Affiche le PID des processus entre parenthèses</a:t>
            </a:r>
            <a:endParaRPr sz="1400" b="1">
              <a:solidFill>
                <a:srgbClr val="FF0000"/>
              </a:solidFill>
              <a:latin typeface="Calibri"/>
              <a:ea typeface="Calibri"/>
              <a:cs typeface="Calibri"/>
              <a:sym typeface="Calibri"/>
            </a:endParaRPr>
          </a:p>
        </p:txBody>
      </p:sp>
      <p:sp>
        <p:nvSpPr>
          <p:cNvPr id="1501" name="Google Shape;1501;p111"/>
          <p:cNvSpPr txBox="1"/>
          <p:nvPr/>
        </p:nvSpPr>
        <p:spPr>
          <a:xfrm>
            <a:off x="4322915" y="2516183"/>
            <a:ext cx="452743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rgbClr val="FF0000"/>
                </a:solidFill>
                <a:latin typeface="Calibri"/>
                <a:ea typeface="Calibri"/>
                <a:cs typeface="Calibri"/>
                <a:sym typeface="Calibri"/>
              </a:rPr>
              <a:t>Met en surbrillance la branche de la commande « pstree »</a:t>
            </a:r>
            <a:endParaRPr sz="1400" b="1">
              <a:solidFill>
                <a:srgbClr val="FF0000"/>
              </a:solidFill>
              <a:latin typeface="Calibri"/>
              <a:ea typeface="Calibri"/>
              <a:cs typeface="Calibri"/>
              <a:sym typeface="Calibri"/>
            </a:endParaRPr>
          </a:p>
        </p:txBody>
      </p:sp>
      <p:sp>
        <p:nvSpPr>
          <p:cNvPr id="1502" name="Google Shape;1502;p111"/>
          <p:cNvSpPr txBox="1"/>
          <p:nvPr/>
        </p:nvSpPr>
        <p:spPr>
          <a:xfrm>
            <a:off x="4323830" y="2905199"/>
            <a:ext cx="415780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rgbClr val="FF0000"/>
                </a:solidFill>
                <a:latin typeface="Calibri"/>
                <a:ea typeface="Calibri"/>
                <a:cs typeface="Calibri"/>
                <a:sym typeface="Calibri"/>
              </a:rPr>
              <a:t>Affiche les arguments de la commande des processus</a:t>
            </a:r>
            <a:endParaRPr sz="1400" b="1">
              <a:solidFill>
                <a:srgbClr val="FF0000"/>
              </a:solidFill>
              <a:latin typeface="Calibri"/>
              <a:ea typeface="Calibri"/>
              <a:cs typeface="Calibri"/>
              <a:sym typeface="Calibri"/>
            </a:endParaRPr>
          </a:p>
        </p:txBody>
      </p:sp>
      <p:sp>
        <p:nvSpPr>
          <p:cNvPr id="1503" name="Google Shape;1503;p111"/>
          <p:cNvSpPr txBox="1"/>
          <p:nvPr/>
        </p:nvSpPr>
        <p:spPr>
          <a:xfrm>
            <a:off x="2247618" y="3686133"/>
            <a:ext cx="2315720" cy="95410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fr-FR" sz="1400" b="1">
                <a:solidFill>
                  <a:srgbClr val="FF0000"/>
                </a:solidFill>
                <a:latin typeface="Calibri"/>
                <a:ea typeface="Calibri"/>
                <a:cs typeface="Calibri"/>
                <a:sym typeface="Calibri"/>
              </a:rPr>
              <a:t>Les processus du même niveau et issu de la même commande sont regroupés en une seule ligne</a:t>
            </a:r>
            <a:endParaRPr sz="1400" b="1">
              <a:solidFill>
                <a:srgbClr val="FF0000"/>
              </a:solidFill>
              <a:latin typeface="Calibri"/>
              <a:ea typeface="Calibri"/>
              <a:cs typeface="Calibri"/>
              <a:sym typeface="Calibri"/>
            </a:endParaRPr>
          </a:p>
        </p:txBody>
      </p:sp>
      <p:sp>
        <p:nvSpPr>
          <p:cNvPr id="1504" name="Google Shape;1504;p111"/>
          <p:cNvSpPr/>
          <p:nvPr/>
        </p:nvSpPr>
        <p:spPr>
          <a:xfrm>
            <a:off x="513578" y="3789040"/>
            <a:ext cx="1664424" cy="432048"/>
          </a:xfrm>
          <a:prstGeom prst="wedgeRoundRectCallout">
            <a:avLst>
              <a:gd name="adj1" fmla="val 63687"/>
              <a:gd name="adj2" fmla="val -16583"/>
              <a:gd name="adj3" fmla="val 16667"/>
            </a:avLst>
          </a:prstGeom>
          <a:solidFill>
            <a:srgbClr val="00B050">
              <a:alpha val="28627"/>
            </a:srgbClr>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05" name="Google Shape;1505;p111"/>
          <p:cNvSpPr txBox="1"/>
          <p:nvPr/>
        </p:nvSpPr>
        <p:spPr>
          <a:xfrm>
            <a:off x="4322577" y="3265239"/>
            <a:ext cx="466404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rgbClr val="FF0000"/>
                </a:solidFill>
                <a:latin typeface="Calibri"/>
                <a:ea typeface="Calibri"/>
                <a:cs typeface="Calibri"/>
                <a:sym typeface="Calibri"/>
              </a:rPr>
              <a:t>Désactive le regroupement des processus en une seule ligne</a:t>
            </a:r>
            <a:endParaRPr sz="1400" b="1">
              <a:solidFill>
                <a:srgbClr val="FF0000"/>
              </a:solidFill>
              <a:latin typeface="Calibri"/>
              <a:ea typeface="Calibri"/>
              <a:cs typeface="Calibri"/>
              <a:sym typeface="Calibri"/>
            </a:endParaRPr>
          </a:p>
        </p:txBody>
      </p:sp>
      <p:sp>
        <p:nvSpPr>
          <p:cNvPr id="1506" name="Google Shape;1506;p111"/>
          <p:cNvSpPr txBox="1"/>
          <p:nvPr/>
        </p:nvSpPr>
        <p:spPr>
          <a:xfrm>
            <a:off x="6199881" y="4129916"/>
            <a:ext cx="2605188"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fr-FR" sz="1400" b="1">
                <a:solidFill>
                  <a:srgbClr val="FF0000"/>
                </a:solidFill>
                <a:latin typeface="Calibri"/>
                <a:ea typeface="Calibri"/>
                <a:cs typeface="Calibri"/>
                <a:sym typeface="Calibri"/>
              </a:rPr>
              <a:t>Désactivation du regroupement par la commande « Pstree –c »</a:t>
            </a:r>
            <a:endParaRPr sz="1400" b="1">
              <a:solidFill>
                <a:srgbClr val="FF0000"/>
              </a:solidFill>
              <a:latin typeface="Calibri"/>
              <a:ea typeface="Calibri"/>
              <a:cs typeface="Calibri"/>
              <a:sym typeface="Calibri"/>
            </a:endParaRPr>
          </a:p>
        </p:txBody>
      </p:sp>
      <p:sp>
        <p:nvSpPr>
          <p:cNvPr id="1507" name="Google Shape;1507;p111"/>
          <p:cNvSpPr/>
          <p:nvPr/>
        </p:nvSpPr>
        <p:spPr>
          <a:xfrm>
            <a:off x="4968749" y="3925596"/>
            <a:ext cx="1085494" cy="965080"/>
          </a:xfrm>
          <a:prstGeom prst="wedgeRoundRectCallout">
            <a:avLst>
              <a:gd name="adj1" fmla="val 69663"/>
              <a:gd name="adj2" fmla="val -2092"/>
              <a:gd name="adj3" fmla="val 16667"/>
            </a:avLst>
          </a:prstGeom>
          <a:solidFill>
            <a:srgbClr val="00B050">
              <a:alpha val="28627"/>
            </a:srgbClr>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08" name="Google Shape;1508;p111"/>
          <p:cNvSpPr txBox="1"/>
          <p:nvPr/>
        </p:nvSpPr>
        <p:spPr>
          <a:xfrm>
            <a:off x="4326679" y="1844824"/>
            <a:ext cx="300705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rgbClr val="FF0000"/>
                </a:solidFill>
                <a:latin typeface="Calibri"/>
                <a:ea typeface="Calibri"/>
                <a:cs typeface="Calibri"/>
                <a:sym typeface="Calibri"/>
              </a:rPr>
              <a:t>Affiche les processus en arborescence</a:t>
            </a:r>
            <a:endParaRPr sz="1400" b="1">
              <a:solidFill>
                <a:srgbClr val="FF0000"/>
              </a:solidFill>
              <a:latin typeface="Calibri"/>
              <a:ea typeface="Calibri"/>
              <a:cs typeface="Calibri"/>
              <a:sym typeface="Calibri"/>
            </a:endParaRPr>
          </a:p>
        </p:txBody>
      </p:sp>
      <p:sp>
        <p:nvSpPr>
          <p:cNvPr id="1509" name="Google Shape;1509;p111"/>
          <p:cNvSpPr/>
          <p:nvPr/>
        </p:nvSpPr>
        <p:spPr>
          <a:xfrm>
            <a:off x="304562" y="3573016"/>
            <a:ext cx="8611584" cy="144016"/>
          </a:xfrm>
          <a:prstGeom prst="downArrowCallout">
            <a:avLst>
              <a:gd name="adj1" fmla="val 50000"/>
              <a:gd name="adj2" fmla="val 984931"/>
              <a:gd name="adj3" fmla="val 73455"/>
              <a:gd name="adj4" fmla="val 16522"/>
            </a:avLst>
          </a:prstGeom>
          <a:gradFill>
            <a:gsLst>
              <a:gs pos="0">
                <a:srgbClr val="2D5C97"/>
              </a:gs>
              <a:gs pos="80000">
                <a:srgbClr val="3C7AC5"/>
              </a:gs>
              <a:gs pos="100000">
                <a:srgbClr val="397BC9"/>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10" name="Google Shape;1510;p111"/>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511" name="Google Shape;1511;p111"/>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5: Gestion des processus</a:t>
            </a:r>
            <a:endParaRPr sz="1800">
              <a:solidFill>
                <a:srgbClr val="366092"/>
              </a:solidFill>
              <a:latin typeface="Calibri"/>
              <a:ea typeface="Calibri"/>
              <a:cs typeface="Calibri"/>
              <a:sym typeface="Calibri"/>
            </a:endParaRPr>
          </a:p>
        </p:txBody>
      </p:sp>
      <p:sp>
        <p:nvSpPr>
          <p:cNvPr id="1512" name="Google Shape;1512;p111"/>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Les commandes de gestion des processus</a:t>
            </a:r>
            <a:endParaRPr/>
          </a:p>
        </p:txBody>
      </p:sp>
      <p:sp>
        <p:nvSpPr>
          <p:cNvPr id="1513" name="Google Shape;1513;p111"/>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514" name="Google Shape;1514;p1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105</a:t>
            </a:fld>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518"/>
        <p:cNvGrpSpPr/>
        <p:nvPr/>
      </p:nvGrpSpPr>
      <p:grpSpPr>
        <a:xfrm>
          <a:off x="0" y="0"/>
          <a:ext cx="0" cy="0"/>
          <a:chOff x="0" y="0"/>
          <a:chExt cx="0" cy="0"/>
        </a:xfrm>
      </p:grpSpPr>
      <p:sp>
        <p:nvSpPr>
          <p:cNvPr id="1519" name="Google Shape;1519;p112"/>
          <p:cNvSpPr txBox="1">
            <a:spLocks noGrp="1"/>
          </p:cNvSpPr>
          <p:nvPr>
            <p:ph type="body" idx="1"/>
          </p:nvPr>
        </p:nvSpPr>
        <p:spPr>
          <a:xfrm>
            <a:off x="457200" y="124016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sp>
        <p:nvSpPr>
          <p:cNvPr id="1520" name="Google Shape;1520;p112"/>
          <p:cNvSpPr/>
          <p:nvPr/>
        </p:nvSpPr>
        <p:spPr>
          <a:xfrm>
            <a:off x="179512" y="1314480"/>
            <a:ext cx="8784976" cy="432048"/>
          </a:xfrm>
          <a:prstGeom prst="homePlate">
            <a:avLst>
              <a:gd name="adj" fmla="val 492184"/>
            </a:avLst>
          </a:prstGeom>
          <a:gradFill>
            <a:gsLst>
              <a:gs pos="0">
                <a:srgbClr val="29859E"/>
              </a:gs>
              <a:gs pos="80000">
                <a:srgbClr val="36B0D0"/>
              </a:gs>
              <a:gs pos="100000">
                <a:srgbClr val="33B3D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21" name="Google Shape;1521;p112"/>
          <p:cNvSpPr/>
          <p:nvPr/>
        </p:nvSpPr>
        <p:spPr>
          <a:xfrm>
            <a:off x="168082" y="1312304"/>
            <a:ext cx="7571303"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000">
                <a:solidFill>
                  <a:srgbClr val="FFFFFF"/>
                </a:solidFill>
                <a:latin typeface="Calibri"/>
                <a:ea typeface="Calibri"/>
                <a:cs typeface="Calibri"/>
                <a:sym typeface="Calibri"/>
              </a:rPr>
              <a:t>Envoie de signal à un processus                   	      		      Kill	</a:t>
            </a:r>
            <a:endParaRPr sz="2000">
              <a:solidFill>
                <a:srgbClr val="FFFFFF"/>
              </a:solidFill>
              <a:latin typeface="Calibri"/>
              <a:ea typeface="Calibri"/>
              <a:cs typeface="Calibri"/>
              <a:sym typeface="Calibri"/>
            </a:endParaRPr>
          </a:p>
        </p:txBody>
      </p:sp>
      <p:sp>
        <p:nvSpPr>
          <p:cNvPr id="1522" name="Google Shape;1522;p112"/>
          <p:cNvSpPr/>
          <p:nvPr/>
        </p:nvSpPr>
        <p:spPr>
          <a:xfrm>
            <a:off x="6732240" y="1352198"/>
            <a:ext cx="144016" cy="371470"/>
          </a:xfrm>
          <a:prstGeom prst="rightArrow">
            <a:avLst>
              <a:gd name="adj1" fmla="val 50000"/>
              <a:gd name="adj2" fmla="val 50000"/>
            </a:avLst>
          </a:prstGeom>
          <a:solidFill>
            <a:srgbClr val="538CD5"/>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23" name="Google Shape;1523;p112"/>
          <p:cNvSpPr/>
          <p:nvPr/>
        </p:nvSpPr>
        <p:spPr>
          <a:xfrm>
            <a:off x="107504" y="1772816"/>
            <a:ext cx="8856984" cy="1077218"/>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fr-FR" sz="1600">
                <a:solidFill>
                  <a:srgbClr val="17365D"/>
                </a:solidFill>
                <a:latin typeface="Calibri"/>
                <a:ea typeface="Calibri"/>
                <a:cs typeface="Calibri"/>
                <a:sym typeface="Calibri"/>
              </a:rPr>
              <a:t>Dans un système Linux, tous les processus peuvent recevoir des messages, envoyés soit par l’utilisateur, soit par un autre processus, soit par le système. Ces messages sont appelés </a:t>
            </a:r>
            <a:r>
              <a:rPr lang="fr-FR" sz="1600" i="1">
                <a:solidFill>
                  <a:srgbClr val="17365D"/>
                </a:solidFill>
                <a:latin typeface="Calibri"/>
                <a:ea typeface="Calibri"/>
                <a:cs typeface="Calibri"/>
                <a:sym typeface="Calibri"/>
              </a:rPr>
              <a:t>signaux,</a:t>
            </a:r>
            <a:r>
              <a:rPr lang="fr-FR" sz="1600">
                <a:solidFill>
                  <a:srgbClr val="17365D"/>
                </a:solidFill>
                <a:latin typeface="Calibri"/>
                <a:ea typeface="Calibri"/>
                <a:cs typeface="Calibri"/>
                <a:sym typeface="Calibri"/>
              </a:rPr>
              <a:t> La plupart des signaux sont envoyés par le système pour indiquer au processus qu’il a fait une faute et qu’il va être terminé. Voici quelques signaux que peuvent lancer un utilisateur:</a:t>
            </a:r>
            <a:endParaRPr/>
          </a:p>
        </p:txBody>
      </p:sp>
      <p:pic>
        <p:nvPicPr>
          <p:cNvPr id="1524" name="Google Shape;1524;p112"/>
          <p:cNvPicPr preferRelativeResize="0"/>
          <p:nvPr/>
        </p:nvPicPr>
        <p:blipFill rotWithShape="1">
          <a:blip r:embed="rId3">
            <a:alphaModFix/>
          </a:blip>
          <a:srcRect/>
          <a:stretch/>
        </p:blipFill>
        <p:spPr>
          <a:xfrm>
            <a:off x="179512" y="3308753"/>
            <a:ext cx="8784976" cy="273250"/>
          </a:xfrm>
          <a:prstGeom prst="rect">
            <a:avLst/>
          </a:prstGeom>
          <a:noFill/>
          <a:ln w="9525" cap="flat" cmpd="sng">
            <a:solidFill>
              <a:schemeClr val="accent1"/>
            </a:solidFill>
            <a:prstDash val="solid"/>
            <a:miter lim="800000"/>
            <a:headEnd type="none" w="sm" len="sm"/>
            <a:tailEnd type="none" w="sm" len="sm"/>
          </a:ln>
        </p:spPr>
      </p:pic>
      <p:pic>
        <p:nvPicPr>
          <p:cNvPr id="1525" name="Google Shape;1525;p112"/>
          <p:cNvPicPr preferRelativeResize="0"/>
          <p:nvPr/>
        </p:nvPicPr>
        <p:blipFill rotWithShape="1">
          <a:blip r:embed="rId4">
            <a:alphaModFix/>
          </a:blip>
          <a:srcRect/>
          <a:stretch/>
        </p:blipFill>
        <p:spPr>
          <a:xfrm>
            <a:off x="179512" y="4321136"/>
            <a:ext cx="8784976" cy="259992"/>
          </a:xfrm>
          <a:prstGeom prst="rect">
            <a:avLst/>
          </a:prstGeom>
          <a:noFill/>
          <a:ln w="9525" cap="flat" cmpd="sng">
            <a:solidFill>
              <a:schemeClr val="accent1"/>
            </a:solidFill>
            <a:prstDash val="solid"/>
            <a:miter lim="800000"/>
            <a:headEnd type="none" w="sm" len="sm"/>
            <a:tailEnd type="none" w="sm" len="sm"/>
          </a:ln>
        </p:spPr>
      </p:pic>
      <p:pic>
        <p:nvPicPr>
          <p:cNvPr id="1526" name="Google Shape;1526;p112"/>
          <p:cNvPicPr preferRelativeResize="0"/>
          <p:nvPr/>
        </p:nvPicPr>
        <p:blipFill rotWithShape="1">
          <a:blip r:embed="rId5">
            <a:alphaModFix/>
          </a:blip>
          <a:srcRect/>
          <a:stretch/>
        </p:blipFill>
        <p:spPr>
          <a:xfrm>
            <a:off x="161294" y="4884225"/>
            <a:ext cx="8803194" cy="272967"/>
          </a:xfrm>
          <a:prstGeom prst="rect">
            <a:avLst/>
          </a:prstGeom>
          <a:noFill/>
          <a:ln w="9525" cap="flat" cmpd="sng">
            <a:solidFill>
              <a:schemeClr val="accent1"/>
            </a:solidFill>
            <a:prstDash val="solid"/>
            <a:miter lim="800000"/>
            <a:headEnd type="none" w="sm" len="sm"/>
            <a:tailEnd type="none" w="sm" len="sm"/>
          </a:ln>
        </p:spPr>
      </p:pic>
      <p:pic>
        <p:nvPicPr>
          <p:cNvPr id="1527" name="Google Shape;1527;p112"/>
          <p:cNvPicPr preferRelativeResize="0"/>
          <p:nvPr/>
        </p:nvPicPr>
        <p:blipFill rotWithShape="1">
          <a:blip r:embed="rId6">
            <a:alphaModFix/>
          </a:blip>
          <a:srcRect/>
          <a:stretch/>
        </p:blipFill>
        <p:spPr>
          <a:xfrm>
            <a:off x="179512" y="3862613"/>
            <a:ext cx="8784976" cy="286467"/>
          </a:xfrm>
          <a:prstGeom prst="rect">
            <a:avLst/>
          </a:prstGeom>
          <a:noFill/>
          <a:ln w="9525" cap="flat" cmpd="sng">
            <a:solidFill>
              <a:schemeClr val="accent1"/>
            </a:solidFill>
            <a:prstDash val="solid"/>
            <a:miter lim="800000"/>
            <a:headEnd type="none" w="sm" len="sm"/>
            <a:tailEnd type="none" w="sm" len="sm"/>
          </a:ln>
        </p:spPr>
      </p:pic>
      <p:pic>
        <p:nvPicPr>
          <p:cNvPr id="1528" name="Google Shape;1528;p112"/>
          <p:cNvPicPr preferRelativeResize="0"/>
          <p:nvPr/>
        </p:nvPicPr>
        <p:blipFill rotWithShape="1">
          <a:blip r:embed="rId7">
            <a:alphaModFix/>
          </a:blip>
          <a:srcRect/>
          <a:stretch/>
        </p:blipFill>
        <p:spPr>
          <a:xfrm>
            <a:off x="179512" y="2924943"/>
            <a:ext cx="8784976" cy="272825"/>
          </a:xfrm>
          <a:prstGeom prst="rect">
            <a:avLst/>
          </a:prstGeom>
          <a:noFill/>
          <a:ln w="9525" cap="flat" cmpd="sng">
            <a:solidFill>
              <a:schemeClr val="accent1"/>
            </a:solidFill>
            <a:prstDash val="solid"/>
            <a:miter lim="800000"/>
            <a:headEnd type="none" w="sm" len="sm"/>
            <a:tailEnd type="none" w="sm" len="sm"/>
          </a:ln>
        </p:spPr>
      </p:pic>
      <p:pic>
        <p:nvPicPr>
          <p:cNvPr id="1529" name="Google Shape;1529;p112"/>
          <p:cNvPicPr preferRelativeResize="0"/>
          <p:nvPr/>
        </p:nvPicPr>
        <p:blipFill rotWithShape="1">
          <a:blip r:embed="rId8">
            <a:alphaModFix/>
          </a:blip>
          <a:srcRect/>
          <a:stretch/>
        </p:blipFill>
        <p:spPr>
          <a:xfrm>
            <a:off x="179512" y="5414940"/>
            <a:ext cx="8784976" cy="246308"/>
          </a:xfrm>
          <a:prstGeom prst="rect">
            <a:avLst/>
          </a:prstGeom>
          <a:noFill/>
          <a:ln w="9525" cap="flat" cmpd="sng">
            <a:solidFill>
              <a:schemeClr val="accent1"/>
            </a:solidFill>
            <a:prstDash val="solid"/>
            <a:miter lim="800000"/>
            <a:headEnd type="none" w="sm" len="sm"/>
            <a:tailEnd type="none" w="sm" len="sm"/>
          </a:ln>
        </p:spPr>
      </p:pic>
      <p:pic>
        <p:nvPicPr>
          <p:cNvPr id="1530" name="Google Shape;1530;p112"/>
          <p:cNvPicPr preferRelativeResize="0"/>
          <p:nvPr/>
        </p:nvPicPr>
        <p:blipFill rotWithShape="1">
          <a:blip r:embed="rId9">
            <a:alphaModFix/>
          </a:blip>
          <a:srcRect/>
          <a:stretch/>
        </p:blipFill>
        <p:spPr>
          <a:xfrm>
            <a:off x="179512" y="5805937"/>
            <a:ext cx="8784976" cy="287359"/>
          </a:xfrm>
          <a:prstGeom prst="rect">
            <a:avLst/>
          </a:prstGeom>
          <a:noFill/>
          <a:ln w="9525" cap="flat" cmpd="sng">
            <a:solidFill>
              <a:schemeClr val="accent1"/>
            </a:solidFill>
            <a:prstDash val="solid"/>
            <a:miter lim="800000"/>
            <a:headEnd type="none" w="sm" len="sm"/>
            <a:tailEnd type="none" w="sm" len="sm"/>
          </a:ln>
        </p:spPr>
      </p:pic>
      <p:sp>
        <p:nvSpPr>
          <p:cNvPr id="1531" name="Google Shape;1531;p112"/>
          <p:cNvSpPr txBox="1"/>
          <p:nvPr/>
        </p:nvSpPr>
        <p:spPr>
          <a:xfrm>
            <a:off x="5396258" y="2905199"/>
            <a:ext cx="220188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rgbClr val="FF0000"/>
                </a:solidFill>
                <a:latin typeface="Calibri"/>
                <a:ea typeface="Calibri"/>
                <a:cs typeface="Calibri"/>
                <a:sym typeface="Calibri"/>
              </a:rPr>
              <a:t>Afficher la liste des signaux</a:t>
            </a:r>
            <a:endParaRPr sz="1400" b="1">
              <a:solidFill>
                <a:srgbClr val="FF0000"/>
              </a:solidFill>
              <a:latin typeface="Calibri"/>
              <a:ea typeface="Calibri"/>
              <a:cs typeface="Calibri"/>
              <a:sym typeface="Calibri"/>
            </a:endParaRPr>
          </a:p>
        </p:txBody>
      </p:sp>
      <p:sp>
        <p:nvSpPr>
          <p:cNvPr id="1532" name="Google Shape;1532;p112"/>
          <p:cNvSpPr txBox="1"/>
          <p:nvPr/>
        </p:nvSpPr>
        <p:spPr>
          <a:xfrm>
            <a:off x="5428636" y="3284984"/>
            <a:ext cx="18565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rgbClr val="FF0000"/>
                </a:solidFill>
                <a:latin typeface="Calibri"/>
                <a:ea typeface="Calibri"/>
                <a:cs typeface="Calibri"/>
                <a:sym typeface="Calibri"/>
              </a:rPr>
              <a:t>Terminer un processus</a:t>
            </a:r>
            <a:endParaRPr sz="1400" b="1">
              <a:solidFill>
                <a:srgbClr val="FF0000"/>
              </a:solidFill>
              <a:latin typeface="Calibri"/>
              <a:ea typeface="Calibri"/>
              <a:cs typeface="Calibri"/>
              <a:sym typeface="Calibri"/>
            </a:endParaRPr>
          </a:p>
        </p:txBody>
      </p:sp>
      <p:sp>
        <p:nvSpPr>
          <p:cNvPr id="1533" name="Google Shape;1533;p112"/>
          <p:cNvSpPr txBox="1"/>
          <p:nvPr/>
        </p:nvSpPr>
        <p:spPr>
          <a:xfrm>
            <a:off x="3923928" y="4294867"/>
            <a:ext cx="505856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rgbClr val="FF0000"/>
                </a:solidFill>
                <a:latin typeface="Calibri"/>
                <a:ea typeface="Calibri"/>
                <a:cs typeface="Calibri"/>
                <a:sym typeface="Calibri"/>
              </a:rPr>
              <a:t>Tuer un processus (utiliser ce signal au cas ou le processus plante)</a:t>
            </a:r>
            <a:endParaRPr sz="1400" b="1">
              <a:solidFill>
                <a:srgbClr val="FF0000"/>
              </a:solidFill>
              <a:latin typeface="Calibri"/>
              <a:ea typeface="Calibri"/>
              <a:cs typeface="Calibri"/>
              <a:sym typeface="Calibri"/>
            </a:endParaRPr>
          </a:p>
        </p:txBody>
      </p:sp>
      <p:sp>
        <p:nvSpPr>
          <p:cNvPr id="1534" name="Google Shape;1534;p112"/>
          <p:cNvSpPr/>
          <p:nvPr/>
        </p:nvSpPr>
        <p:spPr>
          <a:xfrm>
            <a:off x="4207156" y="3431047"/>
            <a:ext cx="729687"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3200" b="1" cap="none">
                <a:solidFill>
                  <a:srgbClr val="93B3D7"/>
                </a:solidFill>
                <a:latin typeface="Calibri"/>
                <a:ea typeface="Calibri"/>
                <a:cs typeface="Calibri"/>
                <a:sym typeface="Calibri"/>
              </a:rPr>
              <a:t>OU</a:t>
            </a:r>
            <a:endParaRPr sz="3200" b="1" cap="none">
              <a:solidFill>
                <a:srgbClr val="93B3D7"/>
              </a:solidFill>
              <a:latin typeface="Calibri"/>
              <a:ea typeface="Calibri"/>
              <a:cs typeface="Calibri"/>
              <a:sym typeface="Calibri"/>
            </a:endParaRPr>
          </a:p>
        </p:txBody>
      </p:sp>
      <p:sp>
        <p:nvSpPr>
          <p:cNvPr id="1535" name="Google Shape;1535;p112"/>
          <p:cNvSpPr/>
          <p:nvPr/>
        </p:nvSpPr>
        <p:spPr>
          <a:xfrm>
            <a:off x="4211960" y="4428401"/>
            <a:ext cx="729687"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3200" b="1" cap="none">
                <a:solidFill>
                  <a:srgbClr val="93B3D7"/>
                </a:solidFill>
                <a:latin typeface="Calibri"/>
                <a:ea typeface="Calibri"/>
                <a:cs typeface="Calibri"/>
                <a:sym typeface="Calibri"/>
              </a:rPr>
              <a:t>OU</a:t>
            </a:r>
            <a:endParaRPr sz="3200" b="1" cap="none">
              <a:solidFill>
                <a:srgbClr val="93B3D7"/>
              </a:solidFill>
              <a:latin typeface="Calibri"/>
              <a:ea typeface="Calibri"/>
              <a:cs typeface="Calibri"/>
              <a:sym typeface="Calibri"/>
            </a:endParaRPr>
          </a:p>
        </p:txBody>
      </p:sp>
      <p:sp>
        <p:nvSpPr>
          <p:cNvPr id="1536" name="Google Shape;1536;p112"/>
          <p:cNvSpPr/>
          <p:nvPr/>
        </p:nvSpPr>
        <p:spPr>
          <a:xfrm rot="5400000">
            <a:off x="4921498" y="3616264"/>
            <a:ext cx="352580" cy="425020"/>
          </a:xfrm>
          <a:prstGeom prst="bentArrow">
            <a:avLst>
              <a:gd name="adj1" fmla="val 34744"/>
              <a:gd name="adj2" fmla="val 39322"/>
              <a:gd name="adj3" fmla="val 49845"/>
              <a:gd name="adj4" fmla="val 50155"/>
            </a:avLst>
          </a:prstGeom>
          <a:gradFill>
            <a:gsLst>
              <a:gs pos="0">
                <a:srgbClr val="29859E"/>
              </a:gs>
              <a:gs pos="80000">
                <a:srgbClr val="36B0D0"/>
              </a:gs>
              <a:gs pos="100000">
                <a:srgbClr val="33B3D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537" name="Google Shape;1537;p112"/>
          <p:cNvSpPr/>
          <p:nvPr/>
        </p:nvSpPr>
        <p:spPr>
          <a:xfrm rot="5400000">
            <a:off x="4921498" y="4624376"/>
            <a:ext cx="352580" cy="425020"/>
          </a:xfrm>
          <a:prstGeom prst="bentArrow">
            <a:avLst>
              <a:gd name="adj1" fmla="val 34744"/>
              <a:gd name="adj2" fmla="val 39322"/>
              <a:gd name="adj3" fmla="val 49845"/>
              <a:gd name="adj4" fmla="val 50155"/>
            </a:avLst>
          </a:prstGeom>
          <a:gradFill>
            <a:gsLst>
              <a:gs pos="0">
                <a:srgbClr val="29859E"/>
              </a:gs>
              <a:gs pos="80000">
                <a:srgbClr val="36B0D0"/>
              </a:gs>
              <a:gs pos="100000">
                <a:srgbClr val="33B3D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538" name="Google Shape;1538;p112"/>
          <p:cNvSpPr txBox="1"/>
          <p:nvPr/>
        </p:nvSpPr>
        <p:spPr>
          <a:xfrm>
            <a:off x="5436096" y="5396503"/>
            <a:ext cx="177734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rgbClr val="FF0000"/>
                </a:solidFill>
                <a:latin typeface="Calibri"/>
                <a:ea typeface="Calibri"/>
                <a:cs typeface="Calibri"/>
                <a:sym typeface="Calibri"/>
              </a:rPr>
              <a:t>Stopper un processus</a:t>
            </a:r>
            <a:endParaRPr sz="1400" b="1">
              <a:solidFill>
                <a:srgbClr val="FF0000"/>
              </a:solidFill>
              <a:latin typeface="Calibri"/>
              <a:ea typeface="Calibri"/>
              <a:cs typeface="Calibri"/>
              <a:sym typeface="Calibri"/>
            </a:endParaRPr>
          </a:p>
        </p:txBody>
      </p:sp>
      <p:sp>
        <p:nvSpPr>
          <p:cNvPr id="1539" name="Google Shape;1539;p112"/>
          <p:cNvSpPr txBox="1"/>
          <p:nvPr/>
        </p:nvSpPr>
        <p:spPr>
          <a:xfrm>
            <a:off x="5436096" y="5785519"/>
            <a:ext cx="3535263"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rgbClr val="FF0000"/>
                </a:solidFill>
                <a:latin typeface="Calibri"/>
                <a:ea typeface="Calibri"/>
                <a:cs typeface="Calibri"/>
                <a:sym typeface="Calibri"/>
              </a:rPr>
              <a:t>Reprise d’exécution d’un processus suspendu</a:t>
            </a:r>
            <a:endParaRPr sz="1400" b="1">
              <a:solidFill>
                <a:srgbClr val="FF0000"/>
              </a:solidFill>
              <a:latin typeface="Calibri"/>
              <a:ea typeface="Calibri"/>
              <a:cs typeface="Calibri"/>
              <a:sym typeface="Calibri"/>
            </a:endParaRPr>
          </a:p>
        </p:txBody>
      </p:sp>
      <p:sp>
        <p:nvSpPr>
          <p:cNvPr id="1540" name="Google Shape;1540;p112"/>
          <p:cNvSpPr/>
          <p:nvPr/>
        </p:nvSpPr>
        <p:spPr>
          <a:xfrm>
            <a:off x="2948090" y="2967976"/>
            <a:ext cx="288032" cy="216024"/>
          </a:xfrm>
          <a:prstGeom prst="roundRect">
            <a:avLst>
              <a:gd name="adj" fmla="val 16667"/>
            </a:avLst>
          </a:prstGeom>
          <a:solidFill>
            <a:srgbClr val="FF0000">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41" name="Google Shape;1541;p112"/>
          <p:cNvSpPr/>
          <p:nvPr/>
        </p:nvSpPr>
        <p:spPr>
          <a:xfrm>
            <a:off x="2980364" y="3335476"/>
            <a:ext cx="288032" cy="216024"/>
          </a:xfrm>
          <a:prstGeom prst="roundRect">
            <a:avLst>
              <a:gd name="adj" fmla="val 16667"/>
            </a:avLst>
          </a:prstGeom>
          <a:solidFill>
            <a:srgbClr val="FF0000">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42" name="Google Shape;1542;p112"/>
          <p:cNvSpPr/>
          <p:nvPr/>
        </p:nvSpPr>
        <p:spPr>
          <a:xfrm>
            <a:off x="2977066" y="3922298"/>
            <a:ext cx="504056" cy="216024"/>
          </a:xfrm>
          <a:prstGeom prst="roundRect">
            <a:avLst>
              <a:gd name="adj" fmla="val 16667"/>
            </a:avLst>
          </a:prstGeom>
          <a:solidFill>
            <a:srgbClr val="FF0000">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43" name="Google Shape;1543;p112"/>
          <p:cNvSpPr/>
          <p:nvPr/>
        </p:nvSpPr>
        <p:spPr>
          <a:xfrm>
            <a:off x="2915816" y="4365104"/>
            <a:ext cx="288032" cy="216024"/>
          </a:xfrm>
          <a:prstGeom prst="roundRect">
            <a:avLst>
              <a:gd name="adj" fmla="val 16667"/>
            </a:avLst>
          </a:prstGeom>
          <a:solidFill>
            <a:srgbClr val="FF0000">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44" name="Google Shape;1544;p112"/>
          <p:cNvSpPr/>
          <p:nvPr/>
        </p:nvSpPr>
        <p:spPr>
          <a:xfrm>
            <a:off x="2977066" y="4908894"/>
            <a:ext cx="504056" cy="216024"/>
          </a:xfrm>
          <a:prstGeom prst="roundRect">
            <a:avLst>
              <a:gd name="adj" fmla="val 16667"/>
            </a:avLst>
          </a:prstGeom>
          <a:solidFill>
            <a:srgbClr val="FF0000">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45" name="Google Shape;1545;p112"/>
          <p:cNvSpPr/>
          <p:nvPr/>
        </p:nvSpPr>
        <p:spPr>
          <a:xfrm>
            <a:off x="2948090" y="5434466"/>
            <a:ext cx="360040" cy="216024"/>
          </a:xfrm>
          <a:prstGeom prst="roundRect">
            <a:avLst>
              <a:gd name="adj" fmla="val 16667"/>
            </a:avLst>
          </a:prstGeom>
          <a:solidFill>
            <a:srgbClr val="FF0000">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46" name="Google Shape;1546;p112"/>
          <p:cNvSpPr/>
          <p:nvPr/>
        </p:nvSpPr>
        <p:spPr>
          <a:xfrm>
            <a:off x="2948090" y="5837538"/>
            <a:ext cx="360040" cy="216024"/>
          </a:xfrm>
          <a:prstGeom prst="roundRect">
            <a:avLst>
              <a:gd name="adj" fmla="val 16667"/>
            </a:avLst>
          </a:prstGeom>
          <a:solidFill>
            <a:srgbClr val="FF0000">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47" name="Google Shape;1547;p112"/>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548" name="Google Shape;1548;p112"/>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5: Gestion des processus</a:t>
            </a:r>
            <a:endParaRPr sz="1800">
              <a:solidFill>
                <a:srgbClr val="366092"/>
              </a:solidFill>
              <a:latin typeface="Calibri"/>
              <a:ea typeface="Calibri"/>
              <a:cs typeface="Calibri"/>
              <a:sym typeface="Calibri"/>
            </a:endParaRPr>
          </a:p>
        </p:txBody>
      </p:sp>
      <p:sp>
        <p:nvSpPr>
          <p:cNvPr id="1549" name="Google Shape;1549;p112"/>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Les commandes de gestion des processus</a:t>
            </a:r>
            <a:endParaRPr/>
          </a:p>
        </p:txBody>
      </p:sp>
      <p:sp>
        <p:nvSpPr>
          <p:cNvPr id="1550" name="Google Shape;1550;p112"/>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551" name="Google Shape;1551;p1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106</a:t>
            </a:fld>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555"/>
        <p:cNvGrpSpPr/>
        <p:nvPr/>
      </p:nvGrpSpPr>
      <p:grpSpPr>
        <a:xfrm>
          <a:off x="0" y="0"/>
          <a:ext cx="0" cy="0"/>
          <a:chOff x="0" y="0"/>
          <a:chExt cx="0" cy="0"/>
        </a:xfrm>
      </p:grpSpPr>
      <p:sp>
        <p:nvSpPr>
          <p:cNvPr id="1556" name="Google Shape;1556;p113"/>
          <p:cNvSpPr txBox="1">
            <a:spLocks noGrp="1"/>
          </p:cNvSpPr>
          <p:nvPr>
            <p:ph type="body" idx="1"/>
          </p:nvPr>
        </p:nvSpPr>
        <p:spPr>
          <a:xfrm>
            <a:off x="467958" y="1218644"/>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dirty="0"/>
          </a:p>
        </p:txBody>
      </p:sp>
      <p:sp>
        <p:nvSpPr>
          <p:cNvPr id="1557" name="Google Shape;1557;p113"/>
          <p:cNvSpPr/>
          <p:nvPr/>
        </p:nvSpPr>
        <p:spPr>
          <a:xfrm>
            <a:off x="190270" y="1292964"/>
            <a:ext cx="8784976" cy="432048"/>
          </a:xfrm>
          <a:prstGeom prst="homePlate">
            <a:avLst>
              <a:gd name="adj" fmla="val 492184"/>
            </a:avLst>
          </a:prstGeom>
          <a:gradFill>
            <a:gsLst>
              <a:gs pos="0">
                <a:srgbClr val="29859E"/>
              </a:gs>
              <a:gs pos="80000">
                <a:srgbClr val="36B0D0"/>
              </a:gs>
              <a:gs pos="100000">
                <a:srgbClr val="33B3D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58" name="Google Shape;1558;p113"/>
          <p:cNvSpPr/>
          <p:nvPr/>
        </p:nvSpPr>
        <p:spPr>
          <a:xfrm>
            <a:off x="179807" y="1301546"/>
            <a:ext cx="7571303" cy="3847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900">
                <a:solidFill>
                  <a:srgbClr val="FFFFFF"/>
                </a:solidFill>
                <a:latin typeface="Calibri"/>
                <a:ea typeface="Calibri"/>
                <a:cs typeface="Calibri"/>
                <a:sym typeface="Calibri"/>
              </a:rPr>
              <a:t>Envoie de signal à un processus en fonction de certains propriétés       pkill	</a:t>
            </a:r>
            <a:endParaRPr sz="1900">
              <a:solidFill>
                <a:srgbClr val="FFFFFF"/>
              </a:solidFill>
              <a:latin typeface="Calibri"/>
              <a:ea typeface="Calibri"/>
              <a:cs typeface="Calibri"/>
              <a:sym typeface="Calibri"/>
            </a:endParaRPr>
          </a:p>
        </p:txBody>
      </p:sp>
      <p:sp>
        <p:nvSpPr>
          <p:cNvPr id="1559" name="Google Shape;1559;p113"/>
          <p:cNvSpPr/>
          <p:nvPr/>
        </p:nvSpPr>
        <p:spPr>
          <a:xfrm>
            <a:off x="6815006" y="1330682"/>
            <a:ext cx="144016" cy="371470"/>
          </a:xfrm>
          <a:prstGeom prst="rightArrow">
            <a:avLst>
              <a:gd name="adj1" fmla="val 50000"/>
              <a:gd name="adj2" fmla="val 50000"/>
            </a:avLst>
          </a:prstGeom>
          <a:solidFill>
            <a:srgbClr val="538CD5"/>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1560" name="Google Shape;1560;p113"/>
          <p:cNvPicPr preferRelativeResize="0"/>
          <p:nvPr/>
        </p:nvPicPr>
        <p:blipFill rotWithShape="1">
          <a:blip r:embed="rId3">
            <a:alphaModFix/>
          </a:blip>
          <a:srcRect/>
          <a:stretch/>
        </p:blipFill>
        <p:spPr>
          <a:xfrm>
            <a:off x="190270" y="1895316"/>
            <a:ext cx="8784976" cy="274531"/>
          </a:xfrm>
          <a:prstGeom prst="rect">
            <a:avLst/>
          </a:prstGeom>
          <a:noFill/>
          <a:ln>
            <a:noFill/>
          </a:ln>
        </p:spPr>
      </p:pic>
      <p:pic>
        <p:nvPicPr>
          <p:cNvPr id="1561" name="Google Shape;1561;p113"/>
          <p:cNvPicPr preferRelativeResize="0"/>
          <p:nvPr/>
        </p:nvPicPr>
        <p:blipFill rotWithShape="1">
          <a:blip r:embed="rId4">
            <a:alphaModFix/>
          </a:blip>
          <a:srcRect/>
          <a:stretch/>
        </p:blipFill>
        <p:spPr>
          <a:xfrm>
            <a:off x="179512" y="2276872"/>
            <a:ext cx="8784976" cy="286467"/>
          </a:xfrm>
          <a:prstGeom prst="rect">
            <a:avLst/>
          </a:prstGeom>
          <a:noFill/>
          <a:ln>
            <a:noFill/>
          </a:ln>
        </p:spPr>
      </p:pic>
      <p:pic>
        <p:nvPicPr>
          <p:cNvPr id="1562" name="Google Shape;1562;p113"/>
          <p:cNvPicPr preferRelativeResize="0"/>
          <p:nvPr/>
        </p:nvPicPr>
        <p:blipFill rotWithShape="1">
          <a:blip r:embed="rId5">
            <a:alphaModFix/>
          </a:blip>
          <a:srcRect/>
          <a:stretch/>
        </p:blipFill>
        <p:spPr>
          <a:xfrm>
            <a:off x="190270" y="2707149"/>
            <a:ext cx="8784976" cy="287807"/>
          </a:xfrm>
          <a:prstGeom prst="rect">
            <a:avLst/>
          </a:prstGeom>
          <a:noFill/>
          <a:ln>
            <a:noFill/>
          </a:ln>
        </p:spPr>
      </p:pic>
      <p:pic>
        <p:nvPicPr>
          <p:cNvPr id="1563" name="Google Shape;1563;p113"/>
          <p:cNvPicPr preferRelativeResize="0"/>
          <p:nvPr/>
        </p:nvPicPr>
        <p:blipFill rotWithShape="1">
          <a:blip r:embed="rId6">
            <a:alphaModFix/>
          </a:blip>
          <a:srcRect/>
          <a:stretch/>
        </p:blipFill>
        <p:spPr>
          <a:xfrm>
            <a:off x="190270" y="3067189"/>
            <a:ext cx="8784976" cy="287807"/>
          </a:xfrm>
          <a:prstGeom prst="rect">
            <a:avLst/>
          </a:prstGeom>
          <a:noFill/>
          <a:ln>
            <a:noFill/>
          </a:ln>
        </p:spPr>
      </p:pic>
      <p:pic>
        <p:nvPicPr>
          <p:cNvPr id="1564" name="Google Shape;1564;p113"/>
          <p:cNvPicPr preferRelativeResize="0"/>
          <p:nvPr/>
        </p:nvPicPr>
        <p:blipFill rotWithShape="1">
          <a:blip r:embed="rId7">
            <a:alphaModFix/>
          </a:blip>
          <a:srcRect/>
          <a:stretch/>
        </p:blipFill>
        <p:spPr>
          <a:xfrm>
            <a:off x="190270" y="3499237"/>
            <a:ext cx="8784976" cy="286912"/>
          </a:xfrm>
          <a:prstGeom prst="rect">
            <a:avLst/>
          </a:prstGeom>
          <a:noFill/>
          <a:ln>
            <a:noFill/>
          </a:ln>
        </p:spPr>
      </p:pic>
      <p:pic>
        <p:nvPicPr>
          <p:cNvPr id="1565" name="Google Shape;1565;p113"/>
          <p:cNvPicPr preferRelativeResize="0"/>
          <p:nvPr/>
        </p:nvPicPr>
        <p:blipFill rotWithShape="1">
          <a:blip r:embed="rId8">
            <a:alphaModFix/>
          </a:blip>
          <a:srcRect/>
          <a:stretch/>
        </p:blipFill>
        <p:spPr>
          <a:xfrm>
            <a:off x="190270" y="3931285"/>
            <a:ext cx="8784976" cy="259587"/>
          </a:xfrm>
          <a:prstGeom prst="rect">
            <a:avLst/>
          </a:prstGeom>
          <a:noFill/>
          <a:ln>
            <a:noFill/>
          </a:ln>
        </p:spPr>
      </p:pic>
      <p:sp>
        <p:nvSpPr>
          <p:cNvPr id="1566" name="Google Shape;1566;p113"/>
          <p:cNvSpPr txBox="1"/>
          <p:nvPr/>
        </p:nvSpPr>
        <p:spPr>
          <a:xfrm>
            <a:off x="4294726" y="1884558"/>
            <a:ext cx="415075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rgbClr val="FF0000"/>
                </a:solidFill>
                <a:latin typeface="Calibri"/>
                <a:ea typeface="Calibri"/>
                <a:cs typeface="Calibri"/>
                <a:sym typeface="Calibri"/>
              </a:rPr>
              <a:t>Tuer les processus appartenant à l’utilisateur « user »</a:t>
            </a:r>
            <a:endParaRPr sz="1400" b="1">
              <a:solidFill>
                <a:srgbClr val="FF0000"/>
              </a:solidFill>
              <a:latin typeface="Calibri"/>
              <a:ea typeface="Calibri"/>
              <a:cs typeface="Calibri"/>
              <a:sym typeface="Calibri"/>
            </a:endParaRPr>
          </a:p>
        </p:txBody>
      </p:sp>
      <p:sp>
        <p:nvSpPr>
          <p:cNvPr id="1567" name="Google Shape;1567;p113"/>
          <p:cNvSpPr txBox="1"/>
          <p:nvPr/>
        </p:nvSpPr>
        <p:spPr>
          <a:xfrm>
            <a:off x="4305484" y="2286103"/>
            <a:ext cx="2837123"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rgbClr val="FF0000"/>
                </a:solidFill>
                <a:latin typeface="Calibri"/>
                <a:ea typeface="Calibri"/>
                <a:cs typeface="Calibri"/>
                <a:sym typeface="Calibri"/>
              </a:rPr>
              <a:t>Terminer le processus le plus récent</a:t>
            </a:r>
            <a:endParaRPr sz="1400" b="1">
              <a:solidFill>
                <a:srgbClr val="FF0000"/>
              </a:solidFill>
              <a:latin typeface="Calibri"/>
              <a:ea typeface="Calibri"/>
              <a:cs typeface="Calibri"/>
              <a:sym typeface="Calibri"/>
            </a:endParaRPr>
          </a:p>
        </p:txBody>
      </p:sp>
      <p:sp>
        <p:nvSpPr>
          <p:cNvPr id="1568" name="Google Shape;1568;p113"/>
          <p:cNvSpPr txBox="1"/>
          <p:nvPr/>
        </p:nvSpPr>
        <p:spPr>
          <a:xfrm>
            <a:off x="3646654" y="2687404"/>
            <a:ext cx="539955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rgbClr val="FF0000"/>
                </a:solidFill>
                <a:latin typeface="Calibri"/>
                <a:ea typeface="Calibri"/>
                <a:cs typeface="Calibri"/>
                <a:sym typeface="Calibri"/>
              </a:rPr>
              <a:t>Terminer les processus  dont le nom correspond  exactement  au motif</a:t>
            </a:r>
            <a:endParaRPr sz="1400" b="1">
              <a:solidFill>
                <a:srgbClr val="FF0000"/>
              </a:solidFill>
              <a:latin typeface="Calibri"/>
              <a:ea typeface="Calibri"/>
              <a:cs typeface="Calibri"/>
              <a:sym typeface="Calibri"/>
            </a:endParaRPr>
          </a:p>
        </p:txBody>
      </p:sp>
      <p:sp>
        <p:nvSpPr>
          <p:cNvPr id="1569" name="Google Shape;1569;p113"/>
          <p:cNvSpPr txBox="1"/>
          <p:nvPr/>
        </p:nvSpPr>
        <p:spPr>
          <a:xfrm>
            <a:off x="4294726" y="3047444"/>
            <a:ext cx="398307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rgbClr val="FF0000"/>
                </a:solidFill>
                <a:latin typeface="Calibri"/>
                <a:ea typeface="Calibri"/>
                <a:cs typeface="Calibri"/>
                <a:sym typeface="Calibri"/>
              </a:rPr>
              <a:t>Terminer les processus appartenant à GUID « 501 »</a:t>
            </a:r>
            <a:endParaRPr sz="1400" b="1">
              <a:solidFill>
                <a:srgbClr val="FF0000"/>
              </a:solidFill>
              <a:latin typeface="Calibri"/>
              <a:ea typeface="Calibri"/>
              <a:cs typeface="Calibri"/>
              <a:sym typeface="Calibri"/>
            </a:endParaRPr>
          </a:p>
        </p:txBody>
      </p:sp>
      <p:sp>
        <p:nvSpPr>
          <p:cNvPr id="1570" name="Google Shape;1570;p113"/>
          <p:cNvSpPr txBox="1"/>
          <p:nvPr/>
        </p:nvSpPr>
        <p:spPr>
          <a:xfrm>
            <a:off x="4294726" y="3479492"/>
            <a:ext cx="429470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rgbClr val="FF0000"/>
                </a:solidFill>
                <a:latin typeface="Calibri"/>
                <a:ea typeface="Calibri"/>
                <a:cs typeface="Calibri"/>
                <a:sym typeface="Calibri"/>
              </a:rPr>
              <a:t>Terminer les processus  lancés dans le terminal « TTY2 »</a:t>
            </a:r>
            <a:endParaRPr sz="1400" b="1">
              <a:solidFill>
                <a:srgbClr val="FF0000"/>
              </a:solidFill>
              <a:latin typeface="Calibri"/>
              <a:ea typeface="Calibri"/>
              <a:cs typeface="Calibri"/>
              <a:sym typeface="Calibri"/>
            </a:endParaRPr>
          </a:p>
        </p:txBody>
      </p:sp>
      <p:sp>
        <p:nvSpPr>
          <p:cNvPr id="1571" name="Google Shape;1571;p113"/>
          <p:cNvSpPr txBox="1"/>
          <p:nvPr/>
        </p:nvSpPr>
        <p:spPr>
          <a:xfrm>
            <a:off x="4294726" y="3900782"/>
            <a:ext cx="417377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rgbClr val="FF0000"/>
                </a:solidFill>
                <a:latin typeface="Calibri"/>
                <a:ea typeface="Calibri"/>
                <a:cs typeface="Calibri"/>
                <a:sym typeface="Calibri"/>
              </a:rPr>
              <a:t>Terminer l’ancien processus issu de la commande TOP</a:t>
            </a:r>
            <a:endParaRPr sz="1400" b="1">
              <a:solidFill>
                <a:srgbClr val="FF0000"/>
              </a:solidFill>
              <a:latin typeface="Calibri"/>
              <a:ea typeface="Calibri"/>
              <a:cs typeface="Calibri"/>
              <a:sym typeface="Calibri"/>
            </a:endParaRPr>
          </a:p>
        </p:txBody>
      </p:sp>
      <p:sp>
        <p:nvSpPr>
          <p:cNvPr id="1572" name="Google Shape;1572;p113"/>
          <p:cNvSpPr/>
          <p:nvPr/>
        </p:nvSpPr>
        <p:spPr>
          <a:xfrm>
            <a:off x="200733" y="4343588"/>
            <a:ext cx="8784976" cy="432048"/>
          </a:xfrm>
          <a:prstGeom prst="homePlate">
            <a:avLst>
              <a:gd name="adj" fmla="val 492184"/>
            </a:avLst>
          </a:prstGeom>
          <a:gradFill>
            <a:gsLst>
              <a:gs pos="0">
                <a:srgbClr val="29859E"/>
              </a:gs>
              <a:gs pos="80000">
                <a:srgbClr val="36B0D0"/>
              </a:gs>
              <a:gs pos="100000">
                <a:srgbClr val="33B3D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73" name="Google Shape;1573;p113"/>
          <p:cNvSpPr/>
          <p:nvPr/>
        </p:nvSpPr>
        <p:spPr>
          <a:xfrm>
            <a:off x="190270" y="4352170"/>
            <a:ext cx="7571303"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Afficher  l’ID des processus  en fonction de certains critères 	       pgrep	</a:t>
            </a:r>
            <a:endParaRPr sz="1800">
              <a:solidFill>
                <a:srgbClr val="FFFFFF"/>
              </a:solidFill>
              <a:latin typeface="Calibri"/>
              <a:ea typeface="Calibri"/>
              <a:cs typeface="Calibri"/>
              <a:sym typeface="Calibri"/>
            </a:endParaRPr>
          </a:p>
        </p:txBody>
      </p:sp>
      <p:sp>
        <p:nvSpPr>
          <p:cNvPr id="1574" name="Google Shape;1574;p113"/>
          <p:cNvSpPr/>
          <p:nvPr/>
        </p:nvSpPr>
        <p:spPr>
          <a:xfrm>
            <a:off x="6825469" y="4381306"/>
            <a:ext cx="144016" cy="371470"/>
          </a:xfrm>
          <a:prstGeom prst="rightArrow">
            <a:avLst>
              <a:gd name="adj1" fmla="val 50000"/>
              <a:gd name="adj2" fmla="val 50000"/>
            </a:avLst>
          </a:prstGeom>
          <a:solidFill>
            <a:srgbClr val="538CD5"/>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1575" name="Google Shape;1575;p113"/>
          <p:cNvPicPr preferRelativeResize="0"/>
          <p:nvPr/>
        </p:nvPicPr>
        <p:blipFill rotWithShape="1">
          <a:blip r:embed="rId9">
            <a:alphaModFix/>
          </a:blip>
          <a:srcRect/>
          <a:stretch/>
        </p:blipFill>
        <p:spPr>
          <a:xfrm>
            <a:off x="190270" y="4865009"/>
            <a:ext cx="8784976" cy="299643"/>
          </a:xfrm>
          <a:prstGeom prst="rect">
            <a:avLst/>
          </a:prstGeom>
          <a:noFill/>
          <a:ln>
            <a:noFill/>
          </a:ln>
        </p:spPr>
      </p:pic>
      <p:pic>
        <p:nvPicPr>
          <p:cNvPr id="1576" name="Google Shape;1576;p113"/>
          <p:cNvPicPr preferRelativeResize="0"/>
          <p:nvPr/>
        </p:nvPicPr>
        <p:blipFill rotWithShape="1">
          <a:blip r:embed="rId10">
            <a:alphaModFix/>
          </a:blip>
          <a:srcRect/>
          <a:stretch/>
        </p:blipFill>
        <p:spPr>
          <a:xfrm>
            <a:off x="190270" y="5279691"/>
            <a:ext cx="8784976" cy="271981"/>
          </a:xfrm>
          <a:prstGeom prst="rect">
            <a:avLst/>
          </a:prstGeom>
          <a:noFill/>
          <a:ln>
            <a:noFill/>
          </a:ln>
        </p:spPr>
      </p:pic>
      <p:pic>
        <p:nvPicPr>
          <p:cNvPr id="1577" name="Google Shape;1577;p113"/>
          <p:cNvPicPr preferRelativeResize="0"/>
          <p:nvPr/>
        </p:nvPicPr>
        <p:blipFill rotWithShape="1">
          <a:blip r:embed="rId11">
            <a:alphaModFix/>
          </a:blip>
          <a:srcRect/>
          <a:stretch/>
        </p:blipFill>
        <p:spPr>
          <a:xfrm>
            <a:off x="190270" y="5639732"/>
            <a:ext cx="8784976" cy="288708"/>
          </a:xfrm>
          <a:prstGeom prst="rect">
            <a:avLst/>
          </a:prstGeom>
          <a:noFill/>
          <a:ln>
            <a:noFill/>
          </a:ln>
        </p:spPr>
      </p:pic>
      <p:sp>
        <p:nvSpPr>
          <p:cNvPr id="1578" name="Google Shape;1578;p113"/>
          <p:cNvSpPr txBox="1"/>
          <p:nvPr/>
        </p:nvSpPr>
        <p:spPr>
          <a:xfrm>
            <a:off x="4294726" y="4847644"/>
            <a:ext cx="4118563"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rgbClr val="FF0000"/>
                </a:solidFill>
                <a:latin typeface="Calibri"/>
                <a:ea typeface="Calibri"/>
                <a:cs typeface="Calibri"/>
                <a:sym typeface="Calibri"/>
              </a:rPr>
              <a:t>Afficher l’ID des  processus issu de la commande TOP</a:t>
            </a:r>
            <a:endParaRPr sz="1400" b="1">
              <a:solidFill>
                <a:srgbClr val="FF0000"/>
              </a:solidFill>
              <a:latin typeface="Calibri"/>
              <a:ea typeface="Calibri"/>
              <a:cs typeface="Calibri"/>
              <a:sym typeface="Calibri"/>
            </a:endParaRPr>
          </a:p>
        </p:txBody>
      </p:sp>
      <p:sp>
        <p:nvSpPr>
          <p:cNvPr id="1579" name="Google Shape;1579;p113"/>
          <p:cNvSpPr txBox="1"/>
          <p:nvPr/>
        </p:nvSpPr>
        <p:spPr>
          <a:xfrm>
            <a:off x="4294726" y="5259947"/>
            <a:ext cx="460356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rgbClr val="FF0000"/>
                </a:solidFill>
                <a:latin typeface="Calibri"/>
                <a:ea typeface="Calibri"/>
                <a:cs typeface="Calibri"/>
                <a:sym typeface="Calibri"/>
              </a:rPr>
              <a:t>Afficher l’ID des  processus lancés dans le terminal « TTY2 »</a:t>
            </a:r>
            <a:endParaRPr sz="1400" b="1">
              <a:solidFill>
                <a:srgbClr val="FF0000"/>
              </a:solidFill>
              <a:latin typeface="Calibri"/>
              <a:ea typeface="Calibri"/>
              <a:cs typeface="Calibri"/>
              <a:sym typeface="Calibri"/>
            </a:endParaRPr>
          </a:p>
        </p:txBody>
      </p:sp>
      <p:sp>
        <p:nvSpPr>
          <p:cNvPr id="1580" name="Google Shape;1580;p113"/>
          <p:cNvSpPr txBox="1"/>
          <p:nvPr/>
        </p:nvSpPr>
        <p:spPr>
          <a:xfrm>
            <a:off x="4294726" y="5641503"/>
            <a:ext cx="401276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rgbClr val="FF0000"/>
                </a:solidFill>
                <a:latin typeface="Calibri"/>
                <a:ea typeface="Calibri"/>
                <a:cs typeface="Calibri"/>
                <a:sym typeface="Calibri"/>
              </a:rPr>
              <a:t>Afficher l’ID du processus issu de la commande TOP</a:t>
            </a:r>
            <a:endParaRPr sz="1400" b="1">
              <a:solidFill>
                <a:srgbClr val="FF0000"/>
              </a:solidFill>
              <a:latin typeface="Calibri"/>
              <a:ea typeface="Calibri"/>
              <a:cs typeface="Calibri"/>
              <a:sym typeface="Calibri"/>
            </a:endParaRPr>
          </a:p>
        </p:txBody>
      </p:sp>
      <p:sp>
        <p:nvSpPr>
          <p:cNvPr id="1581" name="Google Shape;1581;p113"/>
          <p:cNvSpPr/>
          <p:nvPr/>
        </p:nvSpPr>
        <p:spPr>
          <a:xfrm>
            <a:off x="3376840" y="1924292"/>
            <a:ext cx="288032" cy="216024"/>
          </a:xfrm>
          <a:prstGeom prst="roundRect">
            <a:avLst>
              <a:gd name="adj" fmla="val 16667"/>
            </a:avLst>
          </a:prstGeom>
          <a:solidFill>
            <a:srgbClr val="FF0000">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82" name="Google Shape;1582;p113"/>
          <p:cNvSpPr/>
          <p:nvPr/>
        </p:nvSpPr>
        <p:spPr>
          <a:xfrm>
            <a:off x="3034372" y="2305848"/>
            <a:ext cx="288032" cy="216024"/>
          </a:xfrm>
          <a:prstGeom prst="roundRect">
            <a:avLst>
              <a:gd name="adj" fmla="val 16667"/>
            </a:avLst>
          </a:prstGeom>
          <a:solidFill>
            <a:srgbClr val="FF0000">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83" name="Google Shape;1583;p113"/>
          <p:cNvSpPr/>
          <p:nvPr/>
        </p:nvSpPr>
        <p:spPr>
          <a:xfrm>
            <a:off x="3036160" y="2737896"/>
            <a:ext cx="288032" cy="216024"/>
          </a:xfrm>
          <a:prstGeom prst="roundRect">
            <a:avLst>
              <a:gd name="adj" fmla="val 16667"/>
            </a:avLst>
          </a:prstGeom>
          <a:solidFill>
            <a:srgbClr val="FF0000">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84" name="Google Shape;1584;p113"/>
          <p:cNvSpPr/>
          <p:nvPr/>
        </p:nvSpPr>
        <p:spPr>
          <a:xfrm>
            <a:off x="3049074" y="3105456"/>
            <a:ext cx="288032" cy="216024"/>
          </a:xfrm>
          <a:prstGeom prst="roundRect">
            <a:avLst>
              <a:gd name="adj" fmla="val 16667"/>
            </a:avLst>
          </a:prstGeom>
          <a:solidFill>
            <a:srgbClr val="FF0000">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85" name="Google Shape;1585;p113"/>
          <p:cNvSpPr/>
          <p:nvPr/>
        </p:nvSpPr>
        <p:spPr>
          <a:xfrm>
            <a:off x="3030856" y="3951274"/>
            <a:ext cx="288032" cy="216024"/>
          </a:xfrm>
          <a:prstGeom prst="roundRect">
            <a:avLst>
              <a:gd name="adj" fmla="val 16667"/>
            </a:avLst>
          </a:prstGeom>
          <a:solidFill>
            <a:srgbClr val="FF0000">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86" name="Google Shape;1586;p113"/>
          <p:cNvSpPr/>
          <p:nvPr/>
        </p:nvSpPr>
        <p:spPr>
          <a:xfrm>
            <a:off x="3049074" y="3550110"/>
            <a:ext cx="288032" cy="216024"/>
          </a:xfrm>
          <a:prstGeom prst="roundRect">
            <a:avLst>
              <a:gd name="adj" fmla="val 16667"/>
            </a:avLst>
          </a:prstGeom>
          <a:solidFill>
            <a:srgbClr val="FF0000">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87" name="Google Shape;1587;p113"/>
          <p:cNvSpPr/>
          <p:nvPr/>
        </p:nvSpPr>
        <p:spPr>
          <a:xfrm>
            <a:off x="3043402" y="4898136"/>
            <a:ext cx="288032" cy="216024"/>
          </a:xfrm>
          <a:prstGeom prst="roundRect">
            <a:avLst>
              <a:gd name="adj" fmla="val 16667"/>
            </a:avLst>
          </a:prstGeom>
          <a:solidFill>
            <a:srgbClr val="FF0000">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88" name="Google Shape;1588;p113"/>
          <p:cNvSpPr/>
          <p:nvPr/>
        </p:nvSpPr>
        <p:spPr>
          <a:xfrm>
            <a:off x="3034432" y="5308668"/>
            <a:ext cx="288032" cy="216024"/>
          </a:xfrm>
          <a:prstGeom prst="roundRect">
            <a:avLst>
              <a:gd name="adj" fmla="val 16667"/>
            </a:avLst>
          </a:prstGeom>
          <a:solidFill>
            <a:srgbClr val="FF0000">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89" name="Google Shape;1589;p113"/>
          <p:cNvSpPr/>
          <p:nvPr/>
        </p:nvSpPr>
        <p:spPr>
          <a:xfrm>
            <a:off x="3068494" y="5668708"/>
            <a:ext cx="288032" cy="216024"/>
          </a:xfrm>
          <a:prstGeom prst="roundRect">
            <a:avLst>
              <a:gd name="adj" fmla="val 16667"/>
            </a:avLst>
          </a:prstGeom>
          <a:solidFill>
            <a:srgbClr val="FF0000">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90" name="Google Shape;1590;p113"/>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591" name="Google Shape;1591;p113"/>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5: Gestion des processus</a:t>
            </a:r>
            <a:endParaRPr sz="1800">
              <a:solidFill>
                <a:srgbClr val="366092"/>
              </a:solidFill>
              <a:latin typeface="Calibri"/>
              <a:ea typeface="Calibri"/>
              <a:cs typeface="Calibri"/>
              <a:sym typeface="Calibri"/>
            </a:endParaRPr>
          </a:p>
        </p:txBody>
      </p:sp>
      <p:sp>
        <p:nvSpPr>
          <p:cNvPr id="1592" name="Google Shape;1592;p113"/>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Les commandes de gestion des processus</a:t>
            </a:r>
            <a:endParaRPr/>
          </a:p>
        </p:txBody>
      </p:sp>
      <p:sp>
        <p:nvSpPr>
          <p:cNvPr id="1593" name="Google Shape;1593;p113"/>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594" name="Google Shape;1594;p1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107</a:t>
            </a:fld>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598"/>
        <p:cNvGrpSpPr/>
        <p:nvPr/>
      </p:nvGrpSpPr>
      <p:grpSpPr>
        <a:xfrm>
          <a:off x="0" y="0"/>
          <a:ext cx="0" cy="0"/>
          <a:chOff x="0" y="0"/>
          <a:chExt cx="0" cy="0"/>
        </a:xfrm>
      </p:grpSpPr>
      <p:sp>
        <p:nvSpPr>
          <p:cNvPr id="1599" name="Google Shape;1599;p114"/>
          <p:cNvSpPr txBox="1">
            <a:spLocks noGrp="1"/>
          </p:cNvSpPr>
          <p:nvPr>
            <p:ph type="body" idx="1"/>
          </p:nvPr>
        </p:nvSpPr>
        <p:spPr>
          <a:xfrm>
            <a:off x="457200" y="1052736"/>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sp>
        <p:nvSpPr>
          <p:cNvPr id="1600" name="Google Shape;1600;p114"/>
          <p:cNvSpPr/>
          <p:nvPr/>
        </p:nvSpPr>
        <p:spPr>
          <a:xfrm>
            <a:off x="179512" y="2388238"/>
            <a:ext cx="8784976" cy="432048"/>
          </a:xfrm>
          <a:prstGeom prst="homePlate">
            <a:avLst>
              <a:gd name="adj" fmla="val 492184"/>
            </a:avLst>
          </a:prstGeom>
          <a:gradFill>
            <a:gsLst>
              <a:gs pos="0">
                <a:srgbClr val="29859E"/>
              </a:gs>
              <a:gs pos="80000">
                <a:srgbClr val="36B0D0"/>
              </a:gs>
              <a:gs pos="100000">
                <a:srgbClr val="33B3D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er</a:t>
            </a:r>
            <a:endParaRPr sz="1800">
              <a:solidFill>
                <a:srgbClr val="FFFFFF"/>
              </a:solidFill>
              <a:latin typeface="Calibri"/>
              <a:ea typeface="Calibri"/>
              <a:cs typeface="Calibri"/>
              <a:sym typeface="Calibri"/>
            </a:endParaRPr>
          </a:p>
        </p:txBody>
      </p:sp>
      <p:sp>
        <p:nvSpPr>
          <p:cNvPr id="1601" name="Google Shape;1601;p114"/>
          <p:cNvSpPr/>
          <p:nvPr/>
        </p:nvSpPr>
        <p:spPr>
          <a:xfrm>
            <a:off x="169049" y="2396820"/>
            <a:ext cx="7571303" cy="3847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900">
                <a:solidFill>
                  <a:srgbClr val="FFFFFF"/>
                </a:solidFill>
                <a:latin typeface="Calibri"/>
                <a:ea typeface="Calibri"/>
                <a:cs typeface="Calibri"/>
                <a:sym typeface="Calibri"/>
              </a:rPr>
              <a:t>Lancer un programme avec une certaine priorité     	       	       nice	</a:t>
            </a:r>
            <a:endParaRPr sz="1900">
              <a:solidFill>
                <a:srgbClr val="FFFFFF"/>
              </a:solidFill>
              <a:latin typeface="Calibri"/>
              <a:ea typeface="Calibri"/>
              <a:cs typeface="Calibri"/>
              <a:sym typeface="Calibri"/>
            </a:endParaRPr>
          </a:p>
        </p:txBody>
      </p:sp>
      <p:sp>
        <p:nvSpPr>
          <p:cNvPr id="1602" name="Google Shape;1602;p114"/>
          <p:cNvSpPr/>
          <p:nvPr/>
        </p:nvSpPr>
        <p:spPr>
          <a:xfrm>
            <a:off x="6804248" y="2425956"/>
            <a:ext cx="144016" cy="371470"/>
          </a:xfrm>
          <a:prstGeom prst="rightArrow">
            <a:avLst>
              <a:gd name="adj1" fmla="val 50000"/>
              <a:gd name="adj2" fmla="val 50000"/>
            </a:avLst>
          </a:prstGeom>
          <a:solidFill>
            <a:srgbClr val="538CD5"/>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1603" name="Google Shape;1603;p114"/>
          <p:cNvPicPr preferRelativeResize="0"/>
          <p:nvPr/>
        </p:nvPicPr>
        <p:blipFill rotWithShape="1">
          <a:blip r:embed="rId3">
            <a:alphaModFix/>
          </a:blip>
          <a:srcRect/>
          <a:stretch/>
        </p:blipFill>
        <p:spPr>
          <a:xfrm>
            <a:off x="190270" y="1174860"/>
            <a:ext cx="8784976" cy="1058604"/>
          </a:xfrm>
          <a:prstGeom prst="roundRect">
            <a:avLst>
              <a:gd name="adj" fmla="val 3300"/>
            </a:avLst>
          </a:prstGeom>
          <a:noFill/>
          <a:ln w="76200" cap="flat" cmpd="sng">
            <a:solidFill>
              <a:srgbClr val="B6DDE7"/>
            </a:solidFill>
            <a:prstDash val="solid"/>
            <a:round/>
            <a:headEnd type="none" w="sm" len="sm"/>
            <a:tailEnd type="none" w="sm" len="sm"/>
          </a:ln>
          <a:effectLst>
            <a:outerShdw blurRad="76200" dist="38100" dir="7800000" algn="tl" rotWithShape="0">
              <a:srgbClr val="000000">
                <a:alpha val="40000"/>
              </a:srgbClr>
            </a:outerShdw>
          </a:effectLst>
        </p:spPr>
      </p:pic>
      <p:pic>
        <p:nvPicPr>
          <p:cNvPr id="1604" name="Google Shape;1604;p114"/>
          <p:cNvPicPr preferRelativeResize="0"/>
          <p:nvPr/>
        </p:nvPicPr>
        <p:blipFill rotWithShape="1">
          <a:blip r:embed="rId4">
            <a:alphaModFix/>
          </a:blip>
          <a:srcRect/>
          <a:stretch/>
        </p:blipFill>
        <p:spPr>
          <a:xfrm>
            <a:off x="179512" y="3220061"/>
            <a:ext cx="8784976" cy="720080"/>
          </a:xfrm>
          <a:prstGeom prst="rect">
            <a:avLst/>
          </a:prstGeom>
          <a:noFill/>
          <a:ln w="9525" cap="flat" cmpd="sng">
            <a:solidFill>
              <a:srgbClr val="17365D"/>
            </a:solidFill>
            <a:prstDash val="solid"/>
            <a:miter lim="800000"/>
            <a:headEnd type="none" w="sm" len="sm"/>
            <a:tailEnd type="none" w="sm" len="sm"/>
          </a:ln>
        </p:spPr>
      </p:pic>
      <p:pic>
        <p:nvPicPr>
          <p:cNvPr id="1605" name="Google Shape;1605;p114"/>
          <p:cNvPicPr preferRelativeResize="0"/>
          <p:nvPr/>
        </p:nvPicPr>
        <p:blipFill rotWithShape="1">
          <a:blip r:embed="rId5">
            <a:alphaModFix/>
          </a:blip>
          <a:srcRect/>
          <a:stretch/>
        </p:blipFill>
        <p:spPr>
          <a:xfrm>
            <a:off x="179512" y="2860020"/>
            <a:ext cx="8784976" cy="299643"/>
          </a:xfrm>
          <a:prstGeom prst="rect">
            <a:avLst/>
          </a:prstGeom>
          <a:noFill/>
          <a:ln w="9525" cap="flat" cmpd="sng">
            <a:solidFill>
              <a:srgbClr val="17365D"/>
            </a:solidFill>
            <a:prstDash val="solid"/>
            <a:miter lim="800000"/>
            <a:headEnd type="none" w="sm" len="sm"/>
            <a:tailEnd type="none" w="sm" len="sm"/>
          </a:ln>
        </p:spPr>
      </p:pic>
      <p:sp>
        <p:nvSpPr>
          <p:cNvPr id="1606" name="Google Shape;1606;p114"/>
          <p:cNvSpPr/>
          <p:nvPr/>
        </p:nvSpPr>
        <p:spPr>
          <a:xfrm>
            <a:off x="2915816" y="2910513"/>
            <a:ext cx="288032" cy="216024"/>
          </a:xfrm>
          <a:prstGeom prst="roundRect">
            <a:avLst>
              <a:gd name="adj" fmla="val 16667"/>
            </a:avLst>
          </a:prstGeom>
          <a:solidFill>
            <a:srgbClr val="FF0000">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07" name="Google Shape;1607;p114"/>
          <p:cNvSpPr/>
          <p:nvPr/>
        </p:nvSpPr>
        <p:spPr>
          <a:xfrm>
            <a:off x="3265098" y="2888997"/>
            <a:ext cx="349282" cy="237540"/>
          </a:xfrm>
          <a:prstGeom prst="roundRect">
            <a:avLst>
              <a:gd name="adj" fmla="val 16667"/>
            </a:avLst>
          </a:prstGeom>
          <a:solidFill>
            <a:srgbClr val="00B050">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08" name="Google Shape;1608;p114"/>
          <p:cNvSpPr/>
          <p:nvPr/>
        </p:nvSpPr>
        <p:spPr>
          <a:xfrm>
            <a:off x="2300018" y="3558585"/>
            <a:ext cx="349282" cy="237540"/>
          </a:xfrm>
          <a:prstGeom prst="roundRect">
            <a:avLst>
              <a:gd name="adj" fmla="val 16667"/>
            </a:avLst>
          </a:prstGeom>
          <a:solidFill>
            <a:srgbClr val="00B050">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09" name="Google Shape;1609;p114"/>
          <p:cNvSpPr/>
          <p:nvPr/>
        </p:nvSpPr>
        <p:spPr>
          <a:xfrm>
            <a:off x="3646654" y="2888997"/>
            <a:ext cx="349282" cy="237540"/>
          </a:xfrm>
          <a:prstGeom prst="roundRect">
            <a:avLst>
              <a:gd name="adj" fmla="val 16667"/>
            </a:avLst>
          </a:prstGeom>
          <a:solidFill>
            <a:srgbClr val="FFFF00">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10" name="Google Shape;1610;p114"/>
          <p:cNvSpPr/>
          <p:nvPr/>
        </p:nvSpPr>
        <p:spPr>
          <a:xfrm>
            <a:off x="6793490" y="3537069"/>
            <a:ext cx="349282" cy="237540"/>
          </a:xfrm>
          <a:prstGeom prst="roundRect">
            <a:avLst>
              <a:gd name="adj" fmla="val 16667"/>
            </a:avLst>
          </a:prstGeom>
          <a:solidFill>
            <a:srgbClr val="FFFF00">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11" name="Google Shape;1611;p114"/>
          <p:cNvSpPr/>
          <p:nvPr/>
        </p:nvSpPr>
        <p:spPr>
          <a:xfrm>
            <a:off x="189975" y="4012148"/>
            <a:ext cx="8784976" cy="432048"/>
          </a:xfrm>
          <a:prstGeom prst="homePlate">
            <a:avLst>
              <a:gd name="adj" fmla="val 492184"/>
            </a:avLst>
          </a:prstGeom>
          <a:gradFill>
            <a:gsLst>
              <a:gs pos="0">
                <a:srgbClr val="29859E"/>
              </a:gs>
              <a:gs pos="80000">
                <a:srgbClr val="36B0D0"/>
              </a:gs>
              <a:gs pos="100000">
                <a:srgbClr val="33B3D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er</a:t>
            </a:r>
            <a:endParaRPr sz="1800">
              <a:solidFill>
                <a:srgbClr val="FFFFFF"/>
              </a:solidFill>
              <a:latin typeface="Calibri"/>
              <a:ea typeface="Calibri"/>
              <a:cs typeface="Calibri"/>
              <a:sym typeface="Calibri"/>
            </a:endParaRPr>
          </a:p>
        </p:txBody>
      </p:sp>
      <p:sp>
        <p:nvSpPr>
          <p:cNvPr id="1612" name="Google Shape;1612;p114"/>
          <p:cNvSpPr/>
          <p:nvPr/>
        </p:nvSpPr>
        <p:spPr>
          <a:xfrm>
            <a:off x="179512" y="4020730"/>
            <a:ext cx="8494633" cy="3847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900">
                <a:solidFill>
                  <a:srgbClr val="FFFFFF"/>
                </a:solidFill>
                <a:latin typeface="Calibri"/>
                <a:ea typeface="Calibri"/>
                <a:cs typeface="Calibri"/>
                <a:sym typeface="Calibri"/>
              </a:rPr>
              <a:t>Changer la priorité d’un processus en cours d’exécution     	       renice	</a:t>
            </a:r>
            <a:endParaRPr sz="1900">
              <a:solidFill>
                <a:srgbClr val="FFFFFF"/>
              </a:solidFill>
              <a:latin typeface="Calibri"/>
              <a:ea typeface="Calibri"/>
              <a:cs typeface="Calibri"/>
              <a:sym typeface="Calibri"/>
            </a:endParaRPr>
          </a:p>
        </p:txBody>
      </p:sp>
      <p:sp>
        <p:nvSpPr>
          <p:cNvPr id="1613" name="Google Shape;1613;p114"/>
          <p:cNvSpPr/>
          <p:nvPr/>
        </p:nvSpPr>
        <p:spPr>
          <a:xfrm>
            <a:off x="6814711" y="4049866"/>
            <a:ext cx="144016" cy="371470"/>
          </a:xfrm>
          <a:prstGeom prst="rightArrow">
            <a:avLst>
              <a:gd name="adj1" fmla="val 50000"/>
              <a:gd name="adj2" fmla="val 50000"/>
            </a:avLst>
          </a:prstGeom>
          <a:solidFill>
            <a:srgbClr val="538CD5"/>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1614" name="Google Shape;1614;p114"/>
          <p:cNvPicPr preferRelativeResize="0"/>
          <p:nvPr/>
        </p:nvPicPr>
        <p:blipFill rotWithShape="1">
          <a:blip r:embed="rId6">
            <a:alphaModFix/>
          </a:blip>
          <a:srcRect/>
          <a:stretch/>
        </p:blipFill>
        <p:spPr>
          <a:xfrm>
            <a:off x="190270" y="4983364"/>
            <a:ext cx="8774218" cy="666750"/>
          </a:xfrm>
          <a:prstGeom prst="rect">
            <a:avLst/>
          </a:prstGeom>
          <a:noFill/>
          <a:ln w="9525" cap="flat" cmpd="sng">
            <a:solidFill>
              <a:srgbClr val="17365D"/>
            </a:solidFill>
            <a:prstDash val="solid"/>
            <a:miter lim="800000"/>
            <a:headEnd type="none" w="sm" len="sm"/>
            <a:tailEnd type="none" w="sm" len="sm"/>
          </a:ln>
        </p:spPr>
      </p:pic>
      <p:pic>
        <p:nvPicPr>
          <p:cNvPr id="1615" name="Google Shape;1615;p114"/>
          <p:cNvPicPr preferRelativeResize="0"/>
          <p:nvPr/>
        </p:nvPicPr>
        <p:blipFill rotWithShape="1">
          <a:blip r:embed="rId7">
            <a:alphaModFix/>
          </a:blip>
          <a:srcRect/>
          <a:stretch/>
        </p:blipFill>
        <p:spPr>
          <a:xfrm>
            <a:off x="179512" y="4494688"/>
            <a:ext cx="8784976" cy="432048"/>
          </a:xfrm>
          <a:prstGeom prst="rect">
            <a:avLst/>
          </a:prstGeom>
          <a:noFill/>
          <a:ln w="9525" cap="flat" cmpd="sng">
            <a:solidFill>
              <a:srgbClr val="17365D"/>
            </a:solidFill>
            <a:prstDash val="solid"/>
            <a:miter lim="800000"/>
            <a:headEnd type="none" w="sm" len="sm"/>
            <a:tailEnd type="none" w="sm" len="sm"/>
          </a:ln>
        </p:spPr>
      </p:pic>
      <p:pic>
        <p:nvPicPr>
          <p:cNvPr id="1616" name="Google Shape;1616;p114"/>
          <p:cNvPicPr preferRelativeResize="0"/>
          <p:nvPr/>
        </p:nvPicPr>
        <p:blipFill rotWithShape="1">
          <a:blip r:embed="rId8">
            <a:alphaModFix/>
          </a:blip>
          <a:srcRect/>
          <a:stretch/>
        </p:blipFill>
        <p:spPr>
          <a:xfrm>
            <a:off x="179512" y="5689848"/>
            <a:ext cx="8784976" cy="433958"/>
          </a:xfrm>
          <a:prstGeom prst="rect">
            <a:avLst/>
          </a:prstGeom>
          <a:noFill/>
          <a:ln w="9525" cap="flat" cmpd="sng">
            <a:solidFill>
              <a:srgbClr val="17365D"/>
            </a:solidFill>
            <a:prstDash val="solid"/>
            <a:miter lim="800000"/>
            <a:headEnd type="none" w="sm" len="sm"/>
            <a:tailEnd type="none" w="sm" len="sm"/>
          </a:ln>
        </p:spPr>
      </p:pic>
      <p:sp>
        <p:nvSpPr>
          <p:cNvPr id="1617" name="Google Shape;1617;p114"/>
          <p:cNvSpPr/>
          <p:nvPr/>
        </p:nvSpPr>
        <p:spPr>
          <a:xfrm>
            <a:off x="3164114" y="4519502"/>
            <a:ext cx="349282" cy="237540"/>
          </a:xfrm>
          <a:prstGeom prst="roundRect">
            <a:avLst>
              <a:gd name="adj" fmla="val 16667"/>
            </a:avLst>
          </a:prstGeom>
          <a:solidFill>
            <a:srgbClr val="00B050">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18" name="Google Shape;1618;p114"/>
          <p:cNvSpPr/>
          <p:nvPr/>
        </p:nvSpPr>
        <p:spPr>
          <a:xfrm>
            <a:off x="5580112" y="4681736"/>
            <a:ext cx="349282" cy="237540"/>
          </a:xfrm>
          <a:prstGeom prst="roundRect">
            <a:avLst>
              <a:gd name="adj" fmla="val 16667"/>
            </a:avLst>
          </a:prstGeom>
          <a:solidFill>
            <a:srgbClr val="00B050">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19" name="Google Shape;1619;p114"/>
          <p:cNvSpPr/>
          <p:nvPr/>
        </p:nvSpPr>
        <p:spPr>
          <a:xfrm>
            <a:off x="2278502" y="5473824"/>
            <a:ext cx="360040" cy="165532"/>
          </a:xfrm>
          <a:prstGeom prst="roundRect">
            <a:avLst>
              <a:gd name="adj" fmla="val 16667"/>
            </a:avLst>
          </a:prstGeom>
          <a:solidFill>
            <a:srgbClr val="00B050">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20" name="Google Shape;1620;p114"/>
          <p:cNvSpPr/>
          <p:nvPr/>
        </p:nvSpPr>
        <p:spPr>
          <a:xfrm>
            <a:off x="3851920" y="4537720"/>
            <a:ext cx="648072" cy="144016"/>
          </a:xfrm>
          <a:prstGeom prst="roundRect">
            <a:avLst>
              <a:gd name="adj" fmla="val 16667"/>
            </a:avLst>
          </a:prstGeom>
          <a:solidFill>
            <a:srgbClr val="FFFF00">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21" name="Google Shape;1621;p114"/>
          <p:cNvSpPr/>
          <p:nvPr/>
        </p:nvSpPr>
        <p:spPr>
          <a:xfrm>
            <a:off x="240762" y="5484582"/>
            <a:ext cx="576064" cy="144016"/>
          </a:xfrm>
          <a:prstGeom prst="roundRect">
            <a:avLst>
              <a:gd name="adj" fmla="val 16667"/>
            </a:avLst>
          </a:prstGeom>
          <a:solidFill>
            <a:srgbClr val="FFFF00">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22" name="Google Shape;1622;p114"/>
          <p:cNvSpPr/>
          <p:nvPr/>
        </p:nvSpPr>
        <p:spPr>
          <a:xfrm>
            <a:off x="6804248" y="5473824"/>
            <a:ext cx="349282" cy="183750"/>
          </a:xfrm>
          <a:prstGeom prst="roundRect">
            <a:avLst>
              <a:gd name="adj" fmla="val 16667"/>
            </a:avLst>
          </a:prstGeom>
          <a:solidFill>
            <a:srgbClr val="FFFF00">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23" name="Google Shape;1623;p114"/>
          <p:cNvSpPr/>
          <p:nvPr/>
        </p:nvSpPr>
        <p:spPr>
          <a:xfrm>
            <a:off x="3923928" y="5729582"/>
            <a:ext cx="288032" cy="216024"/>
          </a:xfrm>
          <a:prstGeom prst="roundRect">
            <a:avLst>
              <a:gd name="adj" fmla="val 16667"/>
            </a:avLst>
          </a:prstGeom>
          <a:solidFill>
            <a:srgbClr val="FF0000">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24" name="Google Shape;1624;p114"/>
          <p:cNvSpPr txBox="1"/>
          <p:nvPr/>
        </p:nvSpPr>
        <p:spPr>
          <a:xfrm>
            <a:off x="5839333" y="5660872"/>
            <a:ext cx="314714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rgbClr val="FF0000"/>
                </a:solidFill>
                <a:latin typeface="Calibri"/>
                <a:ea typeface="Calibri"/>
                <a:cs typeface="Calibri"/>
                <a:sym typeface="Calibri"/>
              </a:rPr>
              <a:t>Changer la priorité des processus lancés</a:t>
            </a:r>
            <a:endParaRPr/>
          </a:p>
          <a:p>
            <a:pPr marL="0" marR="0" lvl="0" indent="0" algn="l" rtl="0">
              <a:spcBef>
                <a:spcPts val="0"/>
              </a:spcBef>
              <a:spcAft>
                <a:spcPts val="0"/>
              </a:spcAft>
              <a:buNone/>
            </a:pPr>
            <a:r>
              <a:rPr lang="fr-FR" sz="1400" b="1">
                <a:solidFill>
                  <a:srgbClr val="FF0000"/>
                </a:solidFill>
                <a:latin typeface="Calibri"/>
                <a:ea typeface="Calibri"/>
                <a:cs typeface="Calibri"/>
                <a:sym typeface="Calibri"/>
              </a:rPr>
              <a:t>Par l’utilisateur « user »</a:t>
            </a:r>
            <a:endParaRPr sz="1400" b="1">
              <a:solidFill>
                <a:srgbClr val="FF0000"/>
              </a:solidFill>
              <a:latin typeface="Calibri"/>
              <a:ea typeface="Calibri"/>
              <a:cs typeface="Calibri"/>
              <a:sym typeface="Calibri"/>
            </a:endParaRPr>
          </a:p>
        </p:txBody>
      </p:sp>
      <p:sp>
        <p:nvSpPr>
          <p:cNvPr id="1625" name="Google Shape;1625;p114"/>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626" name="Google Shape;1626;p114"/>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5: Gestion des processus</a:t>
            </a:r>
            <a:endParaRPr sz="1800">
              <a:solidFill>
                <a:srgbClr val="366092"/>
              </a:solidFill>
              <a:latin typeface="Calibri"/>
              <a:ea typeface="Calibri"/>
              <a:cs typeface="Calibri"/>
              <a:sym typeface="Calibri"/>
            </a:endParaRPr>
          </a:p>
        </p:txBody>
      </p:sp>
      <p:sp>
        <p:nvSpPr>
          <p:cNvPr id="1627" name="Google Shape;1627;p114"/>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Les commandes de gestion des processus</a:t>
            </a:r>
            <a:endParaRPr/>
          </a:p>
        </p:txBody>
      </p:sp>
      <p:sp>
        <p:nvSpPr>
          <p:cNvPr id="1628" name="Google Shape;1628;p114"/>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629" name="Google Shape;1629;p1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108</a:t>
            </a:fld>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633"/>
        <p:cNvGrpSpPr/>
        <p:nvPr/>
      </p:nvGrpSpPr>
      <p:grpSpPr>
        <a:xfrm>
          <a:off x="0" y="0"/>
          <a:ext cx="0" cy="0"/>
          <a:chOff x="0" y="0"/>
          <a:chExt cx="0" cy="0"/>
        </a:xfrm>
      </p:grpSpPr>
      <p:sp>
        <p:nvSpPr>
          <p:cNvPr id="1634" name="Google Shape;1634;p115"/>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635" name="Google Shape;1635;p115"/>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5: Gestion des processus</a:t>
            </a:r>
            <a:endParaRPr sz="1800">
              <a:solidFill>
                <a:srgbClr val="366092"/>
              </a:solidFill>
              <a:latin typeface="Calibri"/>
              <a:ea typeface="Calibri"/>
              <a:cs typeface="Calibri"/>
              <a:sym typeface="Calibri"/>
            </a:endParaRPr>
          </a:p>
        </p:txBody>
      </p:sp>
      <p:sp>
        <p:nvSpPr>
          <p:cNvPr id="1636" name="Google Shape;1636;p115"/>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Les signaux</a:t>
            </a:r>
            <a:endParaRPr sz="2400">
              <a:solidFill>
                <a:srgbClr val="0070C0"/>
              </a:solidFill>
              <a:latin typeface="Calibri"/>
              <a:ea typeface="Calibri"/>
              <a:cs typeface="Calibri"/>
              <a:sym typeface="Calibri"/>
            </a:endParaRPr>
          </a:p>
        </p:txBody>
      </p:sp>
      <p:sp>
        <p:nvSpPr>
          <p:cNvPr id="1637" name="Google Shape;1637;p115"/>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pic>
        <p:nvPicPr>
          <p:cNvPr id="1638" name="Google Shape;1638;p115"/>
          <p:cNvPicPr preferRelativeResize="0"/>
          <p:nvPr/>
        </p:nvPicPr>
        <p:blipFill rotWithShape="1">
          <a:blip r:embed="rId3">
            <a:alphaModFix/>
          </a:blip>
          <a:srcRect/>
          <a:stretch/>
        </p:blipFill>
        <p:spPr>
          <a:xfrm>
            <a:off x="428596" y="1714488"/>
            <a:ext cx="8439150" cy="3552825"/>
          </a:xfrm>
          <a:prstGeom prst="rect">
            <a:avLst/>
          </a:prstGeom>
          <a:noFill/>
          <a:ln>
            <a:noFill/>
          </a:ln>
        </p:spPr>
      </p:pic>
      <p:sp>
        <p:nvSpPr>
          <p:cNvPr id="1639" name="Google Shape;1639;p1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109</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3"/>
          <p:cNvSpPr txBox="1">
            <a:spLocks noGrp="1"/>
          </p:cNvSpPr>
          <p:nvPr>
            <p:ph type="body" idx="1"/>
          </p:nvPr>
        </p:nvSpPr>
        <p:spPr>
          <a:xfrm>
            <a:off x="317200" y="1028475"/>
            <a:ext cx="8446200" cy="5143200"/>
          </a:xfrm>
          <a:prstGeom prst="rect">
            <a:avLst/>
          </a:prstGeom>
          <a:noFill/>
          <a:ln>
            <a:noFill/>
          </a:ln>
        </p:spPr>
        <p:txBody>
          <a:bodyPr spcFirstLastPara="1" wrap="square" lIns="91425" tIns="45700" rIns="91425" bIns="45700" anchor="t" anchorCtr="0">
            <a:normAutofit fontScale="92500" lnSpcReduction="20000"/>
          </a:bodyPr>
          <a:lstStyle/>
          <a:p>
            <a:pPr marL="339725" lvl="0" indent="-339725" algn="just" rtl="0">
              <a:lnSpc>
                <a:spcPct val="115000"/>
              </a:lnSpc>
              <a:spcBef>
                <a:spcPts val="0"/>
              </a:spcBef>
              <a:spcAft>
                <a:spcPts val="0"/>
              </a:spcAft>
              <a:buClr>
                <a:srgbClr val="006666"/>
              </a:buClr>
              <a:buSzPct val="126315"/>
              <a:buNone/>
            </a:pPr>
            <a:r>
              <a:rPr lang="fr-FR" sz="1900">
                <a:latin typeface="Source Code Pro"/>
                <a:ea typeface="Source Code Pro"/>
                <a:cs typeface="Source Code Pro"/>
                <a:sym typeface="Source Code Pro"/>
              </a:rPr>
              <a:t>LINUX est un Système d’exploitation : </a:t>
            </a:r>
            <a:endParaRPr sz="1900">
              <a:latin typeface="Source Code Pro"/>
              <a:ea typeface="Source Code Pro"/>
              <a:cs typeface="Source Code Pro"/>
              <a:sym typeface="Source Code Pro"/>
            </a:endParaRPr>
          </a:p>
          <a:p>
            <a:pPr marL="339725" lvl="0" indent="-339725" algn="just" rtl="0">
              <a:lnSpc>
                <a:spcPct val="115000"/>
              </a:lnSpc>
              <a:spcBef>
                <a:spcPts val="0"/>
              </a:spcBef>
              <a:spcAft>
                <a:spcPts val="0"/>
              </a:spcAft>
              <a:buClr>
                <a:srgbClr val="006666"/>
              </a:buClr>
              <a:buSzPct val="126315"/>
              <a:buNone/>
            </a:pPr>
            <a:endParaRPr sz="1900">
              <a:latin typeface="Source Code Pro"/>
              <a:ea typeface="Source Code Pro"/>
              <a:cs typeface="Source Code Pro"/>
              <a:sym typeface="Source Code Pro"/>
            </a:endParaRPr>
          </a:p>
          <a:p>
            <a:pPr marL="342900" lvl="1" indent="-356552" algn="just" rtl="0">
              <a:lnSpc>
                <a:spcPct val="150000"/>
              </a:lnSpc>
              <a:spcBef>
                <a:spcPts val="400"/>
              </a:spcBef>
              <a:spcAft>
                <a:spcPts val="0"/>
              </a:spcAft>
              <a:buClr>
                <a:srgbClr val="99CCCC"/>
              </a:buClr>
              <a:buSzPct val="100000"/>
              <a:buFont typeface="Source Code Pro"/>
              <a:buChar char="•"/>
            </a:pPr>
            <a:r>
              <a:rPr lang="fr-FR" sz="1900">
                <a:latin typeface="Source Code Pro"/>
                <a:ea typeface="Source Code Pro"/>
                <a:cs typeface="Source Code Pro"/>
                <a:sym typeface="Source Code Pro"/>
              </a:rPr>
              <a:t>opensource</a:t>
            </a:r>
            <a:endParaRPr sz="1900">
              <a:latin typeface="Source Code Pro"/>
              <a:ea typeface="Source Code Pro"/>
              <a:cs typeface="Source Code Pro"/>
              <a:sym typeface="Source Code Pro"/>
            </a:endParaRPr>
          </a:p>
          <a:p>
            <a:pPr marL="342900" lvl="1" indent="-356552" algn="just" rtl="0">
              <a:lnSpc>
                <a:spcPct val="150000"/>
              </a:lnSpc>
              <a:spcBef>
                <a:spcPts val="400"/>
              </a:spcBef>
              <a:spcAft>
                <a:spcPts val="0"/>
              </a:spcAft>
              <a:buClr>
                <a:srgbClr val="99CCCC"/>
              </a:buClr>
              <a:buSzPct val="100000"/>
              <a:buFont typeface="Source Code Pro"/>
              <a:buChar char="•"/>
            </a:pPr>
            <a:r>
              <a:rPr lang="fr-FR" sz="1900">
                <a:latin typeface="Source Code Pro"/>
                <a:ea typeface="Source Code Pro"/>
                <a:cs typeface="Source Code Pro"/>
                <a:sym typeface="Source Code Pro"/>
              </a:rPr>
              <a:t>multi-utilisateurs</a:t>
            </a:r>
            <a:endParaRPr sz="1900">
              <a:latin typeface="Source Code Pro"/>
              <a:ea typeface="Source Code Pro"/>
              <a:cs typeface="Source Code Pro"/>
              <a:sym typeface="Source Code Pro"/>
            </a:endParaRPr>
          </a:p>
          <a:p>
            <a:pPr marL="342900" lvl="1" indent="-356552" algn="just" rtl="0">
              <a:lnSpc>
                <a:spcPct val="150000"/>
              </a:lnSpc>
              <a:spcBef>
                <a:spcPts val="400"/>
              </a:spcBef>
              <a:spcAft>
                <a:spcPts val="0"/>
              </a:spcAft>
              <a:buClr>
                <a:srgbClr val="99CCCC"/>
              </a:buClr>
              <a:buSzPct val="100000"/>
              <a:buFont typeface="Source Code Pro"/>
              <a:buChar char="•"/>
            </a:pPr>
            <a:r>
              <a:rPr lang="fr-FR" sz="1900">
                <a:latin typeface="Source Code Pro"/>
                <a:ea typeface="Source Code Pro"/>
                <a:cs typeface="Source Code Pro"/>
                <a:sym typeface="Source Code Pro"/>
              </a:rPr>
              <a:t>multi-tâches</a:t>
            </a:r>
            <a:endParaRPr sz="1900">
              <a:latin typeface="Source Code Pro"/>
              <a:ea typeface="Source Code Pro"/>
              <a:cs typeface="Source Code Pro"/>
              <a:sym typeface="Source Code Pro"/>
            </a:endParaRPr>
          </a:p>
          <a:p>
            <a:pPr marL="342900" lvl="1" indent="-356552" algn="just" rtl="0">
              <a:lnSpc>
                <a:spcPct val="150000"/>
              </a:lnSpc>
              <a:spcBef>
                <a:spcPts val="400"/>
              </a:spcBef>
              <a:spcAft>
                <a:spcPts val="0"/>
              </a:spcAft>
              <a:buClr>
                <a:srgbClr val="99CCCC"/>
              </a:buClr>
              <a:buSzPct val="100000"/>
              <a:buFont typeface="Source Code Pro"/>
              <a:buChar char="•"/>
            </a:pPr>
            <a:r>
              <a:rPr lang="fr-FR" sz="1900">
                <a:latin typeface="Source Code Pro"/>
                <a:ea typeface="Source Code Pro"/>
                <a:cs typeface="Source Code Pro"/>
                <a:sym typeface="Source Code Pro"/>
              </a:rPr>
              <a:t>multi-plate-formes (c'est-à-dire portable) : IBM, SUN, HP, IRIX… et maintenant sur PC avec Linux.</a:t>
            </a:r>
            <a:endParaRPr sz="1900">
              <a:latin typeface="Source Code Pro"/>
              <a:ea typeface="Source Code Pro"/>
              <a:cs typeface="Source Code Pro"/>
              <a:sym typeface="Source Code Pro"/>
            </a:endParaRPr>
          </a:p>
          <a:p>
            <a:pPr marL="342900" lvl="1" indent="-356552" algn="just" rtl="0">
              <a:lnSpc>
                <a:spcPct val="150000"/>
              </a:lnSpc>
              <a:spcBef>
                <a:spcPts val="400"/>
              </a:spcBef>
              <a:spcAft>
                <a:spcPts val="0"/>
              </a:spcAft>
              <a:buClr>
                <a:srgbClr val="99CCCC"/>
              </a:buClr>
              <a:buSzPct val="100000"/>
              <a:buFont typeface="Source Code Pro"/>
              <a:buChar char="•"/>
            </a:pPr>
            <a:r>
              <a:rPr lang="fr-FR" sz="1900">
                <a:latin typeface="Source Code Pro"/>
                <a:ea typeface="Source Code Pro"/>
                <a:cs typeface="Source Code Pro"/>
                <a:sym typeface="Source Code Pro"/>
              </a:rPr>
              <a:t>Gère la répartition des ressources (mémoire et espace disque)</a:t>
            </a:r>
            <a:endParaRPr sz="1900">
              <a:latin typeface="Source Code Pro"/>
              <a:ea typeface="Source Code Pro"/>
              <a:cs typeface="Source Code Pro"/>
              <a:sym typeface="Source Code Pro"/>
            </a:endParaRPr>
          </a:p>
          <a:p>
            <a:pPr marL="342900" lvl="1" indent="-356552" algn="just" rtl="0">
              <a:lnSpc>
                <a:spcPct val="150000"/>
              </a:lnSpc>
              <a:spcBef>
                <a:spcPts val="400"/>
              </a:spcBef>
              <a:spcAft>
                <a:spcPts val="0"/>
              </a:spcAft>
              <a:buClr>
                <a:srgbClr val="99CCCC"/>
              </a:buClr>
              <a:buSzPct val="100000"/>
              <a:buFont typeface="Source Code Pro"/>
              <a:buChar char="•"/>
            </a:pPr>
            <a:r>
              <a:rPr lang="fr-FR" sz="1900">
                <a:latin typeface="Source Code Pro"/>
                <a:ea typeface="Source Code Pro"/>
                <a:cs typeface="Source Code Pro"/>
                <a:sym typeface="Source Code Pro"/>
              </a:rPr>
              <a:t>orienté réseau ( NFS, Rsync, SSH…)</a:t>
            </a:r>
            <a:endParaRPr sz="1900">
              <a:latin typeface="Source Code Pro"/>
              <a:ea typeface="Source Code Pro"/>
              <a:cs typeface="Source Code Pro"/>
              <a:sym typeface="Source Code Pro"/>
            </a:endParaRPr>
          </a:p>
          <a:p>
            <a:pPr marL="342900" lvl="1" indent="-356552" algn="just" rtl="0">
              <a:lnSpc>
                <a:spcPct val="150000"/>
              </a:lnSpc>
              <a:spcBef>
                <a:spcPts val="400"/>
              </a:spcBef>
              <a:spcAft>
                <a:spcPts val="0"/>
              </a:spcAft>
              <a:buClr>
                <a:srgbClr val="99CCCC"/>
              </a:buClr>
              <a:buSzPct val="100000"/>
              <a:buFont typeface="Source Code Pro"/>
              <a:buChar char="•"/>
            </a:pPr>
            <a:r>
              <a:rPr lang="fr-FR" sz="1900">
                <a:latin typeface="Source Code Pro"/>
                <a:ea typeface="Source Code Pro"/>
                <a:cs typeface="Source Code Pro"/>
                <a:sym typeface="Source Code Pro"/>
              </a:rPr>
              <a:t>très utilisé en développement et en recherche </a:t>
            </a:r>
            <a:endParaRPr sz="1900">
              <a:latin typeface="Source Code Pro"/>
              <a:ea typeface="Source Code Pro"/>
              <a:cs typeface="Source Code Pro"/>
              <a:sym typeface="Source Code Pro"/>
            </a:endParaRPr>
          </a:p>
          <a:p>
            <a:pPr marL="342900" lvl="1" indent="-356552" algn="just" rtl="0">
              <a:lnSpc>
                <a:spcPct val="150000"/>
              </a:lnSpc>
              <a:spcBef>
                <a:spcPts val="400"/>
              </a:spcBef>
              <a:spcAft>
                <a:spcPts val="0"/>
              </a:spcAft>
              <a:buClr>
                <a:srgbClr val="99CCCC"/>
              </a:buClr>
              <a:buSzPct val="100000"/>
              <a:buFont typeface="Source Code Pro"/>
              <a:buChar char="•"/>
            </a:pPr>
            <a:r>
              <a:rPr lang="fr-FR" sz="1900">
                <a:latin typeface="Source Code Pro"/>
                <a:ea typeface="Source Code Pro"/>
                <a:cs typeface="Source Code Pro"/>
                <a:sym typeface="Source Code Pro"/>
              </a:rPr>
              <a:t>très stable </a:t>
            </a:r>
            <a:endParaRPr sz="1900">
              <a:latin typeface="Source Code Pro"/>
              <a:ea typeface="Source Code Pro"/>
              <a:cs typeface="Source Code Pro"/>
              <a:sym typeface="Source Code Pro"/>
            </a:endParaRPr>
          </a:p>
          <a:p>
            <a:pPr marL="342900" lvl="1" indent="-356552" algn="just" rtl="0">
              <a:lnSpc>
                <a:spcPct val="150000"/>
              </a:lnSpc>
              <a:spcBef>
                <a:spcPts val="400"/>
              </a:spcBef>
              <a:spcAft>
                <a:spcPts val="0"/>
              </a:spcAft>
              <a:buSzPct val="100000"/>
              <a:buFont typeface="Source Code Pro"/>
              <a:buChar char="•"/>
            </a:pPr>
            <a:r>
              <a:rPr lang="fr-FR" sz="1900">
                <a:latin typeface="Source Code Pro"/>
                <a:ea typeface="Source Code Pro"/>
                <a:cs typeface="Source Code Pro"/>
                <a:sym typeface="Source Code Pro"/>
              </a:rPr>
              <a:t>sécurisé</a:t>
            </a:r>
            <a:endParaRPr sz="1900">
              <a:latin typeface="Source Code Pro"/>
              <a:ea typeface="Source Code Pro"/>
              <a:cs typeface="Source Code Pro"/>
              <a:sym typeface="Source Code Pro"/>
            </a:endParaRPr>
          </a:p>
          <a:p>
            <a:pPr marL="742950" lvl="0" indent="0" algn="just" rtl="0">
              <a:lnSpc>
                <a:spcPct val="115000"/>
              </a:lnSpc>
              <a:spcBef>
                <a:spcPts val="400"/>
              </a:spcBef>
              <a:spcAft>
                <a:spcPts val="0"/>
              </a:spcAft>
              <a:buNone/>
            </a:pPr>
            <a:endParaRPr sz="2150"/>
          </a:p>
          <a:p>
            <a:pPr marL="342900" lvl="0" indent="-139700" algn="just" rtl="0">
              <a:spcBef>
                <a:spcPts val="640"/>
              </a:spcBef>
              <a:spcAft>
                <a:spcPts val="0"/>
              </a:spcAft>
              <a:buClr>
                <a:schemeClr val="dk1"/>
              </a:buClr>
              <a:buSzPct val="100000"/>
              <a:buNone/>
            </a:pPr>
            <a:endParaRPr/>
          </a:p>
        </p:txBody>
      </p:sp>
      <p:sp>
        <p:nvSpPr>
          <p:cNvPr id="212" name="Google Shape;212;p23"/>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rgbClr val="FFFFFF"/>
                </a:solidFill>
                <a:latin typeface="Calibri"/>
                <a:ea typeface="Calibri"/>
                <a:cs typeface="Calibri"/>
                <a:sym typeface="Calibri"/>
              </a:rPr>
              <a:t>Linux </a:t>
            </a:r>
            <a:endParaRPr sz="1800" b="0" i="0" u="none" strike="noStrike" cap="none">
              <a:solidFill>
                <a:srgbClr val="FFFFFF"/>
              </a:solidFill>
              <a:latin typeface="Calibri"/>
              <a:ea typeface="Calibri"/>
              <a:cs typeface="Calibri"/>
              <a:sym typeface="Calibri"/>
            </a:endParaRPr>
          </a:p>
        </p:txBody>
      </p:sp>
      <p:sp>
        <p:nvSpPr>
          <p:cNvPr id="213" name="Google Shape;213;p23"/>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366092"/>
                </a:solidFill>
                <a:latin typeface="Calibri"/>
                <a:ea typeface="Calibri"/>
                <a:cs typeface="Calibri"/>
                <a:sym typeface="Calibri"/>
              </a:rPr>
              <a:t>Chapitre 1: Présentation</a:t>
            </a:r>
            <a:endParaRPr sz="1800" b="0" i="0" u="none" strike="noStrike" cap="none">
              <a:solidFill>
                <a:srgbClr val="366092"/>
              </a:solidFill>
              <a:latin typeface="Calibri"/>
              <a:ea typeface="Calibri"/>
              <a:cs typeface="Calibri"/>
              <a:sym typeface="Calibri"/>
            </a:endParaRPr>
          </a:p>
        </p:txBody>
      </p:sp>
      <p:sp>
        <p:nvSpPr>
          <p:cNvPr id="214" name="Google Shape;214;p23"/>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rgbClr val="0070C0"/>
                </a:solidFill>
                <a:latin typeface="Calibri"/>
                <a:ea typeface="Calibri"/>
                <a:cs typeface="Calibri"/>
                <a:sym typeface="Calibri"/>
              </a:rPr>
              <a:t>Caractéristiques </a:t>
            </a:r>
            <a:r>
              <a:rPr lang="fr-FR" sz="2400">
                <a:solidFill>
                  <a:srgbClr val="0070C0"/>
                </a:solidFill>
                <a:latin typeface="Calibri"/>
                <a:ea typeface="Calibri"/>
                <a:cs typeface="Calibri"/>
                <a:sym typeface="Calibri"/>
              </a:rPr>
              <a:t>de L</a:t>
            </a:r>
            <a:r>
              <a:rPr lang="fr-FR" sz="2400" b="0" i="0" u="none" strike="noStrike" cap="none">
                <a:solidFill>
                  <a:srgbClr val="0070C0"/>
                </a:solidFill>
                <a:latin typeface="Calibri"/>
                <a:ea typeface="Calibri"/>
                <a:cs typeface="Calibri"/>
                <a:sym typeface="Calibri"/>
              </a:rPr>
              <a:t>UNIX</a:t>
            </a:r>
            <a:endParaRPr/>
          </a:p>
        </p:txBody>
      </p:sp>
      <p:sp>
        <p:nvSpPr>
          <p:cNvPr id="215" name="Google Shape;215;p23"/>
          <p:cNvSpPr/>
          <p:nvPr/>
        </p:nvSpPr>
        <p:spPr>
          <a:xfrm>
            <a:off x="142844" y="6357934"/>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FFFFFF"/>
                </a:solidFill>
                <a:latin typeface="Calibri"/>
                <a:ea typeface="Calibri"/>
                <a:cs typeface="Calibri"/>
                <a:sym typeface="Calibri"/>
              </a:rPr>
              <a:t>		    					</a:t>
            </a:r>
            <a:endParaRPr sz="1400" b="0" i="0" u="none" strike="noStrike" cap="none">
              <a:solidFill>
                <a:srgbClr val="FFFFFF"/>
              </a:solidFill>
              <a:latin typeface="Calibri"/>
              <a:ea typeface="Calibri"/>
              <a:cs typeface="Calibri"/>
              <a:sym typeface="Calibri"/>
            </a:endParaRPr>
          </a:p>
        </p:txBody>
      </p:sp>
      <p:sp>
        <p:nvSpPr>
          <p:cNvPr id="216" name="Google Shape;216;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11</a:t>
            </a:fld>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110</a:t>
            </a:fld>
            <a:endParaRPr lang="fr-FR"/>
          </a:p>
        </p:txBody>
      </p:sp>
      <p:sp>
        <p:nvSpPr>
          <p:cNvPr id="8" name="Rectangle 3"/>
          <p:cNvSpPr>
            <a:spLocks noChangeArrowheads="1"/>
          </p:cNvSpPr>
          <p:nvPr/>
        </p:nvSpPr>
        <p:spPr bwMode="auto">
          <a:xfrm>
            <a:off x="360219" y="-63410"/>
            <a:ext cx="8520546" cy="704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smtClean="0">
                <a:ln>
                  <a:noFill/>
                </a:ln>
                <a:solidFill>
                  <a:schemeClr val="tx1"/>
                </a:solidFill>
                <a:effectLst/>
                <a:latin typeface="Söhne"/>
              </a:rPr>
              <a:t>Le signal SIGHUP est un signal du système d'exploitation Unix et Unix-</a:t>
            </a:r>
            <a:r>
              <a:rPr kumimoji="0" lang="fr-FR" altLang="fr-FR" sz="1600" b="0" i="0" u="none" strike="noStrike" cap="none" normalizeH="0" baseline="0" dirty="0" err="1" smtClean="0">
                <a:ln>
                  <a:noFill/>
                </a:ln>
                <a:solidFill>
                  <a:schemeClr val="tx1"/>
                </a:solidFill>
                <a:effectLst/>
                <a:latin typeface="Söhne"/>
              </a:rPr>
              <a:t>like</a:t>
            </a:r>
            <a:r>
              <a:rPr kumimoji="0" lang="fr-FR" altLang="fr-FR" sz="1600" b="0" i="0" u="none" strike="noStrike" cap="none" normalizeH="0" baseline="0" dirty="0" smtClean="0">
                <a:ln>
                  <a:noFill/>
                </a:ln>
                <a:solidFill>
                  <a:schemeClr val="tx1"/>
                </a:solidFill>
                <a:effectLst/>
                <a:latin typeface="Söhne"/>
              </a:rPr>
              <a:t> qui est généralement envoyé à un processus pour indiquer qu'il devrait se réinitialiser. Historiquement, ce signal était souvent associé à la fermeture d'une session de terminal. Lorsqu'un utilisateur se déconnectait, tous les processus associés à ce terminal recevaient le signal SIGHUP.</a:t>
            </a:r>
            <a:endParaRPr kumimoji="0" lang="fr-FR" altLang="fr-FR" sz="16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smtClean="0">
                <a:ln>
                  <a:noFill/>
                </a:ln>
                <a:solidFill>
                  <a:schemeClr val="tx1"/>
                </a:solidFill>
                <a:effectLst/>
                <a:latin typeface="Söhne"/>
              </a:rPr>
              <a:t>Les utilisations courantes du signal SIGHUP incluent :</a:t>
            </a:r>
            <a:endParaRPr kumimoji="0" lang="fr-FR" altLang="fr-FR" sz="16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fr-FR" altLang="fr-FR" sz="1600" b="1" i="0" u="none" strike="noStrike" cap="none" normalizeH="0" baseline="0" dirty="0" smtClean="0">
                <a:ln>
                  <a:noFill/>
                </a:ln>
                <a:solidFill>
                  <a:schemeClr val="tx1"/>
                </a:solidFill>
                <a:effectLst/>
                <a:latin typeface="Söhne"/>
              </a:rPr>
              <a:t>Redémarrage d'un processus :</a:t>
            </a:r>
            <a:r>
              <a:rPr kumimoji="0" lang="fr-FR" altLang="fr-FR" sz="1600" b="0" i="0" u="none" strike="noStrike" cap="none" normalizeH="0" baseline="0" dirty="0" smtClean="0">
                <a:ln>
                  <a:noFill/>
                </a:ln>
                <a:solidFill>
                  <a:schemeClr val="tx1"/>
                </a:solidFill>
                <a:effectLst/>
                <a:latin typeface="Söhne"/>
              </a:rPr>
              <a:t> Certains processus sont conçus pour se réinitialiser lorsqu'ils reçoivent le signal SIGHUP. Cela peut être utile pour charger de nouvelles configurations sans avoir à arrêter complètement le processus.</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fr-FR" altLang="fr-FR" sz="1600" b="1" i="0" u="none" strike="noStrike" cap="none" normalizeH="0" baseline="0" dirty="0" smtClean="0">
                <a:ln>
                  <a:noFill/>
                </a:ln>
                <a:solidFill>
                  <a:schemeClr val="tx1"/>
                </a:solidFill>
                <a:effectLst/>
                <a:latin typeface="Söhne"/>
              </a:rPr>
              <a:t>Gestion de déconnexion de terminal :</a:t>
            </a:r>
            <a:r>
              <a:rPr kumimoji="0" lang="fr-FR" altLang="fr-FR" sz="1600" b="0" i="0" u="none" strike="noStrike" cap="none" normalizeH="0" baseline="0" dirty="0" smtClean="0">
                <a:ln>
                  <a:noFill/>
                </a:ln>
                <a:solidFill>
                  <a:schemeClr val="tx1"/>
                </a:solidFill>
                <a:effectLst/>
                <a:latin typeface="Söhne"/>
              </a:rPr>
              <a:t> Dans le contexte des sessions de terminal, lorsque le terminal est fermé, tous les processus associés à ce terminal reçoivent généralement le signal SIGHUP. Cela peut être utilisé pour informer les processus qu'ils doivent se terminer proprement.</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fr-FR" altLang="fr-FR" sz="1600" b="1" i="0" u="none" strike="noStrike" cap="none" normalizeH="0" baseline="0" dirty="0" smtClean="0">
                <a:ln>
                  <a:noFill/>
                </a:ln>
                <a:solidFill>
                  <a:schemeClr val="tx1"/>
                </a:solidFill>
                <a:effectLst/>
                <a:latin typeface="Söhne"/>
              </a:rPr>
              <a:t>Actualisation de la configuration :</a:t>
            </a:r>
            <a:r>
              <a:rPr kumimoji="0" lang="fr-FR" altLang="fr-FR" sz="1600" b="0" i="0" u="none" strike="noStrike" cap="none" normalizeH="0" baseline="0" dirty="0" smtClean="0">
                <a:ln>
                  <a:noFill/>
                </a:ln>
                <a:solidFill>
                  <a:schemeClr val="tx1"/>
                </a:solidFill>
                <a:effectLst/>
                <a:latin typeface="Söhne"/>
              </a:rPr>
              <a:t> Certains démons système ou services peuvent être programmés pour recharger leur configuration lorsqu'ils reçoivent un signal SIGHUP. Cela permet de mettre à jour la configuration sans avoir à redémarrer complètement le service.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600" b="1" i="0" u="none" strike="noStrike" cap="none" normalizeH="0" baseline="0" dirty="0" smtClean="0">
                <a:ln>
                  <a:noFill/>
                </a:ln>
                <a:solidFill>
                  <a:schemeClr val="tx1"/>
                </a:solidFill>
                <a:effectLst/>
                <a:latin typeface="Söhne"/>
              </a:rPr>
              <a:t>Utilisation du signal SIGHUP :</a:t>
            </a:r>
            <a:endParaRPr kumimoji="0" lang="fr-FR" altLang="fr-FR" sz="16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smtClean="0">
                <a:ln>
                  <a:noFill/>
                </a:ln>
                <a:solidFill>
                  <a:schemeClr val="tx1"/>
                </a:solidFill>
                <a:effectLst/>
                <a:latin typeface="Söhne"/>
              </a:rPr>
              <a:t>Pour envoyer le signal SIGHUP à un processus avec un ID de processus (PID) donné, vous pouvez utiliser la commande </a:t>
            </a:r>
            <a:r>
              <a:rPr kumimoji="0" lang="fr-FR" altLang="fr-FR" sz="1600" b="1" i="0" u="none" strike="noStrike" cap="none" normalizeH="0" baseline="0" dirty="0" err="1" smtClean="0">
                <a:ln>
                  <a:noFill/>
                </a:ln>
                <a:solidFill>
                  <a:schemeClr val="tx1"/>
                </a:solidFill>
                <a:effectLst/>
                <a:latin typeface="Söhne Mono"/>
              </a:rPr>
              <a:t>kill</a:t>
            </a:r>
            <a:r>
              <a:rPr kumimoji="0" lang="fr-FR" altLang="fr-FR" sz="1600" b="0" i="0" u="none" strike="noStrike" cap="none" normalizeH="0" baseline="0" dirty="0" smtClean="0">
                <a:ln>
                  <a:noFill/>
                </a:ln>
                <a:solidFill>
                  <a:schemeClr val="tx1"/>
                </a:solidFill>
                <a:effectLst/>
                <a:latin typeface="Söhne"/>
              </a:rPr>
              <a:t> :</a:t>
            </a:r>
            <a:endParaRPr kumimoji="0" lang="fr-FR" altLang="fr-FR" sz="1600" b="0" i="0" u="none" strike="noStrike" cap="none" normalizeH="0" baseline="0" dirty="0" smtClean="0">
              <a:ln>
                <a:noFill/>
              </a:ln>
              <a:solidFill>
                <a:schemeClr val="tx1"/>
              </a:solidFill>
              <a:effectLst/>
              <a:latin typeface="Söhne Mono"/>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err="1" smtClean="0">
                <a:ln>
                  <a:noFill/>
                </a:ln>
                <a:solidFill>
                  <a:schemeClr val="tx1"/>
                </a:solidFill>
                <a:effectLst/>
                <a:latin typeface="Söhne"/>
              </a:rPr>
              <a:t>bash</a:t>
            </a:r>
            <a:endParaRPr kumimoji="0" lang="fr-FR" altLang="fr-FR" sz="1600" b="0" i="0" u="none" strike="noStrike" cap="none" normalizeH="0" baseline="0" dirty="0" smtClean="0">
              <a:ln>
                <a:noFill/>
              </a:ln>
              <a:solidFill>
                <a:schemeClr val="tx1"/>
              </a:solidFill>
              <a:effectLst/>
              <a:latin typeface="Söhne Mono"/>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err="1" smtClean="0">
                <a:ln>
                  <a:noFill/>
                </a:ln>
                <a:solidFill>
                  <a:srgbClr val="E9950C"/>
                </a:solidFill>
                <a:effectLst/>
                <a:latin typeface="inherit"/>
              </a:rPr>
              <a:t>kill</a:t>
            </a:r>
            <a:r>
              <a:rPr kumimoji="0" lang="fr-FR" altLang="fr-FR" sz="1600" b="0" i="0" u="none" strike="noStrike" cap="none" normalizeH="0" baseline="0" dirty="0" smtClean="0">
                <a:ln>
                  <a:noFill/>
                </a:ln>
                <a:solidFill>
                  <a:srgbClr val="FFFFFF"/>
                </a:solidFill>
                <a:effectLst/>
                <a:latin typeface="inherit"/>
              </a:rPr>
              <a:t> -SIGHUP PID </a:t>
            </a:r>
            <a:endParaRPr kumimoji="0" lang="fr-FR" altLang="fr-FR" sz="1600" b="0" i="0" u="none" strike="noStrike" cap="none" normalizeH="0" baseline="0" dirty="0" smtClean="0">
              <a:ln>
                <a:noFill/>
              </a:ln>
              <a:solidFill>
                <a:schemeClr val="tx1"/>
              </a:solidFill>
              <a:effectLst/>
              <a:latin typeface="Söhne"/>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smtClean="0">
                <a:ln>
                  <a:noFill/>
                </a:ln>
                <a:solidFill>
                  <a:schemeClr val="tx1"/>
                </a:solidFill>
                <a:effectLst/>
                <a:latin typeface="Söhne"/>
              </a:rPr>
              <a:t>Pour envoyer le signal SIGHUP à tous les processus d'un utilisateur donné :</a:t>
            </a:r>
            <a:endParaRPr kumimoji="0" lang="fr-FR" altLang="fr-FR" sz="1600" b="0" i="0" u="none" strike="noStrike" cap="none" normalizeH="0" baseline="0" dirty="0" smtClean="0">
              <a:ln>
                <a:noFill/>
              </a:ln>
              <a:solidFill>
                <a:schemeClr val="tx1"/>
              </a:solidFill>
              <a:effectLst/>
              <a:latin typeface="Söhne Mono"/>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err="1" smtClean="0">
                <a:ln>
                  <a:noFill/>
                </a:ln>
                <a:solidFill>
                  <a:schemeClr val="tx1"/>
                </a:solidFill>
                <a:effectLst/>
                <a:latin typeface="Söhne"/>
              </a:rPr>
              <a:t>bash</a:t>
            </a:r>
            <a:endParaRPr kumimoji="0" lang="fr-FR" altLang="fr-FR" sz="1600" b="0" i="0" u="none" strike="noStrike" cap="none" normalizeH="0" baseline="0" dirty="0" smtClean="0">
              <a:ln>
                <a:noFill/>
              </a:ln>
              <a:solidFill>
                <a:schemeClr val="tx1"/>
              </a:solidFill>
              <a:effectLst/>
              <a:latin typeface="Söhne Mono"/>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err="1" smtClean="0">
                <a:ln>
                  <a:noFill/>
                </a:ln>
                <a:solidFill>
                  <a:srgbClr val="FFFFFF"/>
                </a:solidFill>
                <a:effectLst/>
                <a:latin typeface="inherit"/>
              </a:rPr>
              <a:t>pkill</a:t>
            </a:r>
            <a:r>
              <a:rPr kumimoji="0" lang="fr-FR" altLang="fr-FR" sz="1600" b="0" i="0" u="none" strike="noStrike" cap="none" normalizeH="0" baseline="0" dirty="0" smtClean="0">
                <a:ln>
                  <a:noFill/>
                </a:ln>
                <a:solidFill>
                  <a:srgbClr val="FFFFFF"/>
                </a:solidFill>
                <a:effectLst/>
                <a:latin typeface="inherit"/>
              </a:rPr>
              <a:t> -u </a:t>
            </a:r>
            <a:r>
              <a:rPr kumimoji="0" lang="fr-FR" altLang="fr-FR" sz="1600" b="0" i="0" u="none" strike="noStrike" cap="none" normalizeH="0" baseline="0" dirty="0" err="1" smtClean="0">
                <a:ln>
                  <a:noFill/>
                </a:ln>
                <a:solidFill>
                  <a:srgbClr val="FFFFFF"/>
                </a:solidFill>
                <a:effectLst/>
                <a:latin typeface="inherit"/>
              </a:rPr>
              <a:t>username</a:t>
            </a:r>
            <a:r>
              <a:rPr kumimoji="0" lang="fr-FR" altLang="fr-FR" sz="1600" b="0" i="0" u="none" strike="noStrike" cap="none" normalizeH="0" baseline="0" dirty="0" smtClean="0">
                <a:ln>
                  <a:noFill/>
                </a:ln>
                <a:solidFill>
                  <a:srgbClr val="FFFFFF"/>
                </a:solidFill>
                <a:effectLst/>
                <a:latin typeface="inherit"/>
              </a:rPr>
              <a:t> -SIGHUP </a:t>
            </a:r>
            <a:endParaRPr kumimoji="0" lang="fr-FR" altLang="fr-FR" sz="1600" b="0" i="0" u="none" strike="noStrike" cap="none" normalizeH="0" baseline="0" dirty="0" smtClean="0">
              <a:ln>
                <a:noFill/>
              </a:ln>
              <a:solidFill>
                <a:schemeClr val="tx1"/>
              </a:solidFill>
              <a:effectLst/>
              <a:latin typeface="Söhne"/>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smtClean="0">
                <a:ln>
                  <a:noFill/>
                </a:ln>
                <a:solidFill>
                  <a:schemeClr val="tx1"/>
                </a:solidFill>
                <a:effectLst/>
                <a:latin typeface="Söhne"/>
              </a:rPr>
              <a:t>Il est important de noter que l'effet spécifique du signal SIGHUP dépend de la manière dont un processus particulier le gère. Certains processus peuvent être configurés pour ignorer le signal, tandis que d'autres peuvent réagir en se réinitialisant ou en se terminant.</a:t>
            </a:r>
            <a:endParaRPr kumimoji="0" lang="fr-FR" altLang="fr-FR"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91370241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643"/>
        <p:cNvGrpSpPr/>
        <p:nvPr/>
      </p:nvGrpSpPr>
      <p:grpSpPr>
        <a:xfrm>
          <a:off x="0" y="0"/>
          <a:ext cx="0" cy="0"/>
          <a:chOff x="0" y="0"/>
          <a:chExt cx="0" cy="0"/>
        </a:xfrm>
      </p:grpSpPr>
      <p:sp>
        <p:nvSpPr>
          <p:cNvPr id="1644" name="Google Shape;1644;p116"/>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645" name="Google Shape;1645;p116"/>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6: Programmation Shell</a:t>
            </a:r>
            <a:endParaRPr sz="1800">
              <a:solidFill>
                <a:srgbClr val="366092"/>
              </a:solidFill>
              <a:latin typeface="Calibri"/>
              <a:ea typeface="Calibri"/>
              <a:cs typeface="Calibri"/>
              <a:sym typeface="Calibri"/>
            </a:endParaRPr>
          </a:p>
        </p:txBody>
      </p:sp>
      <p:sp>
        <p:nvSpPr>
          <p:cNvPr id="1646" name="Google Shape;1646;p116"/>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647" name="Google Shape;1647;p116"/>
          <p:cNvSpPr txBox="1"/>
          <p:nvPr/>
        </p:nvSpPr>
        <p:spPr>
          <a:xfrm>
            <a:off x="71406" y="2928934"/>
            <a:ext cx="8786874" cy="642942"/>
          </a:xfrm>
          <a:prstGeom prst="rect">
            <a:avLst/>
          </a:prstGeom>
          <a:solidFill>
            <a:schemeClr val="lt1"/>
          </a:solidFill>
          <a:ln>
            <a:noFill/>
          </a:ln>
        </p:spPr>
        <p:txBody>
          <a:bodyPr spcFirstLastPara="1" wrap="square" lIns="91425" tIns="45700" rIns="91425" bIns="45700" anchor="ctr" anchorCtr="0">
            <a:normAutofit fontScale="92500" lnSpcReduction="20000"/>
          </a:bodyPr>
          <a:lstStyle/>
          <a:p>
            <a:pPr marL="0" marR="0" lvl="0" indent="0" algn="ctr" rtl="0">
              <a:lnSpc>
                <a:spcPct val="100000"/>
              </a:lnSpc>
              <a:spcBef>
                <a:spcPts val="0"/>
              </a:spcBef>
              <a:spcAft>
                <a:spcPts val="0"/>
              </a:spcAft>
              <a:buClr>
                <a:srgbClr val="366092"/>
              </a:buClr>
              <a:buSzPct val="100000"/>
              <a:buFont typeface="Calibri"/>
              <a:buNone/>
            </a:pPr>
            <a:r>
              <a:rPr lang="fr-FR" sz="4400" b="0" i="0" u="none" strike="noStrike" cap="none">
                <a:solidFill>
                  <a:srgbClr val="366092"/>
                </a:solidFill>
                <a:latin typeface="Calibri"/>
                <a:ea typeface="Calibri"/>
                <a:cs typeface="Calibri"/>
                <a:sym typeface="Calibri"/>
              </a:rPr>
              <a:t>Programmation Shell</a:t>
            </a:r>
            <a:endParaRPr sz="4400" b="0" i="0" u="none" strike="noStrike" cap="none">
              <a:solidFill>
                <a:srgbClr val="366092"/>
              </a:solidFill>
              <a:latin typeface="Calibri"/>
              <a:ea typeface="Calibri"/>
              <a:cs typeface="Calibri"/>
              <a:sym typeface="Calibri"/>
            </a:endParaRPr>
          </a:p>
        </p:txBody>
      </p:sp>
      <p:sp>
        <p:nvSpPr>
          <p:cNvPr id="1648" name="Google Shape;1648;p1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111</a:t>
            </a:fld>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652"/>
        <p:cNvGrpSpPr/>
        <p:nvPr/>
      </p:nvGrpSpPr>
      <p:grpSpPr>
        <a:xfrm>
          <a:off x="0" y="0"/>
          <a:ext cx="0" cy="0"/>
          <a:chOff x="0" y="0"/>
          <a:chExt cx="0" cy="0"/>
        </a:xfrm>
      </p:grpSpPr>
      <p:sp>
        <p:nvSpPr>
          <p:cNvPr id="1653" name="Google Shape;1653;p117"/>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654" name="Google Shape;1654;p117"/>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6: Programmation Shell</a:t>
            </a:r>
            <a:endParaRPr sz="1800">
              <a:solidFill>
                <a:srgbClr val="366092"/>
              </a:solidFill>
              <a:latin typeface="Calibri"/>
              <a:ea typeface="Calibri"/>
              <a:cs typeface="Calibri"/>
              <a:sym typeface="Calibri"/>
            </a:endParaRPr>
          </a:p>
        </p:txBody>
      </p:sp>
      <p:sp>
        <p:nvSpPr>
          <p:cNvPr id="1655" name="Google Shape;1655;p117"/>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Le Shell</a:t>
            </a:r>
            <a:endParaRPr sz="2400">
              <a:solidFill>
                <a:srgbClr val="0070C0"/>
              </a:solidFill>
              <a:latin typeface="Calibri"/>
              <a:ea typeface="Calibri"/>
              <a:cs typeface="Calibri"/>
              <a:sym typeface="Calibri"/>
            </a:endParaRPr>
          </a:p>
        </p:txBody>
      </p:sp>
      <p:sp>
        <p:nvSpPr>
          <p:cNvPr id="1656" name="Google Shape;1656;p117"/>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657" name="Google Shape;1657;p117"/>
          <p:cNvSpPr/>
          <p:nvPr/>
        </p:nvSpPr>
        <p:spPr>
          <a:xfrm>
            <a:off x="857224" y="1643050"/>
            <a:ext cx="7715304" cy="3926716"/>
          </a:xfrm>
          <a:prstGeom prst="rect">
            <a:avLst/>
          </a:prstGeom>
          <a:noFill/>
          <a:ln>
            <a:noFill/>
          </a:ln>
        </p:spPr>
        <p:txBody>
          <a:bodyPr spcFirstLastPara="1" wrap="square" lIns="91425" tIns="45700" rIns="91425" bIns="45700" anchor="t" anchorCtr="0">
            <a:noAutofit/>
          </a:bodyPr>
          <a:lstStyle/>
          <a:p>
            <a:pPr marL="282575" marR="0" lvl="0" indent="-282575" algn="just" rtl="0">
              <a:lnSpc>
                <a:spcPct val="80000"/>
              </a:lnSpc>
              <a:spcBef>
                <a:spcPts val="0"/>
              </a:spcBef>
              <a:spcAft>
                <a:spcPts val="0"/>
              </a:spcAft>
              <a:buClr>
                <a:srgbClr val="006666"/>
              </a:buClr>
              <a:buSzPts val="1680"/>
              <a:buFont typeface="Noto Sans Symbols"/>
              <a:buChar char="❖"/>
            </a:pPr>
            <a:r>
              <a:rPr lang="fr-FR" sz="2400">
                <a:solidFill>
                  <a:schemeClr val="dk1"/>
                </a:solidFill>
                <a:latin typeface="Calibri"/>
                <a:ea typeface="Calibri"/>
                <a:cs typeface="Calibri"/>
                <a:sym typeface="Calibri"/>
              </a:rPr>
              <a:t>Un Shell est un programme exécuté par le système, c’est un interpréteur de commandes qui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739775" marR="0" lvl="1" indent="-339725" algn="l" rtl="0">
              <a:lnSpc>
                <a:spcPct val="80000"/>
              </a:lnSpc>
              <a:spcBef>
                <a:spcPts val="475"/>
              </a:spcBef>
              <a:spcAft>
                <a:spcPts val="0"/>
              </a:spcAft>
              <a:buClr>
                <a:srgbClr val="006666"/>
              </a:buClr>
              <a:buSzPts val="1400"/>
              <a:buFont typeface="Noto Sans Symbols"/>
              <a:buChar char="▪"/>
            </a:pPr>
            <a:r>
              <a:rPr lang="fr-FR" sz="2000" b="0" i="0" u="none" strike="noStrike" cap="none">
                <a:solidFill>
                  <a:schemeClr val="dk1"/>
                </a:solidFill>
                <a:latin typeface="Calibri"/>
                <a:ea typeface="Calibri"/>
                <a:cs typeface="Calibri"/>
                <a:sym typeface="Calibri"/>
              </a:rPr>
              <a:t>initialise l’environnement de l ’utilisateur</a:t>
            </a:r>
            <a:endParaRPr/>
          </a:p>
          <a:p>
            <a:pPr marL="739775" marR="0" lvl="1" indent="-339725" algn="l" rtl="0">
              <a:lnSpc>
                <a:spcPct val="80000"/>
              </a:lnSpc>
              <a:spcBef>
                <a:spcPts val="475"/>
              </a:spcBef>
              <a:spcAft>
                <a:spcPts val="0"/>
              </a:spcAft>
              <a:buClr>
                <a:srgbClr val="006666"/>
              </a:buClr>
              <a:buSzPts val="1400"/>
              <a:buFont typeface="Noto Sans Symbols"/>
              <a:buChar char="▪"/>
            </a:pPr>
            <a:r>
              <a:rPr lang="fr-FR" sz="2000" b="0" i="0" u="none" strike="noStrike" cap="none">
                <a:solidFill>
                  <a:schemeClr val="dk1"/>
                </a:solidFill>
                <a:latin typeface="Calibri"/>
                <a:ea typeface="Calibri"/>
                <a:cs typeface="Calibri"/>
                <a:sym typeface="Calibri"/>
              </a:rPr>
              <a:t>affiche un prompt, lit et exécute les instructions tapée par l ’utilisateur</a:t>
            </a:r>
            <a:r>
              <a:rPr lang="fr-FR" sz="1800" b="0" i="0" u="none" strike="noStrike" cap="none">
                <a:solidFill>
                  <a:schemeClr val="dk1"/>
                </a:solidFill>
                <a:latin typeface="Calibri"/>
                <a:ea typeface="Calibri"/>
                <a:cs typeface="Calibri"/>
                <a:sym typeface="Calibri"/>
              </a:rPr>
              <a:t/>
            </a:r>
            <a:br>
              <a:rPr lang="fr-FR" sz="1800" b="0" i="0" u="none" strike="noStrike" cap="none">
                <a:solidFill>
                  <a:schemeClr val="dk1"/>
                </a:solidFill>
                <a:latin typeface="Calibri"/>
                <a:ea typeface="Calibri"/>
                <a:cs typeface="Calibri"/>
                <a:sym typeface="Calibri"/>
              </a:rPr>
            </a:br>
            <a:endParaRPr sz="1800" b="0" i="0" u="none" strike="noStrike" cap="none">
              <a:solidFill>
                <a:schemeClr val="dk1"/>
              </a:solidFill>
              <a:latin typeface="Calibri"/>
              <a:ea typeface="Calibri"/>
              <a:cs typeface="Calibri"/>
              <a:sym typeface="Calibri"/>
            </a:endParaRPr>
          </a:p>
          <a:p>
            <a:pPr marL="282575" marR="0" lvl="0" indent="-282575" algn="just" rtl="0">
              <a:lnSpc>
                <a:spcPct val="80000"/>
              </a:lnSpc>
              <a:spcBef>
                <a:spcPts val="475"/>
              </a:spcBef>
              <a:spcAft>
                <a:spcPts val="0"/>
              </a:spcAft>
              <a:buClr>
                <a:srgbClr val="006666"/>
              </a:buClr>
              <a:buSzPts val="1680"/>
              <a:buFont typeface="Noto Sans Symbols"/>
              <a:buChar char="❖"/>
            </a:pPr>
            <a:r>
              <a:rPr lang="fr-FR" sz="2400">
                <a:solidFill>
                  <a:schemeClr val="dk1"/>
                </a:solidFill>
                <a:latin typeface="Calibri"/>
                <a:ea typeface="Calibri"/>
                <a:cs typeface="Calibri"/>
                <a:sym typeface="Calibri"/>
              </a:rPr>
              <a:t>quand une commande est tapée, le shell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739775" marR="0" lvl="1" indent="-339725" algn="l" rtl="0">
              <a:lnSpc>
                <a:spcPct val="80000"/>
              </a:lnSpc>
              <a:spcBef>
                <a:spcPts val="475"/>
              </a:spcBef>
              <a:spcAft>
                <a:spcPts val="0"/>
              </a:spcAft>
              <a:buClr>
                <a:srgbClr val="006666"/>
              </a:buClr>
              <a:buSzPts val="1400"/>
              <a:buFont typeface="Noto Sans Symbols"/>
              <a:buChar char="▪"/>
            </a:pPr>
            <a:r>
              <a:rPr lang="fr-FR" sz="2000" b="0" i="0" u="none" strike="noStrike" cap="none">
                <a:solidFill>
                  <a:schemeClr val="dk1"/>
                </a:solidFill>
                <a:latin typeface="Calibri"/>
                <a:ea typeface="Calibri"/>
                <a:cs typeface="Calibri"/>
                <a:sym typeface="Calibri"/>
              </a:rPr>
              <a:t>interprète les variables les méta caractères</a:t>
            </a:r>
            <a:endParaRPr/>
          </a:p>
          <a:p>
            <a:pPr marL="739775" marR="0" lvl="1" indent="-339725" algn="l" rtl="0">
              <a:lnSpc>
                <a:spcPct val="80000"/>
              </a:lnSpc>
              <a:spcBef>
                <a:spcPts val="475"/>
              </a:spcBef>
              <a:spcAft>
                <a:spcPts val="0"/>
              </a:spcAft>
              <a:buClr>
                <a:srgbClr val="006666"/>
              </a:buClr>
              <a:buSzPts val="1400"/>
              <a:buFont typeface="Noto Sans Symbols"/>
              <a:buChar char="▪"/>
            </a:pPr>
            <a:r>
              <a:rPr lang="fr-FR" sz="2000" b="0" i="0" u="none" strike="noStrike" cap="none">
                <a:solidFill>
                  <a:schemeClr val="dk1"/>
                </a:solidFill>
                <a:latin typeface="Calibri"/>
                <a:ea typeface="Calibri"/>
                <a:cs typeface="Calibri"/>
                <a:sym typeface="Calibri"/>
              </a:rPr>
              <a:t>gère les redirections et les tubes (« pipes »)</a:t>
            </a:r>
            <a:endParaRPr/>
          </a:p>
          <a:p>
            <a:pPr marL="739775" marR="0" lvl="1" indent="-339725" algn="l" rtl="0">
              <a:lnSpc>
                <a:spcPct val="80000"/>
              </a:lnSpc>
              <a:spcBef>
                <a:spcPts val="475"/>
              </a:spcBef>
              <a:spcAft>
                <a:spcPts val="0"/>
              </a:spcAft>
              <a:buClr>
                <a:srgbClr val="006666"/>
              </a:buClr>
              <a:buSzPts val="1400"/>
              <a:buFont typeface="Noto Sans Symbols"/>
              <a:buChar char="▪"/>
            </a:pPr>
            <a:r>
              <a:rPr lang="fr-FR" sz="2000" b="0" i="0" u="none" strike="noStrike" cap="none">
                <a:solidFill>
                  <a:schemeClr val="dk1"/>
                </a:solidFill>
                <a:latin typeface="Calibri"/>
                <a:ea typeface="Calibri"/>
                <a:cs typeface="Calibri"/>
                <a:sym typeface="Calibri"/>
              </a:rPr>
              <a:t>interprète la commande</a:t>
            </a:r>
            <a:endParaRPr/>
          </a:p>
          <a:p>
            <a:pPr marL="739775" marR="0" lvl="1" indent="-339725" algn="l" rtl="0">
              <a:lnSpc>
                <a:spcPct val="80000"/>
              </a:lnSpc>
              <a:spcBef>
                <a:spcPts val="475"/>
              </a:spcBef>
              <a:spcAft>
                <a:spcPts val="0"/>
              </a:spcAft>
              <a:buClr>
                <a:srgbClr val="006666"/>
              </a:buClr>
              <a:buSzPts val="1400"/>
              <a:buFont typeface="Noto Sans Symbols"/>
              <a:buChar char="▪"/>
            </a:pPr>
            <a:r>
              <a:rPr lang="fr-FR" sz="2000" b="0" i="0" u="none" strike="noStrike" cap="none">
                <a:solidFill>
                  <a:schemeClr val="dk1"/>
                </a:solidFill>
                <a:latin typeface="Calibri"/>
                <a:ea typeface="Calibri"/>
                <a:cs typeface="Calibri"/>
                <a:sym typeface="Calibri"/>
              </a:rPr>
              <a:t>exécute la commande</a:t>
            </a:r>
            <a:endParaRPr/>
          </a:p>
        </p:txBody>
      </p:sp>
      <p:sp>
        <p:nvSpPr>
          <p:cNvPr id="1658" name="Google Shape;1658;p1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112</a:t>
            </a:fld>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662"/>
        <p:cNvGrpSpPr/>
        <p:nvPr/>
      </p:nvGrpSpPr>
      <p:grpSpPr>
        <a:xfrm>
          <a:off x="0" y="0"/>
          <a:ext cx="0" cy="0"/>
          <a:chOff x="0" y="0"/>
          <a:chExt cx="0" cy="0"/>
        </a:xfrm>
      </p:grpSpPr>
      <p:sp>
        <p:nvSpPr>
          <p:cNvPr id="1663" name="Google Shape;1663;p118"/>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664" name="Google Shape;1664;p118"/>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6: Programmation Shell</a:t>
            </a:r>
            <a:endParaRPr sz="1800">
              <a:solidFill>
                <a:srgbClr val="366092"/>
              </a:solidFill>
              <a:latin typeface="Calibri"/>
              <a:ea typeface="Calibri"/>
              <a:cs typeface="Calibri"/>
              <a:sym typeface="Calibri"/>
            </a:endParaRPr>
          </a:p>
        </p:txBody>
      </p:sp>
      <p:sp>
        <p:nvSpPr>
          <p:cNvPr id="1665" name="Google Shape;1665;p118"/>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Le Shell (2)</a:t>
            </a:r>
            <a:endParaRPr sz="2400">
              <a:solidFill>
                <a:srgbClr val="0070C0"/>
              </a:solidFill>
              <a:latin typeface="Calibri"/>
              <a:ea typeface="Calibri"/>
              <a:cs typeface="Calibri"/>
              <a:sym typeface="Calibri"/>
            </a:endParaRPr>
          </a:p>
        </p:txBody>
      </p:sp>
      <p:sp>
        <p:nvSpPr>
          <p:cNvPr id="1666" name="Google Shape;1666;p118"/>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667" name="Google Shape;1667;p118"/>
          <p:cNvSpPr/>
          <p:nvPr/>
        </p:nvSpPr>
        <p:spPr>
          <a:xfrm>
            <a:off x="642910" y="1357298"/>
            <a:ext cx="8072494" cy="4029308"/>
          </a:xfrm>
          <a:prstGeom prst="rect">
            <a:avLst/>
          </a:prstGeom>
          <a:noFill/>
          <a:ln>
            <a:noFill/>
          </a:ln>
        </p:spPr>
        <p:txBody>
          <a:bodyPr spcFirstLastPara="1" wrap="square" lIns="91425" tIns="45700" rIns="91425" bIns="45700" anchor="t" anchorCtr="0">
            <a:noAutofit/>
          </a:bodyPr>
          <a:lstStyle/>
          <a:p>
            <a:pPr marL="282575" marR="0" lvl="0" indent="-282575" algn="just" rtl="0">
              <a:lnSpc>
                <a:spcPct val="80000"/>
              </a:lnSpc>
              <a:spcBef>
                <a:spcPts val="0"/>
              </a:spcBef>
              <a:spcAft>
                <a:spcPts val="0"/>
              </a:spcAft>
              <a:buClr>
                <a:srgbClr val="006666"/>
              </a:buClr>
              <a:buSzPts val="1680"/>
              <a:buFont typeface="Noto Sans Symbols"/>
              <a:buChar char="❖"/>
            </a:pPr>
            <a:r>
              <a:rPr lang="fr-FR" sz="2400">
                <a:solidFill>
                  <a:schemeClr val="dk1"/>
                </a:solidFill>
                <a:latin typeface="Calibri"/>
                <a:ea typeface="Calibri"/>
                <a:cs typeface="Calibri"/>
                <a:sym typeface="Calibri"/>
              </a:rPr>
              <a:t>Il existe plusieurs shell, sur les systèmes de type Unix, dont les plus connus sont les suivants :</a:t>
            </a:r>
            <a:endParaRPr/>
          </a:p>
          <a:p>
            <a:pPr marL="0" marR="0" lvl="0" indent="0" algn="l" rtl="0">
              <a:spcBef>
                <a:spcPts val="0"/>
              </a:spcBef>
              <a:spcAft>
                <a:spcPts val="0"/>
              </a:spcAft>
              <a:buClr>
                <a:schemeClr val="dk1"/>
              </a:buClr>
              <a:buSzPts val="1800"/>
              <a:buFont typeface="Noto Sans Symbols"/>
              <a:buNone/>
            </a:pPr>
            <a:endParaRPr sz="1800">
              <a:solidFill>
                <a:schemeClr val="dk1"/>
              </a:solidFill>
              <a:latin typeface="Calibri"/>
              <a:ea typeface="Calibri"/>
              <a:cs typeface="Calibri"/>
              <a:sym typeface="Calibri"/>
            </a:endParaRPr>
          </a:p>
          <a:p>
            <a:pPr marL="739775" marR="0" lvl="1" indent="-339725" algn="l" rtl="0">
              <a:lnSpc>
                <a:spcPct val="80000"/>
              </a:lnSpc>
              <a:spcBef>
                <a:spcPts val="475"/>
              </a:spcBef>
              <a:spcAft>
                <a:spcPts val="0"/>
              </a:spcAft>
              <a:buClr>
                <a:srgbClr val="006666"/>
              </a:buClr>
              <a:buSzPts val="1400"/>
              <a:buFont typeface="Noto Sans Symbols"/>
              <a:buChar char="▪"/>
            </a:pPr>
            <a:r>
              <a:rPr lang="fr-FR" sz="2000" b="0" i="0" u="none" strike="noStrike" cap="none">
                <a:solidFill>
                  <a:schemeClr val="dk1"/>
                </a:solidFill>
                <a:latin typeface="Calibri"/>
                <a:ea typeface="Calibri"/>
                <a:cs typeface="Calibri"/>
                <a:sym typeface="Calibri"/>
              </a:rPr>
              <a:t>Bash (le Bourne Again SHell). </a:t>
            </a:r>
            <a:endParaRPr/>
          </a:p>
          <a:p>
            <a:pPr marL="739775" marR="0" lvl="1" indent="-339725" algn="l" rtl="0">
              <a:lnSpc>
                <a:spcPct val="80000"/>
              </a:lnSpc>
              <a:spcBef>
                <a:spcPts val="475"/>
              </a:spcBef>
              <a:spcAft>
                <a:spcPts val="0"/>
              </a:spcAft>
              <a:buNone/>
            </a:pPr>
            <a:endParaRPr sz="800" b="0" i="0" u="none" strike="noStrike" cap="none">
              <a:solidFill>
                <a:schemeClr val="dk1"/>
              </a:solidFill>
              <a:latin typeface="Calibri"/>
              <a:ea typeface="Calibri"/>
              <a:cs typeface="Calibri"/>
              <a:sym typeface="Calibri"/>
            </a:endParaRPr>
          </a:p>
          <a:p>
            <a:pPr marL="739775" marR="0" lvl="1" indent="-339725" algn="l" rtl="0">
              <a:lnSpc>
                <a:spcPct val="80000"/>
              </a:lnSpc>
              <a:spcBef>
                <a:spcPts val="475"/>
              </a:spcBef>
              <a:spcAft>
                <a:spcPts val="0"/>
              </a:spcAft>
              <a:buClr>
                <a:srgbClr val="006666"/>
              </a:buClr>
              <a:buSzPts val="1400"/>
              <a:buFont typeface="Noto Sans Symbols"/>
              <a:buChar char="▪"/>
            </a:pPr>
            <a:r>
              <a:rPr lang="fr-FR" sz="2000" b="0" i="0" u="none" strike="noStrike" cap="none">
                <a:solidFill>
                  <a:schemeClr val="dk1"/>
                </a:solidFill>
                <a:latin typeface="Calibri"/>
                <a:ea typeface="Calibri"/>
                <a:cs typeface="Calibri"/>
                <a:sym typeface="Calibri"/>
              </a:rPr>
              <a:t>Sh (le bourne SHell) : Ce shell fut le premier présent dans les systèmes Unix et est à l'origine de tout les autres.</a:t>
            </a:r>
            <a:endParaRPr/>
          </a:p>
          <a:p>
            <a:pPr marL="739775" marR="0" lvl="1" indent="-339725" algn="l" rtl="0">
              <a:lnSpc>
                <a:spcPct val="80000"/>
              </a:lnSpc>
              <a:spcBef>
                <a:spcPts val="475"/>
              </a:spcBef>
              <a:spcAft>
                <a:spcPts val="0"/>
              </a:spcAft>
              <a:buNone/>
            </a:pPr>
            <a:endParaRPr sz="800" b="0" i="0" u="none" strike="noStrike" cap="none">
              <a:solidFill>
                <a:schemeClr val="dk1"/>
              </a:solidFill>
              <a:latin typeface="Calibri"/>
              <a:ea typeface="Calibri"/>
              <a:cs typeface="Calibri"/>
              <a:sym typeface="Calibri"/>
            </a:endParaRPr>
          </a:p>
          <a:p>
            <a:pPr marL="739775" marR="0" lvl="1" indent="-339725" algn="l" rtl="0">
              <a:lnSpc>
                <a:spcPct val="80000"/>
              </a:lnSpc>
              <a:spcBef>
                <a:spcPts val="475"/>
              </a:spcBef>
              <a:spcAft>
                <a:spcPts val="0"/>
              </a:spcAft>
              <a:buClr>
                <a:srgbClr val="006666"/>
              </a:buClr>
              <a:buSzPts val="1400"/>
              <a:buFont typeface="Noto Sans Symbols"/>
              <a:buChar char="▪"/>
            </a:pPr>
            <a:r>
              <a:rPr lang="fr-FR" sz="2000" b="0" i="0" u="none" strike="noStrike" cap="none">
                <a:solidFill>
                  <a:schemeClr val="dk1"/>
                </a:solidFill>
                <a:latin typeface="Calibri"/>
                <a:ea typeface="Calibri"/>
                <a:cs typeface="Calibri"/>
                <a:sym typeface="Calibri"/>
              </a:rPr>
              <a:t>Ksh (Korn SHell). </a:t>
            </a:r>
            <a:endParaRPr/>
          </a:p>
          <a:p>
            <a:pPr marL="739775" marR="0" lvl="1" indent="-339725" algn="l" rtl="0">
              <a:lnSpc>
                <a:spcPct val="80000"/>
              </a:lnSpc>
              <a:spcBef>
                <a:spcPts val="475"/>
              </a:spcBef>
              <a:spcAft>
                <a:spcPts val="0"/>
              </a:spcAft>
              <a:buNone/>
            </a:pPr>
            <a:endParaRPr sz="800" b="0" i="0" u="none" strike="noStrike" cap="none">
              <a:solidFill>
                <a:schemeClr val="dk1"/>
              </a:solidFill>
              <a:latin typeface="Calibri"/>
              <a:ea typeface="Calibri"/>
              <a:cs typeface="Calibri"/>
              <a:sym typeface="Calibri"/>
            </a:endParaRPr>
          </a:p>
          <a:p>
            <a:pPr marL="739775" marR="0" lvl="1" indent="-339725" algn="l" rtl="0">
              <a:lnSpc>
                <a:spcPct val="80000"/>
              </a:lnSpc>
              <a:spcBef>
                <a:spcPts val="475"/>
              </a:spcBef>
              <a:spcAft>
                <a:spcPts val="0"/>
              </a:spcAft>
              <a:buClr>
                <a:srgbClr val="006666"/>
              </a:buClr>
              <a:buSzPts val="1400"/>
              <a:buFont typeface="Noto Sans Symbols"/>
              <a:buChar char="▪"/>
            </a:pPr>
            <a:r>
              <a:rPr lang="fr-FR" sz="2000" b="0" i="0" u="none" strike="noStrike" cap="none">
                <a:solidFill>
                  <a:schemeClr val="dk1"/>
                </a:solidFill>
                <a:latin typeface="Calibri"/>
                <a:ea typeface="Calibri"/>
                <a:cs typeface="Calibri"/>
                <a:sym typeface="Calibri"/>
              </a:rPr>
              <a:t>Csh (le C SHell) : dont la syntaxe est inspirée du langage C). </a:t>
            </a:r>
            <a:endParaRPr/>
          </a:p>
          <a:p>
            <a:pPr marL="739775" marR="0" lvl="1" indent="-339725" algn="l" rtl="0">
              <a:lnSpc>
                <a:spcPct val="80000"/>
              </a:lnSpc>
              <a:spcBef>
                <a:spcPts val="475"/>
              </a:spcBef>
              <a:spcAft>
                <a:spcPts val="0"/>
              </a:spcAft>
              <a:buNone/>
            </a:pPr>
            <a:endParaRPr sz="800" b="0" i="0" u="none" strike="noStrike" cap="none">
              <a:solidFill>
                <a:schemeClr val="dk1"/>
              </a:solidFill>
              <a:latin typeface="Calibri"/>
              <a:ea typeface="Calibri"/>
              <a:cs typeface="Calibri"/>
              <a:sym typeface="Calibri"/>
            </a:endParaRPr>
          </a:p>
          <a:p>
            <a:pPr marL="739775" marR="0" lvl="1" indent="-339725" algn="l" rtl="0">
              <a:lnSpc>
                <a:spcPct val="80000"/>
              </a:lnSpc>
              <a:spcBef>
                <a:spcPts val="475"/>
              </a:spcBef>
              <a:spcAft>
                <a:spcPts val="0"/>
              </a:spcAft>
              <a:buClr>
                <a:srgbClr val="006666"/>
              </a:buClr>
              <a:buSzPts val="1400"/>
              <a:buFont typeface="Noto Sans Symbols"/>
              <a:buChar char="▪"/>
            </a:pPr>
            <a:r>
              <a:rPr lang="fr-FR" sz="2000" b="0" i="0" u="none" strike="noStrike" cap="none">
                <a:solidFill>
                  <a:schemeClr val="dk1"/>
                </a:solidFill>
                <a:latin typeface="Calibri"/>
                <a:ea typeface="Calibri"/>
                <a:cs typeface="Calibri"/>
                <a:sym typeface="Calibri"/>
              </a:rPr>
              <a:t>Tcsh (le Tenex C Shell) : C'est une évolution du Csh. </a:t>
            </a:r>
            <a:endParaRPr/>
          </a:p>
          <a:p>
            <a:pPr marL="739775" marR="0" lvl="1" indent="-339725" algn="l" rtl="0">
              <a:lnSpc>
                <a:spcPct val="80000"/>
              </a:lnSpc>
              <a:spcBef>
                <a:spcPts val="475"/>
              </a:spcBef>
              <a:spcAft>
                <a:spcPts val="0"/>
              </a:spcAft>
              <a:buNone/>
            </a:pPr>
            <a:endParaRPr sz="800" b="0" i="0" u="none" strike="noStrike" cap="none">
              <a:solidFill>
                <a:schemeClr val="dk1"/>
              </a:solidFill>
              <a:latin typeface="Calibri"/>
              <a:ea typeface="Calibri"/>
              <a:cs typeface="Calibri"/>
              <a:sym typeface="Calibri"/>
            </a:endParaRPr>
          </a:p>
          <a:p>
            <a:pPr marL="739775" marR="0" lvl="1" indent="-339725" algn="l" rtl="0">
              <a:lnSpc>
                <a:spcPct val="80000"/>
              </a:lnSpc>
              <a:spcBef>
                <a:spcPts val="475"/>
              </a:spcBef>
              <a:spcAft>
                <a:spcPts val="0"/>
              </a:spcAft>
              <a:buClr>
                <a:srgbClr val="006666"/>
              </a:buClr>
              <a:buSzPts val="1400"/>
              <a:buFont typeface="Noto Sans Symbols"/>
              <a:buChar char="▪"/>
            </a:pPr>
            <a:r>
              <a:rPr lang="fr-FR" sz="2000" b="0" i="0" u="none" strike="noStrike" cap="none">
                <a:solidFill>
                  <a:schemeClr val="dk1"/>
                </a:solidFill>
                <a:latin typeface="Calibri"/>
                <a:ea typeface="Calibri"/>
                <a:cs typeface="Calibri"/>
                <a:sym typeface="Calibri"/>
              </a:rPr>
              <a:t>Zsh (le Z Shell) : C'est un shell récent basé sur Bash, Ksh et Tcsh. </a:t>
            </a:r>
            <a:endParaRPr/>
          </a:p>
        </p:txBody>
      </p:sp>
      <p:sp>
        <p:nvSpPr>
          <p:cNvPr id="1668" name="Google Shape;1668;p1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113</a:t>
            </a:fld>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672"/>
        <p:cNvGrpSpPr/>
        <p:nvPr/>
      </p:nvGrpSpPr>
      <p:grpSpPr>
        <a:xfrm>
          <a:off x="0" y="0"/>
          <a:ext cx="0" cy="0"/>
          <a:chOff x="0" y="0"/>
          <a:chExt cx="0" cy="0"/>
        </a:xfrm>
      </p:grpSpPr>
      <p:sp>
        <p:nvSpPr>
          <p:cNvPr id="1673" name="Google Shape;1673;p119"/>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674" name="Google Shape;1674;p119"/>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6: Programmation Shell</a:t>
            </a:r>
            <a:endParaRPr sz="1800">
              <a:solidFill>
                <a:srgbClr val="366092"/>
              </a:solidFill>
              <a:latin typeface="Calibri"/>
              <a:ea typeface="Calibri"/>
              <a:cs typeface="Calibri"/>
              <a:sym typeface="Calibri"/>
            </a:endParaRPr>
          </a:p>
        </p:txBody>
      </p:sp>
      <p:sp>
        <p:nvSpPr>
          <p:cNvPr id="1675" name="Google Shape;1675;p119"/>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Les variables </a:t>
            </a:r>
            <a:endParaRPr sz="2400">
              <a:solidFill>
                <a:srgbClr val="0070C0"/>
              </a:solidFill>
              <a:latin typeface="Calibri"/>
              <a:ea typeface="Calibri"/>
              <a:cs typeface="Calibri"/>
              <a:sym typeface="Calibri"/>
            </a:endParaRPr>
          </a:p>
        </p:txBody>
      </p:sp>
      <p:sp>
        <p:nvSpPr>
          <p:cNvPr id="1676" name="Google Shape;1676;p119"/>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677" name="Google Shape;1677;p119"/>
          <p:cNvSpPr/>
          <p:nvPr/>
        </p:nvSpPr>
        <p:spPr>
          <a:xfrm>
            <a:off x="500034" y="1857364"/>
            <a:ext cx="7929618" cy="3096232"/>
          </a:xfrm>
          <a:prstGeom prst="rect">
            <a:avLst/>
          </a:prstGeom>
          <a:noFill/>
          <a:ln>
            <a:noFill/>
          </a:ln>
        </p:spPr>
        <p:txBody>
          <a:bodyPr spcFirstLastPara="1" wrap="square" lIns="91425" tIns="45700" rIns="91425" bIns="45700" anchor="t" anchorCtr="0">
            <a:noAutofit/>
          </a:bodyPr>
          <a:lstStyle/>
          <a:p>
            <a:pPr marL="282575" marR="0" lvl="1" indent="-282575" algn="just" rtl="0">
              <a:lnSpc>
                <a:spcPct val="80000"/>
              </a:lnSpc>
              <a:spcBef>
                <a:spcPts val="0"/>
              </a:spcBef>
              <a:spcAft>
                <a:spcPts val="0"/>
              </a:spcAft>
              <a:buClr>
                <a:srgbClr val="006666"/>
              </a:buClr>
              <a:buSzPts val="1680"/>
              <a:buFont typeface="Noto Sans Symbols"/>
              <a:buChar char="❖"/>
            </a:pPr>
            <a:r>
              <a:rPr lang="fr-FR" sz="2400" b="0" i="0" u="none" strike="noStrike" cap="none">
                <a:solidFill>
                  <a:schemeClr val="dk1"/>
                </a:solidFill>
                <a:latin typeface="Calibri"/>
                <a:ea typeface="Calibri"/>
                <a:cs typeface="Calibri"/>
                <a:sym typeface="Calibri"/>
              </a:rPr>
              <a:t>une variable du Shell est un nom associé à une valeur</a:t>
            </a:r>
            <a:endParaRPr/>
          </a:p>
          <a:p>
            <a:pPr marL="620713" marR="0" lvl="1" indent="0" algn="l" rtl="0">
              <a:spcBef>
                <a:spcPts val="325"/>
              </a:spcBef>
              <a:spcAft>
                <a:spcPts val="0"/>
              </a:spcAft>
              <a:buClr>
                <a:schemeClr val="dk1"/>
              </a:buClr>
              <a:buSzPts val="2000"/>
              <a:buFont typeface="Verdana"/>
              <a:buNone/>
            </a:pPr>
            <a:endParaRPr sz="2000" b="0" i="0" u="none" strike="noStrike" cap="none">
              <a:solidFill>
                <a:schemeClr val="dk1"/>
              </a:solidFill>
              <a:latin typeface="Calibri"/>
              <a:ea typeface="Calibri"/>
              <a:cs typeface="Calibri"/>
              <a:sym typeface="Calibri"/>
            </a:endParaRPr>
          </a:p>
          <a:p>
            <a:pPr marL="282575" marR="0" lvl="1" indent="-282575" algn="just" rtl="0">
              <a:lnSpc>
                <a:spcPct val="80000"/>
              </a:lnSpc>
              <a:spcBef>
                <a:spcPts val="475"/>
              </a:spcBef>
              <a:spcAft>
                <a:spcPts val="0"/>
              </a:spcAft>
              <a:buClr>
                <a:srgbClr val="006666"/>
              </a:buClr>
              <a:buSzPts val="1680"/>
              <a:buFont typeface="Noto Sans Symbols"/>
              <a:buChar char="❖"/>
            </a:pPr>
            <a:r>
              <a:rPr lang="fr-FR" sz="2400" b="0" i="0" u="none" strike="noStrike" cap="none">
                <a:solidFill>
                  <a:schemeClr val="dk1"/>
                </a:solidFill>
                <a:latin typeface="Calibri"/>
                <a:ea typeface="Calibri"/>
                <a:cs typeface="Calibri"/>
                <a:sym typeface="Calibri"/>
              </a:rPr>
              <a:t>par défaut, toutes les variables sont initialisées à NULL (vide)</a:t>
            </a:r>
            <a:endParaRPr/>
          </a:p>
          <a:p>
            <a:pPr marL="620713" marR="0" lvl="1" indent="0" algn="l" rtl="0">
              <a:spcBef>
                <a:spcPts val="325"/>
              </a:spcBef>
              <a:spcAft>
                <a:spcPts val="0"/>
              </a:spcAft>
              <a:buClr>
                <a:schemeClr val="dk1"/>
              </a:buClr>
              <a:buSzPts val="2000"/>
              <a:buFont typeface="Verdana"/>
              <a:buNone/>
            </a:pPr>
            <a:endParaRPr sz="2000" b="0" i="0" u="none" strike="noStrike" cap="none">
              <a:solidFill>
                <a:schemeClr val="dk1"/>
              </a:solidFill>
              <a:latin typeface="Calibri"/>
              <a:ea typeface="Calibri"/>
              <a:cs typeface="Calibri"/>
              <a:sym typeface="Calibri"/>
            </a:endParaRPr>
          </a:p>
          <a:p>
            <a:pPr marL="282575" marR="0" lvl="1" indent="-282575" algn="just" rtl="0">
              <a:lnSpc>
                <a:spcPct val="80000"/>
              </a:lnSpc>
              <a:spcBef>
                <a:spcPts val="475"/>
              </a:spcBef>
              <a:spcAft>
                <a:spcPts val="0"/>
              </a:spcAft>
              <a:buClr>
                <a:srgbClr val="006666"/>
              </a:buClr>
              <a:buSzPts val="1680"/>
              <a:buFont typeface="Noto Sans Symbols"/>
              <a:buChar char="❖"/>
            </a:pPr>
            <a:r>
              <a:rPr lang="fr-FR" sz="2400" b="0" i="0" u="none" strike="noStrike" cap="none">
                <a:solidFill>
                  <a:schemeClr val="dk1"/>
                </a:solidFill>
                <a:latin typeface="Calibri"/>
                <a:ea typeface="Calibri"/>
                <a:cs typeface="Calibri"/>
                <a:sym typeface="Calibri"/>
              </a:rPr>
              <a:t>certaines variables sont prédéfinies</a:t>
            </a:r>
            <a:endParaRPr/>
          </a:p>
          <a:p>
            <a:pPr marL="620713" marR="0" lvl="1" indent="0" algn="l" rtl="0">
              <a:spcBef>
                <a:spcPts val="325"/>
              </a:spcBef>
              <a:spcAft>
                <a:spcPts val="0"/>
              </a:spcAft>
              <a:buClr>
                <a:schemeClr val="dk1"/>
              </a:buClr>
              <a:buSzPts val="2000"/>
              <a:buFont typeface="Verdana"/>
              <a:buNone/>
            </a:pPr>
            <a:endParaRPr sz="2000" b="0" i="0" u="none" strike="noStrike" cap="none">
              <a:solidFill>
                <a:schemeClr val="dk1"/>
              </a:solidFill>
              <a:latin typeface="Calibri"/>
              <a:ea typeface="Calibri"/>
              <a:cs typeface="Calibri"/>
              <a:sym typeface="Calibri"/>
            </a:endParaRPr>
          </a:p>
          <a:p>
            <a:pPr marL="282575" marR="0" lvl="1" indent="-282575" algn="just" rtl="0">
              <a:lnSpc>
                <a:spcPct val="80000"/>
              </a:lnSpc>
              <a:spcBef>
                <a:spcPts val="475"/>
              </a:spcBef>
              <a:spcAft>
                <a:spcPts val="0"/>
              </a:spcAft>
              <a:buClr>
                <a:srgbClr val="006666"/>
              </a:buClr>
              <a:buSzPts val="1680"/>
              <a:buFont typeface="Noto Sans Symbols"/>
              <a:buChar char="❖"/>
            </a:pPr>
            <a:r>
              <a:rPr lang="fr-FR" sz="2400" b="0" i="0" u="none" strike="noStrike" cap="none">
                <a:solidFill>
                  <a:schemeClr val="dk1"/>
                </a:solidFill>
                <a:latin typeface="Calibri"/>
                <a:ea typeface="Calibri"/>
                <a:cs typeface="Calibri"/>
                <a:sym typeface="Calibri"/>
              </a:rPr>
              <a:t>les utilisateurs peuvent définir et utiliser leurs propres variables</a:t>
            </a:r>
            <a:endParaRPr/>
          </a:p>
        </p:txBody>
      </p:sp>
      <p:sp>
        <p:nvSpPr>
          <p:cNvPr id="1678" name="Google Shape;1678;p1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114</a:t>
            </a:fld>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682"/>
        <p:cNvGrpSpPr/>
        <p:nvPr/>
      </p:nvGrpSpPr>
      <p:grpSpPr>
        <a:xfrm>
          <a:off x="0" y="0"/>
          <a:ext cx="0" cy="0"/>
          <a:chOff x="0" y="0"/>
          <a:chExt cx="0" cy="0"/>
        </a:xfrm>
      </p:grpSpPr>
      <p:sp>
        <p:nvSpPr>
          <p:cNvPr id="1683" name="Google Shape;1683;p120"/>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684" name="Google Shape;1684;p120"/>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6: Programmation Shell</a:t>
            </a:r>
            <a:endParaRPr sz="1800">
              <a:solidFill>
                <a:srgbClr val="366092"/>
              </a:solidFill>
              <a:latin typeface="Calibri"/>
              <a:ea typeface="Calibri"/>
              <a:cs typeface="Calibri"/>
              <a:sym typeface="Calibri"/>
            </a:endParaRPr>
          </a:p>
        </p:txBody>
      </p:sp>
      <p:sp>
        <p:nvSpPr>
          <p:cNvPr id="1685" name="Google Shape;1685;p120"/>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Les variables  (2)</a:t>
            </a:r>
            <a:endParaRPr sz="2400">
              <a:solidFill>
                <a:srgbClr val="0070C0"/>
              </a:solidFill>
              <a:latin typeface="Calibri"/>
              <a:ea typeface="Calibri"/>
              <a:cs typeface="Calibri"/>
              <a:sym typeface="Calibri"/>
            </a:endParaRPr>
          </a:p>
        </p:txBody>
      </p:sp>
      <p:sp>
        <p:nvSpPr>
          <p:cNvPr id="1686" name="Google Shape;1686;p120"/>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687" name="Google Shape;1687;p120"/>
          <p:cNvSpPr/>
          <p:nvPr/>
        </p:nvSpPr>
        <p:spPr>
          <a:xfrm>
            <a:off x="857224" y="1714488"/>
            <a:ext cx="7715304" cy="3128036"/>
          </a:xfrm>
          <a:prstGeom prst="rect">
            <a:avLst/>
          </a:prstGeom>
          <a:noFill/>
          <a:ln>
            <a:noFill/>
          </a:ln>
        </p:spPr>
        <p:txBody>
          <a:bodyPr spcFirstLastPara="1" wrap="square" lIns="91425" tIns="45700" rIns="91425" bIns="45700" anchor="t" anchorCtr="0">
            <a:noAutofit/>
          </a:bodyPr>
          <a:lstStyle/>
          <a:p>
            <a:pPr marL="365760" marR="0" lvl="0" indent="-256032" algn="l" rtl="0">
              <a:spcBef>
                <a:spcPts val="0"/>
              </a:spcBef>
              <a:spcAft>
                <a:spcPts val="0"/>
              </a:spcAft>
              <a:buClr>
                <a:schemeClr val="dk1"/>
              </a:buClr>
              <a:buSzPts val="2800"/>
              <a:buFont typeface="Noto Sans Symbols"/>
              <a:buChar char="🞂"/>
            </a:pPr>
            <a:r>
              <a:rPr lang="fr-FR" sz="2800" b="1" i="1">
                <a:solidFill>
                  <a:schemeClr val="dk1"/>
                </a:solidFill>
                <a:latin typeface="Calibri"/>
                <a:ea typeface="Calibri"/>
                <a:cs typeface="Calibri"/>
                <a:sym typeface="Calibri"/>
              </a:rPr>
              <a:t>Quelques variables prédéfinies :</a:t>
            </a:r>
            <a:endParaRPr/>
          </a:p>
          <a:p>
            <a:pPr marL="365760" marR="0" lvl="0" indent="-256032" algn="l" rtl="0">
              <a:spcBef>
                <a:spcPts val="0"/>
              </a:spcBef>
              <a:spcAft>
                <a:spcPts val="0"/>
              </a:spcAft>
              <a:buNone/>
            </a:pPr>
            <a:endParaRPr sz="1200" b="1" i="1">
              <a:solidFill>
                <a:schemeClr val="dk1"/>
              </a:solidFill>
              <a:latin typeface="Calibri"/>
              <a:ea typeface="Calibri"/>
              <a:cs typeface="Calibri"/>
              <a:sym typeface="Calibri"/>
            </a:endParaRPr>
          </a:p>
          <a:p>
            <a:pPr marL="365760" marR="0" lvl="0" indent="-256032" algn="l" rtl="0">
              <a:spcBef>
                <a:spcPts val="0"/>
              </a:spcBef>
              <a:spcAft>
                <a:spcPts val="0"/>
              </a:spcAft>
              <a:buNone/>
            </a:pPr>
            <a:endParaRPr sz="1050">
              <a:solidFill>
                <a:schemeClr val="dk1"/>
              </a:solidFill>
              <a:latin typeface="Calibri"/>
              <a:ea typeface="Calibri"/>
              <a:cs typeface="Calibri"/>
              <a:sym typeface="Calibri"/>
            </a:endParaRPr>
          </a:p>
          <a:p>
            <a:pPr marL="739775" marR="0" lvl="2" indent="-339724" algn="l" rtl="0">
              <a:lnSpc>
                <a:spcPct val="80000"/>
              </a:lnSpc>
              <a:spcBef>
                <a:spcPts val="475"/>
              </a:spcBef>
              <a:spcAft>
                <a:spcPts val="0"/>
              </a:spcAft>
              <a:buClr>
                <a:srgbClr val="006666"/>
              </a:buClr>
              <a:buSzPts val="1680"/>
              <a:buFont typeface="Noto Sans Symbols"/>
              <a:buChar char="❖"/>
            </a:pPr>
            <a:r>
              <a:rPr lang="fr-FR" sz="2400" b="0" i="0" u="none" strike="noStrike" cap="none">
                <a:solidFill>
                  <a:schemeClr val="dk1"/>
                </a:solidFill>
                <a:latin typeface="Calibri"/>
                <a:ea typeface="Calibri"/>
                <a:cs typeface="Calibri"/>
                <a:sym typeface="Calibri"/>
              </a:rPr>
              <a:t>HOME	répertoire de login</a:t>
            </a:r>
            <a:endParaRPr/>
          </a:p>
          <a:p>
            <a:pPr marL="739775" marR="0" lvl="2" indent="-339725" algn="l" rtl="0">
              <a:lnSpc>
                <a:spcPct val="80000"/>
              </a:lnSpc>
              <a:spcBef>
                <a:spcPts val="475"/>
              </a:spcBef>
              <a:spcAft>
                <a:spcPts val="0"/>
              </a:spcAft>
              <a:buNone/>
            </a:pPr>
            <a:endParaRPr sz="900" b="0" i="0" u="none" strike="noStrike" cap="none">
              <a:solidFill>
                <a:schemeClr val="dk1"/>
              </a:solidFill>
              <a:latin typeface="Calibri"/>
              <a:ea typeface="Calibri"/>
              <a:cs typeface="Calibri"/>
              <a:sym typeface="Calibri"/>
            </a:endParaRPr>
          </a:p>
          <a:p>
            <a:pPr marL="739775" marR="0" lvl="2" indent="-339724" algn="l" rtl="0">
              <a:lnSpc>
                <a:spcPct val="80000"/>
              </a:lnSpc>
              <a:spcBef>
                <a:spcPts val="475"/>
              </a:spcBef>
              <a:spcAft>
                <a:spcPts val="0"/>
              </a:spcAft>
              <a:buClr>
                <a:srgbClr val="006666"/>
              </a:buClr>
              <a:buSzPts val="1680"/>
              <a:buFont typeface="Noto Sans Symbols"/>
              <a:buChar char="❖"/>
            </a:pPr>
            <a:r>
              <a:rPr lang="fr-FR" sz="2400" b="0" i="0" u="none" strike="noStrike" cap="none">
                <a:solidFill>
                  <a:schemeClr val="dk1"/>
                </a:solidFill>
                <a:latin typeface="Calibri"/>
                <a:ea typeface="Calibri"/>
                <a:cs typeface="Calibri"/>
                <a:sym typeface="Calibri"/>
              </a:rPr>
              <a:t>PATH	répertoires à inspecter pour trouver 	les  		commandes tapées par l ’utilisateur</a:t>
            </a:r>
            <a:endParaRPr/>
          </a:p>
          <a:p>
            <a:pPr marL="739775" marR="0" lvl="2" indent="-339725" algn="l" rtl="0">
              <a:lnSpc>
                <a:spcPct val="80000"/>
              </a:lnSpc>
              <a:spcBef>
                <a:spcPts val="475"/>
              </a:spcBef>
              <a:spcAft>
                <a:spcPts val="0"/>
              </a:spcAft>
              <a:buNone/>
            </a:pPr>
            <a:endParaRPr sz="900" b="0" i="0" u="none" strike="noStrike" cap="none">
              <a:solidFill>
                <a:schemeClr val="dk1"/>
              </a:solidFill>
              <a:latin typeface="Calibri"/>
              <a:ea typeface="Calibri"/>
              <a:cs typeface="Calibri"/>
              <a:sym typeface="Calibri"/>
            </a:endParaRPr>
          </a:p>
          <a:p>
            <a:pPr marL="739775" marR="0" lvl="2" indent="-339724" algn="l" rtl="0">
              <a:lnSpc>
                <a:spcPct val="80000"/>
              </a:lnSpc>
              <a:spcBef>
                <a:spcPts val="475"/>
              </a:spcBef>
              <a:spcAft>
                <a:spcPts val="0"/>
              </a:spcAft>
              <a:buClr>
                <a:srgbClr val="006666"/>
              </a:buClr>
              <a:buSzPts val="1680"/>
              <a:buFont typeface="Noto Sans Symbols"/>
              <a:buChar char="❖"/>
            </a:pPr>
            <a:r>
              <a:rPr lang="fr-FR" sz="2400" b="0" i="0" u="none" strike="noStrike" cap="none">
                <a:solidFill>
                  <a:schemeClr val="dk1"/>
                </a:solidFill>
                <a:latin typeface="Calibri"/>
                <a:ea typeface="Calibri"/>
                <a:cs typeface="Calibri"/>
                <a:sym typeface="Calibri"/>
              </a:rPr>
              <a:t>TERM	type du terminal</a:t>
            </a:r>
            <a:endParaRPr/>
          </a:p>
          <a:p>
            <a:pPr marL="739775" marR="0" lvl="2" indent="-339725" algn="l" rtl="0">
              <a:lnSpc>
                <a:spcPct val="80000"/>
              </a:lnSpc>
              <a:spcBef>
                <a:spcPts val="475"/>
              </a:spcBef>
              <a:spcAft>
                <a:spcPts val="0"/>
              </a:spcAft>
              <a:buNone/>
            </a:pPr>
            <a:endParaRPr sz="900" b="0" i="0" u="none" strike="noStrike" cap="none">
              <a:solidFill>
                <a:schemeClr val="dk1"/>
              </a:solidFill>
              <a:latin typeface="Calibri"/>
              <a:ea typeface="Calibri"/>
              <a:cs typeface="Calibri"/>
              <a:sym typeface="Calibri"/>
            </a:endParaRPr>
          </a:p>
          <a:p>
            <a:pPr marL="739775" marR="0" lvl="2" indent="-339724" algn="l" rtl="0">
              <a:lnSpc>
                <a:spcPct val="80000"/>
              </a:lnSpc>
              <a:spcBef>
                <a:spcPts val="475"/>
              </a:spcBef>
              <a:spcAft>
                <a:spcPts val="0"/>
              </a:spcAft>
              <a:buClr>
                <a:srgbClr val="006666"/>
              </a:buClr>
              <a:buSzPts val="1680"/>
              <a:buFont typeface="Noto Sans Symbols"/>
              <a:buChar char="❖"/>
            </a:pPr>
            <a:r>
              <a:rPr lang="fr-FR" sz="2400" b="0" i="0" u="none" strike="noStrike" cap="none">
                <a:solidFill>
                  <a:schemeClr val="dk1"/>
                </a:solidFill>
                <a:latin typeface="Calibri"/>
                <a:ea typeface="Calibri"/>
                <a:cs typeface="Calibri"/>
                <a:sym typeface="Calibri"/>
              </a:rPr>
              <a:t>PWD	directory courante</a:t>
            </a:r>
            <a:endParaRPr/>
          </a:p>
        </p:txBody>
      </p:sp>
      <p:sp>
        <p:nvSpPr>
          <p:cNvPr id="1688" name="Google Shape;1688;p1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115</a:t>
            </a:fld>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692"/>
        <p:cNvGrpSpPr/>
        <p:nvPr/>
      </p:nvGrpSpPr>
      <p:grpSpPr>
        <a:xfrm>
          <a:off x="0" y="0"/>
          <a:ext cx="0" cy="0"/>
          <a:chOff x="0" y="0"/>
          <a:chExt cx="0" cy="0"/>
        </a:xfrm>
      </p:grpSpPr>
      <p:sp>
        <p:nvSpPr>
          <p:cNvPr id="1693" name="Google Shape;1693;p121"/>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694" name="Google Shape;1694;p121"/>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6: Programmation Shell</a:t>
            </a:r>
            <a:endParaRPr sz="1800">
              <a:solidFill>
                <a:srgbClr val="366092"/>
              </a:solidFill>
              <a:latin typeface="Calibri"/>
              <a:ea typeface="Calibri"/>
              <a:cs typeface="Calibri"/>
              <a:sym typeface="Calibri"/>
            </a:endParaRPr>
          </a:p>
        </p:txBody>
      </p:sp>
      <p:sp>
        <p:nvSpPr>
          <p:cNvPr id="1695" name="Google Shape;1695;p121"/>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Les variables  (3)</a:t>
            </a:r>
            <a:endParaRPr sz="2400">
              <a:solidFill>
                <a:srgbClr val="0070C0"/>
              </a:solidFill>
              <a:latin typeface="Calibri"/>
              <a:ea typeface="Calibri"/>
              <a:cs typeface="Calibri"/>
              <a:sym typeface="Calibri"/>
            </a:endParaRPr>
          </a:p>
        </p:txBody>
      </p:sp>
      <p:sp>
        <p:nvSpPr>
          <p:cNvPr id="1696" name="Google Shape;1696;p121"/>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697" name="Google Shape;1697;p121"/>
          <p:cNvSpPr/>
          <p:nvPr/>
        </p:nvSpPr>
        <p:spPr>
          <a:xfrm>
            <a:off x="857224" y="1714488"/>
            <a:ext cx="7786742" cy="3390159"/>
          </a:xfrm>
          <a:prstGeom prst="rect">
            <a:avLst/>
          </a:prstGeom>
          <a:noFill/>
          <a:ln>
            <a:noFill/>
          </a:ln>
        </p:spPr>
        <p:txBody>
          <a:bodyPr spcFirstLastPara="1" wrap="square" lIns="91425" tIns="45700" rIns="91425" bIns="45700" anchor="t" anchorCtr="0">
            <a:noAutofit/>
          </a:bodyPr>
          <a:lstStyle/>
          <a:p>
            <a:pPr marL="365760" marR="0" lvl="0" indent="-256032" algn="l" rtl="0">
              <a:spcBef>
                <a:spcPts val="0"/>
              </a:spcBef>
              <a:spcAft>
                <a:spcPts val="0"/>
              </a:spcAft>
              <a:buClr>
                <a:schemeClr val="dk1"/>
              </a:buClr>
              <a:buSzPts val="2800"/>
              <a:buFont typeface="Noto Sans Symbols"/>
              <a:buChar char="🞂"/>
            </a:pPr>
            <a:r>
              <a:rPr lang="fr-FR" sz="2800" b="1" i="1" dirty="0">
                <a:solidFill>
                  <a:schemeClr val="dk1"/>
                </a:solidFill>
                <a:latin typeface="Calibri"/>
                <a:ea typeface="Calibri"/>
                <a:cs typeface="Calibri"/>
                <a:sym typeface="Calibri"/>
              </a:rPr>
              <a:t>Affectation des variables du </a:t>
            </a:r>
            <a:r>
              <a:rPr lang="fr-FR" sz="2800" b="1" i="1" dirty="0" err="1">
                <a:solidFill>
                  <a:schemeClr val="dk1"/>
                </a:solidFill>
                <a:latin typeface="Calibri"/>
                <a:ea typeface="Calibri"/>
                <a:cs typeface="Calibri"/>
                <a:sym typeface="Calibri"/>
              </a:rPr>
              <a:t>shell</a:t>
            </a:r>
            <a:r>
              <a:rPr lang="fr-FR" sz="2800" b="1" i="1" dirty="0">
                <a:solidFill>
                  <a:schemeClr val="dk1"/>
                </a:solidFill>
                <a:latin typeface="Calibri"/>
                <a:ea typeface="Calibri"/>
                <a:cs typeface="Calibri"/>
                <a:sym typeface="Calibri"/>
              </a:rPr>
              <a:t> :</a:t>
            </a:r>
            <a:endParaRPr dirty="0"/>
          </a:p>
          <a:p>
            <a:pPr marL="365760" marR="0" lvl="0" indent="-256032" algn="l" rtl="0">
              <a:spcBef>
                <a:spcPts val="0"/>
              </a:spcBef>
              <a:spcAft>
                <a:spcPts val="0"/>
              </a:spcAft>
              <a:buNone/>
            </a:pPr>
            <a:endParaRPr sz="1800" dirty="0">
              <a:solidFill>
                <a:schemeClr val="dk1"/>
              </a:solidFill>
              <a:latin typeface="Calibri"/>
              <a:ea typeface="Calibri"/>
              <a:cs typeface="Calibri"/>
              <a:sym typeface="Calibri"/>
            </a:endParaRPr>
          </a:p>
          <a:p>
            <a:pPr marL="739775" marR="0" lvl="2" indent="-339725" algn="l" rtl="0">
              <a:lnSpc>
                <a:spcPct val="80000"/>
              </a:lnSpc>
              <a:spcBef>
                <a:spcPts val="475"/>
              </a:spcBef>
              <a:spcAft>
                <a:spcPts val="0"/>
              </a:spcAft>
              <a:buClr>
                <a:srgbClr val="006666"/>
              </a:buClr>
              <a:buSzPts val="1960"/>
              <a:buFont typeface="Noto Sans Symbols"/>
              <a:buChar char="❖"/>
            </a:pPr>
            <a:r>
              <a:rPr lang="fr-FR" sz="2800" b="0" i="0" u="none" strike="noStrike" cap="none" dirty="0">
                <a:solidFill>
                  <a:schemeClr val="dk1"/>
                </a:solidFill>
                <a:latin typeface="Calibri"/>
                <a:ea typeface="Calibri"/>
                <a:cs typeface="Calibri"/>
                <a:sym typeface="Calibri"/>
              </a:rPr>
              <a:t>Syntaxe :</a:t>
            </a:r>
            <a:endParaRPr dirty="0"/>
          </a:p>
          <a:p>
            <a:pPr marL="739775" marR="0" lvl="2" indent="-339725" algn="l" rtl="0">
              <a:lnSpc>
                <a:spcPct val="80000"/>
              </a:lnSpc>
              <a:spcBef>
                <a:spcPts val="475"/>
              </a:spcBef>
              <a:spcAft>
                <a:spcPts val="0"/>
              </a:spcAft>
              <a:buNone/>
            </a:pPr>
            <a:endParaRPr sz="1000" b="0" i="0" u="none" strike="noStrike" cap="none" dirty="0">
              <a:solidFill>
                <a:schemeClr val="dk1"/>
              </a:solidFill>
              <a:latin typeface="Calibri"/>
              <a:ea typeface="Calibri"/>
              <a:cs typeface="Calibri"/>
              <a:sym typeface="Calibri"/>
            </a:endParaRPr>
          </a:p>
          <a:p>
            <a:pPr marL="365760" marR="0" lvl="0" indent="-256032" algn="l" rtl="0">
              <a:spcBef>
                <a:spcPts val="0"/>
              </a:spcBef>
              <a:spcAft>
                <a:spcPts val="0"/>
              </a:spcAft>
              <a:buNone/>
            </a:pPr>
            <a:r>
              <a:rPr lang="fr-FR" sz="1800" dirty="0">
                <a:solidFill>
                  <a:schemeClr val="dk1"/>
                </a:solidFill>
                <a:latin typeface="Calibri"/>
                <a:ea typeface="Calibri"/>
                <a:cs typeface="Calibri"/>
                <a:sym typeface="Calibri"/>
              </a:rPr>
              <a:t>		</a:t>
            </a:r>
            <a:r>
              <a:rPr lang="fr-FR" sz="2800" dirty="0" err="1">
                <a:solidFill>
                  <a:schemeClr val="dk1"/>
                </a:solidFill>
                <a:latin typeface="Calibri"/>
                <a:ea typeface="Calibri"/>
                <a:cs typeface="Calibri"/>
                <a:sym typeface="Calibri"/>
              </a:rPr>
              <a:t>NomDeLaVariable</a:t>
            </a:r>
            <a:r>
              <a:rPr lang="fr-FR" sz="2800" dirty="0">
                <a:solidFill>
                  <a:schemeClr val="dk1"/>
                </a:solidFill>
                <a:latin typeface="Calibri"/>
                <a:ea typeface="Calibri"/>
                <a:cs typeface="Calibri"/>
                <a:sym typeface="Calibri"/>
              </a:rPr>
              <a:t>=value</a:t>
            </a:r>
            <a:endParaRPr dirty="0"/>
          </a:p>
          <a:p>
            <a:pPr marL="365760" marR="0" lvl="0" indent="-256032" algn="l" rtl="0">
              <a:spcBef>
                <a:spcPts val="0"/>
              </a:spcBef>
              <a:spcAft>
                <a:spcPts val="0"/>
              </a:spcAft>
              <a:buNone/>
            </a:pPr>
            <a:endParaRPr sz="1100" dirty="0">
              <a:solidFill>
                <a:schemeClr val="dk1"/>
              </a:solidFill>
              <a:latin typeface="Calibri"/>
              <a:ea typeface="Calibri"/>
              <a:cs typeface="Calibri"/>
              <a:sym typeface="Calibri"/>
            </a:endParaRPr>
          </a:p>
          <a:p>
            <a:pPr marL="739775" marR="0" lvl="2" indent="-339725" algn="l" rtl="0">
              <a:lnSpc>
                <a:spcPct val="80000"/>
              </a:lnSpc>
              <a:spcBef>
                <a:spcPts val="475"/>
              </a:spcBef>
              <a:spcAft>
                <a:spcPts val="0"/>
              </a:spcAft>
              <a:buClr>
                <a:srgbClr val="006666"/>
              </a:buClr>
              <a:buSzPts val="1960"/>
              <a:buFont typeface="Noto Sans Symbols"/>
              <a:buChar char="❖"/>
            </a:pPr>
            <a:r>
              <a:rPr lang="fr-FR" sz="2800" b="0" i="0" u="none" strike="noStrike" cap="none" dirty="0">
                <a:solidFill>
                  <a:schemeClr val="dk1"/>
                </a:solidFill>
                <a:latin typeface="Calibri"/>
                <a:ea typeface="Calibri"/>
                <a:cs typeface="Calibri"/>
                <a:sym typeface="Calibri"/>
              </a:rPr>
              <a:t>Exemples :</a:t>
            </a:r>
            <a:endParaRPr dirty="0"/>
          </a:p>
          <a:p>
            <a:pPr marL="365760" marR="0" lvl="0" indent="-256032" algn="l" rtl="0">
              <a:spcBef>
                <a:spcPts val="0"/>
              </a:spcBef>
              <a:spcAft>
                <a:spcPts val="0"/>
              </a:spcAft>
              <a:buNone/>
            </a:pPr>
            <a:endParaRPr sz="1000" dirty="0">
              <a:solidFill>
                <a:schemeClr val="dk1"/>
              </a:solidFill>
              <a:latin typeface="Calibri"/>
              <a:ea typeface="Calibri"/>
              <a:cs typeface="Calibri"/>
              <a:sym typeface="Calibri"/>
            </a:endParaRPr>
          </a:p>
          <a:p>
            <a:pPr marL="1280160" marR="0" lvl="2" indent="-256032" algn="l" rtl="0">
              <a:spcBef>
                <a:spcPts val="0"/>
              </a:spcBef>
              <a:spcAft>
                <a:spcPts val="0"/>
              </a:spcAft>
              <a:buNone/>
            </a:pPr>
            <a:r>
              <a:rPr lang="fr-FR" sz="1800" b="0" i="0" u="none" strike="noStrike" cap="none" dirty="0" err="1">
                <a:solidFill>
                  <a:schemeClr val="dk1"/>
                </a:solidFill>
                <a:latin typeface="Courier New"/>
                <a:ea typeface="Courier New"/>
                <a:cs typeface="Courier New"/>
                <a:sym typeface="Courier New"/>
              </a:rPr>
              <a:t>mohamed</a:t>
            </a:r>
            <a:r>
              <a:rPr lang="fr-FR" sz="1800" b="0" i="0" u="none" strike="noStrike" cap="none" dirty="0">
                <a:solidFill>
                  <a:schemeClr val="dk1"/>
                </a:solidFill>
                <a:latin typeface="Courier New"/>
                <a:ea typeface="Courier New"/>
                <a:cs typeface="Courier New"/>
                <a:sym typeface="Courier New"/>
              </a:rPr>
              <a:t>:~/</a:t>
            </a:r>
            <a:r>
              <a:rPr lang="fr-FR" sz="1800" b="0" i="0" u="none" strike="noStrike" cap="none" dirty="0" err="1">
                <a:solidFill>
                  <a:schemeClr val="dk1"/>
                </a:solidFill>
                <a:latin typeface="Courier New"/>
                <a:ea typeface="Courier New"/>
                <a:cs typeface="Courier New"/>
                <a:sym typeface="Courier New"/>
              </a:rPr>
              <a:t>tmp</a:t>
            </a:r>
            <a:r>
              <a:rPr lang="fr-FR" sz="1800" b="0" i="0" u="none" strike="noStrike" cap="none" dirty="0">
                <a:solidFill>
                  <a:schemeClr val="dk1"/>
                </a:solidFill>
                <a:latin typeface="Courier New"/>
                <a:ea typeface="Courier New"/>
                <a:cs typeface="Courier New"/>
                <a:sym typeface="Courier New"/>
              </a:rPr>
              <a:t>$ MY_NAME=</a:t>
            </a:r>
            <a:r>
              <a:rPr lang="fr-FR" sz="1800" b="0" i="0" u="none" strike="noStrike" cap="none" dirty="0" err="1">
                <a:solidFill>
                  <a:schemeClr val="dk1"/>
                </a:solidFill>
                <a:latin typeface="Courier New"/>
                <a:ea typeface="Courier New"/>
                <a:cs typeface="Courier New"/>
                <a:sym typeface="Courier New"/>
              </a:rPr>
              <a:t>mohamed</a:t>
            </a:r>
            <a:endParaRPr sz="1800" b="0" i="0" u="none" strike="noStrike" cap="none" dirty="0">
              <a:solidFill>
                <a:schemeClr val="dk1"/>
              </a:solidFill>
              <a:latin typeface="Courier New"/>
              <a:ea typeface="Courier New"/>
              <a:cs typeface="Courier New"/>
              <a:sym typeface="Courier New"/>
            </a:endParaRPr>
          </a:p>
          <a:p>
            <a:pPr marL="1280160" marR="0" lvl="2" indent="-256032" algn="l" rtl="0">
              <a:spcBef>
                <a:spcPts val="0"/>
              </a:spcBef>
              <a:spcAft>
                <a:spcPts val="0"/>
              </a:spcAft>
              <a:buNone/>
            </a:pPr>
            <a:r>
              <a:rPr lang="fr-FR" sz="1800" b="0" i="0" u="none" strike="noStrike" cap="none" dirty="0" err="1">
                <a:solidFill>
                  <a:schemeClr val="dk1"/>
                </a:solidFill>
                <a:latin typeface="Courier New"/>
                <a:ea typeface="Courier New"/>
                <a:cs typeface="Courier New"/>
                <a:sym typeface="Courier New"/>
              </a:rPr>
              <a:t>mohamed</a:t>
            </a:r>
            <a:r>
              <a:rPr lang="fr-FR" sz="1800" b="0" i="0" u="none" strike="noStrike" cap="none" dirty="0">
                <a:solidFill>
                  <a:schemeClr val="dk1"/>
                </a:solidFill>
                <a:latin typeface="Courier New"/>
                <a:ea typeface="Courier New"/>
                <a:cs typeface="Courier New"/>
                <a:sym typeface="Courier New"/>
              </a:rPr>
              <a:t>:~/</a:t>
            </a:r>
            <a:r>
              <a:rPr lang="fr-FR" sz="1800" b="0" i="0" u="none" strike="noStrike" cap="none" dirty="0" err="1">
                <a:solidFill>
                  <a:schemeClr val="dk1"/>
                </a:solidFill>
                <a:latin typeface="Courier New"/>
                <a:ea typeface="Courier New"/>
                <a:cs typeface="Courier New"/>
                <a:sym typeface="Courier New"/>
              </a:rPr>
              <a:t>tmp</a:t>
            </a:r>
            <a:r>
              <a:rPr lang="fr-FR" sz="1800" b="0" i="0" u="none" strike="noStrike" cap="none" dirty="0">
                <a:solidFill>
                  <a:schemeClr val="dk1"/>
                </a:solidFill>
                <a:latin typeface="Courier New"/>
                <a:ea typeface="Courier New"/>
                <a:cs typeface="Courier New"/>
                <a:sym typeface="Courier New"/>
              </a:rPr>
              <a:t>$ MESS=/</a:t>
            </a:r>
            <a:r>
              <a:rPr lang="fr-FR" sz="1800" b="0" i="0" u="none" strike="noStrike" cap="none" dirty="0" err="1">
                <a:solidFill>
                  <a:schemeClr val="dk1"/>
                </a:solidFill>
                <a:latin typeface="Courier New"/>
                <a:ea typeface="Courier New"/>
                <a:cs typeface="Courier New"/>
                <a:sym typeface="Courier New"/>
              </a:rPr>
              <a:t>usr</a:t>
            </a:r>
            <a:r>
              <a:rPr lang="fr-FR" sz="1800" b="0" i="0" u="none" strike="noStrike" cap="none" dirty="0">
                <a:solidFill>
                  <a:schemeClr val="dk1"/>
                </a:solidFill>
                <a:latin typeface="Courier New"/>
                <a:ea typeface="Courier New"/>
                <a:cs typeface="Courier New"/>
                <a:sym typeface="Courier New"/>
              </a:rPr>
              <a:t>/man/man1/ls.1</a:t>
            </a:r>
            <a:endParaRPr dirty="0"/>
          </a:p>
          <a:p>
            <a:pPr marL="1280160" marR="0" lvl="2" indent="-256032" algn="l" rtl="0">
              <a:spcBef>
                <a:spcPts val="0"/>
              </a:spcBef>
              <a:spcAft>
                <a:spcPts val="0"/>
              </a:spcAft>
              <a:buNone/>
            </a:pPr>
            <a:r>
              <a:rPr lang="fr-FR" sz="1800" b="0" i="0" u="none" strike="noStrike" cap="none" dirty="0" err="1">
                <a:solidFill>
                  <a:schemeClr val="dk1"/>
                </a:solidFill>
                <a:latin typeface="Courier New"/>
                <a:ea typeface="Courier New"/>
                <a:cs typeface="Courier New"/>
                <a:sym typeface="Courier New"/>
              </a:rPr>
              <a:t>mohamed</a:t>
            </a:r>
            <a:r>
              <a:rPr lang="fr-FR" sz="1800" b="0" i="0" u="none" strike="noStrike" cap="none" dirty="0">
                <a:solidFill>
                  <a:schemeClr val="dk1"/>
                </a:solidFill>
                <a:latin typeface="Courier New"/>
                <a:ea typeface="Courier New"/>
                <a:cs typeface="Courier New"/>
                <a:sym typeface="Courier New"/>
              </a:rPr>
              <a:t>:~/</a:t>
            </a:r>
            <a:r>
              <a:rPr lang="fr-FR" sz="1800" b="0" i="0" u="none" strike="noStrike" cap="none" dirty="0" err="1">
                <a:solidFill>
                  <a:schemeClr val="dk1"/>
                </a:solidFill>
                <a:latin typeface="Courier New"/>
                <a:ea typeface="Courier New"/>
                <a:cs typeface="Courier New"/>
                <a:sym typeface="Courier New"/>
              </a:rPr>
              <a:t>tmp</a:t>
            </a:r>
            <a:r>
              <a:rPr lang="fr-FR" sz="1800" b="0" i="0" u="none" strike="noStrike" cap="none" dirty="0">
                <a:solidFill>
                  <a:schemeClr val="dk1"/>
                </a:solidFill>
                <a:latin typeface="Courier New"/>
                <a:ea typeface="Courier New"/>
                <a:cs typeface="Courier New"/>
                <a:sym typeface="Courier New"/>
              </a:rPr>
              <a:t>$ var5="Bonjour tout le monde"</a:t>
            </a:r>
            <a:endParaRPr sz="1800" b="0" i="0" u="none" strike="noStrike" cap="none" dirty="0">
              <a:solidFill>
                <a:schemeClr val="dk1"/>
              </a:solidFill>
              <a:latin typeface="Courier New"/>
              <a:ea typeface="Courier New"/>
              <a:cs typeface="Courier New"/>
              <a:sym typeface="Courier New"/>
            </a:endParaRPr>
          </a:p>
        </p:txBody>
      </p:sp>
      <p:sp>
        <p:nvSpPr>
          <p:cNvPr id="1698" name="Google Shape;1698;p1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116</a:t>
            </a:fld>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702"/>
        <p:cNvGrpSpPr/>
        <p:nvPr/>
      </p:nvGrpSpPr>
      <p:grpSpPr>
        <a:xfrm>
          <a:off x="0" y="0"/>
          <a:ext cx="0" cy="0"/>
          <a:chOff x="0" y="0"/>
          <a:chExt cx="0" cy="0"/>
        </a:xfrm>
      </p:grpSpPr>
      <p:sp>
        <p:nvSpPr>
          <p:cNvPr id="1703" name="Google Shape;1703;p122"/>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704" name="Google Shape;1704;p122"/>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6: Programmation Shell</a:t>
            </a:r>
            <a:endParaRPr sz="1800">
              <a:solidFill>
                <a:srgbClr val="366092"/>
              </a:solidFill>
              <a:latin typeface="Calibri"/>
              <a:ea typeface="Calibri"/>
              <a:cs typeface="Calibri"/>
              <a:sym typeface="Calibri"/>
            </a:endParaRPr>
          </a:p>
        </p:txBody>
      </p:sp>
      <p:sp>
        <p:nvSpPr>
          <p:cNvPr id="1705" name="Google Shape;1705;p122"/>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Les variables  (4)</a:t>
            </a:r>
            <a:endParaRPr sz="2400">
              <a:solidFill>
                <a:srgbClr val="0070C0"/>
              </a:solidFill>
              <a:latin typeface="Calibri"/>
              <a:ea typeface="Calibri"/>
              <a:cs typeface="Calibri"/>
              <a:sym typeface="Calibri"/>
            </a:endParaRPr>
          </a:p>
        </p:txBody>
      </p:sp>
      <p:sp>
        <p:nvSpPr>
          <p:cNvPr id="1706" name="Google Shape;1706;p122"/>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707" name="Google Shape;1707;p122"/>
          <p:cNvSpPr/>
          <p:nvPr/>
        </p:nvSpPr>
        <p:spPr>
          <a:xfrm>
            <a:off x="857224" y="1714488"/>
            <a:ext cx="8001056" cy="4337598"/>
          </a:xfrm>
          <a:prstGeom prst="rect">
            <a:avLst/>
          </a:prstGeom>
          <a:noFill/>
          <a:ln>
            <a:noFill/>
          </a:ln>
        </p:spPr>
        <p:txBody>
          <a:bodyPr spcFirstLastPara="1" wrap="square" lIns="91425" tIns="45700" rIns="91425" bIns="45700" anchor="t" anchorCtr="0">
            <a:noAutofit/>
          </a:bodyPr>
          <a:lstStyle/>
          <a:p>
            <a:pPr marL="365760" marR="0" lvl="0" indent="-256032" algn="l" rtl="0">
              <a:spcBef>
                <a:spcPts val="0"/>
              </a:spcBef>
              <a:spcAft>
                <a:spcPts val="0"/>
              </a:spcAft>
              <a:buClr>
                <a:schemeClr val="dk1"/>
              </a:buClr>
              <a:buSzPts val="2800"/>
              <a:buFont typeface="Noto Sans Symbols"/>
              <a:buChar char="🞂"/>
            </a:pPr>
            <a:r>
              <a:rPr lang="fr-FR" sz="2800" b="1" i="1">
                <a:solidFill>
                  <a:schemeClr val="dk1"/>
                </a:solidFill>
                <a:latin typeface="Calibri"/>
                <a:ea typeface="Calibri"/>
                <a:cs typeface="Calibri"/>
                <a:sym typeface="Calibri"/>
              </a:rPr>
              <a:t>Renvoi de la valeur d ’une variable</a:t>
            </a:r>
            <a:endParaRPr/>
          </a:p>
          <a:p>
            <a:pPr marL="365760" marR="0" lvl="0" indent="-256032" algn="l" rtl="0">
              <a:spcBef>
                <a:spcPts val="0"/>
              </a:spcBef>
              <a:spcAft>
                <a:spcPts val="0"/>
              </a:spcAft>
              <a:buNone/>
            </a:pPr>
            <a:endParaRPr sz="1800">
              <a:solidFill>
                <a:schemeClr val="dk1"/>
              </a:solidFill>
              <a:latin typeface="Calibri"/>
              <a:ea typeface="Calibri"/>
              <a:cs typeface="Calibri"/>
              <a:sym typeface="Calibri"/>
            </a:endParaRPr>
          </a:p>
          <a:p>
            <a:pPr marL="739775" marR="0" lvl="2" indent="-339725" algn="l" rtl="0">
              <a:lnSpc>
                <a:spcPct val="80000"/>
              </a:lnSpc>
              <a:spcBef>
                <a:spcPts val="475"/>
              </a:spcBef>
              <a:spcAft>
                <a:spcPts val="0"/>
              </a:spcAft>
              <a:buClr>
                <a:srgbClr val="006666"/>
              </a:buClr>
              <a:buSzPts val="1960"/>
              <a:buFont typeface="Noto Sans Symbols"/>
              <a:buChar char="❖"/>
            </a:pPr>
            <a:r>
              <a:rPr lang="fr-FR" sz="2800" b="0" i="0" u="none" strike="noStrike" cap="none">
                <a:solidFill>
                  <a:schemeClr val="dk1"/>
                </a:solidFill>
                <a:latin typeface="Calibri"/>
                <a:ea typeface="Calibri"/>
                <a:cs typeface="Calibri"/>
                <a:sym typeface="Calibri"/>
              </a:rPr>
              <a:t>Syntaxe:</a:t>
            </a:r>
            <a:endParaRPr/>
          </a:p>
          <a:p>
            <a:pPr marL="739775" marR="0" lvl="2" indent="-339725" algn="l" rtl="0">
              <a:lnSpc>
                <a:spcPct val="80000"/>
              </a:lnSpc>
              <a:spcBef>
                <a:spcPts val="475"/>
              </a:spcBef>
              <a:spcAft>
                <a:spcPts val="0"/>
              </a:spcAft>
              <a:buNone/>
            </a:pPr>
            <a:endParaRPr sz="1000" b="0" i="0" u="none" strike="noStrike" cap="none">
              <a:solidFill>
                <a:schemeClr val="dk1"/>
              </a:solidFill>
              <a:latin typeface="Calibri"/>
              <a:ea typeface="Calibri"/>
              <a:cs typeface="Calibri"/>
              <a:sym typeface="Calibri"/>
            </a:endParaRPr>
          </a:p>
          <a:p>
            <a:pPr marL="365760" marR="0" lvl="0" indent="-256032" algn="l" rtl="0">
              <a:spcBef>
                <a:spcPts val="0"/>
              </a:spcBef>
              <a:spcAft>
                <a:spcPts val="0"/>
              </a:spcAft>
              <a:buNone/>
            </a:pPr>
            <a:r>
              <a:rPr lang="fr-FR" sz="1800">
                <a:solidFill>
                  <a:schemeClr val="dk1"/>
                </a:solidFill>
                <a:latin typeface="Calibri"/>
                <a:ea typeface="Calibri"/>
                <a:cs typeface="Calibri"/>
                <a:sym typeface="Calibri"/>
              </a:rPr>
              <a:t>	</a:t>
            </a:r>
            <a:r>
              <a:rPr lang="fr-FR" sz="2800">
                <a:solidFill>
                  <a:schemeClr val="dk1"/>
                </a:solidFill>
                <a:latin typeface="Calibri"/>
                <a:ea typeface="Calibri"/>
                <a:cs typeface="Calibri"/>
                <a:sym typeface="Calibri"/>
              </a:rPr>
              <a:t>	$NomDeLaVariable</a:t>
            </a:r>
            <a:endParaRPr sz="2800">
              <a:solidFill>
                <a:schemeClr val="dk1"/>
              </a:solidFill>
              <a:latin typeface="Calibri"/>
              <a:ea typeface="Calibri"/>
              <a:cs typeface="Calibri"/>
              <a:sym typeface="Calibri"/>
            </a:endParaRPr>
          </a:p>
          <a:p>
            <a:pPr marL="365760" marR="0" lvl="0" indent="-256032" algn="l" rtl="0">
              <a:spcBef>
                <a:spcPts val="0"/>
              </a:spcBef>
              <a:spcAft>
                <a:spcPts val="0"/>
              </a:spcAft>
              <a:buNone/>
            </a:pPr>
            <a:endParaRPr sz="1800">
              <a:solidFill>
                <a:schemeClr val="dk1"/>
              </a:solidFill>
              <a:latin typeface="Calibri"/>
              <a:ea typeface="Calibri"/>
              <a:cs typeface="Calibri"/>
              <a:sym typeface="Calibri"/>
            </a:endParaRPr>
          </a:p>
          <a:p>
            <a:pPr marL="739775" marR="0" lvl="2" indent="-339725" algn="l" rtl="0">
              <a:lnSpc>
                <a:spcPct val="80000"/>
              </a:lnSpc>
              <a:spcBef>
                <a:spcPts val="475"/>
              </a:spcBef>
              <a:spcAft>
                <a:spcPts val="0"/>
              </a:spcAft>
              <a:buClr>
                <a:srgbClr val="006666"/>
              </a:buClr>
              <a:buSzPts val="1960"/>
              <a:buFont typeface="Noto Sans Symbols"/>
              <a:buChar char="❖"/>
            </a:pPr>
            <a:r>
              <a:rPr lang="fr-FR" sz="2800" b="0" i="0" u="none" strike="noStrike" cap="none">
                <a:solidFill>
                  <a:schemeClr val="dk1"/>
                </a:solidFill>
                <a:latin typeface="Calibri"/>
                <a:ea typeface="Calibri"/>
                <a:cs typeface="Calibri"/>
                <a:sym typeface="Calibri"/>
              </a:rPr>
              <a:t>Exemples:</a:t>
            </a:r>
            <a:endParaRPr/>
          </a:p>
          <a:p>
            <a:pPr marL="739775" marR="0" lvl="2" indent="-339725" algn="l" rtl="0">
              <a:lnSpc>
                <a:spcPct val="80000"/>
              </a:lnSpc>
              <a:spcBef>
                <a:spcPts val="475"/>
              </a:spcBef>
              <a:spcAft>
                <a:spcPts val="0"/>
              </a:spcAft>
              <a:buNone/>
            </a:pPr>
            <a:endParaRPr sz="800" b="0" i="0" u="none" strike="noStrike" cap="none">
              <a:solidFill>
                <a:schemeClr val="dk1"/>
              </a:solidFill>
              <a:latin typeface="Calibri"/>
              <a:ea typeface="Calibri"/>
              <a:cs typeface="Calibri"/>
              <a:sym typeface="Calibri"/>
            </a:endParaRPr>
          </a:p>
          <a:p>
            <a:pPr marL="1280160" marR="0" lvl="2" indent="-256032" algn="l" rtl="0">
              <a:spcBef>
                <a:spcPts val="0"/>
              </a:spcBef>
              <a:spcAft>
                <a:spcPts val="0"/>
              </a:spcAft>
              <a:buNone/>
            </a:pPr>
            <a:r>
              <a:rPr lang="fr-FR" sz="1800" b="0" i="0" u="none" strike="noStrike" cap="none">
                <a:solidFill>
                  <a:schemeClr val="dk1"/>
                </a:solidFill>
                <a:latin typeface="Courier New"/>
                <a:ea typeface="Courier New"/>
                <a:cs typeface="Courier New"/>
                <a:sym typeface="Courier New"/>
              </a:rPr>
              <a:t>mohamed:~/tmp$ echo $MY_NAME</a:t>
            </a:r>
            <a:endParaRPr/>
          </a:p>
          <a:p>
            <a:pPr marL="1280160" marR="0" lvl="2" indent="-256032" algn="l" rtl="0">
              <a:spcBef>
                <a:spcPts val="0"/>
              </a:spcBef>
              <a:spcAft>
                <a:spcPts val="0"/>
              </a:spcAft>
              <a:buNone/>
            </a:pPr>
            <a:r>
              <a:rPr lang="fr-FR" sz="1800" b="0" i="0" u="none" strike="noStrike" cap="none">
                <a:solidFill>
                  <a:schemeClr val="dk1"/>
                </a:solidFill>
                <a:latin typeface="Courier New"/>
                <a:ea typeface="Courier New"/>
                <a:cs typeface="Courier New"/>
                <a:sym typeface="Courier New"/>
              </a:rPr>
              <a:t>mohamed</a:t>
            </a:r>
            <a:endParaRPr sz="1800" b="0" i="0" u="none" strike="noStrike" cap="none">
              <a:solidFill>
                <a:schemeClr val="dk1"/>
              </a:solidFill>
              <a:latin typeface="Courier New"/>
              <a:ea typeface="Courier New"/>
              <a:cs typeface="Courier New"/>
              <a:sym typeface="Courier New"/>
            </a:endParaRPr>
          </a:p>
          <a:p>
            <a:pPr marL="1280160" marR="0" lvl="2" indent="-256032" algn="l" rtl="0">
              <a:spcBef>
                <a:spcPts val="0"/>
              </a:spcBef>
              <a:spcAft>
                <a:spcPts val="0"/>
              </a:spcAft>
              <a:buNone/>
            </a:pPr>
            <a:r>
              <a:rPr lang="fr-FR" sz="1800" b="0" i="0" u="none" strike="noStrike" cap="none">
                <a:solidFill>
                  <a:schemeClr val="dk1"/>
                </a:solidFill>
                <a:latin typeface="Courier New"/>
                <a:ea typeface="Courier New"/>
                <a:cs typeface="Courier New"/>
                <a:sym typeface="Courier New"/>
              </a:rPr>
              <a:t>mohamed:~/tmp$ echo $MESS</a:t>
            </a:r>
            <a:endParaRPr/>
          </a:p>
          <a:p>
            <a:pPr marL="1280160" marR="0" lvl="2" indent="-256032" algn="l" rtl="0">
              <a:spcBef>
                <a:spcPts val="0"/>
              </a:spcBef>
              <a:spcAft>
                <a:spcPts val="0"/>
              </a:spcAft>
              <a:buNone/>
            </a:pPr>
            <a:r>
              <a:rPr lang="fr-FR" sz="1800" b="0" i="0" u="none" strike="noStrike" cap="none">
                <a:solidFill>
                  <a:schemeClr val="dk1"/>
                </a:solidFill>
                <a:latin typeface="Courier New"/>
                <a:ea typeface="Courier New"/>
                <a:cs typeface="Courier New"/>
                <a:sym typeface="Courier New"/>
              </a:rPr>
              <a:t>/usr/man/man1/ls.1</a:t>
            </a:r>
            <a:endParaRPr/>
          </a:p>
          <a:p>
            <a:pPr marL="1280160" marR="0" lvl="2" indent="-256032" algn="l" rtl="0">
              <a:spcBef>
                <a:spcPts val="0"/>
              </a:spcBef>
              <a:spcAft>
                <a:spcPts val="0"/>
              </a:spcAft>
              <a:buNone/>
            </a:pPr>
            <a:r>
              <a:rPr lang="fr-FR" sz="1800" b="0" i="0" u="none" strike="noStrike" cap="none">
                <a:solidFill>
                  <a:schemeClr val="dk1"/>
                </a:solidFill>
                <a:latin typeface="Courier New"/>
                <a:ea typeface="Courier New"/>
                <a:cs typeface="Courier New"/>
                <a:sym typeface="Courier New"/>
              </a:rPr>
              <a:t>mohamed:~/tmp$ more $MESS</a:t>
            </a:r>
            <a:endParaRPr/>
          </a:p>
          <a:p>
            <a:pPr marL="1280160" marR="0" lvl="2" indent="-256032" algn="l" rtl="0">
              <a:spcBef>
                <a:spcPts val="0"/>
              </a:spcBef>
              <a:spcAft>
                <a:spcPts val="0"/>
              </a:spcAft>
              <a:buNone/>
            </a:pPr>
            <a:r>
              <a:rPr lang="fr-FR" sz="1800" b="0" i="1" u="none" strike="noStrike" cap="none">
                <a:solidFill>
                  <a:schemeClr val="dk1"/>
                </a:solidFill>
                <a:latin typeface="Courier New"/>
                <a:ea typeface="Courier New"/>
                <a:cs typeface="Courier New"/>
                <a:sym typeface="Courier New"/>
              </a:rPr>
              <a:t>&lt;contenu of /usr/man/man1/ls.1&gt;</a:t>
            </a:r>
            <a:endParaRPr/>
          </a:p>
        </p:txBody>
      </p:sp>
      <p:sp>
        <p:nvSpPr>
          <p:cNvPr id="1708" name="Google Shape;1708;p1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117</a:t>
            </a:fld>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712"/>
        <p:cNvGrpSpPr/>
        <p:nvPr/>
      </p:nvGrpSpPr>
      <p:grpSpPr>
        <a:xfrm>
          <a:off x="0" y="0"/>
          <a:ext cx="0" cy="0"/>
          <a:chOff x="0" y="0"/>
          <a:chExt cx="0" cy="0"/>
        </a:xfrm>
      </p:grpSpPr>
      <p:sp>
        <p:nvSpPr>
          <p:cNvPr id="1713" name="Google Shape;1713;p123"/>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714" name="Google Shape;1714;p123"/>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6: Programmation Shell</a:t>
            </a:r>
            <a:endParaRPr sz="1800">
              <a:solidFill>
                <a:srgbClr val="366092"/>
              </a:solidFill>
              <a:latin typeface="Calibri"/>
              <a:ea typeface="Calibri"/>
              <a:cs typeface="Calibri"/>
              <a:sym typeface="Calibri"/>
            </a:endParaRPr>
          </a:p>
        </p:txBody>
      </p:sp>
      <p:sp>
        <p:nvSpPr>
          <p:cNvPr id="1715" name="Google Shape;1715;p123"/>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Les</a:t>
            </a:r>
            <a:r>
              <a:rPr lang="fr-FR" sz="2400" b="1" i="1">
                <a:solidFill>
                  <a:srgbClr val="FFFFFF"/>
                </a:solidFill>
                <a:latin typeface="Calibri"/>
                <a:ea typeface="Calibri"/>
                <a:cs typeface="Calibri"/>
                <a:sym typeface="Calibri"/>
              </a:rPr>
              <a:t> </a:t>
            </a:r>
            <a:r>
              <a:rPr lang="fr-FR" sz="2400">
                <a:solidFill>
                  <a:srgbClr val="0070C0"/>
                </a:solidFill>
                <a:latin typeface="Calibri"/>
                <a:ea typeface="Calibri"/>
                <a:cs typeface="Calibri"/>
                <a:sym typeface="Calibri"/>
              </a:rPr>
              <a:t>petits exemples</a:t>
            </a:r>
            <a:endParaRPr sz="2400">
              <a:solidFill>
                <a:srgbClr val="0070C0"/>
              </a:solidFill>
              <a:latin typeface="Calibri"/>
              <a:ea typeface="Calibri"/>
              <a:cs typeface="Calibri"/>
              <a:sym typeface="Calibri"/>
            </a:endParaRPr>
          </a:p>
        </p:txBody>
      </p:sp>
      <p:sp>
        <p:nvSpPr>
          <p:cNvPr id="1716" name="Google Shape;1716;p123"/>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717" name="Google Shape;1717;p123"/>
          <p:cNvSpPr/>
          <p:nvPr/>
        </p:nvSpPr>
        <p:spPr>
          <a:xfrm>
            <a:off x="1142976" y="1136769"/>
            <a:ext cx="6215090" cy="5078313"/>
          </a:xfrm>
          <a:prstGeom prst="rect">
            <a:avLst/>
          </a:prstGeom>
          <a:noFill/>
          <a:ln>
            <a:noFill/>
          </a:ln>
        </p:spPr>
        <p:txBody>
          <a:bodyPr spcFirstLastPara="1" wrap="square" lIns="91425" tIns="45700" rIns="91425" bIns="45700" anchor="t" anchorCtr="0">
            <a:noAutofit/>
          </a:bodyPr>
          <a:lstStyle/>
          <a:p>
            <a:pPr marL="365760" marR="0" lvl="0" indent="-256032" algn="l" rtl="0">
              <a:spcBef>
                <a:spcPts val="0"/>
              </a:spcBef>
              <a:spcAft>
                <a:spcPts val="0"/>
              </a:spcAft>
              <a:buNone/>
            </a:pPr>
            <a:r>
              <a:rPr lang="fr-FR" sz="1800">
                <a:solidFill>
                  <a:schemeClr val="dk1"/>
                </a:solidFill>
                <a:latin typeface="Calibri"/>
                <a:ea typeface="Calibri"/>
                <a:cs typeface="Calibri"/>
                <a:sym typeface="Calibri"/>
              </a:rPr>
              <a:t>	$ V1=toto</a:t>
            </a:r>
            <a:endParaRPr/>
          </a:p>
          <a:p>
            <a:pPr marL="365760" marR="0" lvl="0" indent="-256032" algn="l" rtl="0">
              <a:spcBef>
                <a:spcPts val="0"/>
              </a:spcBef>
              <a:spcAft>
                <a:spcPts val="0"/>
              </a:spcAft>
              <a:buNone/>
            </a:pPr>
            <a:r>
              <a:rPr lang="fr-FR" sz="1800">
                <a:solidFill>
                  <a:schemeClr val="dk1"/>
                </a:solidFill>
                <a:latin typeface="Calibri"/>
                <a:ea typeface="Calibri"/>
                <a:cs typeface="Calibri"/>
                <a:sym typeface="Calibri"/>
              </a:rPr>
              <a:t>	$ echo $V1</a:t>
            </a:r>
            <a:endParaRPr/>
          </a:p>
          <a:p>
            <a:pPr marL="365760" marR="0" lvl="0" indent="-256032" algn="l" rtl="0">
              <a:spcBef>
                <a:spcPts val="0"/>
              </a:spcBef>
              <a:spcAft>
                <a:spcPts val="0"/>
              </a:spcAft>
              <a:buNone/>
            </a:pPr>
            <a:r>
              <a:rPr lang="fr-FR" sz="1800">
                <a:solidFill>
                  <a:schemeClr val="dk1"/>
                </a:solidFill>
                <a:latin typeface="Calibri"/>
                <a:ea typeface="Calibri"/>
                <a:cs typeface="Calibri"/>
                <a:sym typeface="Calibri"/>
              </a:rPr>
              <a:t>	toto</a:t>
            </a:r>
            <a:endParaRPr/>
          </a:p>
          <a:p>
            <a:pPr marL="365760" marR="0" lvl="0" indent="-256032" algn="l" rtl="0">
              <a:spcBef>
                <a:spcPts val="0"/>
              </a:spcBef>
              <a:spcAft>
                <a:spcPts val="0"/>
              </a:spcAft>
              <a:buNone/>
            </a:pPr>
            <a:endParaRPr sz="1800">
              <a:solidFill>
                <a:schemeClr val="dk1"/>
              </a:solidFill>
              <a:latin typeface="Calibri"/>
              <a:ea typeface="Calibri"/>
              <a:cs typeface="Calibri"/>
              <a:sym typeface="Calibri"/>
            </a:endParaRPr>
          </a:p>
          <a:p>
            <a:pPr marL="365760" marR="0" lvl="0" indent="-256032" algn="l" rtl="0">
              <a:spcBef>
                <a:spcPts val="0"/>
              </a:spcBef>
              <a:spcAft>
                <a:spcPts val="0"/>
              </a:spcAft>
              <a:buNone/>
            </a:pPr>
            <a:r>
              <a:rPr lang="fr-FR" sz="1800">
                <a:solidFill>
                  <a:schemeClr val="dk1"/>
                </a:solidFill>
                <a:latin typeface="Calibri"/>
                <a:ea typeface="Calibri"/>
                <a:cs typeface="Calibri"/>
                <a:sym typeface="Calibri"/>
              </a:rPr>
              <a:t>	$ V2=’titi tutu’</a:t>
            </a:r>
            <a:endParaRPr/>
          </a:p>
          <a:p>
            <a:pPr marL="365760" marR="0" lvl="0" indent="-256032" algn="l" rtl="0">
              <a:spcBef>
                <a:spcPts val="0"/>
              </a:spcBef>
              <a:spcAft>
                <a:spcPts val="0"/>
              </a:spcAft>
              <a:buNone/>
            </a:pPr>
            <a:r>
              <a:rPr lang="fr-FR" sz="1800">
                <a:solidFill>
                  <a:schemeClr val="dk1"/>
                </a:solidFill>
                <a:latin typeface="Calibri"/>
                <a:ea typeface="Calibri"/>
                <a:cs typeface="Calibri"/>
                <a:sym typeface="Calibri"/>
              </a:rPr>
              <a:t>	$ echo $V2</a:t>
            </a:r>
            <a:endParaRPr/>
          </a:p>
          <a:p>
            <a:pPr marL="365760" marR="0" lvl="0" indent="-256032" algn="l" rtl="0">
              <a:spcBef>
                <a:spcPts val="0"/>
              </a:spcBef>
              <a:spcAft>
                <a:spcPts val="0"/>
              </a:spcAft>
              <a:buNone/>
            </a:pPr>
            <a:r>
              <a:rPr lang="fr-FR" sz="1800">
                <a:solidFill>
                  <a:schemeClr val="dk1"/>
                </a:solidFill>
                <a:latin typeface="Calibri"/>
                <a:ea typeface="Calibri"/>
                <a:cs typeface="Calibri"/>
                <a:sym typeface="Calibri"/>
              </a:rPr>
              <a:t>	titi tutu</a:t>
            </a:r>
            <a:endParaRPr/>
          </a:p>
          <a:p>
            <a:pPr marL="365760" marR="0" lvl="0" indent="-256032" algn="l" rtl="0">
              <a:spcBef>
                <a:spcPts val="0"/>
              </a:spcBef>
              <a:spcAft>
                <a:spcPts val="0"/>
              </a:spcAft>
              <a:buNone/>
            </a:pPr>
            <a:r>
              <a:rPr lang="fr-FR" sz="1800">
                <a:solidFill>
                  <a:schemeClr val="dk1"/>
                </a:solidFill>
                <a:latin typeface="Calibri"/>
                <a:ea typeface="Calibri"/>
                <a:cs typeface="Calibri"/>
                <a:sym typeface="Calibri"/>
              </a:rPr>
              <a:t>	$ echo ’$V2’</a:t>
            </a:r>
            <a:endParaRPr/>
          </a:p>
          <a:p>
            <a:pPr marL="365760" marR="0" lvl="0" indent="-256032" algn="l" rtl="0">
              <a:spcBef>
                <a:spcPts val="0"/>
              </a:spcBef>
              <a:spcAft>
                <a:spcPts val="0"/>
              </a:spcAft>
              <a:buNone/>
            </a:pPr>
            <a:r>
              <a:rPr lang="fr-FR" sz="1800">
                <a:solidFill>
                  <a:schemeClr val="dk1"/>
                </a:solidFill>
                <a:latin typeface="Calibri"/>
                <a:ea typeface="Calibri"/>
                <a:cs typeface="Calibri"/>
                <a:sym typeface="Calibri"/>
              </a:rPr>
              <a:t>	$V2</a:t>
            </a:r>
            <a:endParaRPr/>
          </a:p>
          <a:p>
            <a:pPr marL="365760" marR="0" lvl="0" indent="-256032" algn="l" rtl="0">
              <a:spcBef>
                <a:spcPts val="0"/>
              </a:spcBef>
              <a:spcAft>
                <a:spcPts val="0"/>
              </a:spcAft>
              <a:buNone/>
            </a:pPr>
            <a:endParaRPr sz="1800">
              <a:solidFill>
                <a:schemeClr val="dk1"/>
              </a:solidFill>
              <a:latin typeface="Calibri"/>
              <a:ea typeface="Calibri"/>
              <a:cs typeface="Calibri"/>
              <a:sym typeface="Calibri"/>
            </a:endParaRPr>
          </a:p>
          <a:p>
            <a:pPr marL="365760" marR="0" lvl="0" indent="-256032" algn="l" rtl="0">
              <a:spcBef>
                <a:spcPts val="0"/>
              </a:spcBef>
              <a:spcAft>
                <a:spcPts val="0"/>
              </a:spcAft>
              <a:buNone/>
            </a:pPr>
            <a:r>
              <a:rPr lang="fr-FR" sz="1800">
                <a:solidFill>
                  <a:schemeClr val="dk1"/>
                </a:solidFill>
                <a:latin typeface="Calibri"/>
                <a:ea typeface="Calibri"/>
                <a:cs typeface="Calibri"/>
                <a:sym typeface="Calibri"/>
              </a:rPr>
              <a:t>	$ echo "$V1 $V2"</a:t>
            </a:r>
            <a:endParaRPr/>
          </a:p>
          <a:p>
            <a:pPr marL="365760" marR="0" lvl="0" indent="-256032" algn="l" rtl="0">
              <a:spcBef>
                <a:spcPts val="0"/>
              </a:spcBef>
              <a:spcAft>
                <a:spcPts val="0"/>
              </a:spcAft>
              <a:buNone/>
            </a:pPr>
            <a:r>
              <a:rPr lang="fr-FR" sz="1800">
                <a:solidFill>
                  <a:schemeClr val="dk1"/>
                </a:solidFill>
                <a:latin typeface="Calibri"/>
                <a:ea typeface="Calibri"/>
                <a:cs typeface="Calibri"/>
                <a:sym typeface="Calibri"/>
              </a:rPr>
              <a:t>	toto titi tutu</a:t>
            </a:r>
            <a:endParaRPr/>
          </a:p>
          <a:p>
            <a:pPr marL="365760" marR="0" lvl="0" indent="-256032" algn="l" rtl="0">
              <a:spcBef>
                <a:spcPts val="0"/>
              </a:spcBef>
              <a:spcAft>
                <a:spcPts val="0"/>
              </a:spcAft>
              <a:buNone/>
            </a:pPr>
            <a:endParaRPr sz="1800">
              <a:solidFill>
                <a:schemeClr val="dk1"/>
              </a:solidFill>
              <a:latin typeface="Calibri"/>
              <a:ea typeface="Calibri"/>
              <a:cs typeface="Calibri"/>
              <a:sym typeface="Calibri"/>
            </a:endParaRPr>
          </a:p>
          <a:p>
            <a:pPr marL="365760" marR="0" lvl="0" indent="-256032" algn="l" rtl="0">
              <a:spcBef>
                <a:spcPts val="0"/>
              </a:spcBef>
              <a:spcAft>
                <a:spcPts val="0"/>
              </a:spcAft>
              <a:buNone/>
            </a:pPr>
            <a:r>
              <a:rPr lang="fr-FR" sz="1800">
                <a:solidFill>
                  <a:schemeClr val="dk1"/>
                </a:solidFill>
                <a:latin typeface="Calibri"/>
                <a:ea typeface="Calibri"/>
                <a:cs typeface="Calibri"/>
                <a:sym typeface="Calibri"/>
              </a:rPr>
              <a:t>	$ V3="$V1 $V2 tata"</a:t>
            </a:r>
            <a:endParaRPr/>
          </a:p>
          <a:p>
            <a:pPr marL="365760" marR="0" lvl="0" indent="-256032" algn="l" rtl="0">
              <a:spcBef>
                <a:spcPts val="0"/>
              </a:spcBef>
              <a:spcAft>
                <a:spcPts val="0"/>
              </a:spcAft>
              <a:buNone/>
            </a:pPr>
            <a:r>
              <a:rPr lang="fr-FR" sz="1800">
                <a:solidFill>
                  <a:schemeClr val="dk1"/>
                </a:solidFill>
                <a:latin typeface="Calibri"/>
                <a:ea typeface="Calibri"/>
                <a:cs typeface="Calibri"/>
                <a:sym typeface="Calibri"/>
              </a:rPr>
              <a:t>	$ echo $V3</a:t>
            </a:r>
            <a:endParaRPr/>
          </a:p>
          <a:p>
            <a:pPr marL="365760" marR="0" lvl="0" indent="-256032" algn="l" rtl="0">
              <a:spcBef>
                <a:spcPts val="0"/>
              </a:spcBef>
              <a:spcAft>
                <a:spcPts val="0"/>
              </a:spcAft>
              <a:buNone/>
            </a:pPr>
            <a:r>
              <a:rPr lang="fr-FR" sz="1800">
                <a:solidFill>
                  <a:schemeClr val="dk1"/>
                </a:solidFill>
                <a:latin typeface="Calibri"/>
                <a:ea typeface="Calibri"/>
                <a:cs typeface="Calibri"/>
                <a:sym typeface="Calibri"/>
              </a:rPr>
              <a:t>	toto titi tutu tata</a:t>
            </a:r>
            <a:endParaRPr/>
          </a:p>
          <a:p>
            <a:pPr marL="365760" marR="0" lvl="0" indent="-256032" algn="l" rtl="0">
              <a:spcBef>
                <a:spcPts val="0"/>
              </a:spcBef>
              <a:spcAft>
                <a:spcPts val="0"/>
              </a:spcAft>
              <a:buNone/>
            </a:pPr>
            <a:endParaRPr sz="1800">
              <a:solidFill>
                <a:schemeClr val="dk1"/>
              </a:solidFill>
              <a:latin typeface="Calibri"/>
              <a:ea typeface="Calibri"/>
              <a:cs typeface="Calibri"/>
              <a:sym typeface="Calibri"/>
            </a:endParaRPr>
          </a:p>
          <a:p>
            <a:pPr marL="365760" marR="0" lvl="0" indent="-256032" algn="l" rtl="0">
              <a:spcBef>
                <a:spcPts val="0"/>
              </a:spcBef>
              <a:spcAft>
                <a:spcPts val="0"/>
              </a:spcAft>
              <a:buNone/>
            </a:pPr>
            <a:r>
              <a:rPr lang="fr-FR" sz="1800">
                <a:solidFill>
                  <a:schemeClr val="dk1"/>
                </a:solidFill>
                <a:latin typeface="Calibri"/>
                <a:ea typeface="Calibri"/>
                <a:cs typeface="Calibri"/>
                <a:sym typeface="Calibri"/>
              </a:rPr>
              <a:t>Attention à la différence entre ". . . " et ’. . . ’!</a:t>
            </a:r>
            <a:endParaRPr sz="1800">
              <a:solidFill>
                <a:schemeClr val="dk1"/>
              </a:solidFill>
              <a:latin typeface="Calibri"/>
              <a:ea typeface="Calibri"/>
              <a:cs typeface="Calibri"/>
              <a:sym typeface="Calibri"/>
            </a:endParaRPr>
          </a:p>
        </p:txBody>
      </p:sp>
      <p:sp>
        <p:nvSpPr>
          <p:cNvPr id="1718" name="Google Shape;1718;p1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118</a:t>
            </a:fld>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722"/>
        <p:cNvGrpSpPr/>
        <p:nvPr/>
      </p:nvGrpSpPr>
      <p:grpSpPr>
        <a:xfrm>
          <a:off x="0" y="0"/>
          <a:ext cx="0" cy="0"/>
          <a:chOff x="0" y="0"/>
          <a:chExt cx="0" cy="0"/>
        </a:xfrm>
      </p:grpSpPr>
      <p:sp>
        <p:nvSpPr>
          <p:cNvPr id="1723" name="Google Shape;1723;p124"/>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724" name="Google Shape;1724;p124"/>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6: Programmation Shell</a:t>
            </a:r>
            <a:endParaRPr sz="1800">
              <a:solidFill>
                <a:srgbClr val="366092"/>
              </a:solidFill>
              <a:latin typeface="Calibri"/>
              <a:ea typeface="Calibri"/>
              <a:cs typeface="Calibri"/>
              <a:sym typeface="Calibri"/>
            </a:endParaRPr>
          </a:p>
        </p:txBody>
      </p:sp>
      <p:sp>
        <p:nvSpPr>
          <p:cNvPr id="1725" name="Google Shape;1725;p124"/>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Parenthèse: substitution de commandes</a:t>
            </a:r>
            <a:endParaRPr sz="2400">
              <a:solidFill>
                <a:srgbClr val="0070C0"/>
              </a:solidFill>
              <a:latin typeface="Calibri"/>
              <a:ea typeface="Calibri"/>
              <a:cs typeface="Calibri"/>
              <a:sym typeface="Calibri"/>
            </a:endParaRPr>
          </a:p>
        </p:txBody>
      </p:sp>
      <p:sp>
        <p:nvSpPr>
          <p:cNvPr id="1726" name="Google Shape;1726;p124"/>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727" name="Google Shape;1727;p124"/>
          <p:cNvSpPr/>
          <p:nvPr/>
        </p:nvSpPr>
        <p:spPr>
          <a:xfrm>
            <a:off x="285720" y="1857364"/>
            <a:ext cx="7858180" cy="3336298"/>
          </a:xfrm>
          <a:prstGeom prst="rect">
            <a:avLst/>
          </a:prstGeom>
          <a:noFill/>
          <a:ln>
            <a:noFill/>
          </a:ln>
        </p:spPr>
        <p:txBody>
          <a:bodyPr spcFirstLastPara="1" wrap="square" lIns="91425" tIns="45700" rIns="91425" bIns="45700" anchor="t" anchorCtr="0">
            <a:noAutofit/>
          </a:bodyPr>
          <a:lstStyle/>
          <a:p>
            <a:pPr marL="739775" marR="0" lvl="2" indent="-339725" algn="l" rtl="0">
              <a:lnSpc>
                <a:spcPct val="80000"/>
              </a:lnSpc>
              <a:spcBef>
                <a:spcPts val="0"/>
              </a:spcBef>
              <a:spcAft>
                <a:spcPts val="0"/>
              </a:spcAft>
              <a:buClr>
                <a:srgbClr val="006666"/>
              </a:buClr>
              <a:buSzPts val="1960"/>
              <a:buFont typeface="Noto Sans Symbols"/>
              <a:buChar char="❖"/>
            </a:pPr>
            <a:r>
              <a:rPr lang="fr-FR" sz="2800" b="0" i="0" u="none" strike="noStrike" cap="none">
                <a:solidFill>
                  <a:schemeClr val="dk1"/>
                </a:solidFill>
                <a:latin typeface="Calibri"/>
                <a:ea typeface="Calibri"/>
                <a:cs typeface="Calibri"/>
                <a:sym typeface="Calibri"/>
              </a:rPr>
              <a:t>Stocker le résultat de l’appel à une commande dans une variable?</a:t>
            </a:r>
            <a:endParaRPr/>
          </a:p>
          <a:p>
            <a:pPr marL="365760" marR="0" lvl="0" indent="-256032" algn="l" rtl="0">
              <a:spcBef>
                <a:spcPts val="0"/>
              </a:spcBef>
              <a:spcAft>
                <a:spcPts val="0"/>
              </a:spcAft>
              <a:buNone/>
            </a:pPr>
            <a:endParaRPr sz="1600">
              <a:solidFill>
                <a:schemeClr val="dk1"/>
              </a:solidFill>
              <a:latin typeface="Calibri"/>
              <a:ea typeface="Calibri"/>
              <a:cs typeface="Calibri"/>
              <a:sym typeface="Calibri"/>
            </a:endParaRPr>
          </a:p>
          <a:p>
            <a:pPr marL="1280160" marR="0" lvl="2" indent="-256032" algn="l" rtl="0">
              <a:spcBef>
                <a:spcPts val="0"/>
              </a:spcBef>
              <a:spcAft>
                <a:spcPts val="0"/>
              </a:spcAft>
              <a:buNone/>
            </a:pPr>
            <a:r>
              <a:rPr lang="fr-FR" sz="1800" b="0" i="0" u="none" strike="noStrike" cap="none">
                <a:solidFill>
                  <a:schemeClr val="dk1"/>
                </a:solidFill>
                <a:latin typeface="Calibri"/>
                <a:ea typeface="Calibri"/>
                <a:cs typeface="Calibri"/>
                <a:sym typeface="Calibri"/>
              </a:rPr>
              <a:t>$ msg="Je travaille dans ‘pwd‘" 		# Old-style</a:t>
            </a:r>
            <a:endParaRPr/>
          </a:p>
          <a:p>
            <a:pPr marL="1280160" marR="0" lvl="2" indent="-256032" algn="l" rtl="0">
              <a:spcBef>
                <a:spcPts val="0"/>
              </a:spcBef>
              <a:spcAft>
                <a:spcPts val="0"/>
              </a:spcAft>
              <a:buNone/>
            </a:pPr>
            <a:endParaRPr sz="800" b="0" i="0" u="none" strike="noStrike" cap="none">
              <a:solidFill>
                <a:schemeClr val="dk1"/>
              </a:solidFill>
              <a:latin typeface="Calibri"/>
              <a:ea typeface="Calibri"/>
              <a:cs typeface="Calibri"/>
              <a:sym typeface="Calibri"/>
            </a:endParaRPr>
          </a:p>
          <a:p>
            <a:pPr marL="1280160" marR="0" lvl="2" indent="-256032" algn="l" rtl="0">
              <a:spcBef>
                <a:spcPts val="0"/>
              </a:spcBef>
              <a:spcAft>
                <a:spcPts val="0"/>
              </a:spcAft>
              <a:buNone/>
            </a:pPr>
            <a:r>
              <a:rPr lang="fr-FR" sz="1800" b="0" i="0" u="none" strike="noStrike" cap="none">
                <a:solidFill>
                  <a:schemeClr val="dk1"/>
                </a:solidFill>
                <a:latin typeface="Calibri"/>
                <a:ea typeface="Calibri"/>
                <a:cs typeface="Calibri"/>
                <a:sym typeface="Calibri"/>
              </a:rPr>
              <a:t>$ echo $msg</a:t>
            </a:r>
            <a:endParaRPr sz="1800" b="0" i="0" u="none" strike="noStrike" cap="none">
              <a:solidFill>
                <a:schemeClr val="dk1"/>
              </a:solidFill>
              <a:latin typeface="Calibri"/>
              <a:ea typeface="Calibri"/>
              <a:cs typeface="Calibri"/>
              <a:sym typeface="Calibri"/>
            </a:endParaRPr>
          </a:p>
          <a:p>
            <a:pPr marL="1280160" marR="0" lvl="2" indent="-256032" algn="l" rtl="0">
              <a:spcBef>
                <a:spcPts val="0"/>
              </a:spcBef>
              <a:spcAft>
                <a:spcPts val="0"/>
              </a:spcAft>
              <a:buNone/>
            </a:pPr>
            <a:r>
              <a:rPr lang="fr-FR" sz="1800" b="0" i="1" u="none" strike="noStrike" cap="none">
                <a:solidFill>
                  <a:schemeClr val="dk1"/>
                </a:solidFill>
                <a:latin typeface="Calibri"/>
                <a:ea typeface="Calibri"/>
                <a:cs typeface="Calibri"/>
                <a:sym typeface="Calibri"/>
              </a:rPr>
              <a:t>Je travaille dans /tmp</a:t>
            </a:r>
            <a:endParaRPr sz="1800" b="0" i="1" u="none" strike="noStrike" cap="none">
              <a:solidFill>
                <a:schemeClr val="dk1"/>
              </a:solidFill>
              <a:latin typeface="Calibri"/>
              <a:ea typeface="Calibri"/>
              <a:cs typeface="Calibri"/>
              <a:sym typeface="Calibri"/>
            </a:endParaRPr>
          </a:p>
          <a:p>
            <a:pPr marL="1280160" marR="0" lvl="2" indent="-256032" algn="l" rtl="0">
              <a:spcBef>
                <a:spcPts val="0"/>
              </a:spcBef>
              <a:spcAft>
                <a:spcPts val="0"/>
              </a:spcAft>
              <a:buNone/>
            </a:pPr>
            <a:endParaRPr sz="800" b="0" i="1" u="none" strike="noStrike" cap="none">
              <a:solidFill>
                <a:schemeClr val="dk1"/>
              </a:solidFill>
              <a:latin typeface="Calibri"/>
              <a:ea typeface="Calibri"/>
              <a:cs typeface="Calibri"/>
              <a:sym typeface="Calibri"/>
            </a:endParaRPr>
          </a:p>
          <a:p>
            <a:pPr marL="1280160" marR="0" lvl="2" indent="-256032" algn="l" rtl="0">
              <a:spcBef>
                <a:spcPts val="0"/>
              </a:spcBef>
              <a:spcAft>
                <a:spcPts val="0"/>
              </a:spcAft>
              <a:buNone/>
            </a:pPr>
            <a:r>
              <a:rPr lang="fr-FR" sz="1800" b="0" i="0" u="none" strike="noStrike" cap="none">
                <a:solidFill>
                  <a:schemeClr val="dk1"/>
                </a:solidFill>
                <a:latin typeface="Calibri"/>
                <a:ea typeface="Calibri"/>
                <a:cs typeface="Calibri"/>
                <a:sym typeface="Calibri"/>
              </a:rPr>
              <a:t>$ msg="Je travaille dans $(pwd)"	 	# ksh/bash-style</a:t>
            </a:r>
            <a:endParaRPr/>
          </a:p>
          <a:p>
            <a:pPr marL="1280160" marR="0" lvl="2" indent="-256032" algn="l" rtl="0">
              <a:spcBef>
                <a:spcPts val="0"/>
              </a:spcBef>
              <a:spcAft>
                <a:spcPts val="0"/>
              </a:spcAft>
              <a:buNone/>
            </a:pPr>
            <a:endParaRPr sz="800" b="0" i="0" u="none" strike="noStrike" cap="none">
              <a:solidFill>
                <a:schemeClr val="dk1"/>
              </a:solidFill>
              <a:latin typeface="Calibri"/>
              <a:ea typeface="Calibri"/>
              <a:cs typeface="Calibri"/>
              <a:sym typeface="Calibri"/>
            </a:endParaRPr>
          </a:p>
          <a:p>
            <a:pPr marL="1280160" marR="0" lvl="2" indent="-256032" algn="l" rtl="0">
              <a:spcBef>
                <a:spcPts val="0"/>
              </a:spcBef>
              <a:spcAft>
                <a:spcPts val="0"/>
              </a:spcAft>
              <a:buNone/>
            </a:pPr>
            <a:r>
              <a:rPr lang="fr-FR" sz="1800" b="0" i="0" u="none" strike="noStrike" cap="none">
                <a:solidFill>
                  <a:schemeClr val="dk1"/>
                </a:solidFill>
                <a:latin typeface="Calibri"/>
                <a:ea typeface="Calibri"/>
                <a:cs typeface="Calibri"/>
                <a:sym typeface="Calibri"/>
              </a:rPr>
              <a:t>$ echo $msg</a:t>
            </a:r>
            <a:endParaRPr sz="1800" b="0" i="0" u="none" strike="noStrike" cap="none">
              <a:solidFill>
                <a:schemeClr val="dk1"/>
              </a:solidFill>
              <a:latin typeface="Calibri"/>
              <a:ea typeface="Calibri"/>
              <a:cs typeface="Calibri"/>
              <a:sym typeface="Calibri"/>
            </a:endParaRPr>
          </a:p>
          <a:p>
            <a:pPr marL="1280160" marR="0" lvl="2" indent="-256032" algn="l" rtl="0">
              <a:spcBef>
                <a:spcPts val="0"/>
              </a:spcBef>
              <a:spcAft>
                <a:spcPts val="0"/>
              </a:spcAft>
              <a:buNone/>
            </a:pPr>
            <a:r>
              <a:rPr lang="fr-FR" sz="1800" b="0" i="1" u="none" strike="noStrike" cap="none">
                <a:solidFill>
                  <a:schemeClr val="dk1"/>
                </a:solidFill>
                <a:latin typeface="Calibri"/>
                <a:ea typeface="Calibri"/>
                <a:cs typeface="Calibri"/>
                <a:sym typeface="Calibri"/>
              </a:rPr>
              <a:t>Je travaille dans /tmp</a:t>
            </a:r>
            <a:endParaRPr sz="1800" b="0" i="1" u="none" strike="noStrike" cap="none">
              <a:solidFill>
                <a:schemeClr val="dk1"/>
              </a:solidFill>
              <a:latin typeface="Calibri"/>
              <a:ea typeface="Calibri"/>
              <a:cs typeface="Calibri"/>
              <a:sym typeface="Calibri"/>
            </a:endParaRPr>
          </a:p>
          <a:p>
            <a:pPr marL="1280160" marR="0" lvl="2" indent="-256032" algn="l" rtl="0">
              <a:spcBef>
                <a:spcPts val="0"/>
              </a:spcBef>
              <a:spcAft>
                <a:spcPts val="0"/>
              </a:spcAft>
              <a:buNone/>
            </a:pPr>
            <a:r>
              <a:rPr lang="fr-FR" sz="1800" b="0" i="1"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p:txBody>
      </p:sp>
      <p:sp>
        <p:nvSpPr>
          <p:cNvPr id="1728" name="Google Shape;1728;p1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119</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220"/>
        <p:cNvGrpSpPr/>
        <p:nvPr/>
      </p:nvGrpSpPr>
      <p:grpSpPr>
        <a:xfrm>
          <a:off x="0" y="0"/>
          <a:ext cx="0" cy="0"/>
          <a:chOff x="0" y="0"/>
          <a:chExt cx="0" cy="0"/>
        </a:xfrm>
      </p:grpSpPr>
      <p:sp>
        <p:nvSpPr>
          <p:cNvPr id="221" name="Google Shape;221;p24"/>
          <p:cNvSpPr txBox="1">
            <a:spLocks noGrp="1"/>
          </p:cNvSpPr>
          <p:nvPr>
            <p:ph type="body" idx="1"/>
          </p:nvPr>
        </p:nvSpPr>
        <p:spPr>
          <a:xfrm>
            <a:off x="317200" y="1028475"/>
            <a:ext cx="8446200" cy="5143200"/>
          </a:xfrm>
          <a:prstGeom prst="rect">
            <a:avLst/>
          </a:prstGeom>
          <a:noFill/>
          <a:ln>
            <a:noFill/>
          </a:ln>
        </p:spPr>
        <p:txBody>
          <a:bodyPr spcFirstLastPara="1" wrap="square" lIns="91425" tIns="45700" rIns="91425" bIns="45700" anchor="t" anchorCtr="0">
            <a:normAutofit/>
          </a:bodyPr>
          <a:lstStyle/>
          <a:p>
            <a:pPr marL="339725" lvl="0" indent="-339725" algn="just" rtl="0">
              <a:lnSpc>
                <a:spcPct val="115000"/>
              </a:lnSpc>
              <a:spcBef>
                <a:spcPts val="0"/>
              </a:spcBef>
              <a:spcAft>
                <a:spcPts val="0"/>
              </a:spcAft>
              <a:buClr>
                <a:srgbClr val="006666"/>
              </a:buClr>
              <a:buSzPts val="2400"/>
              <a:buNone/>
            </a:pPr>
            <a:r>
              <a:rPr lang="fr-FR" sz="1683">
                <a:latin typeface="Source Code Pro"/>
                <a:ea typeface="Source Code Pro"/>
                <a:cs typeface="Source Code Pro"/>
                <a:sym typeface="Source Code Pro"/>
              </a:rPr>
              <a:t>LUNIX en Science (Pourquoi ? )</a:t>
            </a:r>
            <a:endParaRPr sz="1683">
              <a:latin typeface="Source Code Pro"/>
              <a:ea typeface="Source Code Pro"/>
              <a:cs typeface="Source Code Pro"/>
              <a:sym typeface="Source Code Pro"/>
            </a:endParaRPr>
          </a:p>
          <a:p>
            <a:pPr marL="339725" lvl="0" indent="-339725" algn="just" rtl="0">
              <a:lnSpc>
                <a:spcPct val="115000"/>
              </a:lnSpc>
              <a:spcBef>
                <a:spcPts val="0"/>
              </a:spcBef>
              <a:spcAft>
                <a:spcPts val="0"/>
              </a:spcAft>
              <a:buClr>
                <a:srgbClr val="006666"/>
              </a:buClr>
              <a:buSzPts val="2400"/>
              <a:buNone/>
            </a:pPr>
            <a:endParaRPr sz="1683">
              <a:latin typeface="Source Code Pro"/>
              <a:ea typeface="Source Code Pro"/>
              <a:cs typeface="Source Code Pro"/>
              <a:sym typeface="Source Code Pro"/>
            </a:endParaRPr>
          </a:p>
          <a:p>
            <a:pPr marL="342900" lvl="1" indent="-360920" algn="just" rtl="0">
              <a:lnSpc>
                <a:spcPct val="115000"/>
              </a:lnSpc>
              <a:spcBef>
                <a:spcPts val="400"/>
              </a:spcBef>
              <a:spcAft>
                <a:spcPts val="0"/>
              </a:spcAft>
              <a:buClr>
                <a:srgbClr val="99CCCC"/>
              </a:buClr>
              <a:buSzPts val="1684"/>
              <a:buFont typeface="Source Code Pro"/>
              <a:buChar char="•"/>
            </a:pPr>
            <a:r>
              <a:rPr lang="fr-FR" sz="1683">
                <a:latin typeface="Source Code Pro"/>
                <a:ea typeface="Source Code Pro"/>
                <a:cs typeface="Source Code Pro"/>
                <a:sym typeface="Source Code Pro"/>
              </a:rPr>
              <a:t>Populaire en raison de l'héritage fonctionnel partagé avec les systèmes Unix associés à la recherche (Irix , SunOS/Solaris…)</a:t>
            </a:r>
            <a:endParaRPr sz="1683">
              <a:latin typeface="Source Code Pro"/>
              <a:ea typeface="Source Code Pro"/>
              <a:cs typeface="Source Code Pro"/>
              <a:sym typeface="Source Code Pro"/>
            </a:endParaRPr>
          </a:p>
          <a:p>
            <a:pPr marL="342900" lvl="1" indent="-360920" algn="just" rtl="0">
              <a:lnSpc>
                <a:spcPct val="115000"/>
              </a:lnSpc>
              <a:spcBef>
                <a:spcPts val="400"/>
              </a:spcBef>
              <a:spcAft>
                <a:spcPts val="0"/>
              </a:spcAft>
              <a:buSzPts val="1684"/>
              <a:buFont typeface="Source Code Pro"/>
              <a:buChar char="•"/>
            </a:pPr>
            <a:r>
              <a:rPr lang="fr-FR" sz="1683">
                <a:latin typeface="Source Code Pro"/>
                <a:ea typeface="Source Code Pro"/>
                <a:cs typeface="Source Code Pro"/>
                <a:sym typeface="Source Code Pro"/>
              </a:rPr>
              <a:t>La disponibilité du code source et les licences semi-libérales ont facilité la tâche pour que les chercheurs puissent ajuster le noyau selon leurs besoins.</a:t>
            </a:r>
            <a:endParaRPr sz="1683">
              <a:latin typeface="Source Code Pro"/>
              <a:ea typeface="Source Code Pro"/>
              <a:cs typeface="Source Code Pro"/>
              <a:sym typeface="Source Code Pro"/>
            </a:endParaRPr>
          </a:p>
          <a:p>
            <a:pPr marL="342900" lvl="1" indent="-360920" algn="just" rtl="0">
              <a:lnSpc>
                <a:spcPct val="115000"/>
              </a:lnSpc>
              <a:spcBef>
                <a:spcPts val="400"/>
              </a:spcBef>
              <a:spcAft>
                <a:spcPts val="0"/>
              </a:spcAft>
              <a:buSzPts val="1684"/>
              <a:buFont typeface="Source Code Pro"/>
              <a:buChar char="•"/>
            </a:pPr>
            <a:r>
              <a:rPr lang="fr-FR" sz="1683">
                <a:latin typeface="Source Code Pro"/>
                <a:ea typeface="Source Code Pro"/>
                <a:cs typeface="Source Code Pro"/>
                <a:sym typeface="Source Code Pro"/>
              </a:rPr>
              <a:t>Soutien de la communauté </a:t>
            </a:r>
            <a:endParaRPr sz="1683">
              <a:latin typeface="Source Code Pro"/>
              <a:ea typeface="Source Code Pro"/>
              <a:cs typeface="Source Code Pro"/>
              <a:sym typeface="Source Code Pro"/>
            </a:endParaRPr>
          </a:p>
          <a:p>
            <a:pPr marL="342900" lvl="1" indent="-360920" algn="just" rtl="0">
              <a:lnSpc>
                <a:spcPct val="115000"/>
              </a:lnSpc>
              <a:spcBef>
                <a:spcPts val="400"/>
              </a:spcBef>
              <a:spcAft>
                <a:spcPts val="0"/>
              </a:spcAft>
              <a:buClr>
                <a:srgbClr val="99CCCC"/>
              </a:buClr>
              <a:buSzPts val="1684"/>
              <a:buFont typeface="Source Code Pro"/>
              <a:buChar char="•"/>
            </a:pPr>
            <a:r>
              <a:rPr lang="fr-FR" sz="1683">
                <a:latin typeface="Source Code Pro"/>
                <a:ea typeface="Source Code Pro"/>
                <a:cs typeface="Source Code Pro"/>
                <a:sym typeface="Source Code Pro"/>
              </a:rPr>
              <a:t>Les licences et les API de style Unix bien connues facilitent fournisseurs d'équipements HPC pour écrire des pilotes pour leur matériel</a:t>
            </a:r>
            <a:endParaRPr sz="1683">
              <a:latin typeface="Source Code Pro"/>
              <a:ea typeface="Source Code Pro"/>
              <a:cs typeface="Source Code Pro"/>
              <a:sym typeface="Source Code Pro"/>
            </a:endParaRPr>
          </a:p>
          <a:p>
            <a:pPr marL="342900" lvl="1" indent="-360920" algn="just" rtl="0">
              <a:lnSpc>
                <a:spcPct val="115000"/>
              </a:lnSpc>
              <a:spcBef>
                <a:spcPts val="400"/>
              </a:spcBef>
              <a:spcAft>
                <a:spcPts val="0"/>
              </a:spcAft>
              <a:buClr>
                <a:srgbClr val="99CCCC"/>
              </a:buClr>
              <a:buSzPts val="1684"/>
              <a:buFont typeface="Source Code Pro"/>
              <a:buChar char="•"/>
            </a:pPr>
            <a:r>
              <a:rPr lang="fr-FR" sz="1683">
                <a:latin typeface="Source Code Pro"/>
                <a:ea typeface="Source Code Pro"/>
                <a:cs typeface="Source Code Pro"/>
                <a:sym typeface="Source Code Pro"/>
              </a:rPr>
              <a:t>Large gamme d'outils disponibles pour les utilisateurs (compilateurs, bibliothèques, débogueurs, etc.</a:t>
            </a:r>
            <a:endParaRPr sz="1683">
              <a:latin typeface="Source Code Pro"/>
              <a:ea typeface="Source Code Pro"/>
              <a:cs typeface="Source Code Pro"/>
              <a:sym typeface="Source Code Pro"/>
            </a:endParaRPr>
          </a:p>
          <a:p>
            <a:pPr marL="342900" lvl="1" indent="-360920" algn="just" rtl="0">
              <a:lnSpc>
                <a:spcPct val="115000"/>
              </a:lnSpc>
              <a:spcBef>
                <a:spcPts val="400"/>
              </a:spcBef>
              <a:spcAft>
                <a:spcPts val="0"/>
              </a:spcAft>
              <a:buClr>
                <a:srgbClr val="99CCCC"/>
              </a:buClr>
              <a:buSzPts val="1684"/>
              <a:buFont typeface="Source Code Pro"/>
              <a:buChar char="•"/>
            </a:pPr>
            <a:r>
              <a:rPr lang="fr-FR" sz="1683">
                <a:latin typeface="Source Code Pro"/>
                <a:ea typeface="Source Code Pro"/>
                <a:cs typeface="Source Code Pro"/>
                <a:sym typeface="Source Code Pro"/>
              </a:rPr>
              <a:t>Performances, fonctionnalités et portabilité</a:t>
            </a:r>
            <a:endParaRPr sz="1683">
              <a:latin typeface="Source Code Pro"/>
              <a:ea typeface="Source Code Pro"/>
              <a:cs typeface="Source Code Pro"/>
              <a:sym typeface="Source Code Pro"/>
            </a:endParaRPr>
          </a:p>
          <a:p>
            <a:pPr marL="342900" lvl="0" indent="-139700" algn="just" rtl="0">
              <a:spcBef>
                <a:spcPts val="640"/>
              </a:spcBef>
              <a:spcAft>
                <a:spcPts val="0"/>
              </a:spcAft>
              <a:buClr>
                <a:schemeClr val="dk1"/>
              </a:buClr>
              <a:buSzPts val="3200"/>
              <a:buNone/>
            </a:pPr>
            <a:endParaRPr/>
          </a:p>
        </p:txBody>
      </p:sp>
      <p:sp>
        <p:nvSpPr>
          <p:cNvPr id="222" name="Google Shape;222;p24"/>
          <p:cNvSpPr/>
          <p:nvPr/>
        </p:nvSpPr>
        <p:spPr>
          <a:xfrm>
            <a:off x="142844" y="104604"/>
            <a:ext cx="3000300"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rgbClr val="FFFFFF"/>
                </a:solidFill>
                <a:latin typeface="Calibri"/>
                <a:ea typeface="Calibri"/>
                <a:cs typeface="Calibri"/>
                <a:sym typeface="Calibri"/>
              </a:rPr>
              <a:t>Linux </a:t>
            </a:r>
            <a:endParaRPr sz="1800" b="0" i="0" u="none" strike="noStrike" cap="none">
              <a:solidFill>
                <a:srgbClr val="FFFFFF"/>
              </a:solidFill>
              <a:latin typeface="Calibri"/>
              <a:ea typeface="Calibri"/>
              <a:cs typeface="Calibri"/>
              <a:sym typeface="Calibri"/>
            </a:endParaRPr>
          </a:p>
        </p:txBody>
      </p:sp>
      <p:sp>
        <p:nvSpPr>
          <p:cNvPr id="223" name="Google Shape;223;p24"/>
          <p:cNvSpPr/>
          <p:nvPr/>
        </p:nvSpPr>
        <p:spPr>
          <a:xfrm>
            <a:off x="3143240" y="71414"/>
            <a:ext cx="5857800"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366092"/>
                </a:solidFill>
                <a:latin typeface="Calibri"/>
                <a:ea typeface="Calibri"/>
                <a:cs typeface="Calibri"/>
                <a:sym typeface="Calibri"/>
              </a:rPr>
              <a:t>Chapitre 1: Présentation</a:t>
            </a:r>
            <a:endParaRPr sz="1800" b="0" i="0" u="none" strike="noStrike" cap="none">
              <a:solidFill>
                <a:srgbClr val="366092"/>
              </a:solidFill>
              <a:latin typeface="Calibri"/>
              <a:ea typeface="Calibri"/>
              <a:cs typeface="Calibri"/>
              <a:sym typeface="Calibri"/>
            </a:endParaRPr>
          </a:p>
        </p:txBody>
      </p:sp>
      <p:sp>
        <p:nvSpPr>
          <p:cNvPr id="224" name="Google Shape;224;p24"/>
          <p:cNvSpPr/>
          <p:nvPr/>
        </p:nvSpPr>
        <p:spPr>
          <a:xfrm>
            <a:off x="142844" y="428604"/>
            <a:ext cx="8858400" cy="428700"/>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rgbClr val="0070C0"/>
                </a:solidFill>
                <a:latin typeface="Calibri"/>
                <a:ea typeface="Calibri"/>
                <a:cs typeface="Calibri"/>
                <a:sym typeface="Calibri"/>
              </a:rPr>
              <a:t>Caractéristiques </a:t>
            </a:r>
            <a:r>
              <a:rPr lang="fr-FR" sz="2400">
                <a:solidFill>
                  <a:srgbClr val="0070C0"/>
                </a:solidFill>
                <a:latin typeface="Calibri"/>
                <a:ea typeface="Calibri"/>
                <a:cs typeface="Calibri"/>
                <a:sym typeface="Calibri"/>
              </a:rPr>
              <a:t>de L</a:t>
            </a:r>
            <a:r>
              <a:rPr lang="fr-FR" sz="2400" b="0" i="0" u="none" strike="noStrike" cap="none">
                <a:solidFill>
                  <a:srgbClr val="0070C0"/>
                </a:solidFill>
                <a:latin typeface="Calibri"/>
                <a:ea typeface="Calibri"/>
                <a:cs typeface="Calibri"/>
                <a:sym typeface="Calibri"/>
              </a:rPr>
              <a:t>UNIX</a:t>
            </a:r>
            <a:endParaRPr/>
          </a:p>
        </p:txBody>
      </p:sp>
      <p:sp>
        <p:nvSpPr>
          <p:cNvPr id="225" name="Google Shape;225;p24"/>
          <p:cNvSpPr/>
          <p:nvPr/>
        </p:nvSpPr>
        <p:spPr>
          <a:xfrm>
            <a:off x="142844" y="6357934"/>
            <a:ext cx="8858400" cy="285900"/>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fadeDir="5400012"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FFFFFF"/>
                </a:solidFill>
                <a:latin typeface="Calibri"/>
                <a:ea typeface="Calibri"/>
                <a:cs typeface="Calibri"/>
                <a:sym typeface="Calibri"/>
              </a:rPr>
              <a:t>		    					</a:t>
            </a:r>
            <a:endParaRPr sz="1400" b="0" i="0" u="none" strike="noStrike" cap="none">
              <a:solidFill>
                <a:srgbClr val="FFFFFF"/>
              </a:solidFill>
              <a:latin typeface="Calibri"/>
              <a:ea typeface="Calibri"/>
              <a:cs typeface="Calibri"/>
              <a:sym typeface="Calibri"/>
            </a:endParaRPr>
          </a:p>
        </p:txBody>
      </p:sp>
      <p:sp>
        <p:nvSpPr>
          <p:cNvPr id="226" name="Google Shape;226;p2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12</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3" name="Google Shape;1733;p125"/>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734" name="Google Shape;1734;p125"/>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6: Programmation Shell</a:t>
            </a:r>
            <a:endParaRPr sz="1800">
              <a:solidFill>
                <a:srgbClr val="366092"/>
              </a:solidFill>
              <a:latin typeface="Calibri"/>
              <a:ea typeface="Calibri"/>
              <a:cs typeface="Calibri"/>
              <a:sym typeface="Calibri"/>
            </a:endParaRPr>
          </a:p>
        </p:txBody>
      </p:sp>
      <p:sp>
        <p:nvSpPr>
          <p:cNvPr id="1735" name="Google Shape;1735;p125"/>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Les scripts Shell</a:t>
            </a:r>
            <a:endParaRPr sz="2400">
              <a:solidFill>
                <a:srgbClr val="0070C0"/>
              </a:solidFill>
              <a:latin typeface="Calibri"/>
              <a:ea typeface="Calibri"/>
              <a:cs typeface="Calibri"/>
              <a:sym typeface="Calibri"/>
            </a:endParaRPr>
          </a:p>
        </p:txBody>
      </p:sp>
      <p:sp>
        <p:nvSpPr>
          <p:cNvPr id="1736" name="Google Shape;1736;p125"/>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737" name="Google Shape;1737;p125"/>
          <p:cNvSpPr/>
          <p:nvPr/>
        </p:nvSpPr>
        <p:spPr>
          <a:xfrm>
            <a:off x="571472" y="1104692"/>
            <a:ext cx="7643866" cy="5348644"/>
          </a:xfrm>
          <a:prstGeom prst="rect">
            <a:avLst/>
          </a:prstGeom>
          <a:noFill/>
          <a:ln>
            <a:noFill/>
          </a:ln>
        </p:spPr>
        <p:txBody>
          <a:bodyPr spcFirstLastPara="1" wrap="square" lIns="91425" tIns="45700" rIns="91425" bIns="45700" anchor="t" anchorCtr="0">
            <a:noAutofit/>
          </a:bodyPr>
          <a:lstStyle/>
          <a:p>
            <a:pPr marL="282575" marR="0" lvl="1" indent="-282575" algn="just" rtl="0">
              <a:lnSpc>
                <a:spcPct val="80000"/>
              </a:lnSpc>
              <a:spcBef>
                <a:spcPts val="0"/>
              </a:spcBef>
              <a:spcAft>
                <a:spcPts val="0"/>
              </a:spcAft>
              <a:buClr>
                <a:srgbClr val="006666"/>
              </a:buClr>
              <a:buSzPts val="1400"/>
              <a:buFont typeface="Noto Sans Symbols"/>
              <a:buChar char="❖"/>
            </a:pPr>
            <a:r>
              <a:rPr lang="fr-FR" sz="2000" b="0" i="0" u="none" strike="noStrike" cap="none" dirty="0">
                <a:solidFill>
                  <a:schemeClr val="dk1"/>
                </a:solidFill>
                <a:latin typeface="Calibri"/>
                <a:ea typeface="Calibri"/>
                <a:cs typeface="Calibri"/>
                <a:sym typeface="Calibri"/>
              </a:rPr>
              <a:t>Un script est un fichier contenant un ensemble de commandes exécutées séquentiellement</a:t>
            </a:r>
            <a:endParaRPr dirty="0"/>
          </a:p>
          <a:p>
            <a:pPr marL="282575" marR="0" lvl="1" indent="-282575" algn="just" rtl="0">
              <a:lnSpc>
                <a:spcPct val="80000"/>
              </a:lnSpc>
              <a:spcBef>
                <a:spcPts val="475"/>
              </a:spcBef>
              <a:spcAft>
                <a:spcPts val="0"/>
              </a:spcAft>
              <a:buNone/>
            </a:pPr>
            <a:endParaRPr sz="400" b="0" i="0" u="none" strike="noStrike" cap="none" dirty="0">
              <a:solidFill>
                <a:schemeClr val="dk1"/>
              </a:solidFill>
              <a:latin typeface="Calibri"/>
              <a:ea typeface="Calibri"/>
              <a:cs typeface="Calibri"/>
              <a:sym typeface="Calibri"/>
            </a:endParaRPr>
          </a:p>
          <a:p>
            <a:pPr marL="739775" marR="0" lvl="1" indent="-339725" algn="just" rtl="0">
              <a:lnSpc>
                <a:spcPct val="80000"/>
              </a:lnSpc>
              <a:spcBef>
                <a:spcPts val="475"/>
              </a:spcBef>
              <a:spcAft>
                <a:spcPts val="0"/>
              </a:spcAft>
              <a:buClr>
                <a:srgbClr val="006666"/>
              </a:buClr>
              <a:buSzPts val="1400"/>
              <a:buFont typeface="Noto Sans Symbols"/>
              <a:buChar char="▪"/>
            </a:pPr>
            <a:r>
              <a:rPr lang="fr-FR" sz="2000" b="0" i="0" u="none" strike="noStrike" cap="none" dirty="0">
                <a:solidFill>
                  <a:srgbClr val="366092"/>
                </a:solidFill>
                <a:latin typeface="Calibri"/>
                <a:ea typeface="Calibri"/>
                <a:cs typeface="Calibri"/>
                <a:sym typeface="Calibri"/>
              </a:rPr>
              <a:t>Sous forme de fichier texte contenant des commandes</a:t>
            </a:r>
            <a:endParaRPr dirty="0"/>
          </a:p>
          <a:p>
            <a:pPr marL="739775" marR="0" lvl="1" indent="-339725" algn="just" rtl="0">
              <a:lnSpc>
                <a:spcPct val="80000"/>
              </a:lnSpc>
              <a:spcBef>
                <a:spcPts val="475"/>
              </a:spcBef>
              <a:spcAft>
                <a:spcPts val="0"/>
              </a:spcAft>
              <a:buNone/>
            </a:pPr>
            <a:endParaRPr sz="400" b="0" i="0" u="none" strike="noStrike" cap="none" dirty="0">
              <a:solidFill>
                <a:srgbClr val="366092"/>
              </a:solidFill>
              <a:latin typeface="Calibri"/>
              <a:ea typeface="Calibri"/>
              <a:cs typeface="Calibri"/>
              <a:sym typeface="Calibri"/>
            </a:endParaRPr>
          </a:p>
          <a:p>
            <a:pPr marL="282575" marR="0" lvl="1" indent="-282575" algn="just" rtl="0">
              <a:lnSpc>
                <a:spcPct val="80000"/>
              </a:lnSpc>
              <a:spcBef>
                <a:spcPts val="475"/>
              </a:spcBef>
              <a:spcAft>
                <a:spcPts val="0"/>
              </a:spcAft>
              <a:buClr>
                <a:srgbClr val="006666"/>
              </a:buClr>
              <a:buSzPts val="1400"/>
              <a:buFont typeface="Noto Sans Symbols"/>
              <a:buChar char="❖"/>
            </a:pPr>
            <a:r>
              <a:rPr lang="fr-FR" sz="2000" b="0" i="0" u="none" strike="noStrike" cap="none" dirty="0">
                <a:solidFill>
                  <a:schemeClr val="dk1"/>
                </a:solidFill>
                <a:latin typeface="Calibri"/>
                <a:ea typeface="Calibri"/>
                <a:cs typeface="Calibri"/>
                <a:sym typeface="Calibri"/>
              </a:rPr>
              <a:t>Le script ne peut être exécuté que par un interpréteur</a:t>
            </a:r>
            <a:endParaRPr dirty="0"/>
          </a:p>
          <a:p>
            <a:pPr marL="282575" marR="0" lvl="1" indent="-282575" algn="just" rtl="0">
              <a:lnSpc>
                <a:spcPct val="80000"/>
              </a:lnSpc>
              <a:spcBef>
                <a:spcPts val="475"/>
              </a:spcBef>
              <a:spcAft>
                <a:spcPts val="0"/>
              </a:spcAft>
              <a:buNone/>
            </a:pPr>
            <a:endParaRPr sz="400" b="0" i="0" u="none" strike="noStrike" cap="none" dirty="0">
              <a:solidFill>
                <a:schemeClr val="dk1"/>
              </a:solidFill>
              <a:latin typeface="Calibri"/>
              <a:ea typeface="Calibri"/>
              <a:cs typeface="Calibri"/>
              <a:sym typeface="Calibri"/>
            </a:endParaRPr>
          </a:p>
          <a:p>
            <a:pPr marL="739775" marR="0" lvl="1" indent="-339725" algn="just" rtl="0">
              <a:lnSpc>
                <a:spcPct val="80000"/>
              </a:lnSpc>
              <a:spcBef>
                <a:spcPts val="475"/>
              </a:spcBef>
              <a:spcAft>
                <a:spcPts val="0"/>
              </a:spcAft>
              <a:buClr>
                <a:srgbClr val="006666"/>
              </a:buClr>
              <a:buSzPts val="1400"/>
              <a:buFont typeface="Noto Sans Symbols"/>
              <a:buChar char="▪"/>
            </a:pPr>
            <a:r>
              <a:rPr lang="fr-FR" sz="2000" b="0" i="0" u="none" strike="noStrike" cap="none" dirty="0">
                <a:solidFill>
                  <a:srgbClr val="366092"/>
                </a:solidFill>
                <a:latin typeface="Calibri"/>
                <a:ea typeface="Calibri"/>
                <a:cs typeface="Calibri"/>
                <a:sym typeface="Calibri"/>
              </a:rPr>
              <a:t>« /bin/</a:t>
            </a:r>
            <a:r>
              <a:rPr lang="fr-FR" sz="2000" b="0" i="0" u="none" strike="noStrike" cap="none" dirty="0" err="1">
                <a:solidFill>
                  <a:srgbClr val="366092"/>
                </a:solidFill>
                <a:latin typeface="Calibri"/>
                <a:ea typeface="Calibri"/>
                <a:cs typeface="Calibri"/>
                <a:sym typeface="Calibri"/>
              </a:rPr>
              <a:t>bash</a:t>
            </a:r>
            <a:r>
              <a:rPr lang="fr-FR" sz="2000" b="0" i="0" u="none" strike="noStrike" cap="none" dirty="0">
                <a:solidFill>
                  <a:srgbClr val="366092"/>
                </a:solidFill>
                <a:latin typeface="Calibri"/>
                <a:ea typeface="Calibri"/>
                <a:cs typeface="Calibri"/>
                <a:sym typeface="Calibri"/>
              </a:rPr>
              <a:t> »   pour le </a:t>
            </a:r>
            <a:r>
              <a:rPr lang="fr-FR" sz="2000" b="0" i="0" u="none" strike="noStrike" cap="none" dirty="0" err="1">
                <a:solidFill>
                  <a:srgbClr val="366092"/>
                </a:solidFill>
                <a:latin typeface="Calibri"/>
                <a:ea typeface="Calibri"/>
                <a:cs typeface="Calibri"/>
                <a:sym typeface="Calibri"/>
              </a:rPr>
              <a:t>Bash</a:t>
            </a:r>
            <a:endParaRPr sz="2000" b="0" i="0" u="none" strike="noStrike" cap="none" dirty="0">
              <a:solidFill>
                <a:srgbClr val="366092"/>
              </a:solidFill>
              <a:latin typeface="Calibri"/>
              <a:ea typeface="Calibri"/>
              <a:cs typeface="Calibri"/>
              <a:sym typeface="Calibri"/>
            </a:endParaRPr>
          </a:p>
          <a:p>
            <a:pPr marL="739775" marR="0" lvl="1" indent="-339725" algn="just" rtl="0">
              <a:lnSpc>
                <a:spcPct val="80000"/>
              </a:lnSpc>
              <a:spcBef>
                <a:spcPts val="475"/>
              </a:spcBef>
              <a:spcAft>
                <a:spcPts val="0"/>
              </a:spcAft>
              <a:buClr>
                <a:srgbClr val="006666"/>
              </a:buClr>
              <a:buSzPts val="1400"/>
              <a:buFont typeface="Noto Sans Symbols"/>
              <a:buChar char="▪"/>
            </a:pPr>
            <a:r>
              <a:rPr lang="fr-FR" sz="2000" b="0" i="0" u="none" strike="noStrike" cap="none" dirty="0">
                <a:solidFill>
                  <a:srgbClr val="366092"/>
                </a:solidFill>
                <a:latin typeface="Calibri"/>
                <a:ea typeface="Calibri"/>
                <a:cs typeface="Calibri"/>
                <a:sym typeface="Calibri"/>
              </a:rPr>
              <a:t>« /bin/sh »        pour le Sh</a:t>
            </a:r>
            <a:endParaRPr dirty="0"/>
          </a:p>
          <a:p>
            <a:pPr marL="739775" marR="0" lvl="1" indent="-339725" algn="just" rtl="0">
              <a:lnSpc>
                <a:spcPct val="80000"/>
              </a:lnSpc>
              <a:spcBef>
                <a:spcPts val="475"/>
              </a:spcBef>
              <a:spcAft>
                <a:spcPts val="0"/>
              </a:spcAft>
              <a:buClr>
                <a:srgbClr val="006666"/>
              </a:buClr>
              <a:buSzPts val="1400"/>
              <a:buFont typeface="Noto Sans Symbols"/>
              <a:buChar char="▪"/>
            </a:pPr>
            <a:r>
              <a:rPr lang="fr-FR" sz="2000" b="0" i="0" u="none" strike="noStrike" cap="none" dirty="0">
                <a:solidFill>
                  <a:srgbClr val="366092"/>
                </a:solidFill>
                <a:latin typeface="Calibri"/>
                <a:ea typeface="Calibri"/>
                <a:cs typeface="Calibri"/>
                <a:sym typeface="Calibri"/>
              </a:rPr>
              <a:t>« /bin/</a:t>
            </a:r>
            <a:r>
              <a:rPr lang="fr-FR" sz="2000" b="0" i="0" u="none" strike="noStrike" cap="none" dirty="0" err="1">
                <a:solidFill>
                  <a:srgbClr val="366092"/>
                </a:solidFill>
                <a:latin typeface="Calibri"/>
                <a:ea typeface="Calibri"/>
                <a:cs typeface="Calibri"/>
                <a:sym typeface="Calibri"/>
              </a:rPr>
              <a:t>zsh</a:t>
            </a:r>
            <a:r>
              <a:rPr lang="fr-FR" sz="2000" b="0" i="0" u="none" strike="noStrike" cap="none" dirty="0">
                <a:solidFill>
                  <a:srgbClr val="366092"/>
                </a:solidFill>
                <a:latin typeface="Calibri"/>
                <a:ea typeface="Calibri"/>
                <a:cs typeface="Calibri"/>
                <a:sym typeface="Calibri"/>
              </a:rPr>
              <a:t> »      pour le </a:t>
            </a:r>
            <a:r>
              <a:rPr lang="fr-FR" sz="2000" b="0" i="0" u="none" strike="noStrike" cap="none" dirty="0" err="1">
                <a:solidFill>
                  <a:srgbClr val="366092"/>
                </a:solidFill>
                <a:latin typeface="Calibri"/>
                <a:ea typeface="Calibri"/>
                <a:cs typeface="Calibri"/>
                <a:sym typeface="Calibri"/>
              </a:rPr>
              <a:t>Zsh</a:t>
            </a:r>
            <a:endParaRPr dirty="0"/>
          </a:p>
          <a:p>
            <a:pPr marL="739775" marR="0" lvl="1" indent="-339725" algn="just" rtl="0">
              <a:lnSpc>
                <a:spcPct val="80000"/>
              </a:lnSpc>
              <a:spcBef>
                <a:spcPts val="475"/>
              </a:spcBef>
              <a:spcAft>
                <a:spcPts val="0"/>
              </a:spcAft>
              <a:buNone/>
            </a:pPr>
            <a:endParaRPr sz="400" b="0" i="0" u="none" strike="noStrike" cap="none" dirty="0">
              <a:solidFill>
                <a:srgbClr val="366092"/>
              </a:solidFill>
              <a:latin typeface="Calibri"/>
              <a:ea typeface="Calibri"/>
              <a:cs typeface="Calibri"/>
              <a:sym typeface="Calibri"/>
            </a:endParaRPr>
          </a:p>
          <a:p>
            <a:pPr marL="282575" marR="0" lvl="1" indent="-282575" algn="just" rtl="0">
              <a:lnSpc>
                <a:spcPct val="80000"/>
              </a:lnSpc>
              <a:spcBef>
                <a:spcPts val="475"/>
              </a:spcBef>
              <a:spcAft>
                <a:spcPts val="0"/>
              </a:spcAft>
              <a:buClr>
                <a:srgbClr val="006666"/>
              </a:buClr>
              <a:buSzPts val="1400"/>
              <a:buFont typeface="Noto Sans Symbols"/>
              <a:buChar char="❖"/>
            </a:pPr>
            <a:r>
              <a:rPr lang="fr-FR" sz="2000" b="0" i="0" u="none" strike="noStrike" cap="none" dirty="0">
                <a:solidFill>
                  <a:schemeClr val="dk1"/>
                </a:solidFill>
                <a:latin typeface="Calibri"/>
                <a:ea typeface="Calibri"/>
                <a:cs typeface="Calibri"/>
                <a:sym typeface="Calibri"/>
              </a:rPr>
              <a:t>Le langage de script Shell est un langage évolué offrant de nombreuses possibilités</a:t>
            </a:r>
            <a:endParaRPr dirty="0"/>
          </a:p>
          <a:p>
            <a:pPr marL="282575" marR="0" lvl="1" indent="-282575" algn="just" rtl="0">
              <a:lnSpc>
                <a:spcPct val="80000"/>
              </a:lnSpc>
              <a:spcBef>
                <a:spcPts val="475"/>
              </a:spcBef>
              <a:spcAft>
                <a:spcPts val="0"/>
              </a:spcAft>
              <a:buNone/>
            </a:pPr>
            <a:endParaRPr sz="400" b="0" i="0" u="none" strike="noStrike" cap="none" dirty="0">
              <a:solidFill>
                <a:schemeClr val="dk1"/>
              </a:solidFill>
              <a:latin typeface="Calibri"/>
              <a:ea typeface="Calibri"/>
              <a:cs typeface="Calibri"/>
              <a:sym typeface="Calibri"/>
            </a:endParaRPr>
          </a:p>
          <a:p>
            <a:pPr marL="739775" marR="0" lvl="1" indent="-339725" algn="just" rtl="0">
              <a:lnSpc>
                <a:spcPct val="80000"/>
              </a:lnSpc>
              <a:spcBef>
                <a:spcPts val="475"/>
              </a:spcBef>
              <a:spcAft>
                <a:spcPts val="0"/>
              </a:spcAft>
              <a:buClr>
                <a:srgbClr val="006666"/>
              </a:buClr>
              <a:buSzPts val="1400"/>
              <a:buFont typeface="Noto Sans Symbols"/>
              <a:buChar char="▪"/>
            </a:pPr>
            <a:r>
              <a:rPr lang="fr-FR" sz="2000" b="0" i="0" u="none" strike="noStrike" cap="none" dirty="0">
                <a:solidFill>
                  <a:srgbClr val="366092"/>
                </a:solidFill>
                <a:latin typeface="Calibri"/>
                <a:ea typeface="Calibri"/>
                <a:cs typeface="Calibri"/>
                <a:sym typeface="Calibri"/>
              </a:rPr>
              <a:t>Boucles, variables, tests avec if, création de fonctions, …</a:t>
            </a:r>
            <a:endParaRPr dirty="0"/>
          </a:p>
          <a:p>
            <a:pPr marL="739775" marR="0" lvl="1" indent="-339725" algn="just" rtl="0">
              <a:lnSpc>
                <a:spcPct val="80000"/>
              </a:lnSpc>
              <a:spcBef>
                <a:spcPts val="475"/>
              </a:spcBef>
              <a:spcAft>
                <a:spcPts val="0"/>
              </a:spcAft>
              <a:buNone/>
            </a:pPr>
            <a:endParaRPr sz="400" b="0" i="0" u="none" strike="noStrike" cap="none" dirty="0">
              <a:solidFill>
                <a:srgbClr val="366092"/>
              </a:solidFill>
              <a:latin typeface="Calibri"/>
              <a:ea typeface="Calibri"/>
              <a:cs typeface="Calibri"/>
              <a:sym typeface="Calibri"/>
            </a:endParaRPr>
          </a:p>
          <a:p>
            <a:pPr marL="282575" marR="0" lvl="1" indent="-282575" algn="just" rtl="0">
              <a:lnSpc>
                <a:spcPct val="80000"/>
              </a:lnSpc>
              <a:spcBef>
                <a:spcPts val="475"/>
              </a:spcBef>
              <a:spcAft>
                <a:spcPts val="0"/>
              </a:spcAft>
              <a:buClr>
                <a:srgbClr val="006666"/>
              </a:buClr>
              <a:buSzPts val="1400"/>
              <a:buFont typeface="Noto Sans Symbols"/>
              <a:buChar char="❖"/>
            </a:pPr>
            <a:r>
              <a:rPr lang="fr-FR" sz="2000" b="0" i="0" u="none" strike="noStrike" cap="none" dirty="0">
                <a:solidFill>
                  <a:schemeClr val="dk1"/>
                </a:solidFill>
                <a:latin typeface="Calibri"/>
                <a:ea typeface="Calibri"/>
                <a:cs typeface="Calibri"/>
                <a:sym typeface="Calibri"/>
              </a:rPr>
              <a:t>Dans quels cas utilise-t-on les scripts ?</a:t>
            </a:r>
            <a:endParaRPr dirty="0"/>
          </a:p>
          <a:p>
            <a:pPr marL="282575" marR="0" lvl="1" indent="-282575" algn="just" rtl="0">
              <a:lnSpc>
                <a:spcPct val="80000"/>
              </a:lnSpc>
              <a:spcBef>
                <a:spcPts val="475"/>
              </a:spcBef>
              <a:spcAft>
                <a:spcPts val="0"/>
              </a:spcAft>
              <a:buNone/>
            </a:pPr>
            <a:endParaRPr sz="400" b="0" i="0" u="none" strike="noStrike" cap="none" dirty="0">
              <a:solidFill>
                <a:schemeClr val="dk1"/>
              </a:solidFill>
              <a:latin typeface="Calibri"/>
              <a:ea typeface="Calibri"/>
              <a:cs typeface="Calibri"/>
              <a:sym typeface="Calibri"/>
            </a:endParaRPr>
          </a:p>
          <a:p>
            <a:pPr marL="739775" marR="0" lvl="1" indent="-339725" algn="just" rtl="0">
              <a:lnSpc>
                <a:spcPct val="80000"/>
              </a:lnSpc>
              <a:spcBef>
                <a:spcPts val="475"/>
              </a:spcBef>
              <a:spcAft>
                <a:spcPts val="0"/>
              </a:spcAft>
              <a:buClr>
                <a:srgbClr val="006666"/>
              </a:buClr>
              <a:buSzPts val="1400"/>
              <a:buFont typeface="Noto Sans Symbols"/>
              <a:buChar char="▪"/>
            </a:pPr>
            <a:r>
              <a:rPr lang="fr-FR" sz="2000" b="0" i="0" u="none" strike="noStrike" cap="none" dirty="0">
                <a:solidFill>
                  <a:srgbClr val="366092"/>
                </a:solidFill>
                <a:latin typeface="Calibri"/>
                <a:ea typeface="Calibri"/>
                <a:cs typeface="Calibri"/>
                <a:sym typeface="Calibri"/>
              </a:rPr>
              <a:t>Pour effectuer un travail répétitif</a:t>
            </a:r>
            <a:endParaRPr dirty="0"/>
          </a:p>
          <a:p>
            <a:pPr marL="739775" marR="0" lvl="1" indent="-339725" algn="just" rtl="0">
              <a:lnSpc>
                <a:spcPct val="80000"/>
              </a:lnSpc>
              <a:spcBef>
                <a:spcPts val="475"/>
              </a:spcBef>
              <a:spcAft>
                <a:spcPts val="0"/>
              </a:spcAft>
              <a:buClr>
                <a:srgbClr val="006666"/>
              </a:buClr>
              <a:buSzPts val="1400"/>
              <a:buFont typeface="Noto Sans Symbols"/>
              <a:buChar char="▪"/>
            </a:pPr>
            <a:r>
              <a:rPr lang="fr-FR" sz="2000" b="0" i="0" u="none" strike="noStrike" cap="none" dirty="0">
                <a:solidFill>
                  <a:srgbClr val="366092"/>
                </a:solidFill>
                <a:latin typeface="Calibri"/>
                <a:ea typeface="Calibri"/>
                <a:cs typeface="Calibri"/>
                <a:sym typeface="Calibri"/>
              </a:rPr>
              <a:t>Pour des tâches d’administration système</a:t>
            </a:r>
            <a:endParaRPr dirty="0"/>
          </a:p>
          <a:p>
            <a:pPr marL="739775" marR="0" lvl="1" indent="-339725" algn="just" rtl="0">
              <a:lnSpc>
                <a:spcPct val="80000"/>
              </a:lnSpc>
              <a:spcBef>
                <a:spcPts val="475"/>
              </a:spcBef>
              <a:spcAft>
                <a:spcPts val="0"/>
              </a:spcAft>
              <a:buClr>
                <a:srgbClr val="006666"/>
              </a:buClr>
              <a:buSzPts val="1400"/>
              <a:buFont typeface="Noto Sans Symbols"/>
              <a:buChar char="▪"/>
            </a:pPr>
            <a:r>
              <a:rPr lang="fr-FR" sz="2000" b="0" i="0" u="none" strike="noStrike" cap="none" dirty="0">
                <a:solidFill>
                  <a:srgbClr val="366092"/>
                </a:solidFill>
                <a:latin typeface="Calibri"/>
                <a:ea typeface="Calibri"/>
                <a:cs typeface="Calibri"/>
                <a:sym typeface="Calibri"/>
              </a:rPr>
              <a:t>Pour installer des programmes</a:t>
            </a:r>
            <a:endParaRPr dirty="0"/>
          </a:p>
          <a:p>
            <a:pPr marL="739775" marR="0" lvl="1" indent="-339725" algn="just" rtl="0">
              <a:lnSpc>
                <a:spcPct val="80000"/>
              </a:lnSpc>
              <a:spcBef>
                <a:spcPts val="475"/>
              </a:spcBef>
              <a:spcAft>
                <a:spcPts val="0"/>
              </a:spcAft>
              <a:buClr>
                <a:srgbClr val="006666"/>
              </a:buClr>
              <a:buSzPts val="1400"/>
              <a:buFont typeface="Noto Sans Symbols"/>
              <a:buChar char="▪"/>
            </a:pPr>
            <a:r>
              <a:rPr lang="fr-FR" sz="2000" b="0" i="0" u="none" strike="noStrike" cap="none" dirty="0">
                <a:solidFill>
                  <a:srgbClr val="366092"/>
                </a:solidFill>
                <a:latin typeface="Calibri"/>
                <a:ea typeface="Calibri"/>
                <a:cs typeface="Calibri"/>
                <a:sym typeface="Calibri"/>
              </a:rPr>
              <a:t>Au démarrage du système pour démarrer les services et applis</a:t>
            </a:r>
            <a:endParaRPr dirty="0"/>
          </a:p>
        </p:txBody>
      </p:sp>
      <p:sp>
        <p:nvSpPr>
          <p:cNvPr id="1738" name="Google Shape;1738;p1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120</a:t>
            </a:fld>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742"/>
        <p:cNvGrpSpPr/>
        <p:nvPr/>
      </p:nvGrpSpPr>
      <p:grpSpPr>
        <a:xfrm>
          <a:off x="0" y="0"/>
          <a:ext cx="0" cy="0"/>
          <a:chOff x="0" y="0"/>
          <a:chExt cx="0" cy="0"/>
        </a:xfrm>
      </p:grpSpPr>
      <p:sp>
        <p:nvSpPr>
          <p:cNvPr id="1743" name="Google Shape;1743;p126"/>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744" name="Google Shape;1744;p126"/>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6: Programmation Shell</a:t>
            </a:r>
            <a:endParaRPr sz="1800">
              <a:solidFill>
                <a:srgbClr val="366092"/>
              </a:solidFill>
              <a:latin typeface="Calibri"/>
              <a:ea typeface="Calibri"/>
              <a:cs typeface="Calibri"/>
              <a:sym typeface="Calibri"/>
            </a:endParaRPr>
          </a:p>
        </p:txBody>
      </p:sp>
      <p:sp>
        <p:nvSpPr>
          <p:cNvPr id="1745" name="Google Shape;1745;p126"/>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Exécuter un script</a:t>
            </a:r>
            <a:endParaRPr sz="2400">
              <a:solidFill>
                <a:srgbClr val="0070C0"/>
              </a:solidFill>
              <a:latin typeface="Calibri"/>
              <a:ea typeface="Calibri"/>
              <a:cs typeface="Calibri"/>
              <a:sym typeface="Calibri"/>
            </a:endParaRPr>
          </a:p>
        </p:txBody>
      </p:sp>
      <p:sp>
        <p:nvSpPr>
          <p:cNvPr id="1746" name="Google Shape;1746;p126"/>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747" name="Google Shape;1747;p126"/>
          <p:cNvSpPr txBox="1">
            <a:spLocks noGrp="1"/>
          </p:cNvSpPr>
          <p:nvPr>
            <p:ph type="body" idx="1"/>
          </p:nvPr>
        </p:nvSpPr>
        <p:spPr>
          <a:xfrm>
            <a:off x="358807" y="1142984"/>
            <a:ext cx="8713787" cy="5072098"/>
          </a:xfrm>
          <a:prstGeom prst="rect">
            <a:avLst/>
          </a:prstGeom>
          <a:noFill/>
          <a:ln>
            <a:noFill/>
          </a:ln>
        </p:spPr>
        <p:txBody>
          <a:bodyPr spcFirstLastPara="1" wrap="square" lIns="91425" tIns="45700" rIns="91425" bIns="45700" anchor="t" anchorCtr="0">
            <a:normAutofit lnSpcReduction="10000"/>
          </a:bodyPr>
          <a:lstStyle/>
          <a:p>
            <a:pPr marL="282575" lvl="1" indent="-282575" algn="l" rtl="0">
              <a:lnSpc>
                <a:spcPct val="80000"/>
              </a:lnSpc>
              <a:spcBef>
                <a:spcPts val="0"/>
              </a:spcBef>
              <a:spcAft>
                <a:spcPts val="0"/>
              </a:spcAft>
              <a:buClr>
                <a:srgbClr val="006666"/>
              </a:buClr>
              <a:buSzPts val="1540"/>
              <a:buFont typeface="Noto Sans Symbols"/>
              <a:buChar char="❖"/>
            </a:pPr>
            <a:r>
              <a:rPr lang="fr-FR" sz="2200"/>
              <a:t>Pour exécuter le script, il faut appeler l’interpréteur</a:t>
            </a:r>
            <a:endParaRPr/>
          </a:p>
          <a:p>
            <a:pPr marL="342900" lvl="0" indent="-177800" algn="l" rtl="0">
              <a:spcBef>
                <a:spcPts val="520"/>
              </a:spcBef>
              <a:spcAft>
                <a:spcPts val="0"/>
              </a:spcAft>
              <a:buClr>
                <a:schemeClr val="dk1"/>
              </a:buClr>
              <a:buSzPts val="2600"/>
              <a:buNone/>
            </a:pPr>
            <a:endParaRPr sz="2600"/>
          </a:p>
          <a:p>
            <a:pPr marL="282575" lvl="1" indent="-282575" algn="l" rtl="0">
              <a:lnSpc>
                <a:spcPct val="90000"/>
              </a:lnSpc>
              <a:spcBef>
                <a:spcPts val="475"/>
              </a:spcBef>
              <a:spcAft>
                <a:spcPts val="0"/>
              </a:spcAft>
              <a:buClr>
                <a:srgbClr val="006666"/>
              </a:buClr>
              <a:buSzPts val="1540"/>
              <a:buFont typeface="Noto Sans Symbols"/>
              <a:buChar char="❖"/>
            </a:pPr>
            <a:endParaRPr sz="2200"/>
          </a:p>
          <a:p>
            <a:pPr marL="282575" lvl="1" indent="-276225" algn="l" rtl="0">
              <a:lnSpc>
                <a:spcPct val="90000"/>
              </a:lnSpc>
              <a:spcBef>
                <a:spcPts val="475"/>
              </a:spcBef>
              <a:spcAft>
                <a:spcPts val="0"/>
              </a:spcAft>
              <a:buClr>
                <a:srgbClr val="006666"/>
              </a:buClr>
              <a:buSzPts val="1440"/>
              <a:buFont typeface="Noto Sans Symbols"/>
              <a:buChar char="❖"/>
            </a:pPr>
            <a:r>
              <a:rPr lang="fr-FR" sz="2100"/>
              <a:t>Possibilité de simplifier l’appel en ajoutant la ligne suivante en tête du script</a:t>
            </a:r>
            <a:endParaRPr sz="2700"/>
          </a:p>
          <a:p>
            <a:pPr marL="742950" lvl="1" indent="-120650" algn="l" rtl="0">
              <a:spcBef>
                <a:spcPts val="520"/>
              </a:spcBef>
              <a:spcAft>
                <a:spcPts val="0"/>
              </a:spcAft>
              <a:buClr>
                <a:schemeClr val="dk1"/>
              </a:buClr>
              <a:buSzPts val="2600"/>
              <a:buNone/>
            </a:pPr>
            <a:endParaRPr sz="2600">
              <a:latin typeface="Arial"/>
              <a:ea typeface="Arial"/>
              <a:cs typeface="Arial"/>
              <a:sym typeface="Arial"/>
            </a:endParaRPr>
          </a:p>
          <a:p>
            <a:pPr marL="739775" lvl="1" indent="-339725" algn="l" rtl="0">
              <a:lnSpc>
                <a:spcPct val="80000"/>
              </a:lnSpc>
              <a:spcBef>
                <a:spcPts val="475"/>
              </a:spcBef>
              <a:spcAft>
                <a:spcPts val="0"/>
              </a:spcAft>
              <a:buClr>
                <a:srgbClr val="006666"/>
              </a:buClr>
              <a:buSzPts val="1400"/>
              <a:buFont typeface="Noto Sans Symbols"/>
              <a:buChar char="▪"/>
            </a:pPr>
            <a:endParaRPr sz="2000">
              <a:solidFill>
                <a:srgbClr val="366092"/>
              </a:solidFill>
            </a:endParaRPr>
          </a:p>
          <a:p>
            <a:pPr marL="739775" lvl="1" indent="-339725" algn="l" rtl="0">
              <a:lnSpc>
                <a:spcPct val="80000"/>
              </a:lnSpc>
              <a:spcBef>
                <a:spcPts val="475"/>
              </a:spcBef>
              <a:spcAft>
                <a:spcPts val="0"/>
              </a:spcAft>
              <a:buClr>
                <a:srgbClr val="006666"/>
              </a:buClr>
              <a:buSzPts val="1400"/>
              <a:buFont typeface="Noto Sans Symbols"/>
              <a:buChar char="▪"/>
            </a:pPr>
            <a:r>
              <a:rPr lang="fr-FR" sz="2000">
                <a:solidFill>
                  <a:srgbClr val="366092"/>
                </a:solidFill>
              </a:rPr>
              <a:t> L’appel est alors plus simple</a:t>
            </a:r>
            <a:endParaRPr/>
          </a:p>
          <a:p>
            <a:pPr marL="742950" lvl="1" indent="-285750" algn="l" rtl="0">
              <a:spcBef>
                <a:spcPts val="520"/>
              </a:spcBef>
              <a:spcAft>
                <a:spcPts val="0"/>
              </a:spcAft>
              <a:buClr>
                <a:schemeClr val="dk1"/>
              </a:buClr>
              <a:buSzPts val="2600"/>
              <a:buNone/>
            </a:pPr>
            <a:endParaRPr sz="2600">
              <a:latin typeface="Arial"/>
              <a:ea typeface="Arial"/>
              <a:cs typeface="Arial"/>
              <a:sym typeface="Arial"/>
            </a:endParaRPr>
          </a:p>
          <a:p>
            <a:pPr marL="282575" lvl="1" indent="-282575" algn="l" rtl="0">
              <a:spcBef>
                <a:spcPts val="475"/>
              </a:spcBef>
              <a:spcAft>
                <a:spcPts val="0"/>
              </a:spcAft>
              <a:buClr>
                <a:srgbClr val="006666"/>
              </a:buClr>
              <a:buSzPts val="1540"/>
              <a:buFont typeface="Noto Sans Symbols"/>
              <a:buChar char="❖"/>
            </a:pPr>
            <a:endParaRPr sz="2200"/>
          </a:p>
          <a:p>
            <a:pPr marL="282575" lvl="1" indent="-282575" algn="l" rtl="0">
              <a:spcBef>
                <a:spcPts val="475"/>
              </a:spcBef>
              <a:spcAft>
                <a:spcPts val="0"/>
              </a:spcAft>
              <a:buClr>
                <a:srgbClr val="006666"/>
              </a:buClr>
              <a:buSzPts val="1540"/>
              <a:buFont typeface="Noto Sans Symbols"/>
              <a:buChar char="❖"/>
            </a:pPr>
            <a:r>
              <a:rPr lang="fr-FR" sz="2200"/>
              <a:t>L’utilisateur courant doit posséder le droit « x » pour le fichier</a:t>
            </a:r>
            <a:endParaRPr/>
          </a:p>
          <a:p>
            <a:pPr marL="282575" lvl="1" indent="-282575" algn="l" rtl="0">
              <a:spcBef>
                <a:spcPts val="475"/>
              </a:spcBef>
              <a:spcAft>
                <a:spcPts val="0"/>
              </a:spcAft>
              <a:buClr>
                <a:srgbClr val="006666"/>
              </a:buClr>
              <a:buSzPts val="280"/>
              <a:buNone/>
            </a:pPr>
            <a:endParaRPr sz="400"/>
          </a:p>
          <a:p>
            <a:pPr marL="739775" lvl="1" indent="-339725" algn="l" rtl="0">
              <a:lnSpc>
                <a:spcPct val="80000"/>
              </a:lnSpc>
              <a:spcBef>
                <a:spcPts val="475"/>
              </a:spcBef>
              <a:spcAft>
                <a:spcPts val="0"/>
              </a:spcAft>
              <a:buClr>
                <a:srgbClr val="006666"/>
              </a:buClr>
              <a:buSzPts val="1400"/>
              <a:buFont typeface="Noto Sans Symbols"/>
              <a:buChar char="▪"/>
            </a:pPr>
            <a:r>
              <a:rPr lang="fr-FR" sz="2000">
                <a:solidFill>
                  <a:srgbClr val="366092"/>
                </a:solidFill>
              </a:rPr>
              <a:t>Exemple : Seul, l’utilisateur « mohamed » pourra exécuter le script</a:t>
            </a:r>
            <a:endParaRPr/>
          </a:p>
          <a:p>
            <a:pPr marL="742950" lvl="1" indent="-120650" algn="l" rtl="0">
              <a:spcBef>
                <a:spcPts val="520"/>
              </a:spcBef>
              <a:spcAft>
                <a:spcPts val="0"/>
              </a:spcAft>
              <a:buClr>
                <a:schemeClr val="dk1"/>
              </a:buClr>
              <a:buSzPts val="2600"/>
              <a:buNone/>
            </a:pPr>
            <a:endParaRPr sz="2600">
              <a:latin typeface="Arial"/>
              <a:ea typeface="Arial"/>
              <a:cs typeface="Arial"/>
              <a:sym typeface="Arial"/>
            </a:endParaRPr>
          </a:p>
          <a:p>
            <a:pPr marL="739775" lvl="1" indent="-339725" algn="l" rtl="0">
              <a:lnSpc>
                <a:spcPct val="80000"/>
              </a:lnSpc>
              <a:spcBef>
                <a:spcPts val="475"/>
              </a:spcBef>
              <a:spcAft>
                <a:spcPts val="0"/>
              </a:spcAft>
              <a:buClr>
                <a:srgbClr val="006666"/>
              </a:buClr>
              <a:buSzPts val="1400"/>
              <a:buFont typeface="Noto Sans Symbols"/>
              <a:buChar char="▪"/>
            </a:pPr>
            <a:r>
              <a:rPr lang="fr-FR" sz="2000">
                <a:solidFill>
                  <a:srgbClr val="366092"/>
                </a:solidFill>
              </a:rPr>
              <a:t>Pour autoriser les membres du groupe « info »</a:t>
            </a:r>
            <a:endParaRPr/>
          </a:p>
          <a:p>
            <a:pPr marL="742950" lvl="1" indent="-120650" algn="l" rtl="0">
              <a:spcBef>
                <a:spcPts val="520"/>
              </a:spcBef>
              <a:spcAft>
                <a:spcPts val="0"/>
              </a:spcAft>
              <a:buClr>
                <a:schemeClr val="dk1"/>
              </a:buClr>
              <a:buSzPts val="2600"/>
              <a:buNone/>
            </a:pPr>
            <a:endParaRPr sz="2600">
              <a:latin typeface="Arial"/>
              <a:ea typeface="Arial"/>
              <a:cs typeface="Arial"/>
              <a:sym typeface="Arial"/>
            </a:endParaRPr>
          </a:p>
          <a:p>
            <a:pPr marL="742950" lvl="1" indent="-107950" algn="l" rtl="0">
              <a:spcBef>
                <a:spcPts val="560"/>
              </a:spcBef>
              <a:spcAft>
                <a:spcPts val="0"/>
              </a:spcAft>
              <a:buClr>
                <a:schemeClr val="dk1"/>
              </a:buClr>
              <a:buSzPts val="2800"/>
              <a:buNone/>
            </a:pPr>
            <a:endParaRPr>
              <a:latin typeface="Arial"/>
              <a:ea typeface="Arial"/>
              <a:cs typeface="Arial"/>
              <a:sym typeface="Arial"/>
            </a:endParaRPr>
          </a:p>
        </p:txBody>
      </p:sp>
      <p:sp>
        <p:nvSpPr>
          <p:cNvPr id="1748" name="Google Shape;1748;p126"/>
          <p:cNvSpPr/>
          <p:nvPr/>
        </p:nvSpPr>
        <p:spPr>
          <a:xfrm>
            <a:off x="822357" y="1571595"/>
            <a:ext cx="7000875" cy="285750"/>
          </a:xfrm>
          <a:prstGeom prst="rect">
            <a:avLst/>
          </a:prstGeom>
          <a:solidFill>
            <a:schemeClr val="lt1"/>
          </a:solidFill>
          <a:ln w="25400" cap="flat" cmpd="sng">
            <a:solidFill>
              <a:srgbClr val="FFC000"/>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spcBef>
                <a:spcPts val="0"/>
              </a:spcBef>
              <a:spcAft>
                <a:spcPts val="0"/>
              </a:spcAft>
              <a:buNone/>
            </a:pPr>
            <a:r>
              <a:rPr lang="fr-FR" sz="1400">
                <a:solidFill>
                  <a:schemeClr val="dk1"/>
                </a:solidFill>
                <a:latin typeface="Droid Sans Mono"/>
                <a:ea typeface="Droid Sans Mono"/>
                <a:cs typeface="Droid Sans Mono"/>
                <a:sym typeface="Droid Sans Mono"/>
              </a:rPr>
              <a:t>mohamed@localhost:~ #</a:t>
            </a:r>
            <a:r>
              <a:rPr lang="fr-FR" sz="1400" b="1">
                <a:solidFill>
                  <a:schemeClr val="dk1"/>
                </a:solidFill>
                <a:latin typeface="Droid Sans Mono"/>
                <a:ea typeface="Droid Sans Mono"/>
                <a:cs typeface="Droid Sans Mono"/>
                <a:sym typeface="Droid Sans Mono"/>
              </a:rPr>
              <a:t> bash monscript</a:t>
            </a:r>
            <a:endParaRPr sz="1400" b="1">
              <a:solidFill>
                <a:schemeClr val="dk1"/>
              </a:solidFill>
              <a:latin typeface="Droid Sans Mono"/>
              <a:ea typeface="Droid Sans Mono"/>
              <a:cs typeface="Droid Sans Mono"/>
              <a:sym typeface="Droid Sans Mono"/>
            </a:endParaRPr>
          </a:p>
        </p:txBody>
      </p:sp>
      <p:sp>
        <p:nvSpPr>
          <p:cNvPr id="1749" name="Google Shape;1749;p126"/>
          <p:cNvSpPr/>
          <p:nvPr/>
        </p:nvSpPr>
        <p:spPr>
          <a:xfrm>
            <a:off x="822329" y="3036017"/>
            <a:ext cx="7000800" cy="285900"/>
          </a:xfrm>
          <a:prstGeom prst="rect">
            <a:avLst/>
          </a:prstGeom>
          <a:solidFill>
            <a:schemeClr val="lt1"/>
          </a:solidFill>
          <a:ln w="25400" cap="flat" cmpd="sng">
            <a:solidFill>
              <a:srgbClr val="FFC000"/>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spcBef>
                <a:spcPts val="0"/>
              </a:spcBef>
              <a:spcAft>
                <a:spcPts val="0"/>
              </a:spcAft>
              <a:buNone/>
            </a:pPr>
            <a:r>
              <a:rPr lang="fr-FR" sz="1400">
                <a:solidFill>
                  <a:schemeClr val="dk1"/>
                </a:solidFill>
                <a:latin typeface="Droid Sans Mono"/>
                <a:ea typeface="Droid Sans Mono"/>
                <a:cs typeface="Droid Sans Mono"/>
                <a:sym typeface="Droid Sans Mono"/>
              </a:rPr>
              <a:t>#!/bin/bash</a:t>
            </a:r>
            <a:endParaRPr sz="1400">
              <a:solidFill>
                <a:schemeClr val="dk1"/>
              </a:solidFill>
              <a:latin typeface="Droid Sans Mono"/>
              <a:ea typeface="Droid Sans Mono"/>
              <a:cs typeface="Droid Sans Mono"/>
              <a:sym typeface="Droid Sans Mono"/>
            </a:endParaRPr>
          </a:p>
          <a:p>
            <a:pPr marL="0" marR="0" lvl="0" indent="0" algn="l" rtl="0">
              <a:spcBef>
                <a:spcPts val="0"/>
              </a:spcBef>
              <a:spcAft>
                <a:spcPts val="0"/>
              </a:spcAft>
              <a:buNone/>
            </a:pPr>
            <a:endParaRPr b="1">
              <a:solidFill>
                <a:schemeClr val="dk1"/>
              </a:solidFill>
              <a:latin typeface="Droid Sans Mono"/>
              <a:ea typeface="Droid Sans Mono"/>
              <a:cs typeface="Droid Sans Mono"/>
              <a:sym typeface="Droid Sans Mono"/>
            </a:endParaRPr>
          </a:p>
          <a:p>
            <a:pPr marL="0" marR="0" lvl="0" indent="0" algn="l" rtl="0">
              <a:spcBef>
                <a:spcPts val="0"/>
              </a:spcBef>
              <a:spcAft>
                <a:spcPts val="0"/>
              </a:spcAft>
              <a:buNone/>
            </a:pPr>
            <a:endParaRPr b="1">
              <a:solidFill>
                <a:schemeClr val="dk1"/>
              </a:solidFill>
              <a:latin typeface="Droid Sans Mono"/>
              <a:ea typeface="Droid Sans Mono"/>
              <a:cs typeface="Droid Sans Mono"/>
              <a:sym typeface="Droid Sans Mono"/>
            </a:endParaRPr>
          </a:p>
          <a:p>
            <a:pPr marL="0" marR="0" lvl="0" indent="0" algn="l" rtl="0">
              <a:spcBef>
                <a:spcPts val="0"/>
              </a:spcBef>
              <a:spcAft>
                <a:spcPts val="0"/>
              </a:spcAft>
              <a:buNone/>
            </a:pPr>
            <a:endParaRPr b="1">
              <a:solidFill>
                <a:schemeClr val="dk1"/>
              </a:solidFill>
              <a:latin typeface="Droid Sans Mono"/>
              <a:ea typeface="Droid Sans Mono"/>
              <a:cs typeface="Droid Sans Mono"/>
              <a:sym typeface="Droid Sans Mono"/>
            </a:endParaRPr>
          </a:p>
        </p:txBody>
      </p:sp>
      <p:sp>
        <p:nvSpPr>
          <p:cNvPr id="1750" name="Google Shape;1750;p126"/>
          <p:cNvSpPr/>
          <p:nvPr/>
        </p:nvSpPr>
        <p:spPr>
          <a:xfrm>
            <a:off x="822329" y="3500438"/>
            <a:ext cx="7000875" cy="285750"/>
          </a:xfrm>
          <a:prstGeom prst="rect">
            <a:avLst/>
          </a:prstGeom>
          <a:solidFill>
            <a:schemeClr val="lt1"/>
          </a:solidFill>
          <a:ln w="25400" cap="flat" cmpd="sng">
            <a:solidFill>
              <a:srgbClr val="FFC000"/>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spcBef>
                <a:spcPts val="0"/>
              </a:spcBef>
              <a:spcAft>
                <a:spcPts val="0"/>
              </a:spcAft>
              <a:buNone/>
            </a:pPr>
            <a:r>
              <a:rPr lang="fr-FR" sz="1400">
                <a:solidFill>
                  <a:schemeClr val="dk1"/>
                </a:solidFill>
                <a:latin typeface="Droid Sans Mono"/>
                <a:ea typeface="Droid Sans Mono"/>
                <a:cs typeface="Droid Sans Mono"/>
                <a:sym typeface="Droid Sans Mono"/>
              </a:rPr>
              <a:t>root@localhost:~ # </a:t>
            </a:r>
            <a:r>
              <a:rPr lang="fr-FR" sz="1400" b="1">
                <a:solidFill>
                  <a:schemeClr val="dk1"/>
                </a:solidFill>
                <a:latin typeface="Droid Sans Mono"/>
                <a:ea typeface="Droid Sans Mono"/>
                <a:cs typeface="Droid Sans Mono"/>
                <a:sym typeface="Droid Sans Mono"/>
              </a:rPr>
              <a:t>./monscript</a:t>
            </a:r>
            <a:endParaRPr/>
          </a:p>
          <a:p>
            <a:pPr marL="0" marR="0" lvl="0" indent="0" algn="l" rtl="0">
              <a:spcBef>
                <a:spcPts val="0"/>
              </a:spcBef>
              <a:spcAft>
                <a:spcPts val="0"/>
              </a:spcAft>
              <a:buNone/>
            </a:pPr>
            <a:endParaRPr sz="1400" b="1">
              <a:solidFill>
                <a:schemeClr val="dk1"/>
              </a:solidFill>
              <a:latin typeface="Droid Sans Mono"/>
              <a:ea typeface="Droid Sans Mono"/>
              <a:cs typeface="Droid Sans Mono"/>
              <a:sym typeface="Droid Sans Mono"/>
            </a:endParaRPr>
          </a:p>
        </p:txBody>
      </p:sp>
      <p:sp>
        <p:nvSpPr>
          <p:cNvPr id="1751" name="Google Shape;1751;p126"/>
          <p:cNvSpPr/>
          <p:nvPr/>
        </p:nvSpPr>
        <p:spPr>
          <a:xfrm>
            <a:off x="822329" y="4178879"/>
            <a:ext cx="7000800" cy="285900"/>
          </a:xfrm>
          <a:prstGeom prst="rect">
            <a:avLst/>
          </a:prstGeom>
          <a:solidFill>
            <a:schemeClr val="lt1"/>
          </a:solidFill>
          <a:ln w="25400" cap="flat" cmpd="sng">
            <a:solidFill>
              <a:srgbClr val="FFC000"/>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spcBef>
                <a:spcPts val="0"/>
              </a:spcBef>
              <a:spcAft>
                <a:spcPts val="0"/>
              </a:spcAft>
              <a:buNone/>
            </a:pPr>
            <a:r>
              <a:rPr lang="fr-FR" sz="1200">
                <a:solidFill>
                  <a:schemeClr val="dk1"/>
                </a:solidFill>
                <a:latin typeface="Droid Sans Mono"/>
                <a:ea typeface="Droid Sans Mono"/>
                <a:cs typeface="Droid Sans Mono"/>
                <a:sym typeface="Droid Sans Mono"/>
              </a:rPr>
              <a:t>-rw</a:t>
            </a:r>
            <a:r>
              <a:rPr lang="fr-FR" sz="1200" b="1">
                <a:solidFill>
                  <a:schemeClr val="dk1"/>
                </a:solidFill>
                <a:latin typeface="Droid Sans Mono"/>
                <a:ea typeface="Droid Sans Mono"/>
                <a:cs typeface="Droid Sans Mono"/>
                <a:sym typeface="Droid Sans Mono"/>
              </a:rPr>
              <a:t>x</a:t>
            </a:r>
            <a:r>
              <a:rPr lang="fr-FR" sz="1200">
                <a:solidFill>
                  <a:schemeClr val="dk1"/>
                </a:solidFill>
                <a:latin typeface="Droid Sans Mono"/>
                <a:ea typeface="Droid Sans Mono"/>
                <a:cs typeface="Droid Sans Mono"/>
                <a:sym typeface="Droid Sans Mono"/>
              </a:rPr>
              <a:t>r--r-- 1 mohamed info 7406 2008-08-15 14:44 script.sh</a:t>
            </a:r>
            <a:endParaRPr/>
          </a:p>
          <a:p>
            <a:pPr marL="0" marR="0" lvl="0" indent="0" algn="l" rtl="0">
              <a:spcBef>
                <a:spcPts val="0"/>
              </a:spcBef>
              <a:spcAft>
                <a:spcPts val="0"/>
              </a:spcAft>
              <a:buNone/>
            </a:pPr>
            <a:endParaRPr sz="1200" b="1">
              <a:solidFill>
                <a:srgbClr val="7030A0"/>
              </a:solidFill>
              <a:latin typeface="Droid Sans Mono"/>
              <a:ea typeface="Droid Sans Mono"/>
              <a:cs typeface="Droid Sans Mono"/>
              <a:sym typeface="Droid Sans Mono"/>
            </a:endParaRPr>
          </a:p>
          <a:p>
            <a:pPr marL="0" marR="0" lvl="0" indent="0" algn="l" rtl="0">
              <a:spcBef>
                <a:spcPts val="0"/>
              </a:spcBef>
              <a:spcAft>
                <a:spcPts val="0"/>
              </a:spcAft>
              <a:buNone/>
            </a:pPr>
            <a:endParaRPr sz="1200" b="1">
              <a:solidFill>
                <a:srgbClr val="7030A0"/>
              </a:solidFill>
              <a:latin typeface="Droid Sans Mono"/>
              <a:ea typeface="Droid Sans Mono"/>
              <a:cs typeface="Droid Sans Mono"/>
              <a:sym typeface="Droid Sans Mono"/>
            </a:endParaRPr>
          </a:p>
          <a:p>
            <a:pPr marL="0" marR="0" lvl="0" indent="0" algn="l" rtl="0">
              <a:spcBef>
                <a:spcPts val="0"/>
              </a:spcBef>
              <a:spcAft>
                <a:spcPts val="0"/>
              </a:spcAft>
              <a:buNone/>
            </a:pPr>
            <a:endParaRPr sz="1200" b="1">
              <a:solidFill>
                <a:srgbClr val="7030A0"/>
              </a:solidFill>
              <a:latin typeface="Droid Sans Mono"/>
              <a:ea typeface="Droid Sans Mono"/>
              <a:cs typeface="Droid Sans Mono"/>
              <a:sym typeface="Droid Sans Mono"/>
            </a:endParaRPr>
          </a:p>
        </p:txBody>
      </p:sp>
      <p:sp>
        <p:nvSpPr>
          <p:cNvPr id="1752" name="Google Shape;1752;p126"/>
          <p:cNvSpPr/>
          <p:nvPr/>
        </p:nvSpPr>
        <p:spPr>
          <a:xfrm>
            <a:off x="822329" y="5420206"/>
            <a:ext cx="7000800" cy="285900"/>
          </a:xfrm>
          <a:prstGeom prst="rect">
            <a:avLst/>
          </a:prstGeom>
          <a:solidFill>
            <a:schemeClr val="lt1"/>
          </a:solidFill>
          <a:ln w="25400" cap="flat" cmpd="sng">
            <a:solidFill>
              <a:srgbClr val="FFC000"/>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spcBef>
                <a:spcPts val="0"/>
              </a:spcBef>
              <a:spcAft>
                <a:spcPts val="0"/>
              </a:spcAft>
              <a:buNone/>
            </a:pPr>
            <a:r>
              <a:rPr lang="fr-FR" sz="1200">
                <a:solidFill>
                  <a:schemeClr val="dk1"/>
                </a:solidFill>
                <a:latin typeface="Droid Sans Mono"/>
                <a:ea typeface="Droid Sans Mono"/>
                <a:cs typeface="Droid Sans Mono"/>
                <a:sym typeface="Droid Sans Mono"/>
              </a:rPr>
              <a:t>chmod g+x script.sh</a:t>
            </a:r>
            <a:endParaRPr/>
          </a:p>
          <a:p>
            <a:pPr marL="0" marR="0" lvl="0" indent="0" algn="l" rtl="0">
              <a:spcBef>
                <a:spcPts val="0"/>
              </a:spcBef>
              <a:spcAft>
                <a:spcPts val="0"/>
              </a:spcAft>
              <a:buNone/>
            </a:pPr>
            <a:endParaRPr sz="1200" b="1">
              <a:solidFill>
                <a:srgbClr val="7030A0"/>
              </a:solidFill>
              <a:latin typeface="Droid Sans Mono"/>
              <a:ea typeface="Droid Sans Mono"/>
              <a:cs typeface="Droid Sans Mono"/>
              <a:sym typeface="Droid Sans Mono"/>
            </a:endParaRPr>
          </a:p>
        </p:txBody>
      </p:sp>
      <p:sp>
        <p:nvSpPr>
          <p:cNvPr id="1753" name="Google Shape;1753;p1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51"/>
                                        </p:tgtEl>
                                        <p:attrNameLst>
                                          <p:attrName>style.visibility</p:attrName>
                                        </p:attrNameLst>
                                      </p:cBhvr>
                                      <p:to>
                                        <p:strVal val="visible"/>
                                      </p:to>
                                    </p:set>
                                    <p:animEffect transition="in" filter="fade">
                                      <p:cBhvr>
                                        <p:cTn id="7" dur="500"/>
                                        <p:tgtEl>
                                          <p:spTgt spid="17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52"/>
                                        </p:tgtEl>
                                        <p:attrNameLst>
                                          <p:attrName>style.visibility</p:attrName>
                                        </p:attrNameLst>
                                      </p:cBhvr>
                                      <p:to>
                                        <p:strVal val="visible"/>
                                      </p:to>
                                    </p:set>
                                    <p:animEffect transition="in" filter="fade">
                                      <p:cBhvr>
                                        <p:cTn id="12" dur="500"/>
                                        <p:tgtEl>
                                          <p:spTgt spid="1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757"/>
        <p:cNvGrpSpPr/>
        <p:nvPr/>
      </p:nvGrpSpPr>
      <p:grpSpPr>
        <a:xfrm>
          <a:off x="0" y="0"/>
          <a:ext cx="0" cy="0"/>
          <a:chOff x="0" y="0"/>
          <a:chExt cx="0" cy="0"/>
        </a:xfrm>
      </p:grpSpPr>
      <p:sp>
        <p:nvSpPr>
          <p:cNvPr id="1758" name="Google Shape;1758;p127"/>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759" name="Google Shape;1759;p127"/>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6: Programmation Shell</a:t>
            </a:r>
            <a:endParaRPr sz="1800">
              <a:solidFill>
                <a:srgbClr val="366092"/>
              </a:solidFill>
              <a:latin typeface="Calibri"/>
              <a:ea typeface="Calibri"/>
              <a:cs typeface="Calibri"/>
              <a:sym typeface="Calibri"/>
            </a:endParaRPr>
          </a:p>
        </p:txBody>
      </p:sp>
      <p:sp>
        <p:nvSpPr>
          <p:cNvPr id="1760" name="Google Shape;1760;p127"/>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Variables de substitution</a:t>
            </a:r>
            <a:endParaRPr sz="2400">
              <a:solidFill>
                <a:srgbClr val="0070C0"/>
              </a:solidFill>
              <a:latin typeface="Calibri"/>
              <a:ea typeface="Calibri"/>
              <a:cs typeface="Calibri"/>
              <a:sym typeface="Calibri"/>
            </a:endParaRPr>
          </a:p>
        </p:txBody>
      </p:sp>
      <p:sp>
        <p:nvSpPr>
          <p:cNvPr id="1761" name="Google Shape;1761;p127"/>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762" name="Google Shape;1762;p127"/>
          <p:cNvSpPr txBox="1">
            <a:spLocks noGrp="1"/>
          </p:cNvSpPr>
          <p:nvPr>
            <p:ph type="body" idx="1"/>
          </p:nvPr>
        </p:nvSpPr>
        <p:spPr>
          <a:xfrm>
            <a:off x="430245" y="1000147"/>
            <a:ext cx="8713787" cy="5572125"/>
          </a:xfrm>
          <a:prstGeom prst="rect">
            <a:avLst/>
          </a:prstGeom>
          <a:noFill/>
          <a:ln>
            <a:noFill/>
          </a:ln>
        </p:spPr>
        <p:txBody>
          <a:bodyPr spcFirstLastPara="1" wrap="square" lIns="91425" tIns="45700" rIns="91425" bIns="45700" anchor="t" anchorCtr="0">
            <a:normAutofit/>
          </a:bodyPr>
          <a:lstStyle/>
          <a:p>
            <a:pPr marL="282575" lvl="1" indent="-282575" algn="just" rtl="0">
              <a:spcBef>
                <a:spcPts val="0"/>
              </a:spcBef>
              <a:spcAft>
                <a:spcPts val="0"/>
              </a:spcAft>
              <a:buClr>
                <a:srgbClr val="006666"/>
              </a:buClr>
              <a:buSzPts val="1680"/>
              <a:buFont typeface="Noto Sans Symbols"/>
              <a:buChar char="❖"/>
            </a:pPr>
            <a:r>
              <a:rPr lang="fr-FR" sz="2400" dirty="0"/>
              <a:t>Elles sont définies implicitement et peuvent être utilisées à tout moment dans le script</a:t>
            </a:r>
            <a:endParaRPr dirty="0"/>
          </a:p>
          <a:p>
            <a:pPr marL="282575" lvl="1" indent="-282575" algn="just" rtl="0">
              <a:spcBef>
                <a:spcPts val="475"/>
              </a:spcBef>
              <a:spcAft>
                <a:spcPts val="0"/>
              </a:spcAft>
              <a:buClr>
                <a:srgbClr val="006666"/>
              </a:buClr>
              <a:buSzPts val="1680"/>
              <a:buFont typeface="Noto Sans Symbols"/>
              <a:buChar char="❖"/>
            </a:pPr>
            <a:r>
              <a:rPr lang="fr-FR" sz="2400" dirty="0"/>
              <a:t>Quelques variables utiles</a:t>
            </a:r>
            <a:endParaRPr dirty="0"/>
          </a:p>
          <a:p>
            <a:pPr marL="739775" lvl="1" indent="-339725" algn="just" rtl="0">
              <a:lnSpc>
                <a:spcPct val="90000"/>
              </a:lnSpc>
              <a:spcBef>
                <a:spcPts val="475"/>
              </a:spcBef>
              <a:spcAft>
                <a:spcPts val="0"/>
              </a:spcAft>
              <a:buClr>
                <a:srgbClr val="006666"/>
              </a:buClr>
              <a:buSzPts val="1540"/>
              <a:buFont typeface="Noto Sans Symbols"/>
              <a:buChar char="▪"/>
            </a:pPr>
            <a:r>
              <a:rPr lang="fr-FR" sz="2200" dirty="0">
                <a:solidFill>
                  <a:srgbClr val="366092"/>
                </a:solidFill>
              </a:rPr>
              <a:t>$0 : Nom du script (Utile lorsqu’on renomme le script)</a:t>
            </a:r>
            <a:endParaRPr dirty="0"/>
          </a:p>
          <a:p>
            <a:pPr marL="739775" lvl="1" indent="-339725" algn="just" rtl="0">
              <a:lnSpc>
                <a:spcPct val="90000"/>
              </a:lnSpc>
              <a:spcBef>
                <a:spcPts val="475"/>
              </a:spcBef>
              <a:spcAft>
                <a:spcPts val="0"/>
              </a:spcAft>
              <a:buClr>
                <a:srgbClr val="006666"/>
              </a:buClr>
              <a:buSzPts val="1540"/>
              <a:buFont typeface="Noto Sans Symbols"/>
              <a:buChar char="▪"/>
            </a:pPr>
            <a:r>
              <a:rPr lang="fr-FR" sz="2200" dirty="0">
                <a:solidFill>
                  <a:srgbClr val="366092"/>
                </a:solidFill>
              </a:rPr>
              <a:t>$1 à $9 : Argument 1 à 9 passés au script</a:t>
            </a:r>
            <a:endParaRPr dirty="0"/>
          </a:p>
          <a:p>
            <a:pPr marL="739775" lvl="1" indent="-339725" algn="just" rtl="0">
              <a:lnSpc>
                <a:spcPct val="90000"/>
              </a:lnSpc>
              <a:spcBef>
                <a:spcPts val="475"/>
              </a:spcBef>
              <a:spcAft>
                <a:spcPts val="0"/>
              </a:spcAft>
              <a:buClr>
                <a:srgbClr val="006666"/>
              </a:buClr>
              <a:buSzPts val="1540"/>
              <a:buFont typeface="Noto Sans Symbols"/>
              <a:buChar char="▪"/>
            </a:pPr>
            <a:r>
              <a:rPr lang="fr-FR" sz="2200" dirty="0">
                <a:solidFill>
                  <a:srgbClr val="366092"/>
                </a:solidFill>
              </a:rPr>
              <a:t>$# : Nombre d’arguments passés au script</a:t>
            </a:r>
            <a:endParaRPr dirty="0"/>
          </a:p>
          <a:p>
            <a:pPr marL="739775" lvl="1" indent="-339725" algn="just" rtl="0">
              <a:lnSpc>
                <a:spcPct val="90000"/>
              </a:lnSpc>
              <a:spcBef>
                <a:spcPts val="475"/>
              </a:spcBef>
              <a:spcAft>
                <a:spcPts val="0"/>
              </a:spcAft>
              <a:buClr>
                <a:srgbClr val="006666"/>
              </a:buClr>
              <a:buSzPts val="1540"/>
              <a:buFont typeface="Noto Sans Symbols"/>
              <a:buChar char="▪"/>
            </a:pPr>
            <a:r>
              <a:rPr lang="fr-FR" sz="2200" dirty="0">
                <a:solidFill>
                  <a:srgbClr val="366092"/>
                </a:solidFill>
              </a:rPr>
              <a:t>$? : Résultat de la commande </a:t>
            </a:r>
            <a:r>
              <a:rPr lang="fr-FR" sz="2200" dirty="0" smtClean="0">
                <a:solidFill>
                  <a:srgbClr val="366092"/>
                </a:solidFill>
              </a:rPr>
              <a:t>précédente</a:t>
            </a:r>
            <a:endParaRPr dirty="0" smtClean="0"/>
          </a:p>
          <a:p>
            <a:pPr marL="282575" lvl="1" indent="-282575" algn="just" rtl="0">
              <a:spcBef>
                <a:spcPts val="475"/>
              </a:spcBef>
              <a:spcAft>
                <a:spcPts val="0"/>
              </a:spcAft>
              <a:buClr>
                <a:srgbClr val="006666"/>
              </a:buClr>
              <a:buSzPts val="1680"/>
              <a:buFont typeface="Noto Sans Symbols"/>
              <a:buChar char="❖"/>
            </a:pPr>
            <a:r>
              <a:rPr lang="fr-FR" sz="2400" dirty="0" smtClean="0"/>
              <a:t>Exemple</a:t>
            </a:r>
            <a:endParaRPr dirty="0"/>
          </a:p>
          <a:p>
            <a:pPr marL="742950" lvl="1" indent="-285750" algn="just" rtl="0">
              <a:spcBef>
                <a:spcPts val="560"/>
              </a:spcBef>
              <a:spcAft>
                <a:spcPts val="0"/>
              </a:spcAft>
              <a:buClr>
                <a:schemeClr val="dk1"/>
              </a:buClr>
              <a:buSzPts val="2800"/>
              <a:buNone/>
            </a:pPr>
            <a:endParaRPr dirty="0">
              <a:latin typeface="Arial"/>
              <a:ea typeface="Arial"/>
              <a:cs typeface="Arial"/>
              <a:sym typeface="Arial"/>
            </a:endParaRPr>
          </a:p>
          <a:p>
            <a:pPr marL="742950" lvl="1" indent="-285750" algn="just" rtl="0">
              <a:spcBef>
                <a:spcPts val="320"/>
              </a:spcBef>
              <a:spcAft>
                <a:spcPts val="0"/>
              </a:spcAft>
              <a:buClr>
                <a:schemeClr val="dk1"/>
              </a:buClr>
              <a:buSzPts val="1600"/>
              <a:buNone/>
            </a:pPr>
            <a:endParaRPr sz="1600" dirty="0">
              <a:latin typeface="Arial"/>
              <a:ea typeface="Arial"/>
              <a:cs typeface="Arial"/>
              <a:sym typeface="Arial"/>
            </a:endParaRPr>
          </a:p>
          <a:p>
            <a:pPr marL="282575" lvl="1" indent="-282575" algn="just" rtl="0">
              <a:spcBef>
                <a:spcPts val="475"/>
              </a:spcBef>
              <a:spcAft>
                <a:spcPts val="0"/>
              </a:spcAft>
              <a:buClr>
                <a:srgbClr val="006666"/>
              </a:buClr>
              <a:buSzPts val="1680"/>
              <a:buFont typeface="Noto Sans Symbols"/>
              <a:buChar char="❖"/>
            </a:pPr>
            <a:r>
              <a:rPr lang="fr-FR" sz="2400" dirty="0"/>
              <a:t>Exécution</a:t>
            </a:r>
            <a:endParaRPr dirty="0"/>
          </a:p>
        </p:txBody>
      </p:sp>
      <p:sp>
        <p:nvSpPr>
          <p:cNvPr id="1763" name="Google Shape;1763;p127"/>
          <p:cNvSpPr/>
          <p:nvPr/>
        </p:nvSpPr>
        <p:spPr>
          <a:xfrm>
            <a:off x="750920" y="4143407"/>
            <a:ext cx="7715250" cy="785812"/>
          </a:xfrm>
          <a:prstGeom prst="rect">
            <a:avLst/>
          </a:prstGeom>
          <a:solidFill>
            <a:schemeClr val="lt1"/>
          </a:solidFill>
          <a:ln w="25400" cap="flat" cmpd="sng">
            <a:solidFill>
              <a:srgbClr val="FFC000"/>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spcBef>
                <a:spcPts val="0"/>
              </a:spcBef>
              <a:spcAft>
                <a:spcPts val="0"/>
              </a:spcAft>
              <a:buNone/>
            </a:pPr>
            <a:r>
              <a:rPr lang="fr-FR" sz="1400">
                <a:solidFill>
                  <a:schemeClr val="dk1"/>
                </a:solidFill>
                <a:latin typeface="Droid Sans Mono"/>
                <a:ea typeface="Droid Sans Mono"/>
                <a:cs typeface="Droid Sans Mono"/>
                <a:sym typeface="Droid Sans Mono"/>
              </a:rPr>
              <a:t>#!/bin/bash</a:t>
            </a:r>
            <a:endParaRPr sz="1400">
              <a:solidFill>
                <a:schemeClr val="dk1"/>
              </a:solidFill>
              <a:latin typeface="Droid Sans Mono"/>
              <a:ea typeface="Droid Sans Mono"/>
              <a:cs typeface="Droid Sans Mono"/>
              <a:sym typeface="Droid Sans Mono"/>
            </a:endParaRPr>
          </a:p>
          <a:p>
            <a:pPr marL="0" marR="0" lvl="0" indent="0" algn="l" rtl="0">
              <a:spcBef>
                <a:spcPts val="0"/>
              </a:spcBef>
              <a:spcAft>
                <a:spcPts val="0"/>
              </a:spcAft>
              <a:buNone/>
            </a:pPr>
            <a:r>
              <a:rPr lang="fr-FR" sz="1400">
                <a:solidFill>
                  <a:schemeClr val="dk1"/>
                </a:solidFill>
                <a:latin typeface="Droid Sans Mono"/>
                <a:ea typeface="Droid Sans Mono"/>
                <a:cs typeface="Droid Sans Mono"/>
                <a:sym typeface="Droid Sans Mono"/>
              </a:rPr>
              <a:t>echo "La commande $0 a $# paramètre(s), que voici : $@"</a:t>
            </a:r>
            <a:endParaRPr/>
          </a:p>
          <a:p>
            <a:pPr marL="0" marR="0" lvl="0" indent="0" algn="l" rtl="0">
              <a:spcBef>
                <a:spcPts val="0"/>
              </a:spcBef>
              <a:spcAft>
                <a:spcPts val="0"/>
              </a:spcAft>
              <a:buNone/>
            </a:pPr>
            <a:endParaRPr sz="1400" b="1">
              <a:solidFill>
                <a:schemeClr val="dk1"/>
              </a:solidFill>
              <a:latin typeface="Droid Sans Mono"/>
              <a:ea typeface="Droid Sans Mono"/>
              <a:cs typeface="Droid Sans Mono"/>
              <a:sym typeface="Droid Sans Mono"/>
            </a:endParaRPr>
          </a:p>
        </p:txBody>
      </p:sp>
      <p:sp>
        <p:nvSpPr>
          <p:cNvPr id="1764" name="Google Shape;1764;p127"/>
          <p:cNvSpPr/>
          <p:nvPr/>
        </p:nvSpPr>
        <p:spPr>
          <a:xfrm>
            <a:off x="750890" y="5429285"/>
            <a:ext cx="7853557" cy="785812"/>
          </a:xfrm>
          <a:prstGeom prst="rect">
            <a:avLst/>
          </a:prstGeom>
          <a:solidFill>
            <a:schemeClr val="lt1"/>
          </a:solidFill>
          <a:ln w="25400" cap="flat" cmpd="sng">
            <a:solidFill>
              <a:srgbClr val="FFC000"/>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spcBef>
                <a:spcPts val="0"/>
              </a:spcBef>
              <a:spcAft>
                <a:spcPts val="0"/>
              </a:spcAft>
              <a:buNone/>
            </a:pPr>
            <a:r>
              <a:rPr lang="fr-FR" sz="1400">
                <a:solidFill>
                  <a:schemeClr val="dk1"/>
                </a:solidFill>
                <a:latin typeface="Droid Sans Mono"/>
                <a:ea typeface="Droid Sans Mono"/>
                <a:cs typeface="Droid Sans Mono"/>
                <a:sym typeface="Droid Sans Mono"/>
              </a:rPr>
              <a:t>mohamed@localhost:~ # ./params bla ble bli blo blu  </a:t>
            </a:r>
            <a:endParaRPr/>
          </a:p>
          <a:p>
            <a:pPr marL="0" marR="0" lvl="0" indent="0" algn="l" rtl="0">
              <a:spcBef>
                <a:spcPts val="0"/>
              </a:spcBef>
              <a:spcAft>
                <a:spcPts val="0"/>
              </a:spcAft>
              <a:buNone/>
            </a:pPr>
            <a:r>
              <a:rPr lang="fr-FR" sz="1400">
                <a:solidFill>
                  <a:schemeClr val="dk1"/>
                </a:solidFill>
                <a:latin typeface="Droid Sans Mono"/>
                <a:ea typeface="Droid Sans Mono"/>
                <a:cs typeface="Droid Sans Mono"/>
                <a:sym typeface="Droid Sans Mono"/>
              </a:rPr>
              <a:t>La commande ./params a 5 paramètre(s), que voici : bla ble bli blo blu</a:t>
            </a:r>
            <a:endParaRPr sz="1400">
              <a:solidFill>
                <a:schemeClr val="dk1"/>
              </a:solidFill>
              <a:latin typeface="Droid Sans Mono"/>
              <a:ea typeface="Droid Sans Mono"/>
              <a:cs typeface="Droid Sans Mono"/>
              <a:sym typeface="Droid Sans Mono"/>
            </a:endParaRPr>
          </a:p>
          <a:p>
            <a:pPr marL="0" marR="0" lvl="0" indent="0" algn="l" rtl="0">
              <a:spcBef>
                <a:spcPts val="0"/>
              </a:spcBef>
              <a:spcAft>
                <a:spcPts val="0"/>
              </a:spcAft>
              <a:buNone/>
            </a:pPr>
            <a:endParaRPr sz="1400">
              <a:solidFill>
                <a:schemeClr val="dk1"/>
              </a:solidFill>
              <a:latin typeface="Droid Sans Mono"/>
              <a:ea typeface="Droid Sans Mono"/>
              <a:cs typeface="Droid Sans Mono"/>
              <a:sym typeface="Droid Sans Mono"/>
            </a:endParaRPr>
          </a:p>
          <a:p>
            <a:pPr marL="0" marR="0" lvl="0" indent="0" algn="l" rtl="0">
              <a:spcBef>
                <a:spcPts val="0"/>
              </a:spcBef>
              <a:spcAft>
                <a:spcPts val="0"/>
              </a:spcAft>
              <a:buNone/>
            </a:pPr>
            <a:endParaRPr sz="1400" b="1">
              <a:solidFill>
                <a:schemeClr val="dk1"/>
              </a:solidFill>
              <a:latin typeface="Droid Sans Mono"/>
              <a:ea typeface="Droid Sans Mono"/>
              <a:cs typeface="Droid Sans Mono"/>
              <a:sym typeface="Droid Sans Mono"/>
            </a:endParaRPr>
          </a:p>
        </p:txBody>
      </p:sp>
      <p:sp>
        <p:nvSpPr>
          <p:cNvPr id="1765" name="Google Shape;1765;p1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122</a:t>
            </a:fld>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769"/>
        <p:cNvGrpSpPr/>
        <p:nvPr/>
      </p:nvGrpSpPr>
      <p:grpSpPr>
        <a:xfrm>
          <a:off x="0" y="0"/>
          <a:ext cx="0" cy="0"/>
          <a:chOff x="0" y="0"/>
          <a:chExt cx="0" cy="0"/>
        </a:xfrm>
      </p:grpSpPr>
      <p:sp>
        <p:nvSpPr>
          <p:cNvPr id="1770" name="Google Shape;1770;p128"/>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771" name="Google Shape;1771;p128"/>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6: Programmation Shell</a:t>
            </a:r>
            <a:endParaRPr sz="1800">
              <a:solidFill>
                <a:srgbClr val="366092"/>
              </a:solidFill>
              <a:latin typeface="Calibri"/>
              <a:ea typeface="Calibri"/>
              <a:cs typeface="Calibri"/>
              <a:sym typeface="Calibri"/>
            </a:endParaRPr>
          </a:p>
        </p:txBody>
      </p:sp>
      <p:sp>
        <p:nvSpPr>
          <p:cNvPr id="1772" name="Google Shape;1772;p128"/>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Commandes orientées Shell</a:t>
            </a:r>
            <a:endParaRPr sz="2400">
              <a:solidFill>
                <a:srgbClr val="0070C0"/>
              </a:solidFill>
              <a:latin typeface="Calibri"/>
              <a:ea typeface="Calibri"/>
              <a:cs typeface="Calibri"/>
              <a:sym typeface="Calibri"/>
            </a:endParaRPr>
          </a:p>
        </p:txBody>
      </p:sp>
      <p:sp>
        <p:nvSpPr>
          <p:cNvPr id="1773" name="Google Shape;1773;p128"/>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774" name="Google Shape;1774;p128"/>
          <p:cNvSpPr/>
          <p:nvPr/>
        </p:nvSpPr>
        <p:spPr>
          <a:xfrm>
            <a:off x="785786" y="1714488"/>
            <a:ext cx="7572428" cy="2816156"/>
          </a:xfrm>
          <a:prstGeom prst="rect">
            <a:avLst/>
          </a:prstGeom>
          <a:noFill/>
          <a:ln>
            <a:noFill/>
          </a:ln>
        </p:spPr>
        <p:txBody>
          <a:bodyPr spcFirstLastPara="1" wrap="square" lIns="91425" tIns="45700" rIns="91425" bIns="45700" anchor="t" anchorCtr="0">
            <a:noAutofit/>
          </a:bodyPr>
          <a:lstStyle/>
          <a:p>
            <a:pPr marL="282575" marR="0" lvl="1" indent="-282575" algn="l" rtl="0">
              <a:spcBef>
                <a:spcPts val="0"/>
              </a:spcBef>
              <a:spcAft>
                <a:spcPts val="0"/>
              </a:spcAft>
              <a:buClr>
                <a:srgbClr val="006666"/>
              </a:buClr>
              <a:buSzPts val="2240"/>
              <a:buFont typeface="Noto Sans Symbols"/>
              <a:buChar char="❖"/>
            </a:pPr>
            <a:r>
              <a:rPr lang="fr-FR" sz="3200" b="0" i="0" u="none" strike="noStrike" cap="none">
                <a:solidFill>
                  <a:schemeClr val="dk1"/>
                </a:solidFill>
                <a:latin typeface="Calibri"/>
                <a:ea typeface="Calibri"/>
                <a:cs typeface="Calibri"/>
                <a:sym typeface="Calibri"/>
              </a:rPr>
              <a:t>echo : </a:t>
            </a:r>
            <a:r>
              <a:rPr lang="fr-FR" sz="2800" b="0" i="0" u="none" strike="noStrike" cap="none">
                <a:solidFill>
                  <a:schemeClr val="dk1"/>
                </a:solidFill>
                <a:latin typeface="Calibri"/>
                <a:ea typeface="Calibri"/>
                <a:cs typeface="Calibri"/>
                <a:sym typeface="Calibri"/>
              </a:rPr>
              <a:t>affichage de texte sur la sortie standard</a:t>
            </a:r>
            <a:endParaRPr/>
          </a:p>
          <a:p>
            <a:pPr marL="282575" marR="0" lvl="1" indent="-282575" algn="l" rtl="0">
              <a:spcBef>
                <a:spcPts val="475"/>
              </a:spcBef>
              <a:spcAft>
                <a:spcPts val="0"/>
              </a:spcAft>
              <a:buNone/>
            </a:pPr>
            <a:endParaRPr sz="800" b="0" i="0" u="none" strike="noStrike" cap="none">
              <a:solidFill>
                <a:schemeClr val="dk1"/>
              </a:solidFill>
              <a:latin typeface="Calibri"/>
              <a:ea typeface="Calibri"/>
              <a:cs typeface="Calibri"/>
              <a:sym typeface="Calibri"/>
            </a:endParaRPr>
          </a:p>
          <a:p>
            <a:pPr marL="282575" marR="0" lvl="1" indent="-282575" algn="l" rtl="0">
              <a:spcBef>
                <a:spcPts val="475"/>
              </a:spcBef>
              <a:spcAft>
                <a:spcPts val="0"/>
              </a:spcAft>
              <a:buClr>
                <a:srgbClr val="006666"/>
              </a:buClr>
              <a:buSzPts val="2240"/>
              <a:buFont typeface="Noto Sans Symbols"/>
              <a:buChar char="❖"/>
            </a:pPr>
            <a:r>
              <a:rPr lang="fr-FR" sz="3200" b="0" i="0" u="none" strike="noStrike" cap="none">
                <a:solidFill>
                  <a:schemeClr val="dk1"/>
                </a:solidFill>
                <a:latin typeface="Calibri"/>
                <a:ea typeface="Calibri"/>
                <a:cs typeface="Calibri"/>
                <a:sym typeface="Calibri"/>
              </a:rPr>
              <a:t>expr  : </a:t>
            </a:r>
            <a:r>
              <a:rPr lang="fr-FR" sz="2800" b="0" i="0" u="none" strike="noStrike" cap="none">
                <a:solidFill>
                  <a:schemeClr val="dk1"/>
                </a:solidFill>
                <a:latin typeface="Calibri"/>
                <a:ea typeface="Calibri"/>
                <a:cs typeface="Calibri"/>
                <a:sym typeface="Calibri"/>
              </a:rPr>
              <a:t>évaluation d'expressions numériques</a:t>
            </a:r>
            <a:endParaRPr/>
          </a:p>
          <a:p>
            <a:pPr marL="282575" marR="0" lvl="1" indent="-282575" algn="l" rtl="0">
              <a:spcBef>
                <a:spcPts val="475"/>
              </a:spcBef>
              <a:spcAft>
                <a:spcPts val="0"/>
              </a:spcAft>
              <a:buNone/>
            </a:pPr>
            <a:endParaRPr sz="800" b="0" i="0" u="none" strike="noStrike" cap="none">
              <a:solidFill>
                <a:schemeClr val="dk1"/>
              </a:solidFill>
              <a:latin typeface="Calibri"/>
              <a:ea typeface="Calibri"/>
              <a:cs typeface="Calibri"/>
              <a:sym typeface="Calibri"/>
            </a:endParaRPr>
          </a:p>
          <a:p>
            <a:pPr marL="282575" marR="0" lvl="1" indent="-282575" algn="l" rtl="0">
              <a:spcBef>
                <a:spcPts val="475"/>
              </a:spcBef>
              <a:spcAft>
                <a:spcPts val="0"/>
              </a:spcAft>
              <a:buClr>
                <a:srgbClr val="006666"/>
              </a:buClr>
              <a:buSzPts val="2240"/>
              <a:buFont typeface="Noto Sans Symbols"/>
              <a:buChar char="❖"/>
            </a:pPr>
            <a:r>
              <a:rPr lang="fr-FR" sz="3200" b="0" i="0" u="none" strike="noStrike" cap="none">
                <a:solidFill>
                  <a:schemeClr val="dk1"/>
                </a:solidFill>
                <a:latin typeface="Calibri"/>
                <a:ea typeface="Calibri"/>
                <a:cs typeface="Calibri"/>
                <a:sym typeface="Calibri"/>
              </a:rPr>
              <a:t>read  : </a:t>
            </a:r>
            <a:r>
              <a:rPr lang="fr-FR" sz="2800" b="0" i="0" u="none" strike="noStrike" cap="none">
                <a:solidFill>
                  <a:schemeClr val="dk1"/>
                </a:solidFill>
                <a:latin typeface="Calibri"/>
                <a:ea typeface="Calibri"/>
                <a:cs typeface="Calibri"/>
                <a:sym typeface="Calibri"/>
              </a:rPr>
              <a:t>entrée standard </a:t>
            </a:r>
            <a:endParaRPr/>
          </a:p>
          <a:p>
            <a:pPr marL="282575" marR="0" lvl="1" indent="-282575" algn="l" rtl="0">
              <a:spcBef>
                <a:spcPts val="475"/>
              </a:spcBef>
              <a:spcAft>
                <a:spcPts val="0"/>
              </a:spcAft>
              <a:buNone/>
            </a:pPr>
            <a:endParaRPr sz="800" b="0" i="0" u="none" strike="noStrike" cap="none">
              <a:solidFill>
                <a:schemeClr val="dk1"/>
              </a:solidFill>
              <a:latin typeface="Calibri"/>
              <a:ea typeface="Calibri"/>
              <a:cs typeface="Calibri"/>
              <a:sym typeface="Calibri"/>
            </a:endParaRPr>
          </a:p>
          <a:p>
            <a:pPr marL="282575" marR="0" lvl="1" indent="-282575" algn="l" rtl="0">
              <a:spcBef>
                <a:spcPts val="475"/>
              </a:spcBef>
              <a:spcAft>
                <a:spcPts val="0"/>
              </a:spcAft>
              <a:buClr>
                <a:srgbClr val="006666"/>
              </a:buClr>
              <a:buSzPts val="2240"/>
              <a:buFont typeface="Noto Sans Symbols"/>
              <a:buChar char="❖"/>
            </a:pPr>
            <a:r>
              <a:rPr lang="fr-FR" sz="3200" b="0" i="0" u="none" strike="noStrike" cap="none">
                <a:solidFill>
                  <a:schemeClr val="dk1"/>
                </a:solidFill>
                <a:latin typeface="Calibri"/>
                <a:ea typeface="Calibri"/>
                <a:cs typeface="Calibri"/>
                <a:sym typeface="Calibri"/>
              </a:rPr>
              <a:t>clear : </a:t>
            </a:r>
            <a:r>
              <a:rPr lang="fr-FR" sz="2800" b="0" i="0" u="none" strike="noStrike" cap="none">
                <a:solidFill>
                  <a:schemeClr val="dk1"/>
                </a:solidFill>
                <a:latin typeface="Calibri"/>
                <a:ea typeface="Calibri"/>
                <a:cs typeface="Calibri"/>
                <a:sym typeface="Calibri"/>
              </a:rPr>
              <a:t>efface l'écran</a:t>
            </a:r>
            <a:endParaRPr/>
          </a:p>
        </p:txBody>
      </p:sp>
      <p:sp>
        <p:nvSpPr>
          <p:cNvPr id="1775" name="Google Shape;1775;p1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123</a:t>
            </a:fld>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779"/>
        <p:cNvGrpSpPr/>
        <p:nvPr/>
      </p:nvGrpSpPr>
      <p:grpSpPr>
        <a:xfrm>
          <a:off x="0" y="0"/>
          <a:ext cx="0" cy="0"/>
          <a:chOff x="0" y="0"/>
          <a:chExt cx="0" cy="0"/>
        </a:xfrm>
      </p:grpSpPr>
      <p:sp>
        <p:nvSpPr>
          <p:cNvPr id="1780" name="Google Shape;1780;p129"/>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781" name="Google Shape;1781;p129"/>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6: Programmation Shell</a:t>
            </a:r>
            <a:endParaRPr sz="1800">
              <a:solidFill>
                <a:srgbClr val="366092"/>
              </a:solidFill>
              <a:latin typeface="Calibri"/>
              <a:ea typeface="Calibri"/>
              <a:cs typeface="Calibri"/>
              <a:sym typeface="Calibri"/>
            </a:endParaRPr>
          </a:p>
        </p:txBody>
      </p:sp>
      <p:sp>
        <p:nvSpPr>
          <p:cNvPr id="1782" name="Google Shape;1782;p129"/>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echo</a:t>
            </a:r>
            <a:endParaRPr sz="2400">
              <a:solidFill>
                <a:srgbClr val="0070C0"/>
              </a:solidFill>
              <a:latin typeface="Calibri"/>
              <a:ea typeface="Calibri"/>
              <a:cs typeface="Calibri"/>
              <a:sym typeface="Calibri"/>
            </a:endParaRPr>
          </a:p>
        </p:txBody>
      </p:sp>
      <p:sp>
        <p:nvSpPr>
          <p:cNvPr id="1783" name="Google Shape;1783;p129"/>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784" name="Google Shape;1784;p129"/>
          <p:cNvSpPr/>
          <p:nvPr/>
        </p:nvSpPr>
        <p:spPr>
          <a:xfrm>
            <a:off x="785786" y="1000108"/>
            <a:ext cx="7429552" cy="5370701"/>
          </a:xfrm>
          <a:prstGeom prst="rect">
            <a:avLst/>
          </a:prstGeom>
          <a:noFill/>
          <a:ln>
            <a:noFill/>
          </a:ln>
        </p:spPr>
        <p:txBody>
          <a:bodyPr spcFirstLastPara="1" wrap="square" lIns="91425" tIns="45700" rIns="91425" bIns="45700" anchor="t" anchorCtr="0">
            <a:noAutofit/>
          </a:bodyPr>
          <a:lstStyle/>
          <a:p>
            <a:pPr marL="282575" marR="0" lvl="1" indent="-282575" algn="l" rtl="0">
              <a:spcBef>
                <a:spcPts val="0"/>
              </a:spcBef>
              <a:spcAft>
                <a:spcPts val="0"/>
              </a:spcAft>
              <a:buClr>
                <a:srgbClr val="006666"/>
              </a:buClr>
              <a:buSzPts val="1680"/>
              <a:buFont typeface="Noto Sans Symbols"/>
              <a:buChar char="❖"/>
            </a:pPr>
            <a:r>
              <a:rPr lang="fr-FR" sz="2400" b="0" i="0" u="none" strike="noStrike" cap="none">
                <a:solidFill>
                  <a:schemeClr val="dk1"/>
                </a:solidFill>
                <a:latin typeface="Calibri"/>
                <a:ea typeface="Calibri"/>
                <a:cs typeface="Calibri"/>
                <a:sym typeface="Calibri"/>
              </a:rPr>
              <a:t>Syntaxe :</a:t>
            </a:r>
            <a:endParaRPr/>
          </a:p>
          <a:p>
            <a:pPr marL="365125" marR="0" lvl="0" indent="-255587" algn="l" rtl="0">
              <a:spcBef>
                <a:spcPts val="0"/>
              </a:spcBef>
              <a:spcAft>
                <a:spcPts val="0"/>
              </a:spcAft>
              <a:buNone/>
            </a:pPr>
            <a:endParaRPr sz="1000" b="1">
              <a:solidFill>
                <a:schemeClr val="dk1"/>
              </a:solidFill>
              <a:latin typeface="Calibri"/>
              <a:ea typeface="Calibri"/>
              <a:cs typeface="Calibri"/>
              <a:sym typeface="Calibri"/>
            </a:endParaRPr>
          </a:p>
          <a:p>
            <a:pPr marL="365125" marR="0" lvl="0" indent="-255587" algn="l" rtl="0">
              <a:spcBef>
                <a:spcPts val="0"/>
              </a:spcBef>
              <a:spcAft>
                <a:spcPts val="0"/>
              </a:spcAft>
              <a:buNone/>
            </a:pPr>
            <a:r>
              <a:rPr lang="fr-FR" sz="1800" b="1">
                <a:solidFill>
                  <a:schemeClr val="dk1"/>
                </a:solidFill>
                <a:latin typeface="Calibri"/>
                <a:ea typeface="Calibri"/>
                <a:cs typeface="Calibri"/>
                <a:sym typeface="Calibri"/>
              </a:rPr>
              <a:t>	</a:t>
            </a:r>
            <a:r>
              <a:rPr lang="fr-FR" sz="2800">
                <a:solidFill>
                  <a:schemeClr val="dk1"/>
                </a:solidFill>
                <a:latin typeface="Calibri"/>
                <a:ea typeface="Calibri"/>
                <a:cs typeface="Calibri"/>
                <a:sym typeface="Calibri"/>
              </a:rPr>
              <a:t>	 $  echo  [-n]  message</a:t>
            </a:r>
            <a:endParaRPr/>
          </a:p>
          <a:p>
            <a:pPr marL="365125" marR="0" lvl="0" indent="-255587" algn="l" rtl="0">
              <a:spcBef>
                <a:spcPts val="0"/>
              </a:spcBef>
              <a:spcAft>
                <a:spcPts val="0"/>
              </a:spcAft>
              <a:buNone/>
            </a:pPr>
            <a:endParaRPr sz="1000" b="1">
              <a:solidFill>
                <a:schemeClr val="dk1"/>
              </a:solidFill>
              <a:latin typeface="Calibri"/>
              <a:ea typeface="Calibri"/>
              <a:cs typeface="Calibri"/>
              <a:sym typeface="Calibri"/>
            </a:endParaRPr>
          </a:p>
          <a:p>
            <a:pPr marL="282575" marR="0" lvl="1" indent="-282575" algn="l" rtl="0">
              <a:spcBef>
                <a:spcPts val="475"/>
              </a:spcBef>
              <a:spcAft>
                <a:spcPts val="0"/>
              </a:spcAft>
              <a:buClr>
                <a:srgbClr val="006666"/>
              </a:buClr>
              <a:buSzPts val="1680"/>
              <a:buFont typeface="Noto Sans Symbols"/>
              <a:buChar char="❖"/>
            </a:pPr>
            <a:r>
              <a:rPr lang="fr-FR" sz="2400" b="0" i="0" u="none" strike="noStrike" cap="none">
                <a:solidFill>
                  <a:schemeClr val="dk1"/>
                </a:solidFill>
                <a:latin typeface="Calibri"/>
                <a:ea typeface="Calibri"/>
                <a:cs typeface="Calibri"/>
                <a:sym typeface="Calibri"/>
              </a:rPr>
              <a:t>Description :</a:t>
            </a:r>
            <a:endParaRPr/>
          </a:p>
          <a:p>
            <a:pPr marL="282575" marR="0" lvl="1" indent="-282575" algn="l" rtl="0">
              <a:spcBef>
                <a:spcPts val="475"/>
              </a:spcBef>
              <a:spcAft>
                <a:spcPts val="0"/>
              </a:spcAft>
              <a:buNone/>
            </a:pPr>
            <a:endParaRPr sz="400" b="0" i="0" u="none" strike="noStrike" cap="none">
              <a:solidFill>
                <a:schemeClr val="dk1"/>
              </a:solidFill>
              <a:latin typeface="Calibri"/>
              <a:ea typeface="Calibri"/>
              <a:cs typeface="Calibri"/>
              <a:sym typeface="Calibri"/>
            </a:endParaRPr>
          </a:p>
          <a:p>
            <a:pPr marL="365125" marR="0" lvl="0" indent="-255587" algn="just" rtl="0">
              <a:spcBef>
                <a:spcPts val="0"/>
              </a:spcBef>
              <a:spcAft>
                <a:spcPts val="0"/>
              </a:spcAft>
              <a:buNone/>
            </a:pPr>
            <a:r>
              <a:rPr lang="fr-FR" sz="1800">
                <a:solidFill>
                  <a:schemeClr val="dk1"/>
                </a:solidFill>
                <a:latin typeface="Calibri"/>
                <a:ea typeface="Calibri"/>
                <a:cs typeface="Calibri"/>
                <a:sym typeface="Calibri"/>
              </a:rPr>
              <a:t>	La commande </a:t>
            </a:r>
            <a:r>
              <a:rPr lang="fr-FR" sz="1800" b="1">
                <a:solidFill>
                  <a:schemeClr val="dk1"/>
                </a:solidFill>
                <a:latin typeface="Calibri"/>
                <a:ea typeface="Calibri"/>
                <a:cs typeface="Calibri"/>
                <a:sym typeface="Calibri"/>
              </a:rPr>
              <a:t>echo </a:t>
            </a:r>
            <a:r>
              <a:rPr lang="fr-FR" sz="1800">
                <a:solidFill>
                  <a:schemeClr val="dk1"/>
                </a:solidFill>
                <a:latin typeface="Calibri"/>
                <a:ea typeface="Calibri"/>
                <a:cs typeface="Calibri"/>
                <a:sym typeface="Calibri"/>
              </a:rPr>
              <a:t>affiche sur la sortie standard les messages passés en paramètres (après leur interprétation par le Shell).</a:t>
            </a:r>
            <a:endParaRPr/>
          </a:p>
          <a:p>
            <a:pPr marL="365125" marR="0" lvl="0" indent="-255587" algn="l" rtl="0">
              <a:spcBef>
                <a:spcPts val="0"/>
              </a:spcBef>
              <a:spcAft>
                <a:spcPts val="0"/>
              </a:spcAft>
              <a:buNone/>
            </a:pPr>
            <a:endParaRPr sz="800">
              <a:solidFill>
                <a:schemeClr val="dk1"/>
              </a:solidFill>
              <a:latin typeface="Calibri"/>
              <a:ea typeface="Calibri"/>
              <a:cs typeface="Calibri"/>
              <a:sym typeface="Calibri"/>
            </a:endParaRPr>
          </a:p>
          <a:p>
            <a:pPr marL="282575" marR="0" lvl="1" indent="-282575" algn="l" rtl="0">
              <a:spcBef>
                <a:spcPts val="475"/>
              </a:spcBef>
              <a:spcAft>
                <a:spcPts val="0"/>
              </a:spcAft>
              <a:buClr>
                <a:srgbClr val="006666"/>
              </a:buClr>
              <a:buSzPts val="1680"/>
              <a:buFont typeface="Noto Sans Symbols"/>
              <a:buChar char="❖"/>
            </a:pPr>
            <a:r>
              <a:rPr lang="fr-FR" sz="2400" b="0" i="0" u="none" strike="noStrike" cap="none">
                <a:solidFill>
                  <a:schemeClr val="dk1"/>
                </a:solidFill>
                <a:latin typeface="Calibri"/>
                <a:ea typeface="Calibri"/>
                <a:cs typeface="Calibri"/>
                <a:sym typeface="Calibri"/>
              </a:rPr>
              <a:t>Option courante :</a:t>
            </a:r>
            <a:endParaRPr/>
          </a:p>
          <a:p>
            <a:pPr marL="282575" marR="0" lvl="1" indent="-282575" algn="l" rtl="0">
              <a:spcBef>
                <a:spcPts val="475"/>
              </a:spcBef>
              <a:spcAft>
                <a:spcPts val="0"/>
              </a:spcAft>
              <a:buNone/>
            </a:pPr>
            <a:endParaRPr sz="400" b="0" i="0" u="none" strike="noStrike" cap="none">
              <a:solidFill>
                <a:schemeClr val="dk1"/>
              </a:solidFill>
              <a:latin typeface="Calibri"/>
              <a:ea typeface="Calibri"/>
              <a:cs typeface="Calibri"/>
              <a:sym typeface="Calibri"/>
            </a:endParaRPr>
          </a:p>
          <a:p>
            <a:pPr marL="365125" marR="0" lvl="0" indent="-255587" algn="l" rtl="0">
              <a:spcBef>
                <a:spcPts val="0"/>
              </a:spcBef>
              <a:spcAft>
                <a:spcPts val="0"/>
              </a:spcAft>
              <a:buNone/>
            </a:pPr>
            <a:r>
              <a:rPr lang="fr-FR" sz="1800">
                <a:solidFill>
                  <a:schemeClr val="dk1"/>
                </a:solidFill>
                <a:latin typeface="Calibri"/>
                <a:ea typeface="Calibri"/>
                <a:cs typeface="Calibri"/>
                <a:sym typeface="Calibri"/>
              </a:rPr>
              <a:t>	-n n'affiche pas de saut de ligne final</a:t>
            </a:r>
            <a:endParaRPr/>
          </a:p>
          <a:p>
            <a:pPr marL="365125" marR="0" lvl="0" indent="-255587" algn="l" rtl="0">
              <a:spcBef>
                <a:spcPts val="0"/>
              </a:spcBef>
              <a:spcAft>
                <a:spcPts val="0"/>
              </a:spcAft>
              <a:buNone/>
            </a:pPr>
            <a:endParaRPr sz="800">
              <a:solidFill>
                <a:schemeClr val="dk1"/>
              </a:solidFill>
              <a:latin typeface="Calibri"/>
              <a:ea typeface="Calibri"/>
              <a:cs typeface="Calibri"/>
              <a:sym typeface="Calibri"/>
            </a:endParaRPr>
          </a:p>
          <a:p>
            <a:pPr marL="282575" marR="0" lvl="1" indent="-282575" algn="l" rtl="0">
              <a:spcBef>
                <a:spcPts val="475"/>
              </a:spcBef>
              <a:spcAft>
                <a:spcPts val="0"/>
              </a:spcAft>
              <a:buClr>
                <a:srgbClr val="006666"/>
              </a:buClr>
              <a:buSzPts val="1680"/>
              <a:buFont typeface="Noto Sans Symbols"/>
              <a:buChar char="❖"/>
            </a:pPr>
            <a:r>
              <a:rPr lang="fr-FR" sz="2400" b="0" i="0" u="none" strike="noStrike" cap="none">
                <a:solidFill>
                  <a:schemeClr val="dk1"/>
                </a:solidFill>
                <a:latin typeface="Calibri"/>
                <a:ea typeface="Calibri"/>
                <a:cs typeface="Calibri"/>
                <a:sym typeface="Calibri"/>
              </a:rPr>
              <a:t>Exemple :</a:t>
            </a:r>
            <a:endParaRPr/>
          </a:p>
          <a:p>
            <a:pPr marL="282575" marR="0" lvl="1" indent="-282575" algn="l" rtl="0">
              <a:spcBef>
                <a:spcPts val="475"/>
              </a:spcBef>
              <a:spcAft>
                <a:spcPts val="0"/>
              </a:spcAft>
              <a:buNone/>
            </a:pPr>
            <a:endParaRPr sz="400" b="0" i="0" u="none" strike="noStrike" cap="none">
              <a:solidFill>
                <a:schemeClr val="dk1"/>
              </a:solidFill>
              <a:latin typeface="Calibri"/>
              <a:ea typeface="Calibri"/>
              <a:cs typeface="Calibri"/>
              <a:sym typeface="Calibri"/>
            </a:endParaRPr>
          </a:p>
          <a:p>
            <a:pPr marL="365125" marR="0" lvl="0" indent="-255587" algn="l" rtl="0">
              <a:spcBef>
                <a:spcPts val="0"/>
              </a:spcBef>
              <a:spcAft>
                <a:spcPts val="0"/>
              </a:spcAft>
              <a:buNone/>
            </a:pPr>
            <a:r>
              <a:rPr lang="fr-FR" sz="1800">
                <a:solidFill>
                  <a:schemeClr val="dk1"/>
                </a:solidFill>
                <a:latin typeface="Calibri"/>
                <a:ea typeface="Calibri"/>
                <a:cs typeface="Calibri"/>
                <a:sym typeface="Calibri"/>
              </a:rPr>
              <a:t>	$ </a:t>
            </a:r>
            <a:r>
              <a:rPr lang="fr-FR" sz="1800" b="1">
                <a:solidFill>
                  <a:schemeClr val="dk1"/>
                </a:solidFill>
                <a:latin typeface="Calibri"/>
                <a:ea typeface="Calibri"/>
                <a:cs typeface="Calibri"/>
                <a:sym typeface="Calibri"/>
              </a:rPr>
              <a:t>echo ceci est un petit message</a:t>
            </a:r>
            <a:endParaRPr/>
          </a:p>
          <a:p>
            <a:pPr marL="365125" marR="0" lvl="0" indent="-255587" algn="l" rtl="0">
              <a:spcBef>
                <a:spcPts val="0"/>
              </a:spcBef>
              <a:spcAft>
                <a:spcPts val="0"/>
              </a:spcAft>
              <a:buNone/>
            </a:pPr>
            <a:r>
              <a:rPr lang="fr-FR" sz="1800">
                <a:solidFill>
                  <a:schemeClr val="dk1"/>
                </a:solidFill>
                <a:latin typeface="Calibri"/>
                <a:ea typeface="Calibri"/>
                <a:cs typeface="Calibri"/>
                <a:sym typeface="Calibri"/>
              </a:rPr>
              <a:t>	ceci est un petit message</a:t>
            </a:r>
            <a:endParaRPr/>
          </a:p>
          <a:p>
            <a:pPr marL="365125" marR="0" lvl="0" indent="-255587" algn="l" rtl="0">
              <a:spcBef>
                <a:spcPts val="0"/>
              </a:spcBef>
              <a:spcAft>
                <a:spcPts val="0"/>
              </a:spcAft>
              <a:buNone/>
            </a:pPr>
            <a:endParaRPr sz="400">
              <a:solidFill>
                <a:schemeClr val="dk1"/>
              </a:solidFill>
              <a:latin typeface="Calibri"/>
              <a:ea typeface="Calibri"/>
              <a:cs typeface="Calibri"/>
              <a:sym typeface="Calibri"/>
            </a:endParaRPr>
          </a:p>
          <a:p>
            <a:pPr marL="365125" marR="0" lvl="0" indent="-255587" algn="l" rtl="0">
              <a:spcBef>
                <a:spcPts val="0"/>
              </a:spcBef>
              <a:spcAft>
                <a:spcPts val="0"/>
              </a:spcAft>
              <a:buNone/>
            </a:pPr>
            <a:r>
              <a:rPr lang="fr-FR" sz="1800">
                <a:solidFill>
                  <a:schemeClr val="dk1"/>
                </a:solidFill>
                <a:latin typeface="Calibri"/>
                <a:ea typeface="Calibri"/>
                <a:cs typeface="Calibri"/>
                <a:sym typeface="Calibri"/>
              </a:rPr>
              <a:t>	$ </a:t>
            </a:r>
            <a:r>
              <a:rPr lang="fr-FR" sz="1800" b="1">
                <a:solidFill>
                  <a:schemeClr val="dk1"/>
                </a:solidFill>
                <a:latin typeface="Calibri"/>
                <a:ea typeface="Calibri"/>
                <a:cs typeface="Calibri"/>
                <a:sym typeface="Calibri"/>
              </a:rPr>
              <a:t>echo $PATH</a:t>
            </a:r>
            <a:endParaRPr/>
          </a:p>
          <a:p>
            <a:pPr marL="365125" marR="0" lvl="0" indent="-255587" algn="just" rtl="0">
              <a:spcBef>
                <a:spcPts val="0"/>
              </a:spcBef>
              <a:spcAft>
                <a:spcPts val="0"/>
              </a:spcAft>
              <a:buNone/>
            </a:pPr>
            <a:r>
              <a:rPr lang="fr-FR" sz="1600">
                <a:solidFill>
                  <a:schemeClr val="dk1"/>
                </a:solidFill>
                <a:latin typeface="Calibri"/>
                <a:ea typeface="Calibri"/>
                <a:cs typeface="Calibri"/>
                <a:sym typeface="Calibri"/>
              </a:rPr>
              <a:t>	/bin:/usr/bin:/usr/local/bin:/usr/bin/X11:/usr/X11R6/bin:/home/rossignol_d/bin</a:t>
            </a:r>
            <a:endParaRPr/>
          </a:p>
          <a:p>
            <a:pPr marL="365125" marR="0" lvl="0" indent="-255587" algn="l" rtl="0">
              <a:spcBef>
                <a:spcPts val="0"/>
              </a:spcBef>
              <a:spcAft>
                <a:spcPts val="0"/>
              </a:spcAft>
              <a:buNone/>
            </a:pPr>
            <a:r>
              <a:rPr lang="fr-F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785" name="Google Shape;1785;p1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124</a:t>
            </a:fld>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789"/>
        <p:cNvGrpSpPr/>
        <p:nvPr/>
      </p:nvGrpSpPr>
      <p:grpSpPr>
        <a:xfrm>
          <a:off x="0" y="0"/>
          <a:ext cx="0" cy="0"/>
          <a:chOff x="0" y="0"/>
          <a:chExt cx="0" cy="0"/>
        </a:xfrm>
      </p:grpSpPr>
      <p:sp>
        <p:nvSpPr>
          <p:cNvPr id="1790" name="Google Shape;1790;p130"/>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791" name="Google Shape;1791;p130"/>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6: Programmation Shell</a:t>
            </a:r>
            <a:endParaRPr sz="1800">
              <a:solidFill>
                <a:srgbClr val="366092"/>
              </a:solidFill>
              <a:latin typeface="Calibri"/>
              <a:ea typeface="Calibri"/>
              <a:cs typeface="Calibri"/>
              <a:sym typeface="Calibri"/>
            </a:endParaRPr>
          </a:p>
        </p:txBody>
      </p:sp>
      <p:sp>
        <p:nvSpPr>
          <p:cNvPr id="1792" name="Google Shape;1792;p130"/>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expr</a:t>
            </a:r>
            <a:endParaRPr sz="2400">
              <a:solidFill>
                <a:srgbClr val="0070C0"/>
              </a:solidFill>
              <a:latin typeface="Calibri"/>
              <a:ea typeface="Calibri"/>
              <a:cs typeface="Calibri"/>
              <a:sym typeface="Calibri"/>
            </a:endParaRPr>
          </a:p>
        </p:txBody>
      </p:sp>
      <p:sp>
        <p:nvSpPr>
          <p:cNvPr id="1793" name="Google Shape;1793;p130"/>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r>
              <a:rPr lang="fr-FR" sz="1400">
                <a:solidFill>
                  <a:srgbClr val="FFFFFF"/>
                </a:solidFill>
                <a:latin typeface="Calibri"/>
                <a:ea typeface="Calibri"/>
                <a:cs typeface="Calibri"/>
                <a:sym typeface="Calibri"/>
              </a:rPr>
              <a:t>                page : 93</a:t>
            </a:r>
            <a:endParaRPr sz="1400">
              <a:solidFill>
                <a:srgbClr val="FFFFFF"/>
              </a:solidFill>
              <a:latin typeface="Calibri"/>
              <a:ea typeface="Calibri"/>
              <a:cs typeface="Calibri"/>
              <a:sym typeface="Calibri"/>
            </a:endParaRPr>
          </a:p>
        </p:txBody>
      </p:sp>
      <p:sp>
        <p:nvSpPr>
          <p:cNvPr id="1794" name="Google Shape;1794;p130"/>
          <p:cNvSpPr/>
          <p:nvPr/>
        </p:nvSpPr>
        <p:spPr>
          <a:xfrm>
            <a:off x="785786" y="1071546"/>
            <a:ext cx="7858180" cy="5137304"/>
          </a:xfrm>
          <a:prstGeom prst="rect">
            <a:avLst/>
          </a:prstGeom>
          <a:noFill/>
          <a:ln>
            <a:noFill/>
          </a:ln>
        </p:spPr>
        <p:txBody>
          <a:bodyPr spcFirstLastPara="1" wrap="square" lIns="91425" tIns="45700" rIns="91425" bIns="45700" anchor="t" anchorCtr="0">
            <a:noAutofit/>
          </a:bodyPr>
          <a:lstStyle/>
          <a:p>
            <a:pPr marL="282575" marR="0" lvl="1" indent="-282575" algn="l" rtl="0">
              <a:spcBef>
                <a:spcPts val="0"/>
              </a:spcBef>
              <a:spcAft>
                <a:spcPts val="0"/>
              </a:spcAft>
              <a:buClr>
                <a:srgbClr val="006666"/>
              </a:buClr>
              <a:buSzPts val="1680"/>
              <a:buFont typeface="Noto Sans Symbols"/>
              <a:buChar char="❖"/>
            </a:pPr>
            <a:r>
              <a:rPr lang="fr-FR" sz="2400" b="0" i="0" u="none" strike="noStrike" cap="none">
                <a:solidFill>
                  <a:schemeClr val="dk1"/>
                </a:solidFill>
                <a:latin typeface="Calibri"/>
                <a:ea typeface="Calibri"/>
                <a:cs typeface="Calibri"/>
                <a:sym typeface="Calibri"/>
              </a:rPr>
              <a:t>Syntaxe : </a:t>
            </a:r>
            <a:endParaRPr/>
          </a:p>
          <a:p>
            <a:pPr marL="282575" marR="0" lvl="1" indent="-282575" algn="l" rtl="0">
              <a:spcBef>
                <a:spcPts val="475"/>
              </a:spcBef>
              <a:spcAft>
                <a:spcPts val="0"/>
              </a:spcAft>
              <a:buNone/>
            </a:pPr>
            <a:endParaRPr sz="1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fr-FR" sz="2800">
                <a:solidFill>
                  <a:schemeClr val="dk1"/>
                </a:solidFill>
                <a:latin typeface="Calibri"/>
                <a:ea typeface="Calibri"/>
                <a:cs typeface="Calibri"/>
                <a:sym typeface="Calibri"/>
              </a:rPr>
              <a:t>	$  expr  expression</a:t>
            </a:r>
            <a:endParaRPr/>
          </a:p>
          <a:p>
            <a:pPr marL="0" marR="0" lvl="0" indent="0" algn="l" rtl="0">
              <a:spcBef>
                <a:spcPts val="0"/>
              </a:spcBef>
              <a:spcAft>
                <a:spcPts val="0"/>
              </a:spcAft>
              <a:buNone/>
            </a:pPr>
            <a:endParaRPr sz="1100">
              <a:solidFill>
                <a:schemeClr val="dk1"/>
              </a:solidFill>
              <a:latin typeface="Calibri"/>
              <a:ea typeface="Calibri"/>
              <a:cs typeface="Calibri"/>
              <a:sym typeface="Calibri"/>
            </a:endParaRPr>
          </a:p>
          <a:p>
            <a:pPr marL="282575" marR="0" lvl="1" indent="-282575" algn="l" rtl="0">
              <a:spcBef>
                <a:spcPts val="475"/>
              </a:spcBef>
              <a:spcAft>
                <a:spcPts val="0"/>
              </a:spcAft>
              <a:buClr>
                <a:srgbClr val="006666"/>
              </a:buClr>
              <a:buSzPts val="1680"/>
              <a:buFont typeface="Noto Sans Symbols"/>
              <a:buChar char="❖"/>
            </a:pPr>
            <a:r>
              <a:rPr lang="fr-FR" sz="2400" b="0" i="0" u="none" strike="noStrike" cap="none">
                <a:solidFill>
                  <a:schemeClr val="dk1"/>
                </a:solidFill>
                <a:latin typeface="Calibri"/>
                <a:ea typeface="Calibri"/>
                <a:cs typeface="Calibri"/>
                <a:sym typeface="Calibri"/>
              </a:rPr>
              <a:t>Description :</a:t>
            </a:r>
            <a:endParaRPr/>
          </a:p>
          <a:p>
            <a:pPr marL="282575" marR="0" lvl="1" indent="-282575" algn="l" rtl="0">
              <a:spcBef>
                <a:spcPts val="475"/>
              </a:spcBef>
              <a:spcAft>
                <a:spcPts val="0"/>
              </a:spcAft>
              <a:buNone/>
            </a:pPr>
            <a:r>
              <a:rPr lang="fr-FR" sz="2400" b="0" i="0" u="none" strike="noStrike" cap="none">
                <a:solidFill>
                  <a:schemeClr val="dk1"/>
                </a:solidFill>
                <a:latin typeface="Calibri"/>
                <a:ea typeface="Calibri"/>
                <a:cs typeface="Calibri"/>
                <a:sym typeface="Calibri"/>
              </a:rPr>
              <a:t>	</a:t>
            </a:r>
            <a:r>
              <a:rPr lang="fr-FR" sz="1800" b="0" i="0" u="none" strike="noStrike" cap="none">
                <a:solidFill>
                  <a:schemeClr val="dk1"/>
                </a:solidFill>
                <a:latin typeface="Calibri"/>
                <a:ea typeface="Calibri"/>
                <a:cs typeface="Calibri"/>
                <a:sym typeface="Calibri"/>
              </a:rPr>
              <a:t>Expression  spécifie une opération arithmétique ou de traitements de chaînes de caractères</a:t>
            </a:r>
            <a:endParaRPr/>
          </a:p>
          <a:p>
            <a:pPr marL="914400" marR="0" lvl="2" indent="0" algn="l" rtl="0">
              <a:spcBef>
                <a:spcPts val="0"/>
              </a:spcBef>
              <a:spcAft>
                <a:spcPts val="0"/>
              </a:spcAft>
              <a:buNone/>
            </a:pPr>
            <a:endParaRPr sz="800" b="0" i="0" u="none" strike="noStrike" cap="none">
              <a:solidFill>
                <a:schemeClr val="dk1"/>
              </a:solidFill>
              <a:latin typeface="Calibri"/>
              <a:ea typeface="Calibri"/>
              <a:cs typeface="Calibri"/>
              <a:sym typeface="Calibri"/>
            </a:endParaRPr>
          </a:p>
          <a:p>
            <a:pPr marL="282575" marR="0" lvl="1" indent="-282575" algn="l" rtl="0">
              <a:spcBef>
                <a:spcPts val="475"/>
              </a:spcBef>
              <a:spcAft>
                <a:spcPts val="0"/>
              </a:spcAft>
              <a:buClr>
                <a:srgbClr val="006666"/>
              </a:buClr>
              <a:buSzPts val="1680"/>
              <a:buFont typeface="Noto Sans Symbols"/>
              <a:buChar char="❖"/>
            </a:pPr>
            <a:r>
              <a:rPr lang="fr-FR" sz="2400" b="0" i="0" u="none" strike="noStrike" cap="none">
                <a:solidFill>
                  <a:schemeClr val="dk1"/>
                </a:solidFill>
                <a:latin typeface="Calibri"/>
                <a:ea typeface="Calibri"/>
                <a:cs typeface="Calibri"/>
                <a:sym typeface="Calibri"/>
              </a:rPr>
              <a:t>Exemple :</a:t>
            </a:r>
            <a:endParaRPr/>
          </a:p>
          <a:p>
            <a:pPr marL="282575" marR="0" lvl="1" indent="-282575" algn="l" rtl="0">
              <a:spcBef>
                <a:spcPts val="475"/>
              </a:spcBef>
              <a:spcAft>
                <a:spcPts val="0"/>
              </a:spcAft>
              <a:buNone/>
            </a:pPr>
            <a:endParaRPr sz="4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fr-FR" sz="1600">
                <a:solidFill>
                  <a:schemeClr val="dk1"/>
                </a:solidFill>
                <a:latin typeface="Calibri"/>
                <a:ea typeface="Calibri"/>
                <a:cs typeface="Calibri"/>
                <a:sym typeface="Calibri"/>
              </a:rPr>
              <a:t>	$  X=12</a:t>
            </a:r>
            <a:endParaRPr/>
          </a:p>
          <a:p>
            <a:pPr marL="0" marR="0" lvl="0" indent="0" algn="l" rtl="0">
              <a:spcBef>
                <a:spcPts val="0"/>
              </a:spcBef>
              <a:spcAft>
                <a:spcPts val="0"/>
              </a:spcAft>
              <a:buNone/>
            </a:pPr>
            <a:r>
              <a:rPr lang="fr-FR" sz="1600">
                <a:solidFill>
                  <a:schemeClr val="dk1"/>
                </a:solidFill>
                <a:latin typeface="Calibri"/>
                <a:ea typeface="Calibri"/>
                <a:cs typeface="Calibri"/>
                <a:sym typeface="Calibri"/>
              </a:rPr>
              <a:t>	$  expr $X + 2</a:t>
            </a:r>
            <a:endParaRPr/>
          </a:p>
          <a:p>
            <a:pPr marL="0" marR="0" lvl="0" indent="0" algn="l" rtl="0">
              <a:spcBef>
                <a:spcPts val="0"/>
              </a:spcBef>
              <a:spcAft>
                <a:spcPts val="0"/>
              </a:spcAft>
              <a:buNone/>
            </a:pPr>
            <a:r>
              <a:rPr lang="fr-FR" sz="1600">
                <a:solidFill>
                  <a:schemeClr val="dk1"/>
                </a:solidFill>
                <a:latin typeface="Calibri"/>
                <a:ea typeface="Calibri"/>
                <a:cs typeface="Calibri"/>
                <a:sym typeface="Calibri"/>
              </a:rPr>
              <a:t>	14</a:t>
            </a:r>
            <a:endParaRPr/>
          </a:p>
          <a:p>
            <a:pPr marL="0" marR="0" lvl="0" indent="0" algn="l" rtl="0">
              <a:spcBef>
                <a:spcPts val="0"/>
              </a:spcBef>
              <a:spcAft>
                <a:spcPts val="0"/>
              </a:spcAft>
              <a:buNone/>
            </a:pPr>
            <a:r>
              <a:rPr lang="fr-FR" sz="1600">
                <a:solidFill>
                  <a:schemeClr val="dk1"/>
                </a:solidFill>
                <a:latin typeface="Calibri"/>
                <a:ea typeface="Calibri"/>
                <a:cs typeface="Calibri"/>
                <a:sym typeface="Calibri"/>
              </a:rPr>
              <a:t>	$  var1=10</a:t>
            </a:r>
            <a:endParaRPr/>
          </a:p>
          <a:p>
            <a:pPr marL="0" marR="0" lvl="0" indent="0" algn="l" rtl="0">
              <a:spcBef>
                <a:spcPts val="0"/>
              </a:spcBef>
              <a:spcAft>
                <a:spcPts val="0"/>
              </a:spcAft>
              <a:buNone/>
            </a:pPr>
            <a:r>
              <a:rPr lang="fr-FR" sz="1600">
                <a:solidFill>
                  <a:schemeClr val="dk1"/>
                </a:solidFill>
                <a:latin typeface="Calibri"/>
                <a:ea typeface="Calibri"/>
                <a:cs typeface="Calibri"/>
                <a:sym typeface="Calibri"/>
              </a:rPr>
              <a:t>	$  var2=20</a:t>
            </a:r>
            <a:endParaRPr/>
          </a:p>
          <a:p>
            <a:pPr marL="0" marR="0" lvl="0" indent="0" algn="l" rtl="0">
              <a:spcBef>
                <a:spcPts val="0"/>
              </a:spcBef>
              <a:spcAft>
                <a:spcPts val="0"/>
              </a:spcAft>
              <a:buNone/>
            </a:pPr>
            <a:r>
              <a:rPr lang="fr-FR" sz="1600">
                <a:solidFill>
                  <a:schemeClr val="dk1"/>
                </a:solidFill>
                <a:latin typeface="Calibri"/>
                <a:ea typeface="Calibri"/>
                <a:cs typeface="Calibri"/>
                <a:sym typeface="Calibri"/>
              </a:rPr>
              <a:t>	$  var3=`expr $var2 / $var1`</a:t>
            </a:r>
            <a:endParaRPr/>
          </a:p>
          <a:p>
            <a:pPr marL="0" marR="0" lvl="0" indent="0" algn="l" rtl="0">
              <a:spcBef>
                <a:spcPts val="0"/>
              </a:spcBef>
              <a:spcAft>
                <a:spcPts val="0"/>
              </a:spcAft>
              <a:buNone/>
            </a:pPr>
            <a:r>
              <a:rPr lang="fr-FR" sz="1600">
                <a:solidFill>
                  <a:schemeClr val="dk1"/>
                </a:solidFill>
                <a:latin typeface="Calibri"/>
                <a:ea typeface="Calibri"/>
                <a:cs typeface="Calibri"/>
                <a:sym typeface="Calibri"/>
              </a:rPr>
              <a:t>	$  echo $var3</a:t>
            </a:r>
            <a:endParaRPr/>
          </a:p>
          <a:p>
            <a:pPr marL="0" marR="0" lvl="0" indent="0" algn="l" rtl="0">
              <a:spcBef>
                <a:spcPts val="0"/>
              </a:spcBef>
              <a:spcAft>
                <a:spcPts val="0"/>
              </a:spcAft>
              <a:buNone/>
            </a:pPr>
            <a:r>
              <a:rPr lang="fr-FR" sz="1600">
                <a:solidFill>
                  <a:schemeClr val="dk1"/>
                </a:solidFill>
                <a:latin typeface="Calibri"/>
                <a:ea typeface="Calibri"/>
                <a:cs typeface="Calibri"/>
                <a:sym typeface="Calibri"/>
              </a:rPr>
              <a:t>	2</a:t>
            </a:r>
            <a:endParaRPr/>
          </a:p>
        </p:txBody>
      </p:sp>
      <p:sp>
        <p:nvSpPr>
          <p:cNvPr id="1795" name="Google Shape;1795;p1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125</a:t>
            </a:fld>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799"/>
        <p:cNvGrpSpPr/>
        <p:nvPr/>
      </p:nvGrpSpPr>
      <p:grpSpPr>
        <a:xfrm>
          <a:off x="0" y="0"/>
          <a:ext cx="0" cy="0"/>
          <a:chOff x="0" y="0"/>
          <a:chExt cx="0" cy="0"/>
        </a:xfrm>
      </p:grpSpPr>
      <p:sp>
        <p:nvSpPr>
          <p:cNvPr id="1800" name="Google Shape;1800;p131"/>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801" name="Google Shape;1801;p131"/>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6: Programmation Shell</a:t>
            </a:r>
            <a:endParaRPr sz="1800">
              <a:solidFill>
                <a:srgbClr val="366092"/>
              </a:solidFill>
              <a:latin typeface="Calibri"/>
              <a:ea typeface="Calibri"/>
              <a:cs typeface="Calibri"/>
              <a:sym typeface="Calibri"/>
            </a:endParaRPr>
          </a:p>
        </p:txBody>
      </p:sp>
      <p:sp>
        <p:nvSpPr>
          <p:cNvPr id="1802" name="Google Shape;1802;p131"/>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read</a:t>
            </a:r>
            <a:endParaRPr sz="2400">
              <a:solidFill>
                <a:srgbClr val="0070C0"/>
              </a:solidFill>
              <a:latin typeface="Calibri"/>
              <a:ea typeface="Calibri"/>
              <a:cs typeface="Calibri"/>
              <a:sym typeface="Calibri"/>
            </a:endParaRPr>
          </a:p>
        </p:txBody>
      </p:sp>
      <p:sp>
        <p:nvSpPr>
          <p:cNvPr id="1803" name="Google Shape;1803;p131"/>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804" name="Google Shape;1804;p131"/>
          <p:cNvSpPr/>
          <p:nvPr/>
        </p:nvSpPr>
        <p:spPr>
          <a:xfrm>
            <a:off x="785786" y="785794"/>
            <a:ext cx="7358114" cy="5173211"/>
          </a:xfrm>
          <a:prstGeom prst="rect">
            <a:avLst/>
          </a:prstGeom>
          <a:noFill/>
          <a:ln>
            <a:noFill/>
          </a:ln>
        </p:spPr>
        <p:txBody>
          <a:bodyPr spcFirstLastPara="1" wrap="square" lIns="91425" tIns="45700" rIns="91425" bIns="45700" anchor="t" anchorCtr="0">
            <a:noAutofit/>
          </a:bodyPr>
          <a:lstStyle/>
          <a:p>
            <a:pPr marL="365760" marR="0" lvl="0" indent="-256032" algn="l" rtl="0">
              <a:spcBef>
                <a:spcPts val="0"/>
              </a:spcBef>
              <a:spcAft>
                <a:spcPts val="0"/>
              </a:spcAft>
              <a:buNone/>
            </a:pPr>
            <a:endParaRPr sz="1800">
              <a:solidFill>
                <a:schemeClr val="dk1"/>
              </a:solidFill>
              <a:latin typeface="Calibri"/>
              <a:ea typeface="Calibri"/>
              <a:cs typeface="Calibri"/>
              <a:sym typeface="Calibri"/>
            </a:endParaRPr>
          </a:p>
          <a:p>
            <a:pPr marL="282575" marR="0" lvl="1" indent="-282575" algn="l" rtl="0">
              <a:spcBef>
                <a:spcPts val="475"/>
              </a:spcBef>
              <a:spcAft>
                <a:spcPts val="0"/>
              </a:spcAft>
              <a:buClr>
                <a:srgbClr val="006666"/>
              </a:buClr>
              <a:buSzPts val="1680"/>
              <a:buFont typeface="Noto Sans Symbols"/>
              <a:buChar char="❖"/>
            </a:pPr>
            <a:r>
              <a:rPr lang="fr-FR" sz="2400" b="0" i="0" u="none" strike="noStrike" cap="none">
                <a:solidFill>
                  <a:schemeClr val="dk1"/>
                </a:solidFill>
                <a:latin typeface="Calibri"/>
                <a:ea typeface="Calibri"/>
                <a:cs typeface="Calibri"/>
                <a:sym typeface="Calibri"/>
              </a:rPr>
              <a:t>Syntaxe : </a:t>
            </a:r>
            <a:endParaRPr/>
          </a:p>
          <a:p>
            <a:pPr marL="282575" marR="0" lvl="1" indent="-282575" algn="l" rtl="0">
              <a:spcBef>
                <a:spcPts val="475"/>
              </a:spcBef>
              <a:spcAft>
                <a:spcPts val="0"/>
              </a:spcAft>
              <a:buNone/>
            </a:pPr>
            <a:endParaRPr sz="1000" b="0" i="0" u="none" strike="noStrike" cap="none">
              <a:solidFill>
                <a:schemeClr val="dk1"/>
              </a:solidFill>
              <a:latin typeface="Calibri"/>
              <a:ea typeface="Calibri"/>
              <a:cs typeface="Calibri"/>
              <a:sym typeface="Calibri"/>
            </a:endParaRPr>
          </a:p>
          <a:p>
            <a:pPr marL="365760" marR="0" lvl="0" indent="-256032" algn="l" rtl="0">
              <a:spcBef>
                <a:spcPts val="0"/>
              </a:spcBef>
              <a:spcAft>
                <a:spcPts val="0"/>
              </a:spcAft>
              <a:buNone/>
            </a:pPr>
            <a:r>
              <a:rPr lang="fr-FR" sz="2800">
                <a:solidFill>
                  <a:schemeClr val="dk1"/>
                </a:solidFill>
                <a:latin typeface="Calibri"/>
                <a:ea typeface="Calibri"/>
                <a:cs typeface="Calibri"/>
                <a:sym typeface="Calibri"/>
              </a:rPr>
              <a:t>		$  read  variable  [ variable … ]</a:t>
            </a:r>
            <a:endParaRPr/>
          </a:p>
          <a:p>
            <a:pPr marL="365760" marR="0" lvl="0" indent="-256032" algn="l" rtl="0">
              <a:spcBef>
                <a:spcPts val="0"/>
              </a:spcBef>
              <a:spcAft>
                <a:spcPts val="0"/>
              </a:spcAft>
              <a:buNone/>
            </a:pPr>
            <a:endParaRPr sz="1100">
              <a:solidFill>
                <a:schemeClr val="dk1"/>
              </a:solidFill>
              <a:latin typeface="Calibri"/>
              <a:ea typeface="Calibri"/>
              <a:cs typeface="Calibri"/>
              <a:sym typeface="Calibri"/>
            </a:endParaRPr>
          </a:p>
          <a:p>
            <a:pPr marL="282575" marR="0" lvl="1" indent="-282575" algn="l" rtl="0">
              <a:spcBef>
                <a:spcPts val="475"/>
              </a:spcBef>
              <a:spcAft>
                <a:spcPts val="0"/>
              </a:spcAft>
              <a:buClr>
                <a:srgbClr val="006666"/>
              </a:buClr>
              <a:buSzPts val="1680"/>
              <a:buFont typeface="Noto Sans Symbols"/>
              <a:buChar char="❖"/>
            </a:pPr>
            <a:r>
              <a:rPr lang="fr-FR" sz="2400" b="0" i="0" u="none" strike="noStrike" cap="none">
                <a:solidFill>
                  <a:schemeClr val="dk1"/>
                </a:solidFill>
                <a:latin typeface="Calibri"/>
                <a:ea typeface="Calibri"/>
                <a:cs typeface="Calibri"/>
                <a:sym typeface="Calibri"/>
              </a:rPr>
              <a:t>Description :</a:t>
            </a:r>
            <a:endParaRPr/>
          </a:p>
          <a:p>
            <a:pPr marL="282575" marR="0" lvl="1" indent="-282575" algn="l" rtl="0">
              <a:spcBef>
                <a:spcPts val="475"/>
              </a:spcBef>
              <a:spcAft>
                <a:spcPts val="0"/>
              </a:spcAft>
              <a:buNone/>
            </a:pPr>
            <a:endParaRPr sz="400" b="0" i="0" u="none" strike="noStrike" cap="none">
              <a:solidFill>
                <a:schemeClr val="dk1"/>
              </a:solidFill>
              <a:latin typeface="Calibri"/>
              <a:ea typeface="Calibri"/>
              <a:cs typeface="Calibri"/>
              <a:sym typeface="Calibri"/>
            </a:endParaRPr>
          </a:p>
          <a:p>
            <a:pPr marL="282575" marR="0" lvl="1" indent="-282575" algn="l" rtl="0">
              <a:spcBef>
                <a:spcPts val="475"/>
              </a:spcBef>
              <a:spcAft>
                <a:spcPts val="0"/>
              </a:spcAft>
              <a:buNone/>
            </a:pPr>
            <a:r>
              <a:rPr lang="fr-FR" sz="1800" b="0" i="0" u="none" strike="noStrike" cap="none">
                <a:solidFill>
                  <a:schemeClr val="dk1"/>
                </a:solidFill>
                <a:latin typeface="Calibri"/>
                <a:ea typeface="Calibri"/>
                <a:cs typeface="Calibri"/>
                <a:sym typeface="Calibri"/>
              </a:rPr>
              <a:t> 	 lit l ’entrée standard et affecte ce qui est lu aux variables</a:t>
            </a:r>
            <a:endParaRPr/>
          </a:p>
          <a:p>
            <a:pPr marL="282575" marR="0" lvl="1" indent="-282575" algn="l" rtl="0">
              <a:spcBef>
                <a:spcPts val="475"/>
              </a:spcBef>
              <a:spcAft>
                <a:spcPts val="0"/>
              </a:spcAft>
              <a:buNone/>
            </a:pPr>
            <a:endParaRPr sz="1000" b="0" i="0" u="none" strike="noStrike" cap="none">
              <a:solidFill>
                <a:schemeClr val="dk1"/>
              </a:solidFill>
              <a:latin typeface="Calibri"/>
              <a:ea typeface="Calibri"/>
              <a:cs typeface="Calibri"/>
              <a:sym typeface="Calibri"/>
            </a:endParaRPr>
          </a:p>
          <a:p>
            <a:pPr marL="282575" marR="0" lvl="1" indent="-282575" algn="l" rtl="0">
              <a:spcBef>
                <a:spcPts val="475"/>
              </a:spcBef>
              <a:spcAft>
                <a:spcPts val="0"/>
              </a:spcAft>
              <a:buClr>
                <a:srgbClr val="006666"/>
              </a:buClr>
              <a:buSzPts val="1680"/>
              <a:buFont typeface="Noto Sans Symbols"/>
              <a:buChar char="❖"/>
            </a:pPr>
            <a:r>
              <a:rPr lang="fr-FR" sz="2400" b="0" i="0" u="none" strike="noStrike" cap="none">
                <a:solidFill>
                  <a:schemeClr val="dk1"/>
                </a:solidFill>
                <a:latin typeface="Calibri"/>
                <a:ea typeface="Calibri"/>
                <a:cs typeface="Calibri"/>
                <a:sym typeface="Calibri"/>
              </a:rPr>
              <a:t>Exemple :</a:t>
            </a:r>
            <a:endParaRPr/>
          </a:p>
          <a:p>
            <a:pPr marL="365760" marR="0" lvl="0" indent="-256032" algn="l" rtl="0">
              <a:spcBef>
                <a:spcPts val="0"/>
              </a:spcBef>
              <a:spcAft>
                <a:spcPts val="0"/>
              </a:spcAft>
              <a:buNone/>
            </a:pPr>
            <a:endParaRPr sz="400">
              <a:solidFill>
                <a:schemeClr val="dk1"/>
              </a:solidFill>
              <a:latin typeface="Calibri"/>
              <a:ea typeface="Calibri"/>
              <a:cs typeface="Calibri"/>
              <a:sym typeface="Calibri"/>
            </a:endParaRPr>
          </a:p>
          <a:p>
            <a:pPr marL="365760" marR="0" lvl="0" indent="-256032" algn="l" rtl="0">
              <a:spcBef>
                <a:spcPts val="0"/>
              </a:spcBef>
              <a:spcAft>
                <a:spcPts val="0"/>
              </a:spcAft>
              <a:buNone/>
            </a:pPr>
            <a:r>
              <a:rPr lang="fr-FR" sz="1800">
                <a:solidFill>
                  <a:schemeClr val="dk1"/>
                </a:solidFill>
                <a:latin typeface="Calibri"/>
                <a:ea typeface="Calibri"/>
                <a:cs typeface="Calibri"/>
                <a:sym typeface="Calibri"/>
              </a:rPr>
              <a:t>	$  read A				</a:t>
            </a:r>
            <a:endParaRPr/>
          </a:p>
          <a:p>
            <a:pPr marL="365760" marR="0" lvl="0" indent="-256032" algn="l" rtl="0">
              <a:spcBef>
                <a:spcPts val="0"/>
              </a:spcBef>
              <a:spcAft>
                <a:spcPts val="0"/>
              </a:spcAft>
              <a:buNone/>
            </a:pPr>
            <a:r>
              <a:rPr lang="fr-FR" sz="1800">
                <a:solidFill>
                  <a:schemeClr val="dk1"/>
                </a:solidFill>
                <a:latin typeface="Calibri"/>
                <a:ea typeface="Calibri"/>
                <a:cs typeface="Calibri"/>
                <a:sym typeface="Calibri"/>
              </a:rPr>
              <a:t>	$  echo $A			</a:t>
            </a:r>
            <a:endParaRPr/>
          </a:p>
          <a:p>
            <a:pPr marL="365760" marR="0" lvl="0" indent="-256032" algn="l" rtl="0">
              <a:spcBef>
                <a:spcPts val="0"/>
              </a:spcBef>
              <a:spcAft>
                <a:spcPts val="0"/>
              </a:spcAft>
              <a:buNone/>
            </a:pPr>
            <a:r>
              <a:rPr lang="fr-FR" sz="1800">
                <a:solidFill>
                  <a:schemeClr val="dk1"/>
                </a:solidFill>
                <a:latin typeface="Calibri"/>
                <a:ea typeface="Calibri"/>
                <a:cs typeface="Calibri"/>
                <a:sym typeface="Calibri"/>
              </a:rPr>
              <a:t>	$  read M1 M2 M3				</a:t>
            </a:r>
            <a:endParaRPr/>
          </a:p>
          <a:p>
            <a:pPr marL="365760" marR="0" lvl="0" indent="-256032" algn="l" rtl="0">
              <a:spcBef>
                <a:spcPts val="0"/>
              </a:spcBef>
              <a:spcAft>
                <a:spcPts val="0"/>
              </a:spcAft>
              <a:buNone/>
            </a:pPr>
            <a:r>
              <a:rPr lang="fr-FR" sz="1800">
                <a:solidFill>
                  <a:schemeClr val="dk1"/>
                </a:solidFill>
                <a:latin typeface="Calibri"/>
                <a:ea typeface="Calibri"/>
                <a:cs typeface="Calibri"/>
                <a:sym typeface="Calibri"/>
              </a:rPr>
              <a:t>	$  echo $M3 $M2 $M1	</a:t>
            </a:r>
            <a:endParaRPr/>
          </a:p>
          <a:p>
            <a:pPr marL="365760" marR="0" lvl="0" indent="-256032" algn="l" rtl="0">
              <a:spcBef>
                <a:spcPts val="0"/>
              </a:spcBef>
              <a:spcAft>
                <a:spcPts val="0"/>
              </a:spcAft>
              <a:buNone/>
            </a:pPr>
            <a:r>
              <a:rPr lang="fr-FR" sz="1800">
                <a:solidFill>
                  <a:schemeClr val="dk1"/>
                </a:solidFill>
                <a:latin typeface="Calibri"/>
                <a:ea typeface="Calibri"/>
                <a:cs typeface="Calibri"/>
                <a:sym typeface="Calibri"/>
              </a:rPr>
              <a:t>	$  echo -n ’Enter your name: ’; read name; echo "Hi, ${name}"</a:t>
            </a:r>
            <a:endParaRPr/>
          </a:p>
          <a:p>
            <a:pPr marL="365760" marR="0" lvl="0" indent="-256032" algn="l" rtl="0">
              <a:spcBef>
                <a:spcPts val="0"/>
              </a:spcBef>
              <a:spcAft>
                <a:spcPts val="0"/>
              </a:spcAft>
              <a:buNone/>
            </a:pPr>
            <a:r>
              <a:rPr lang="fr-FR" sz="1800" i="1">
                <a:solidFill>
                  <a:schemeClr val="dk1"/>
                </a:solidFill>
                <a:latin typeface="Calibri"/>
                <a:ea typeface="Calibri"/>
                <a:cs typeface="Calibri"/>
                <a:sym typeface="Calibri"/>
              </a:rPr>
              <a:t>	Enter your name: mohamed</a:t>
            </a:r>
            <a:endParaRPr sz="1800" i="1">
              <a:solidFill>
                <a:schemeClr val="dk1"/>
              </a:solidFill>
              <a:latin typeface="Calibri"/>
              <a:ea typeface="Calibri"/>
              <a:cs typeface="Calibri"/>
              <a:sym typeface="Calibri"/>
            </a:endParaRPr>
          </a:p>
          <a:p>
            <a:pPr marL="365760" marR="0" lvl="0" indent="-256032" algn="l" rtl="0">
              <a:spcBef>
                <a:spcPts val="0"/>
              </a:spcBef>
              <a:spcAft>
                <a:spcPts val="0"/>
              </a:spcAft>
              <a:buNone/>
            </a:pPr>
            <a:r>
              <a:rPr lang="fr-FR" sz="1800" i="1">
                <a:solidFill>
                  <a:schemeClr val="dk1"/>
                </a:solidFill>
                <a:latin typeface="Calibri"/>
                <a:ea typeface="Calibri"/>
                <a:cs typeface="Calibri"/>
                <a:sym typeface="Calibri"/>
              </a:rPr>
              <a:t>	Hi, mohamed</a:t>
            </a:r>
            <a:r>
              <a:rPr lang="fr-F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805" name="Google Shape;1805;p1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126</a:t>
            </a:fld>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809"/>
        <p:cNvGrpSpPr/>
        <p:nvPr/>
      </p:nvGrpSpPr>
      <p:grpSpPr>
        <a:xfrm>
          <a:off x="0" y="0"/>
          <a:ext cx="0" cy="0"/>
          <a:chOff x="0" y="0"/>
          <a:chExt cx="0" cy="0"/>
        </a:xfrm>
      </p:grpSpPr>
      <p:sp>
        <p:nvSpPr>
          <p:cNvPr id="1810" name="Google Shape;1810;p132"/>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811" name="Google Shape;1811;p132"/>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6: Programmation Shell</a:t>
            </a:r>
            <a:endParaRPr sz="1800">
              <a:solidFill>
                <a:srgbClr val="366092"/>
              </a:solidFill>
              <a:latin typeface="Calibri"/>
              <a:ea typeface="Calibri"/>
              <a:cs typeface="Calibri"/>
              <a:sym typeface="Calibri"/>
            </a:endParaRPr>
          </a:p>
        </p:txBody>
      </p:sp>
      <p:sp>
        <p:nvSpPr>
          <p:cNvPr id="1812" name="Google Shape;1812;p132"/>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Exemples</a:t>
            </a:r>
            <a:endParaRPr sz="2400">
              <a:solidFill>
                <a:srgbClr val="0070C0"/>
              </a:solidFill>
              <a:latin typeface="Calibri"/>
              <a:ea typeface="Calibri"/>
              <a:cs typeface="Calibri"/>
              <a:sym typeface="Calibri"/>
            </a:endParaRPr>
          </a:p>
        </p:txBody>
      </p:sp>
      <p:sp>
        <p:nvSpPr>
          <p:cNvPr id="1813" name="Google Shape;1813;p132"/>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814" name="Google Shape;1814;p132"/>
          <p:cNvSpPr txBox="1">
            <a:spLocks noGrp="1"/>
          </p:cNvSpPr>
          <p:nvPr>
            <p:ph type="body" idx="1"/>
          </p:nvPr>
        </p:nvSpPr>
        <p:spPr>
          <a:xfrm>
            <a:off x="457200" y="1357297"/>
            <a:ext cx="4114800" cy="4525963"/>
          </a:xfrm>
          <a:prstGeom prst="rect">
            <a:avLst/>
          </a:prstGeom>
          <a:noFill/>
          <a:ln>
            <a:noFill/>
          </a:ln>
        </p:spPr>
        <p:txBody>
          <a:bodyPr spcFirstLastPara="1" wrap="square" lIns="91425" tIns="45700" rIns="91425" bIns="45700" anchor="t" anchorCtr="0">
            <a:normAutofit fontScale="47500" lnSpcReduction="20000"/>
          </a:bodyPr>
          <a:lstStyle/>
          <a:p>
            <a:pPr marL="365760" lvl="0" indent="-256032" algn="l" rtl="0">
              <a:spcBef>
                <a:spcPts val="0"/>
              </a:spcBef>
              <a:spcAft>
                <a:spcPts val="0"/>
              </a:spcAft>
              <a:buClr>
                <a:schemeClr val="dk1"/>
              </a:buClr>
              <a:buSzPct val="100000"/>
              <a:buFont typeface="Noto Sans Symbols"/>
              <a:buChar char="🞂"/>
            </a:pPr>
            <a:r>
              <a:rPr lang="fr-FR" dirty="0"/>
              <a:t>$  vi test3</a:t>
            </a:r>
            <a:endParaRPr dirty="0"/>
          </a:p>
          <a:p>
            <a:pPr marL="365760" lvl="0" indent="-256032" algn="l" rtl="0">
              <a:spcBef>
                <a:spcPts val="76"/>
              </a:spcBef>
              <a:spcAft>
                <a:spcPts val="0"/>
              </a:spcAft>
              <a:buClr>
                <a:schemeClr val="dk1"/>
              </a:buClr>
              <a:buSzPct val="100000"/>
              <a:buNone/>
            </a:pPr>
            <a:endParaRPr sz="800" dirty="0"/>
          </a:p>
          <a:p>
            <a:pPr marL="365760" lvl="0" indent="-256032" algn="l" rtl="0">
              <a:spcBef>
                <a:spcPts val="304"/>
              </a:spcBef>
              <a:spcAft>
                <a:spcPts val="0"/>
              </a:spcAft>
              <a:buClr>
                <a:schemeClr val="dk1"/>
              </a:buClr>
              <a:buSzPct val="100000"/>
              <a:buFont typeface="Noto Sans Symbols"/>
              <a:buNone/>
            </a:pPr>
            <a:r>
              <a:rPr lang="fr-FR" dirty="0"/>
              <a:t>#!/bin/</a:t>
            </a:r>
            <a:r>
              <a:rPr lang="fr-FR" dirty="0" err="1"/>
              <a:t>bash</a:t>
            </a:r>
            <a:endParaRPr dirty="0"/>
          </a:p>
          <a:p>
            <a:pPr marL="365760" lvl="0" indent="-256032" algn="l" rtl="0">
              <a:spcBef>
                <a:spcPts val="304"/>
              </a:spcBef>
              <a:spcAft>
                <a:spcPts val="0"/>
              </a:spcAft>
              <a:buClr>
                <a:schemeClr val="dk1"/>
              </a:buClr>
              <a:buSzPct val="100000"/>
              <a:buFont typeface="Noto Sans Symbols"/>
              <a:buNone/>
            </a:pPr>
            <a:r>
              <a:rPr lang="fr-FR" dirty="0"/>
              <a:t># display user information </a:t>
            </a:r>
            <a:r>
              <a:rPr lang="fr-FR" dirty="0" err="1"/>
              <a:t>from</a:t>
            </a:r>
            <a:r>
              <a:rPr lang="fr-FR" dirty="0"/>
              <a:t> the system.</a:t>
            </a:r>
            <a:endParaRPr dirty="0"/>
          </a:p>
          <a:p>
            <a:pPr marL="365760" lvl="0" indent="-256032" algn="l" rtl="0">
              <a:spcBef>
                <a:spcPts val="304"/>
              </a:spcBef>
              <a:spcAft>
                <a:spcPts val="0"/>
              </a:spcAft>
              <a:buClr>
                <a:schemeClr val="dk1"/>
              </a:buClr>
              <a:buSzPct val="100000"/>
              <a:buFont typeface="Noto Sans Symbols"/>
              <a:buNone/>
            </a:pPr>
            <a:r>
              <a:rPr lang="fr-FR" dirty="0" err="1"/>
              <a:t>echo</a:t>
            </a:r>
            <a:r>
              <a:rPr lang="fr-FR" dirty="0"/>
              <a:t> "User info for </a:t>
            </a:r>
            <a:r>
              <a:rPr lang="fr-FR" dirty="0" err="1"/>
              <a:t>userid</a:t>
            </a:r>
            <a:r>
              <a:rPr lang="fr-FR" dirty="0"/>
              <a:t>: $USER"</a:t>
            </a:r>
            <a:endParaRPr dirty="0"/>
          </a:p>
          <a:p>
            <a:pPr marL="365760" lvl="0" indent="-256032" algn="l" rtl="0">
              <a:spcBef>
                <a:spcPts val="304"/>
              </a:spcBef>
              <a:spcAft>
                <a:spcPts val="0"/>
              </a:spcAft>
              <a:buClr>
                <a:schemeClr val="dk1"/>
              </a:buClr>
              <a:buSzPct val="100000"/>
              <a:buFont typeface="Noto Sans Symbols"/>
              <a:buNone/>
            </a:pPr>
            <a:r>
              <a:rPr lang="fr-FR" dirty="0" err="1"/>
              <a:t>echo</a:t>
            </a:r>
            <a:r>
              <a:rPr lang="fr-FR" dirty="0"/>
              <a:t> UID: $UID</a:t>
            </a:r>
            <a:endParaRPr dirty="0"/>
          </a:p>
          <a:p>
            <a:pPr marL="365760" lvl="0" indent="-256032" algn="l" rtl="0">
              <a:spcBef>
                <a:spcPts val="304"/>
              </a:spcBef>
              <a:spcAft>
                <a:spcPts val="0"/>
              </a:spcAft>
              <a:buClr>
                <a:schemeClr val="dk1"/>
              </a:buClr>
              <a:buSzPct val="100000"/>
              <a:buFont typeface="Noto Sans Symbols"/>
              <a:buNone/>
            </a:pPr>
            <a:r>
              <a:rPr lang="fr-FR" dirty="0" err="1"/>
              <a:t>echo</a:t>
            </a:r>
            <a:r>
              <a:rPr lang="fr-FR" dirty="0"/>
              <a:t> HOME: $HOME</a:t>
            </a:r>
            <a:endParaRPr dirty="0"/>
          </a:p>
          <a:p>
            <a:pPr marL="365760" lvl="0" indent="-256032" algn="l" rtl="0">
              <a:spcBef>
                <a:spcPts val="304"/>
              </a:spcBef>
              <a:spcAft>
                <a:spcPts val="0"/>
              </a:spcAft>
              <a:buClr>
                <a:schemeClr val="dk1"/>
              </a:buClr>
              <a:buSzPct val="100000"/>
              <a:buFont typeface="Noto Sans Symbols"/>
              <a:buNone/>
            </a:pPr>
            <a:endParaRPr dirty="0"/>
          </a:p>
          <a:p>
            <a:pPr marL="365760" lvl="0" indent="-256032" algn="l" rtl="0">
              <a:spcBef>
                <a:spcPts val="304"/>
              </a:spcBef>
              <a:spcAft>
                <a:spcPts val="0"/>
              </a:spcAft>
              <a:buClr>
                <a:schemeClr val="dk1"/>
              </a:buClr>
              <a:buSzPct val="100000"/>
              <a:buFont typeface="Noto Sans Symbols"/>
              <a:buNone/>
            </a:pPr>
            <a:endParaRPr dirty="0"/>
          </a:p>
          <a:p>
            <a:pPr marL="365760" lvl="0" indent="-256032" algn="l" rtl="0">
              <a:spcBef>
                <a:spcPts val="304"/>
              </a:spcBef>
              <a:spcAft>
                <a:spcPts val="0"/>
              </a:spcAft>
              <a:buClr>
                <a:schemeClr val="dk1"/>
              </a:buClr>
              <a:buSzPct val="100000"/>
              <a:buFont typeface="Noto Sans Symbols"/>
              <a:buChar char="🞂"/>
            </a:pPr>
            <a:r>
              <a:rPr lang="fr-FR" dirty="0"/>
              <a:t>$  vi test4</a:t>
            </a:r>
            <a:endParaRPr dirty="0"/>
          </a:p>
          <a:p>
            <a:pPr marL="365760" lvl="0" indent="-256032" algn="l" rtl="0">
              <a:spcBef>
                <a:spcPts val="76"/>
              </a:spcBef>
              <a:spcAft>
                <a:spcPts val="0"/>
              </a:spcAft>
              <a:buClr>
                <a:schemeClr val="dk1"/>
              </a:buClr>
              <a:buSzPct val="100000"/>
              <a:buNone/>
            </a:pPr>
            <a:endParaRPr sz="800" dirty="0"/>
          </a:p>
          <a:p>
            <a:pPr marL="365760" lvl="0" indent="-256032" algn="l" rtl="0">
              <a:spcBef>
                <a:spcPts val="304"/>
              </a:spcBef>
              <a:spcAft>
                <a:spcPts val="0"/>
              </a:spcAft>
              <a:buClr>
                <a:schemeClr val="dk1"/>
              </a:buClr>
              <a:buSzPct val="100000"/>
              <a:buFont typeface="Noto Sans Symbols"/>
              <a:buNone/>
            </a:pPr>
            <a:r>
              <a:rPr lang="fr-FR" dirty="0"/>
              <a:t>#!/bin/</a:t>
            </a:r>
            <a:r>
              <a:rPr lang="fr-FR" dirty="0" err="1"/>
              <a:t>bash</a:t>
            </a:r>
            <a:endParaRPr dirty="0"/>
          </a:p>
          <a:p>
            <a:pPr marL="365760" lvl="0" indent="-256032" algn="l" rtl="0">
              <a:spcBef>
                <a:spcPts val="304"/>
              </a:spcBef>
              <a:spcAft>
                <a:spcPts val="0"/>
              </a:spcAft>
              <a:buClr>
                <a:schemeClr val="dk1"/>
              </a:buClr>
              <a:buSzPct val="100000"/>
              <a:buFont typeface="Noto Sans Symbols"/>
              <a:buNone/>
            </a:pPr>
            <a:r>
              <a:rPr lang="fr-FR" dirty="0"/>
              <a:t># </a:t>
            </a:r>
            <a:r>
              <a:rPr lang="fr-FR" dirty="0" err="1"/>
              <a:t>testing</a:t>
            </a:r>
            <a:r>
              <a:rPr lang="fr-FR" dirty="0"/>
              <a:t> variables</a:t>
            </a:r>
            <a:endParaRPr dirty="0"/>
          </a:p>
          <a:p>
            <a:pPr marL="365760" lvl="0" indent="-256032" algn="l" rtl="0">
              <a:spcBef>
                <a:spcPts val="304"/>
              </a:spcBef>
              <a:spcAft>
                <a:spcPts val="0"/>
              </a:spcAft>
              <a:buClr>
                <a:schemeClr val="dk1"/>
              </a:buClr>
              <a:buSzPct val="100000"/>
              <a:buFont typeface="Noto Sans Symbols"/>
              <a:buNone/>
            </a:pPr>
            <a:r>
              <a:rPr lang="fr-FR" dirty="0" err="1"/>
              <a:t>days</a:t>
            </a:r>
            <a:r>
              <a:rPr lang="fr-FR" dirty="0"/>
              <a:t>=10</a:t>
            </a:r>
            <a:endParaRPr dirty="0"/>
          </a:p>
          <a:p>
            <a:pPr marL="365760" lvl="0" indent="-256032" algn="l" rtl="0">
              <a:spcBef>
                <a:spcPts val="304"/>
              </a:spcBef>
              <a:spcAft>
                <a:spcPts val="0"/>
              </a:spcAft>
              <a:buClr>
                <a:schemeClr val="dk1"/>
              </a:buClr>
              <a:buSzPct val="100000"/>
              <a:buFont typeface="Noto Sans Symbols"/>
              <a:buNone/>
            </a:pPr>
            <a:r>
              <a:rPr lang="fr-FR" dirty="0" err="1"/>
              <a:t>guest</a:t>
            </a:r>
            <a:r>
              <a:rPr lang="fr-FR" dirty="0"/>
              <a:t>="Katie"</a:t>
            </a:r>
            <a:endParaRPr dirty="0"/>
          </a:p>
          <a:p>
            <a:pPr marL="365760" lvl="0" indent="-256032" algn="l" rtl="0">
              <a:spcBef>
                <a:spcPts val="304"/>
              </a:spcBef>
              <a:spcAft>
                <a:spcPts val="0"/>
              </a:spcAft>
              <a:buClr>
                <a:schemeClr val="dk1"/>
              </a:buClr>
              <a:buSzPct val="100000"/>
              <a:buFont typeface="Noto Sans Symbols"/>
              <a:buNone/>
            </a:pPr>
            <a:r>
              <a:rPr lang="fr-FR" dirty="0" err="1"/>
              <a:t>echo</a:t>
            </a:r>
            <a:r>
              <a:rPr lang="fr-FR" dirty="0"/>
              <a:t> "$</a:t>
            </a:r>
            <a:r>
              <a:rPr lang="fr-FR" dirty="0" err="1"/>
              <a:t>guest</a:t>
            </a:r>
            <a:r>
              <a:rPr lang="fr-FR" dirty="0"/>
              <a:t> </a:t>
            </a:r>
            <a:r>
              <a:rPr lang="fr-FR" dirty="0" err="1"/>
              <a:t>checked</a:t>
            </a:r>
            <a:r>
              <a:rPr lang="fr-FR" dirty="0"/>
              <a:t> in $</a:t>
            </a:r>
            <a:r>
              <a:rPr lang="fr-FR" dirty="0" err="1"/>
              <a:t>days</a:t>
            </a:r>
            <a:r>
              <a:rPr lang="fr-FR" dirty="0"/>
              <a:t> </a:t>
            </a:r>
            <a:r>
              <a:rPr lang="fr-FR" dirty="0" err="1"/>
              <a:t>days</a:t>
            </a:r>
            <a:r>
              <a:rPr lang="fr-FR" dirty="0"/>
              <a:t> </a:t>
            </a:r>
            <a:r>
              <a:rPr lang="fr-FR" dirty="0" err="1"/>
              <a:t>ago</a:t>
            </a:r>
            <a:r>
              <a:rPr lang="fr-FR" dirty="0"/>
              <a:t>"</a:t>
            </a:r>
            <a:endParaRPr dirty="0"/>
          </a:p>
          <a:p>
            <a:pPr marL="365760" lvl="0" indent="-256032" algn="l" rtl="0">
              <a:spcBef>
                <a:spcPts val="304"/>
              </a:spcBef>
              <a:spcAft>
                <a:spcPts val="0"/>
              </a:spcAft>
              <a:buClr>
                <a:schemeClr val="dk1"/>
              </a:buClr>
              <a:buSzPct val="100000"/>
              <a:buFont typeface="Noto Sans Symbols"/>
              <a:buNone/>
            </a:pPr>
            <a:r>
              <a:rPr lang="fr-FR" dirty="0" err="1"/>
              <a:t>days</a:t>
            </a:r>
            <a:r>
              <a:rPr lang="fr-FR" dirty="0"/>
              <a:t>=5</a:t>
            </a:r>
            <a:endParaRPr dirty="0"/>
          </a:p>
          <a:p>
            <a:pPr marL="365760" lvl="0" indent="-256032" algn="l" rtl="0">
              <a:spcBef>
                <a:spcPts val="304"/>
              </a:spcBef>
              <a:spcAft>
                <a:spcPts val="0"/>
              </a:spcAft>
              <a:buClr>
                <a:schemeClr val="dk1"/>
              </a:buClr>
              <a:buSzPct val="100000"/>
              <a:buFont typeface="Noto Sans Symbols"/>
              <a:buNone/>
            </a:pPr>
            <a:r>
              <a:rPr lang="fr-FR" dirty="0" err="1"/>
              <a:t>guest</a:t>
            </a:r>
            <a:r>
              <a:rPr lang="fr-FR" dirty="0"/>
              <a:t>="Jessica"</a:t>
            </a:r>
            <a:endParaRPr dirty="0"/>
          </a:p>
          <a:p>
            <a:pPr marL="365760" lvl="0" indent="-256032" algn="l" rtl="0">
              <a:spcBef>
                <a:spcPts val="304"/>
              </a:spcBef>
              <a:spcAft>
                <a:spcPts val="0"/>
              </a:spcAft>
              <a:buClr>
                <a:schemeClr val="dk1"/>
              </a:buClr>
              <a:buSzPct val="100000"/>
              <a:buFont typeface="Noto Sans Symbols"/>
              <a:buNone/>
            </a:pPr>
            <a:r>
              <a:rPr lang="fr-FR" dirty="0" err="1"/>
              <a:t>echo</a:t>
            </a:r>
            <a:r>
              <a:rPr lang="fr-FR" dirty="0"/>
              <a:t> "$</a:t>
            </a:r>
            <a:r>
              <a:rPr lang="fr-FR" dirty="0" err="1"/>
              <a:t>guest</a:t>
            </a:r>
            <a:r>
              <a:rPr lang="fr-FR" dirty="0"/>
              <a:t> </a:t>
            </a:r>
            <a:r>
              <a:rPr lang="fr-FR" dirty="0" err="1"/>
              <a:t>checked</a:t>
            </a:r>
            <a:r>
              <a:rPr lang="fr-FR" dirty="0"/>
              <a:t> in $</a:t>
            </a:r>
            <a:r>
              <a:rPr lang="fr-FR" dirty="0" err="1"/>
              <a:t>days</a:t>
            </a:r>
            <a:r>
              <a:rPr lang="fr-FR" dirty="0"/>
              <a:t> </a:t>
            </a:r>
            <a:r>
              <a:rPr lang="fr-FR" dirty="0" err="1"/>
              <a:t>days</a:t>
            </a:r>
            <a:r>
              <a:rPr lang="fr-FR" dirty="0"/>
              <a:t> </a:t>
            </a:r>
            <a:r>
              <a:rPr lang="fr-FR" dirty="0" err="1"/>
              <a:t>ago</a:t>
            </a:r>
            <a:r>
              <a:rPr lang="fr-FR" dirty="0"/>
              <a:t>"</a:t>
            </a:r>
            <a:endParaRPr dirty="0"/>
          </a:p>
        </p:txBody>
      </p:sp>
      <p:sp>
        <p:nvSpPr>
          <p:cNvPr id="1815" name="Google Shape;1815;p132"/>
          <p:cNvSpPr txBox="1"/>
          <p:nvPr/>
        </p:nvSpPr>
        <p:spPr>
          <a:xfrm>
            <a:off x="4500563" y="1285860"/>
            <a:ext cx="4114800" cy="4525962"/>
          </a:xfrm>
          <a:prstGeom prst="rect">
            <a:avLst/>
          </a:prstGeom>
          <a:noFill/>
          <a:ln>
            <a:noFill/>
          </a:ln>
        </p:spPr>
        <p:txBody>
          <a:bodyPr spcFirstLastPara="1" wrap="square" lIns="91425" tIns="45700" rIns="91425" bIns="45700" anchor="t" anchorCtr="0">
            <a:normAutofit/>
          </a:bodyPr>
          <a:lstStyle/>
          <a:p>
            <a:pPr marL="365760" marR="0" lvl="0" indent="-256032" algn="l" rtl="0">
              <a:lnSpc>
                <a:spcPct val="80000"/>
              </a:lnSpc>
              <a:spcBef>
                <a:spcPts val="0"/>
              </a:spcBef>
              <a:spcAft>
                <a:spcPts val="0"/>
              </a:spcAft>
              <a:buClr>
                <a:schemeClr val="dk1"/>
              </a:buClr>
              <a:buSzPts val="1500"/>
              <a:buFont typeface="Noto Sans Symbols"/>
              <a:buChar char="🞂"/>
            </a:pPr>
            <a:r>
              <a:rPr lang="fr-FR" sz="1500" dirty="0">
                <a:solidFill>
                  <a:schemeClr val="dk1"/>
                </a:solidFill>
                <a:latin typeface="Calibri"/>
                <a:ea typeface="Calibri"/>
                <a:cs typeface="Calibri"/>
                <a:sym typeface="Calibri"/>
              </a:rPr>
              <a:t>$  vi test5</a:t>
            </a:r>
            <a:endParaRPr dirty="0"/>
          </a:p>
          <a:p>
            <a:pPr marL="365760" marR="0" lvl="0" indent="-256032" algn="l" rtl="0">
              <a:lnSpc>
                <a:spcPct val="80000"/>
              </a:lnSpc>
              <a:spcBef>
                <a:spcPts val="80"/>
              </a:spcBef>
              <a:spcAft>
                <a:spcPts val="0"/>
              </a:spcAft>
              <a:buNone/>
            </a:pPr>
            <a:endParaRPr sz="400" dirty="0">
              <a:solidFill>
                <a:schemeClr val="dk1"/>
              </a:solidFill>
              <a:latin typeface="Calibri"/>
              <a:ea typeface="Calibri"/>
              <a:cs typeface="Calibri"/>
              <a:sym typeface="Calibri"/>
            </a:endParaRPr>
          </a:p>
          <a:p>
            <a:pPr marL="342900" marR="0" lvl="0" indent="-342900" algn="l" rtl="0">
              <a:spcBef>
                <a:spcPts val="300"/>
              </a:spcBef>
              <a:spcAft>
                <a:spcPts val="0"/>
              </a:spcAft>
              <a:buNone/>
            </a:pPr>
            <a:r>
              <a:rPr lang="fr-FR" sz="1500" dirty="0">
                <a:solidFill>
                  <a:schemeClr val="dk1"/>
                </a:solidFill>
                <a:latin typeface="Calibri"/>
                <a:ea typeface="Calibri"/>
                <a:cs typeface="Calibri"/>
                <a:sym typeface="Calibri"/>
              </a:rPr>
              <a:t>#!/bin/</a:t>
            </a:r>
            <a:r>
              <a:rPr lang="fr-FR" sz="1500" dirty="0" err="1">
                <a:solidFill>
                  <a:schemeClr val="dk1"/>
                </a:solidFill>
                <a:latin typeface="Calibri"/>
                <a:ea typeface="Calibri"/>
                <a:cs typeface="Calibri"/>
                <a:sym typeface="Calibri"/>
              </a:rPr>
              <a:t>bash</a:t>
            </a:r>
            <a:endParaRPr dirty="0"/>
          </a:p>
          <a:p>
            <a:pPr marL="342900" marR="0" lvl="0" indent="-342900" algn="l" rtl="0">
              <a:spcBef>
                <a:spcPts val="300"/>
              </a:spcBef>
              <a:spcAft>
                <a:spcPts val="0"/>
              </a:spcAft>
              <a:buNone/>
            </a:pPr>
            <a:r>
              <a:rPr lang="fr-FR" sz="1500" dirty="0">
                <a:solidFill>
                  <a:schemeClr val="dk1"/>
                </a:solidFill>
                <a:latin typeface="Calibri"/>
                <a:ea typeface="Calibri"/>
                <a:cs typeface="Calibri"/>
                <a:sym typeface="Calibri"/>
              </a:rPr>
              <a:t># </a:t>
            </a:r>
            <a:r>
              <a:rPr lang="fr-FR" sz="1500" dirty="0" err="1">
                <a:solidFill>
                  <a:schemeClr val="dk1"/>
                </a:solidFill>
                <a:latin typeface="Calibri"/>
                <a:ea typeface="Calibri"/>
                <a:cs typeface="Calibri"/>
                <a:sym typeface="Calibri"/>
              </a:rPr>
              <a:t>using</a:t>
            </a:r>
            <a:r>
              <a:rPr lang="fr-FR" sz="1500" dirty="0">
                <a:solidFill>
                  <a:schemeClr val="dk1"/>
                </a:solidFill>
                <a:latin typeface="Calibri"/>
                <a:ea typeface="Calibri"/>
                <a:cs typeface="Calibri"/>
                <a:sym typeface="Calibri"/>
              </a:rPr>
              <a:t> the </a:t>
            </a:r>
            <a:r>
              <a:rPr lang="fr-FR" sz="1500" dirty="0" err="1">
                <a:solidFill>
                  <a:schemeClr val="dk1"/>
                </a:solidFill>
                <a:latin typeface="Calibri"/>
                <a:ea typeface="Calibri"/>
                <a:cs typeface="Calibri"/>
                <a:sym typeface="Calibri"/>
              </a:rPr>
              <a:t>backtick</a:t>
            </a:r>
            <a:r>
              <a:rPr lang="fr-FR" sz="1500" dirty="0">
                <a:solidFill>
                  <a:schemeClr val="dk1"/>
                </a:solidFill>
                <a:latin typeface="Calibri"/>
                <a:ea typeface="Calibri"/>
                <a:cs typeface="Calibri"/>
                <a:sym typeface="Calibri"/>
              </a:rPr>
              <a:t> </a:t>
            </a:r>
            <a:r>
              <a:rPr lang="fr-FR" sz="1500" dirty="0" err="1">
                <a:solidFill>
                  <a:schemeClr val="dk1"/>
                </a:solidFill>
                <a:latin typeface="Calibri"/>
                <a:ea typeface="Calibri"/>
                <a:cs typeface="Calibri"/>
                <a:sym typeface="Calibri"/>
              </a:rPr>
              <a:t>character</a:t>
            </a:r>
            <a:endParaRPr dirty="0"/>
          </a:p>
          <a:p>
            <a:pPr marL="342900" marR="0" lvl="0" indent="-342900" algn="l" rtl="0">
              <a:spcBef>
                <a:spcPts val="300"/>
              </a:spcBef>
              <a:spcAft>
                <a:spcPts val="0"/>
              </a:spcAft>
              <a:buNone/>
            </a:pPr>
            <a:r>
              <a:rPr lang="fr-FR" sz="1500" dirty="0" err="1">
                <a:solidFill>
                  <a:schemeClr val="dk1"/>
                </a:solidFill>
                <a:latin typeface="Calibri"/>
                <a:ea typeface="Calibri"/>
                <a:cs typeface="Calibri"/>
                <a:sym typeface="Calibri"/>
              </a:rPr>
              <a:t>testing</a:t>
            </a:r>
            <a:r>
              <a:rPr lang="fr-FR" sz="1500" dirty="0">
                <a:solidFill>
                  <a:schemeClr val="dk1"/>
                </a:solidFill>
                <a:latin typeface="Calibri"/>
                <a:ea typeface="Calibri"/>
                <a:cs typeface="Calibri"/>
                <a:sym typeface="Calibri"/>
              </a:rPr>
              <a:t>=`date`</a:t>
            </a:r>
            <a:endParaRPr dirty="0"/>
          </a:p>
          <a:p>
            <a:pPr marL="342900" marR="0" lvl="0" indent="-342900" algn="l" rtl="0">
              <a:spcBef>
                <a:spcPts val="300"/>
              </a:spcBef>
              <a:spcAft>
                <a:spcPts val="0"/>
              </a:spcAft>
              <a:buNone/>
            </a:pPr>
            <a:r>
              <a:rPr lang="fr-FR" sz="1500" dirty="0" err="1">
                <a:solidFill>
                  <a:schemeClr val="dk1"/>
                </a:solidFill>
                <a:latin typeface="Calibri"/>
                <a:ea typeface="Calibri"/>
                <a:cs typeface="Calibri"/>
                <a:sym typeface="Calibri"/>
              </a:rPr>
              <a:t>echo</a:t>
            </a:r>
            <a:r>
              <a:rPr lang="fr-FR" sz="1500" dirty="0">
                <a:solidFill>
                  <a:schemeClr val="dk1"/>
                </a:solidFill>
                <a:latin typeface="Calibri"/>
                <a:ea typeface="Calibri"/>
                <a:cs typeface="Calibri"/>
                <a:sym typeface="Calibri"/>
              </a:rPr>
              <a:t> "The date and time are: " $</a:t>
            </a:r>
            <a:r>
              <a:rPr lang="fr-FR" sz="1500" dirty="0" err="1">
                <a:solidFill>
                  <a:schemeClr val="dk1"/>
                </a:solidFill>
                <a:latin typeface="Calibri"/>
                <a:ea typeface="Calibri"/>
                <a:cs typeface="Calibri"/>
                <a:sym typeface="Calibri"/>
              </a:rPr>
              <a:t>testing</a:t>
            </a:r>
            <a:endParaRPr dirty="0"/>
          </a:p>
          <a:p>
            <a:pPr marL="342900" marR="0" lvl="0" indent="-342900" algn="l" rtl="0">
              <a:spcBef>
                <a:spcPts val="300"/>
              </a:spcBef>
              <a:spcAft>
                <a:spcPts val="0"/>
              </a:spcAft>
              <a:buNone/>
            </a:pPr>
            <a:endParaRPr sz="1500" dirty="0">
              <a:solidFill>
                <a:schemeClr val="dk1"/>
              </a:solidFill>
              <a:latin typeface="Calibri"/>
              <a:ea typeface="Calibri"/>
              <a:cs typeface="Calibri"/>
              <a:sym typeface="Calibri"/>
            </a:endParaRPr>
          </a:p>
          <a:p>
            <a:pPr marL="342900" marR="0" lvl="0" indent="-342900" algn="l" rtl="0">
              <a:spcBef>
                <a:spcPts val="300"/>
              </a:spcBef>
              <a:spcAft>
                <a:spcPts val="0"/>
              </a:spcAft>
              <a:buNone/>
            </a:pPr>
            <a:endParaRPr sz="1500" dirty="0">
              <a:solidFill>
                <a:schemeClr val="dk1"/>
              </a:solidFill>
              <a:latin typeface="Calibri"/>
              <a:ea typeface="Calibri"/>
              <a:cs typeface="Calibri"/>
              <a:sym typeface="Calibri"/>
            </a:endParaRPr>
          </a:p>
          <a:p>
            <a:pPr marL="365760" marR="0" lvl="0" indent="-256032" algn="l" rtl="0">
              <a:lnSpc>
                <a:spcPct val="80000"/>
              </a:lnSpc>
              <a:spcBef>
                <a:spcPts val="300"/>
              </a:spcBef>
              <a:spcAft>
                <a:spcPts val="0"/>
              </a:spcAft>
              <a:buClr>
                <a:schemeClr val="dk1"/>
              </a:buClr>
              <a:buSzPts val="1500"/>
              <a:buFont typeface="Noto Sans Symbols"/>
              <a:buChar char="🞂"/>
            </a:pPr>
            <a:r>
              <a:rPr lang="fr-FR" sz="1500" dirty="0">
                <a:solidFill>
                  <a:schemeClr val="dk1"/>
                </a:solidFill>
                <a:latin typeface="Calibri"/>
                <a:ea typeface="Calibri"/>
                <a:cs typeface="Calibri"/>
                <a:sym typeface="Calibri"/>
              </a:rPr>
              <a:t>$  vi test6</a:t>
            </a:r>
            <a:endParaRPr dirty="0"/>
          </a:p>
          <a:p>
            <a:pPr marL="365760" marR="0" lvl="0" indent="-256032" algn="l" rtl="0">
              <a:lnSpc>
                <a:spcPct val="80000"/>
              </a:lnSpc>
              <a:spcBef>
                <a:spcPts val="80"/>
              </a:spcBef>
              <a:spcAft>
                <a:spcPts val="0"/>
              </a:spcAft>
              <a:buNone/>
            </a:pPr>
            <a:endParaRPr sz="400" dirty="0">
              <a:solidFill>
                <a:schemeClr val="dk1"/>
              </a:solidFill>
              <a:latin typeface="Calibri"/>
              <a:ea typeface="Calibri"/>
              <a:cs typeface="Calibri"/>
              <a:sym typeface="Calibri"/>
            </a:endParaRPr>
          </a:p>
          <a:p>
            <a:pPr marL="0" marR="0" lvl="0" indent="0" algn="l" rtl="0">
              <a:spcBef>
                <a:spcPts val="0"/>
              </a:spcBef>
              <a:spcAft>
                <a:spcPts val="0"/>
              </a:spcAft>
              <a:buNone/>
            </a:pPr>
            <a:r>
              <a:rPr lang="fr-FR" sz="1500" dirty="0">
                <a:solidFill>
                  <a:schemeClr val="dk1"/>
                </a:solidFill>
                <a:latin typeface="Calibri"/>
                <a:ea typeface="Calibri"/>
                <a:cs typeface="Calibri"/>
                <a:sym typeface="Calibri"/>
              </a:rPr>
              <a:t>#!/bin/</a:t>
            </a:r>
            <a:r>
              <a:rPr lang="fr-FR" sz="1500" dirty="0" err="1">
                <a:solidFill>
                  <a:schemeClr val="dk1"/>
                </a:solidFill>
                <a:latin typeface="Calibri"/>
                <a:ea typeface="Calibri"/>
                <a:cs typeface="Calibri"/>
                <a:sym typeface="Calibri"/>
              </a:rPr>
              <a:t>bash</a:t>
            </a:r>
            <a:endParaRPr dirty="0"/>
          </a:p>
          <a:p>
            <a:pPr marL="0" marR="0" lvl="0" indent="0" algn="l" rtl="0">
              <a:spcBef>
                <a:spcPts val="0"/>
              </a:spcBef>
              <a:spcAft>
                <a:spcPts val="0"/>
              </a:spcAft>
              <a:buNone/>
            </a:pPr>
            <a:r>
              <a:rPr lang="fr-FR" sz="1500" dirty="0">
                <a:solidFill>
                  <a:schemeClr val="dk1"/>
                </a:solidFill>
                <a:latin typeface="Calibri"/>
                <a:ea typeface="Calibri"/>
                <a:cs typeface="Calibri"/>
                <a:sym typeface="Calibri"/>
              </a:rPr>
              <a:t># An </a:t>
            </a:r>
            <a:r>
              <a:rPr lang="fr-FR" sz="1500" dirty="0" err="1">
                <a:solidFill>
                  <a:schemeClr val="dk1"/>
                </a:solidFill>
                <a:latin typeface="Calibri"/>
                <a:ea typeface="Calibri"/>
                <a:cs typeface="Calibri"/>
                <a:sym typeface="Calibri"/>
              </a:rPr>
              <a:t>example</a:t>
            </a:r>
            <a:r>
              <a:rPr lang="fr-FR" sz="1500" dirty="0">
                <a:solidFill>
                  <a:schemeClr val="dk1"/>
                </a:solidFill>
                <a:latin typeface="Calibri"/>
                <a:ea typeface="Calibri"/>
                <a:cs typeface="Calibri"/>
                <a:sym typeface="Calibri"/>
              </a:rPr>
              <a:t> of </a:t>
            </a:r>
            <a:r>
              <a:rPr lang="fr-FR" sz="1500" dirty="0" err="1">
                <a:solidFill>
                  <a:schemeClr val="dk1"/>
                </a:solidFill>
                <a:latin typeface="Calibri"/>
                <a:ea typeface="Calibri"/>
                <a:cs typeface="Calibri"/>
                <a:sym typeface="Calibri"/>
              </a:rPr>
              <a:t>using</a:t>
            </a:r>
            <a:r>
              <a:rPr lang="fr-FR" sz="1500" dirty="0">
                <a:solidFill>
                  <a:schemeClr val="dk1"/>
                </a:solidFill>
                <a:latin typeface="Calibri"/>
                <a:ea typeface="Calibri"/>
                <a:cs typeface="Calibri"/>
                <a:sym typeface="Calibri"/>
              </a:rPr>
              <a:t> the </a:t>
            </a:r>
            <a:r>
              <a:rPr lang="fr-FR" sz="1500" dirty="0" err="1">
                <a:solidFill>
                  <a:schemeClr val="dk1"/>
                </a:solidFill>
                <a:latin typeface="Calibri"/>
                <a:ea typeface="Calibri"/>
                <a:cs typeface="Calibri"/>
                <a:sym typeface="Calibri"/>
              </a:rPr>
              <a:t>expr</a:t>
            </a:r>
            <a:r>
              <a:rPr lang="fr-FR" sz="1500" dirty="0">
                <a:solidFill>
                  <a:schemeClr val="dk1"/>
                </a:solidFill>
                <a:latin typeface="Calibri"/>
                <a:ea typeface="Calibri"/>
                <a:cs typeface="Calibri"/>
                <a:sym typeface="Calibri"/>
              </a:rPr>
              <a:t> command</a:t>
            </a:r>
            <a:endParaRPr dirty="0"/>
          </a:p>
          <a:p>
            <a:pPr marL="0" marR="0" lvl="0" indent="0" algn="l" rtl="0">
              <a:spcBef>
                <a:spcPts val="0"/>
              </a:spcBef>
              <a:spcAft>
                <a:spcPts val="0"/>
              </a:spcAft>
              <a:buNone/>
            </a:pPr>
            <a:r>
              <a:rPr lang="fr-FR" sz="1500" dirty="0">
                <a:solidFill>
                  <a:schemeClr val="dk1"/>
                </a:solidFill>
                <a:latin typeface="Calibri"/>
                <a:ea typeface="Calibri"/>
                <a:cs typeface="Calibri"/>
                <a:sym typeface="Calibri"/>
              </a:rPr>
              <a:t>var1=10</a:t>
            </a:r>
            <a:endParaRPr dirty="0"/>
          </a:p>
          <a:p>
            <a:pPr marL="0" marR="0" lvl="0" indent="0" algn="l" rtl="0">
              <a:spcBef>
                <a:spcPts val="0"/>
              </a:spcBef>
              <a:spcAft>
                <a:spcPts val="0"/>
              </a:spcAft>
              <a:buNone/>
            </a:pPr>
            <a:r>
              <a:rPr lang="fr-FR" sz="1500" dirty="0">
                <a:solidFill>
                  <a:schemeClr val="dk1"/>
                </a:solidFill>
                <a:latin typeface="Calibri"/>
                <a:ea typeface="Calibri"/>
                <a:cs typeface="Calibri"/>
                <a:sym typeface="Calibri"/>
              </a:rPr>
              <a:t>var2=20</a:t>
            </a:r>
            <a:endParaRPr dirty="0"/>
          </a:p>
          <a:p>
            <a:pPr marL="0" marR="0" lvl="0" indent="0" algn="l" rtl="0">
              <a:spcBef>
                <a:spcPts val="0"/>
              </a:spcBef>
              <a:spcAft>
                <a:spcPts val="0"/>
              </a:spcAft>
              <a:buNone/>
            </a:pPr>
            <a:r>
              <a:rPr lang="fr-FR" sz="1500" dirty="0">
                <a:solidFill>
                  <a:schemeClr val="dk1"/>
                </a:solidFill>
                <a:latin typeface="Calibri"/>
                <a:ea typeface="Calibri"/>
                <a:cs typeface="Calibri"/>
                <a:sym typeface="Calibri"/>
              </a:rPr>
              <a:t>var3=`</a:t>
            </a:r>
            <a:r>
              <a:rPr lang="fr-FR" sz="1500" dirty="0" err="1">
                <a:solidFill>
                  <a:schemeClr val="dk1"/>
                </a:solidFill>
                <a:latin typeface="Calibri"/>
                <a:ea typeface="Calibri"/>
                <a:cs typeface="Calibri"/>
                <a:sym typeface="Calibri"/>
              </a:rPr>
              <a:t>expr</a:t>
            </a:r>
            <a:r>
              <a:rPr lang="fr-FR" sz="1500" dirty="0">
                <a:solidFill>
                  <a:schemeClr val="dk1"/>
                </a:solidFill>
                <a:latin typeface="Calibri"/>
                <a:ea typeface="Calibri"/>
                <a:cs typeface="Calibri"/>
                <a:sym typeface="Calibri"/>
              </a:rPr>
              <a:t> $var2 / $var1`</a:t>
            </a:r>
            <a:endParaRPr dirty="0"/>
          </a:p>
          <a:p>
            <a:pPr marL="0" marR="0" lvl="0" indent="0" algn="l" rtl="0">
              <a:spcBef>
                <a:spcPts val="0"/>
              </a:spcBef>
              <a:spcAft>
                <a:spcPts val="0"/>
              </a:spcAft>
              <a:buNone/>
            </a:pPr>
            <a:r>
              <a:rPr lang="fr-FR" sz="1500" dirty="0" err="1">
                <a:solidFill>
                  <a:schemeClr val="dk1"/>
                </a:solidFill>
                <a:latin typeface="Calibri"/>
                <a:ea typeface="Calibri"/>
                <a:cs typeface="Calibri"/>
                <a:sym typeface="Calibri"/>
              </a:rPr>
              <a:t>echo</a:t>
            </a:r>
            <a:r>
              <a:rPr lang="fr-FR" sz="1500" dirty="0">
                <a:solidFill>
                  <a:schemeClr val="dk1"/>
                </a:solidFill>
                <a:latin typeface="Calibri"/>
                <a:ea typeface="Calibri"/>
                <a:cs typeface="Calibri"/>
                <a:sym typeface="Calibri"/>
              </a:rPr>
              <a:t> The </a:t>
            </a:r>
            <a:r>
              <a:rPr lang="fr-FR" sz="1500" dirty="0" err="1">
                <a:solidFill>
                  <a:schemeClr val="dk1"/>
                </a:solidFill>
                <a:latin typeface="Calibri"/>
                <a:ea typeface="Calibri"/>
                <a:cs typeface="Calibri"/>
                <a:sym typeface="Calibri"/>
              </a:rPr>
              <a:t>result</a:t>
            </a:r>
            <a:r>
              <a:rPr lang="fr-FR" sz="1500" dirty="0">
                <a:solidFill>
                  <a:schemeClr val="dk1"/>
                </a:solidFill>
                <a:latin typeface="Calibri"/>
                <a:ea typeface="Calibri"/>
                <a:cs typeface="Calibri"/>
                <a:sym typeface="Calibri"/>
              </a:rPr>
              <a:t> </a:t>
            </a:r>
            <a:r>
              <a:rPr lang="fr-FR" sz="1500" dirty="0" err="1">
                <a:solidFill>
                  <a:schemeClr val="dk1"/>
                </a:solidFill>
                <a:latin typeface="Calibri"/>
                <a:ea typeface="Calibri"/>
                <a:cs typeface="Calibri"/>
                <a:sym typeface="Calibri"/>
              </a:rPr>
              <a:t>is</a:t>
            </a:r>
            <a:r>
              <a:rPr lang="fr-FR" sz="1500" dirty="0">
                <a:solidFill>
                  <a:schemeClr val="dk1"/>
                </a:solidFill>
                <a:latin typeface="Calibri"/>
                <a:ea typeface="Calibri"/>
                <a:cs typeface="Calibri"/>
                <a:sym typeface="Calibri"/>
              </a:rPr>
              <a:t> $var3</a:t>
            </a:r>
            <a:endParaRPr sz="1500" dirty="0">
              <a:solidFill>
                <a:schemeClr val="dk1"/>
              </a:solidFill>
              <a:latin typeface="Calibri"/>
              <a:ea typeface="Calibri"/>
              <a:cs typeface="Calibri"/>
              <a:sym typeface="Calibri"/>
            </a:endParaRPr>
          </a:p>
        </p:txBody>
      </p:sp>
      <p:sp>
        <p:nvSpPr>
          <p:cNvPr id="1816" name="Google Shape;1816;p1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127</a:t>
            </a:fld>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820"/>
        <p:cNvGrpSpPr/>
        <p:nvPr/>
      </p:nvGrpSpPr>
      <p:grpSpPr>
        <a:xfrm>
          <a:off x="0" y="0"/>
          <a:ext cx="0" cy="0"/>
          <a:chOff x="0" y="0"/>
          <a:chExt cx="0" cy="0"/>
        </a:xfrm>
      </p:grpSpPr>
      <p:sp>
        <p:nvSpPr>
          <p:cNvPr id="1821" name="Google Shape;1821;p133"/>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822" name="Google Shape;1822;p133"/>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6: Programmation Shell</a:t>
            </a:r>
            <a:endParaRPr sz="1800">
              <a:solidFill>
                <a:srgbClr val="366092"/>
              </a:solidFill>
              <a:latin typeface="Calibri"/>
              <a:ea typeface="Calibri"/>
              <a:cs typeface="Calibri"/>
              <a:sym typeface="Calibri"/>
            </a:endParaRPr>
          </a:p>
        </p:txBody>
      </p:sp>
      <p:sp>
        <p:nvSpPr>
          <p:cNvPr id="1823" name="Google Shape;1823;p133"/>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Structure de contrôle « if » </a:t>
            </a:r>
            <a:endParaRPr sz="2400">
              <a:solidFill>
                <a:srgbClr val="0070C0"/>
              </a:solidFill>
              <a:latin typeface="Calibri"/>
              <a:ea typeface="Calibri"/>
              <a:cs typeface="Calibri"/>
              <a:sym typeface="Calibri"/>
            </a:endParaRPr>
          </a:p>
        </p:txBody>
      </p:sp>
      <p:sp>
        <p:nvSpPr>
          <p:cNvPr id="1824" name="Google Shape;1824;p133"/>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825" name="Google Shape;1825;p133"/>
          <p:cNvSpPr/>
          <p:nvPr/>
        </p:nvSpPr>
        <p:spPr>
          <a:xfrm>
            <a:off x="500034" y="1391885"/>
            <a:ext cx="8215370" cy="476284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3200" b="1" u="sng">
                <a:solidFill>
                  <a:schemeClr val="dk1"/>
                </a:solidFill>
                <a:latin typeface="Calibri"/>
                <a:ea typeface="Calibri"/>
                <a:cs typeface="Calibri"/>
                <a:sym typeface="Calibri"/>
              </a:rPr>
              <a:t>Le test </a:t>
            </a:r>
            <a:r>
              <a:rPr lang="fr-FR" sz="3200" b="1" i="1" u="sng">
                <a:solidFill>
                  <a:schemeClr val="dk1"/>
                </a:solidFill>
                <a:latin typeface="Calibri"/>
                <a:ea typeface="Calibri"/>
                <a:cs typeface="Calibri"/>
                <a:sym typeface="Calibri"/>
              </a:rPr>
              <a:t>if</a:t>
            </a:r>
            <a:r>
              <a:rPr lang="fr-FR" sz="3200" b="1" u="sng">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050" b="1" u="sng">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Permet d’effectuer une exécution conditionnelle.</a:t>
            </a:r>
            <a:endParaRPr/>
          </a:p>
          <a:p>
            <a:pPr marL="0" marR="0" lvl="0" indent="0" algn="l" rtl="0">
              <a:spcBef>
                <a:spcPts val="0"/>
              </a:spcBef>
              <a:spcAft>
                <a:spcPts val="0"/>
              </a:spcAft>
              <a:buNone/>
            </a:pPr>
            <a:r>
              <a:rPr lang="fr-FR" sz="1800" b="1" u="sng">
                <a:solidFill>
                  <a:schemeClr val="dk1"/>
                </a:solidFill>
                <a:latin typeface="Calibri"/>
                <a:ea typeface="Calibri"/>
                <a:cs typeface="Calibri"/>
                <a:sym typeface="Calibri"/>
              </a:rPr>
              <a:t/>
            </a:r>
            <a:br>
              <a:rPr lang="fr-FR" sz="1800" b="1" u="sng">
                <a:solidFill>
                  <a:schemeClr val="dk1"/>
                </a:solidFill>
                <a:latin typeface="Calibri"/>
                <a:ea typeface="Calibri"/>
                <a:cs typeface="Calibri"/>
                <a:sym typeface="Calibri"/>
              </a:rPr>
            </a:br>
            <a:r>
              <a:rPr lang="fr-FR" sz="1800">
                <a:solidFill>
                  <a:schemeClr val="dk1"/>
                </a:solidFill>
                <a:latin typeface="Calibri"/>
                <a:ea typeface="Calibri"/>
                <a:cs typeface="Calibri"/>
                <a:sym typeface="Calibri"/>
              </a:rPr>
              <a:t>Le test </a:t>
            </a:r>
            <a:r>
              <a:rPr lang="fr-FR" sz="1800" i="1">
                <a:solidFill>
                  <a:schemeClr val="dk1"/>
                </a:solidFill>
                <a:latin typeface="Calibri"/>
                <a:ea typeface="Calibri"/>
                <a:cs typeface="Calibri"/>
                <a:sym typeface="Calibri"/>
              </a:rPr>
              <a:t>if</a:t>
            </a:r>
            <a:r>
              <a:rPr lang="fr-FR" sz="1800">
                <a:solidFill>
                  <a:schemeClr val="dk1"/>
                </a:solidFill>
                <a:latin typeface="Calibri"/>
                <a:ea typeface="Calibri"/>
                <a:cs typeface="Calibri"/>
                <a:sym typeface="Calibri"/>
              </a:rPr>
              <a:t> peut s'écrire de deux manière: </a:t>
            </a:r>
            <a:endParaRPr/>
          </a:p>
          <a:p>
            <a:pPr marL="914400" marR="0" lvl="2" indent="0" algn="l" rtl="0">
              <a:spcBef>
                <a:spcPts val="0"/>
              </a:spcBef>
              <a:spcAft>
                <a:spcPts val="0"/>
              </a:spcAft>
              <a:buClr>
                <a:schemeClr val="dk1"/>
              </a:buClr>
              <a:buSzPts val="1800"/>
              <a:buFont typeface="Noto Sans Symbols"/>
              <a:buNone/>
            </a:pPr>
            <a:r>
              <a:rPr lang="fr-FR" sz="1800" b="0" i="0" u="none" strike="noStrike" cap="none">
                <a:solidFill>
                  <a:schemeClr val="dk1"/>
                </a:solidFill>
                <a:latin typeface="Calibri"/>
                <a:ea typeface="Calibri"/>
                <a:cs typeface="Calibri"/>
                <a:sym typeface="Calibri"/>
              </a:rPr>
              <a:t/>
            </a:r>
            <a:br>
              <a:rPr lang="fr-FR" sz="1800" b="0" i="0" u="none" strike="noStrike" cap="none">
                <a:solidFill>
                  <a:schemeClr val="dk1"/>
                </a:solidFill>
                <a:latin typeface="Calibri"/>
                <a:ea typeface="Calibri"/>
                <a:cs typeface="Calibri"/>
                <a:sym typeface="Calibri"/>
              </a:rPr>
            </a:br>
            <a:r>
              <a:rPr lang="fr-FR" sz="1800" b="1" i="0" u="none" strike="noStrike" cap="none">
                <a:solidFill>
                  <a:schemeClr val="dk1"/>
                </a:solidFill>
                <a:latin typeface="Calibri"/>
                <a:ea typeface="Calibri"/>
                <a:cs typeface="Calibri"/>
                <a:sym typeface="Calibri"/>
              </a:rPr>
              <a:t>if test $Variable 	#condition</a:t>
            </a:r>
            <a:r>
              <a:rPr lang="fr-FR" sz="1800" b="0" i="0" u="none" strike="noStrike" cap="none">
                <a:solidFill>
                  <a:schemeClr val="dk1"/>
                </a:solidFill>
                <a:latin typeface="Calibri"/>
                <a:ea typeface="Calibri"/>
                <a:cs typeface="Calibri"/>
                <a:sym typeface="Calibri"/>
              </a:rPr>
              <a:t/>
            </a:r>
            <a:br>
              <a:rPr lang="fr-FR" sz="1800" b="0" i="0" u="none" strike="noStrike" cap="none">
                <a:solidFill>
                  <a:schemeClr val="dk1"/>
                </a:solidFill>
                <a:latin typeface="Calibri"/>
                <a:ea typeface="Calibri"/>
                <a:cs typeface="Calibri"/>
                <a:sym typeface="Calibri"/>
              </a:rPr>
            </a:br>
            <a:r>
              <a:rPr lang="fr-FR" sz="1800" b="1" i="0" u="none" strike="noStrike" cap="none">
                <a:solidFill>
                  <a:schemeClr val="dk1"/>
                </a:solidFill>
                <a:latin typeface="Calibri"/>
                <a:ea typeface="Calibri"/>
                <a:cs typeface="Calibri"/>
                <a:sym typeface="Calibri"/>
              </a:rPr>
              <a:t>then 		# alors</a:t>
            </a:r>
            <a:r>
              <a:rPr lang="fr-FR" sz="1800" b="0" i="0" u="none" strike="noStrike" cap="none">
                <a:solidFill>
                  <a:schemeClr val="dk1"/>
                </a:solidFill>
                <a:latin typeface="Calibri"/>
                <a:ea typeface="Calibri"/>
                <a:cs typeface="Calibri"/>
                <a:sym typeface="Calibri"/>
              </a:rPr>
              <a:t/>
            </a:r>
            <a:br>
              <a:rPr lang="fr-FR" sz="1800" b="0" i="0" u="none" strike="noStrike" cap="none">
                <a:solidFill>
                  <a:schemeClr val="dk1"/>
                </a:solidFill>
                <a:latin typeface="Calibri"/>
                <a:ea typeface="Calibri"/>
                <a:cs typeface="Calibri"/>
                <a:sym typeface="Calibri"/>
              </a:rPr>
            </a:br>
            <a:r>
              <a:rPr lang="fr-FR" sz="1800" b="1" i="0" u="none" strike="noStrike" cap="none">
                <a:solidFill>
                  <a:schemeClr val="dk1"/>
                </a:solidFill>
                <a:latin typeface="Calibri"/>
                <a:ea typeface="Calibri"/>
                <a:cs typeface="Calibri"/>
                <a:sym typeface="Calibri"/>
              </a:rPr>
              <a:t>     			# vos commandes ici</a:t>
            </a:r>
            <a:r>
              <a:rPr lang="fr-FR" sz="1800" b="0" i="0" u="none" strike="noStrike" cap="none">
                <a:solidFill>
                  <a:schemeClr val="dk1"/>
                </a:solidFill>
                <a:latin typeface="Calibri"/>
                <a:ea typeface="Calibri"/>
                <a:cs typeface="Calibri"/>
                <a:sym typeface="Calibri"/>
              </a:rPr>
              <a:t/>
            </a:r>
            <a:br>
              <a:rPr lang="fr-FR" sz="1800" b="0" i="0" u="none" strike="noStrike" cap="none">
                <a:solidFill>
                  <a:schemeClr val="dk1"/>
                </a:solidFill>
                <a:latin typeface="Calibri"/>
                <a:ea typeface="Calibri"/>
                <a:cs typeface="Calibri"/>
                <a:sym typeface="Calibri"/>
              </a:rPr>
            </a:br>
            <a:r>
              <a:rPr lang="fr-FR" sz="1800" b="1" i="0" u="none" strike="noStrike" cap="none">
                <a:solidFill>
                  <a:schemeClr val="dk1"/>
                </a:solidFill>
                <a:latin typeface="Calibri"/>
                <a:ea typeface="Calibri"/>
                <a:cs typeface="Calibri"/>
                <a:sym typeface="Calibri"/>
              </a:rPr>
              <a:t>fi 			# fin du bloc if (fi = if à l'envers) </a:t>
            </a:r>
            <a:r>
              <a:rPr lang="fr-FR" sz="1800" b="0" i="0" u="none" strike="noStrike" cap="none">
                <a:solidFill>
                  <a:schemeClr val="dk1"/>
                </a:solidFill>
                <a:latin typeface="Calibri"/>
                <a:ea typeface="Calibri"/>
                <a:cs typeface="Calibri"/>
                <a:sym typeface="Calibri"/>
              </a:rPr>
              <a:t> </a:t>
            </a:r>
            <a:endParaRPr/>
          </a:p>
          <a:p>
            <a:pPr marL="914400" marR="0" lvl="2" indent="0" algn="l" rtl="0">
              <a:spcBef>
                <a:spcPts val="0"/>
              </a:spcBef>
              <a:spcAft>
                <a:spcPts val="0"/>
              </a:spcAft>
              <a:buClr>
                <a:schemeClr val="dk1"/>
              </a:buClr>
              <a:buSzPts val="900"/>
              <a:buFont typeface="Noto Sans Symbols"/>
              <a:buNone/>
            </a:pPr>
            <a:endParaRPr sz="900" b="0" i="0" u="none" strike="noStrike" cap="none">
              <a:solidFill>
                <a:schemeClr val="dk1"/>
              </a:solidFill>
              <a:latin typeface="Calibri"/>
              <a:ea typeface="Calibri"/>
              <a:cs typeface="Calibri"/>
              <a:sym typeface="Calibri"/>
            </a:endParaRPr>
          </a:p>
          <a:p>
            <a:pPr marL="914400" marR="0" lvl="2" indent="0" algn="l" rtl="0">
              <a:spcBef>
                <a:spcPts val="0"/>
              </a:spcBef>
              <a:spcAft>
                <a:spcPts val="0"/>
              </a:spcAft>
              <a:buClr>
                <a:schemeClr val="dk1"/>
              </a:buClr>
              <a:buSzPts val="1800"/>
              <a:buFont typeface="Noto Sans Symbols"/>
              <a:buNone/>
            </a:pPr>
            <a:r>
              <a:rPr lang="fr-FR" sz="1800" b="0" i="0" u="none" strike="noStrike" cap="none">
                <a:solidFill>
                  <a:schemeClr val="dk1"/>
                </a:solidFill>
                <a:latin typeface="Calibri"/>
                <a:ea typeface="Calibri"/>
                <a:cs typeface="Calibri"/>
                <a:sym typeface="Calibri"/>
              </a:rPr>
              <a:t>et</a:t>
            </a:r>
            <a:br>
              <a:rPr lang="fr-FR" sz="1800" b="0" i="0" u="none" strike="noStrike" cap="none">
                <a:solidFill>
                  <a:schemeClr val="dk1"/>
                </a:solidFill>
                <a:latin typeface="Calibri"/>
                <a:ea typeface="Calibri"/>
                <a:cs typeface="Calibri"/>
                <a:sym typeface="Calibri"/>
              </a:rPr>
            </a:br>
            <a:r>
              <a:rPr lang="fr-FR" sz="1800" b="0" i="0" u="none" strike="noStrike" cap="none">
                <a:solidFill>
                  <a:schemeClr val="dk1"/>
                </a:solidFill>
                <a:latin typeface="Calibri"/>
                <a:ea typeface="Calibri"/>
                <a:cs typeface="Calibri"/>
                <a:sym typeface="Calibri"/>
              </a:rPr>
              <a:t/>
            </a:r>
            <a:br>
              <a:rPr lang="fr-FR" sz="1800" b="0" i="0" u="none" strike="noStrike" cap="none">
                <a:solidFill>
                  <a:schemeClr val="dk1"/>
                </a:solidFill>
                <a:latin typeface="Calibri"/>
                <a:ea typeface="Calibri"/>
                <a:cs typeface="Calibri"/>
                <a:sym typeface="Calibri"/>
              </a:rPr>
            </a:br>
            <a:r>
              <a:rPr lang="fr-FR" sz="1800" b="1" i="0" u="none" strike="noStrike" cap="none">
                <a:solidFill>
                  <a:schemeClr val="dk1"/>
                </a:solidFill>
                <a:latin typeface="Calibri"/>
                <a:ea typeface="Calibri"/>
                <a:cs typeface="Calibri"/>
                <a:sym typeface="Calibri"/>
              </a:rPr>
              <a:t>if  [ $Variable ] 	#condition </a:t>
            </a:r>
            <a:br>
              <a:rPr lang="fr-FR" sz="1800" b="1" i="0" u="none" strike="noStrike" cap="none">
                <a:solidFill>
                  <a:schemeClr val="dk1"/>
                </a:solidFill>
                <a:latin typeface="Calibri"/>
                <a:ea typeface="Calibri"/>
                <a:cs typeface="Calibri"/>
                <a:sym typeface="Calibri"/>
              </a:rPr>
            </a:br>
            <a:r>
              <a:rPr lang="fr-FR" sz="1800" b="1" i="0" u="none" strike="noStrike" cap="none">
                <a:solidFill>
                  <a:schemeClr val="dk1"/>
                </a:solidFill>
                <a:latin typeface="Calibri"/>
                <a:ea typeface="Calibri"/>
                <a:cs typeface="Calibri"/>
                <a:sym typeface="Calibri"/>
              </a:rPr>
              <a:t>then 		# alors</a:t>
            </a:r>
            <a:br>
              <a:rPr lang="fr-FR" sz="1800" b="1" i="0" u="none" strike="noStrike" cap="none">
                <a:solidFill>
                  <a:schemeClr val="dk1"/>
                </a:solidFill>
                <a:latin typeface="Calibri"/>
                <a:ea typeface="Calibri"/>
                <a:cs typeface="Calibri"/>
                <a:sym typeface="Calibri"/>
              </a:rPr>
            </a:br>
            <a:r>
              <a:rPr lang="fr-FR" sz="1800" b="1" i="0" u="none" strike="noStrike" cap="none">
                <a:solidFill>
                  <a:schemeClr val="dk1"/>
                </a:solidFill>
                <a:latin typeface="Calibri"/>
                <a:ea typeface="Calibri"/>
                <a:cs typeface="Calibri"/>
                <a:sym typeface="Calibri"/>
              </a:rPr>
              <a:t>   			# vos commandes ici</a:t>
            </a:r>
            <a:br>
              <a:rPr lang="fr-FR" sz="1800" b="1" i="0" u="none" strike="noStrike" cap="none">
                <a:solidFill>
                  <a:schemeClr val="dk1"/>
                </a:solidFill>
                <a:latin typeface="Calibri"/>
                <a:ea typeface="Calibri"/>
                <a:cs typeface="Calibri"/>
                <a:sym typeface="Calibri"/>
              </a:rPr>
            </a:br>
            <a:r>
              <a:rPr lang="fr-FR" sz="1800" b="1" i="0" u="none" strike="noStrike" cap="none">
                <a:solidFill>
                  <a:schemeClr val="dk1"/>
                </a:solidFill>
                <a:latin typeface="Calibri"/>
                <a:ea typeface="Calibri"/>
                <a:cs typeface="Calibri"/>
                <a:sym typeface="Calibri"/>
              </a:rPr>
              <a:t>fi 			# fin du bloc if  </a:t>
            </a:r>
            <a:endParaRPr sz="1800" b="0" i="0" u="none" strike="noStrike" cap="none">
              <a:solidFill>
                <a:schemeClr val="dk1"/>
              </a:solidFill>
              <a:latin typeface="Calibri"/>
              <a:ea typeface="Calibri"/>
              <a:cs typeface="Calibri"/>
              <a:sym typeface="Calibri"/>
            </a:endParaRPr>
          </a:p>
        </p:txBody>
      </p:sp>
      <p:sp>
        <p:nvSpPr>
          <p:cNvPr id="1826" name="Google Shape;1826;p1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128</a:t>
            </a:fld>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sp>
        <p:nvSpPr>
          <p:cNvPr id="1831" name="Google Shape;1831;p134"/>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832" name="Google Shape;1832;p134"/>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6: Programmation Shell</a:t>
            </a:r>
            <a:endParaRPr sz="1800">
              <a:solidFill>
                <a:srgbClr val="366092"/>
              </a:solidFill>
              <a:latin typeface="Calibri"/>
              <a:ea typeface="Calibri"/>
              <a:cs typeface="Calibri"/>
              <a:sym typeface="Calibri"/>
            </a:endParaRPr>
          </a:p>
        </p:txBody>
      </p:sp>
      <p:sp>
        <p:nvSpPr>
          <p:cNvPr id="1833" name="Google Shape;1833;p134"/>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Structure de contrôle « if » (2)</a:t>
            </a:r>
            <a:endParaRPr sz="2400">
              <a:solidFill>
                <a:srgbClr val="0070C0"/>
              </a:solidFill>
              <a:latin typeface="Calibri"/>
              <a:ea typeface="Calibri"/>
              <a:cs typeface="Calibri"/>
              <a:sym typeface="Calibri"/>
            </a:endParaRPr>
          </a:p>
        </p:txBody>
      </p:sp>
      <p:sp>
        <p:nvSpPr>
          <p:cNvPr id="1834" name="Google Shape;1834;p134"/>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835" name="Google Shape;1835;p134"/>
          <p:cNvSpPr/>
          <p:nvPr/>
        </p:nvSpPr>
        <p:spPr>
          <a:xfrm>
            <a:off x="357158" y="1285860"/>
            <a:ext cx="8429652" cy="45243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Il est également possible d'utiliser les conditions </a:t>
            </a:r>
            <a:r>
              <a:rPr lang="fr-FR" sz="1800" i="1">
                <a:solidFill>
                  <a:schemeClr val="dk1"/>
                </a:solidFill>
                <a:latin typeface="Calibri"/>
                <a:ea typeface="Calibri"/>
                <a:cs typeface="Calibri"/>
                <a:sym typeface="Calibri"/>
              </a:rPr>
              <a:t>else</a:t>
            </a:r>
            <a:r>
              <a:rPr lang="fr-FR" sz="1800">
                <a:solidFill>
                  <a:schemeClr val="dk1"/>
                </a:solidFill>
                <a:latin typeface="Calibri"/>
                <a:ea typeface="Calibri"/>
                <a:cs typeface="Calibri"/>
                <a:sym typeface="Calibri"/>
              </a:rPr>
              <a:t> (</a:t>
            </a:r>
            <a:r>
              <a:rPr lang="fr-FR" sz="1800" i="1">
                <a:solidFill>
                  <a:schemeClr val="dk1"/>
                </a:solidFill>
                <a:latin typeface="Calibri"/>
                <a:ea typeface="Calibri"/>
                <a:cs typeface="Calibri"/>
                <a:sym typeface="Calibri"/>
              </a:rPr>
              <a:t>sinon</a:t>
            </a:r>
            <a:r>
              <a:rPr lang="fr-FR" sz="1800">
                <a:solidFill>
                  <a:schemeClr val="dk1"/>
                </a:solidFill>
                <a:latin typeface="Calibri"/>
                <a:ea typeface="Calibri"/>
                <a:cs typeface="Calibri"/>
                <a:sym typeface="Calibri"/>
              </a:rPr>
              <a:t>) et </a:t>
            </a:r>
            <a:r>
              <a:rPr lang="fr-FR" sz="1800" i="1">
                <a:solidFill>
                  <a:schemeClr val="dk1"/>
                </a:solidFill>
                <a:latin typeface="Calibri"/>
                <a:ea typeface="Calibri"/>
                <a:cs typeface="Calibri"/>
                <a:sym typeface="Calibri"/>
              </a:rPr>
              <a:t>elif </a:t>
            </a:r>
            <a:r>
              <a:rPr lang="fr-FR" sz="1800">
                <a:solidFill>
                  <a:schemeClr val="dk1"/>
                </a:solidFill>
                <a:latin typeface="Calibri"/>
                <a:ea typeface="Calibri"/>
                <a:cs typeface="Calibri"/>
                <a:sym typeface="Calibri"/>
              </a:rPr>
              <a:t>(de </a:t>
            </a:r>
            <a:r>
              <a:rPr lang="fr-FR" sz="1800" i="1">
                <a:solidFill>
                  <a:schemeClr val="dk1"/>
                </a:solidFill>
                <a:latin typeface="Calibri"/>
                <a:ea typeface="Calibri"/>
                <a:cs typeface="Calibri"/>
                <a:sym typeface="Calibri"/>
              </a:rPr>
              <a:t>else if</a:t>
            </a:r>
            <a:r>
              <a:rPr lang="fr-FR" sz="1800">
                <a:solidFill>
                  <a:schemeClr val="dk1"/>
                </a:solidFill>
                <a:latin typeface="Calibri"/>
                <a:ea typeface="Calibri"/>
                <a:cs typeface="Calibri"/>
                <a:sym typeface="Calibri"/>
              </a:rPr>
              <a:t> qui signifie </a:t>
            </a:r>
            <a:r>
              <a:rPr lang="fr-FR" sz="1800" i="1">
                <a:solidFill>
                  <a:schemeClr val="dk1"/>
                </a:solidFill>
                <a:latin typeface="Calibri"/>
                <a:ea typeface="Calibri"/>
                <a:cs typeface="Calibri"/>
                <a:sym typeface="Calibri"/>
              </a:rPr>
              <a:t>sinon si</a:t>
            </a:r>
            <a:r>
              <a:rPr lang="fr-FR" sz="1800">
                <a:solidFill>
                  <a:schemeClr val="dk1"/>
                </a:solidFill>
                <a:latin typeface="Calibri"/>
                <a:ea typeface="Calibri"/>
                <a:cs typeface="Calibri"/>
                <a:sym typeface="Calibri"/>
              </a:rPr>
              <a:t>) dans le même bloc :</a:t>
            </a:r>
            <a:br>
              <a:rPr lang="fr-FR" sz="1800">
                <a:solidFill>
                  <a:schemeClr val="dk1"/>
                </a:solidFill>
                <a:latin typeface="Calibri"/>
                <a:ea typeface="Calibri"/>
                <a:cs typeface="Calibri"/>
                <a:sym typeface="Calibri"/>
              </a:rPr>
            </a:br>
            <a:r>
              <a:rPr lang="fr-FR" sz="1800">
                <a:solidFill>
                  <a:schemeClr val="dk1"/>
                </a:solidFill>
                <a:latin typeface="Calibri"/>
                <a:ea typeface="Calibri"/>
                <a:cs typeface="Calibri"/>
                <a:sym typeface="Calibri"/>
              </a:rPr>
              <a:t/>
            </a:r>
            <a:br>
              <a:rPr lang="fr-FR" sz="1800">
                <a:solidFill>
                  <a:schemeClr val="dk1"/>
                </a:solidFill>
                <a:latin typeface="Calibri"/>
                <a:ea typeface="Calibri"/>
                <a:cs typeface="Calibri"/>
                <a:sym typeface="Calibri"/>
              </a:rPr>
            </a:br>
            <a:r>
              <a:rPr lang="fr-FR" sz="1800">
                <a:solidFill>
                  <a:schemeClr val="dk1"/>
                </a:solidFill>
                <a:latin typeface="Calibri"/>
                <a:ea typeface="Calibri"/>
                <a:cs typeface="Calibri"/>
                <a:sym typeface="Calibri"/>
              </a:rPr>
              <a:t>	</a:t>
            </a:r>
            <a:r>
              <a:rPr lang="fr-FR" sz="1800" b="1">
                <a:solidFill>
                  <a:schemeClr val="dk1"/>
                </a:solidFill>
                <a:latin typeface="Calibri"/>
                <a:ea typeface="Calibri"/>
                <a:cs typeface="Calibri"/>
                <a:sym typeface="Calibri"/>
              </a:rPr>
              <a:t>if  [  $Variable #condition  ]  </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	then		 # alors</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    				 # vos commandes ici</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	elif [ $Variable #condition ]</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	then</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Noto Sans Symbols"/>
              <a:buNone/>
            </a:pPr>
            <a:r>
              <a:rPr lang="fr-FR" sz="1800" b="1">
                <a:solidFill>
                  <a:schemeClr val="dk1"/>
                </a:solidFill>
                <a:latin typeface="Calibri"/>
                <a:ea typeface="Calibri"/>
                <a:cs typeface="Calibri"/>
                <a:sym typeface="Calibri"/>
              </a:rPr>
              <a:t>	  			  # vos commandes ici</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	else</a:t>
            </a:r>
            <a:br>
              <a:rPr lang="fr-FR" sz="1800" b="1">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Noto Sans Symbols"/>
              <a:buNone/>
            </a:pPr>
            <a:r>
              <a:rPr lang="fr-FR" sz="1800" b="1">
                <a:solidFill>
                  <a:schemeClr val="dk1"/>
                </a:solidFill>
                <a:latin typeface="Calibri"/>
                <a:ea typeface="Calibri"/>
                <a:cs typeface="Calibri"/>
                <a:sym typeface="Calibri"/>
              </a:rPr>
              <a:t>				  # vos commandes ici</a:t>
            </a:r>
            <a:r>
              <a:rPr lang="fr-FR" sz="1800">
                <a:solidFill>
                  <a:schemeClr val="dk1"/>
                </a:solidFill>
                <a:latin typeface="Calibri"/>
                <a:ea typeface="Calibri"/>
                <a:cs typeface="Calibri"/>
                <a:sym typeface="Calibri"/>
              </a:rPr>
              <a:t/>
            </a:r>
            <a:br>
              <a:rPr lang="fr-FR" sz="1800">
                <a:solidFill>
                  <a:schemeClr val="dk1"/>
                </a:solidFill>
                <a:latin typeface="Calibri"/>
                <a:ea typeface="Calibri"/>
                <a:cs typeface="Calibri"/>
                <a:sym typeface="Calibri"/>
              </a:rPr>
            </a:br>
            <a:r>
              <a:rPr lang="fr-FR" sz="1800">
                <a:solidFill>
                  <a:schemeClr val="dk1"/>
                </a:solidFill>
                <a:latin typeface="Calibri"/>
                <a:ea typeface="Calibri"/>
                <a:cs typeface="Calibri"/>
                <a:sym typeface="Calibri"/>
              </a:rPr>
              <a:t>	</a:t>
            </a:r>
            <a:r>
              <a:rPr lang="fr-FR" sz="1800" b="1">
                <a:solidFill>
                  <a:schemeClr val="dk1"/>
                </a:solidFill>
                <a:latin typeface="Calibri"/>
                <a:ea typeface="Calibri"/>
                <a:cs typeface="Calibri"/>
                <a:sym typeface="Calibri"/>
              </a:rPr>
              <a:t>fi 			  # fin du bloc if  </a:t>
            </a:r>
            <a:endParaRPr/>
          </a:p>
          <a:p>
            <a:pPr marL="0" marR="0" lvl="0" indent="0" algn="l" rtl="0">
              <a:spcBef>
                <a:spcPts val="0"/>
              </a:spcBef>
              <a:spcAft>
                <a:spcPts val="0"/>
              </a:spcAft>
              <a:buClr>
                <a:schemeClr val="dk1"/>
              </a:buClr>
              <a:buSzPts val="1800"/>
              <a:buFont typeface="Noto Sans Symbols"/>
              <a:buNone/>
            </a:pPr>
            <a:r>
              <a:rPr lang="fr-FR" sz="1800" i="1">
                <a:solidFill>
                  <a:schemeClr val="dk1"/>
                </a:solidFill>
                <a:latin typeface="Calibri"/>
                <a:ea typeface="Calibri"/>
                <a:cs typeface="Calibri"/>
                <a:sym typeface="Calibri"/>
              </a:rPr>
              <a:t/>
            </a:r>
            <a:br>
              <a:rPr lang="fr-FR" sz="1800" i="1">
                <a:solidFill>
                  <a:schemeClr val="dk1"/>
                </a:solidFill>
                <a:latin typeface="Calibri"/>
                <a:ea typeface="Calibri"/>
                <a:cs typeface="Calibri"/>
                <a:sym typeface="Calibri"/>
              </a:rPr>
            </a:br>
            <a:r>
              <a:rPr lang="fr-FR" sz="1800" i="1">
                <a:solidFill>
                  <a:schemeClr val="dk1"/>
                </a:solidFill>
                <a:latin typeface="Calibri"/>
                <a:ea typeface="Calibri"/>
                <a:cs typeface="Calibri"/>
                <a:sym typeface="Calibri"/>
              </a:rPr>
              <a:t>! </a:t>
            </a:r>
            <a:r>
              <a:rPr lang="fr-FR" sz="1800" b="1">
                <a:solidFill>
                  <a:srgbClr val="FF0000"/>
                </a:solidFill>
                <a:latin typeface="Calibri"/>
                <a:ea typeface="Calibri"/>
                <a:cs typeface="Calibri"/>
                <a:sym typeface="Calibri"/>
              </a:rPr>
              <a:t>Attention aux espaces après le </a:t>
            </a:r>
            <a:r>
              <a:rPr lang="fr-FR" sz="1800" b="1" i="1">
                <a:solidFill>
                  <a:srgbClr val="FF0000"/>
                </a:solidFill>
                <a:latin typeface="Calibri"/>
                <a:ea typeface="Calibri"/>
                <a:cs typeface="Calibri"/>
                <a:sym typeface="Calibri"/>
              </a:rPr>
              <a:t>[</a:t>
            </a:r>
            <a:r>
              <a:rPr lang="fr-FR" sz="1800" b="1">
                <a:solidFill>
                  <a:srgbClr val="FF0000"/>
                </a:solidFill>
                <a:latin typeface="Calibri"/>
                <a:ea typeface="Calibri"/>
                <a:cs typeface="Calibri"/>
                <a:sym typeface="Calibri"/>
              </a:rPr>
              <a:t> et avant le </a:t>
            </a:r>
            <a:r>
              <a:rPr lang="fr-FR" sz="1800" b="1" i="1">
                <a:solidFill>
                  <a:srgbClr val="FF0000"/>
                </a:solidFill>
                <a:latin typeface="Calibri"/>
                <a:ea typeface="Calibri"/>
                <a:cs typeface="Calibri"/>
                <a:sym typeface="Calibri"/>
              </a:rPr>
              <a:t>]</a:t>
            </a:r>
            <a:r>
              <a:rPr lang="fr-FR" sz="1800" b="1">
                <a:solidFill>
                  <a:srgbClr val="FF0000"/>
                </a:solidFill>
                <a:latin typeface="Calibri"/>
                <a:ea typeface="Calibri"/>
                <a:cs typeface="Calibri"/>
                <a:sym typeface="Calibri"/>
              </a:rPr>
              <a:t>.</a:t>
            </a:r>
            <a:endParaRPr sz="1800">
              <a:solidFill>
                <a:srgbClr val="FF0000"/>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6" name="Google Shape;1836;p1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129</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5"/>
          <p:cNvSpPr txBox="1">
            <a:spLocks noGrp="1"/>
          </p:cNvSpPr>
          <p:nvPr>
            <p:ph type="body" idx="1"/>
          </p:nvPr>
        </p:nvSpPr>
        <p:spPr>
          <a:xfrm>
            <a:off x="317200" y="1028475"/>
            <a:ext cx="8446200" cy="5143200"/>
          </a:xfrm>
          <a:prstGeom prst="rect">
            <a:avLst/>
          </a:prstGeom>
          <a:noFill/>
          <a:ln>
            <a:noFill/>
          </a:ln>
        </p:spPr>
        <p:txBody>
          <a:bodyPr spcFirstLastPara="1" wrap="square" lIns="91425" tIns="45700" rIns="91425" bIns="45700" anchor="t" anchorCtr="0">
            <a:normAutofit/>
          </a:bodyPr>
          <a:lstStyle/>
          <a:p>
            <a:pPr marL="339725" lvl="0" indent="-339725" algn="just" rtl="0">
              <a:lnSpc>
                <a:spcPct val="115000"/>
              </a:lnSpc>
              <a:spcBef>
                <a:spcPts val="0"/>
              </a:spcBef>
              <a:spcAft>
                <a:spcPts val="0"/>
              </a:spcAft>
              <a:buClr>
                <a:srgbClr val="006666"/>
              </a:buClr>
              <a:buSzPts val="2400"/>
              <a:buNone/>
            </a:pPr>
            <a:r>
              <a:rPr lang="fr-FR" sz="1700">
                <a:latin typeface="Source Code Pro"/>
                <a:ea typeface="Source Code Pro"/>
                <a:cs typeface="Source Code Pro"/>
                <a:sym typeface="Source Code Pro"/>
              </a:rPr>
              <a:t>Le Noyau : (Kernel )</a:t>
            </a:r>
            <a:endParaRPr sz="1700">
              <a:latin typeface="Source Code Pro"/>
              <a:ea typeface="Source Code Pro"/>
              <a:cs typeface="Source Code Pro"/>
              <a:sym typeface="Source Code Pro"/>
            </a:endParaRPr>
          </a:p>
          <a:p>
            <a:pPr marL="457200" marR="63500" lvl="0" indent="-336550" algn="l" rtl="0">
              <a:lnSpc>
                <a:spcPct val="150000"/>
              </a:lnSpc>
              <a:spcBef>
                <a:spcPts val="0"/>
              </a:spcBef>
              <a:spcAft>
                <a:spcPts val="0"/>
              </a:spcAft>
              <a:buSzPts val="1700"/>
              <a:buFont typeface="Source Code Pro"/>
              <a:buChar char="•"/>
            </a:pPr>
            <a:r>
              <a:rPr lang="fr-FR" sz="1700">
                <a:latin typeface="Source Code Pro"/>
                <a:ea typeface="Source Code Pro"/>
                <a:cs typeface="Source Code Pro"/>
                <a:sym typeface="Source Code Pro"/>
              </a:rPr>
              <a:t>Le « noyau » du système d'exploitation est le logiciel de base utilisé pour « communiquer » avec le matériel informatique</a:t>
            </a:r>
            <a:endParaRPr sz="1700">
              <a:latin typeface="Source Code Pro"/>
              <a:ea typeface="Source Code Pro"/>
              <a:cs typeface="Source Code Pro"/>
              <a:sym typeface="Source Code Pro"/>
            </a:endParaRPr>
          </a:p>
          <a:p>
            <a:pPr marL="457200" marR="63500" lvl="0" indent="-336550" algn="l" rtl="0">
              <a:lnSpc>
                <a:spcPct val="150000"/>
              </a:lnSpc>
              <a:spcBef>
                <a:spcPts val="0"/>
              </a:spcBef>
              <a:spcAft>
                <a:spcPts val="0"/>
              </a:spcAft>
              <a:buSzPts val="1700"/>
              <a:buFont typeface="Source Code Pro"/>
              <a:buChar char="•"/>
            </a:pPr>
            <a:r>
              <a:rPr lang="fr-FR" sz="1700">
                <a:latin typeface="Source Code Pro"/>
                <a:ea typeface="Source Code Pro"/>
                <a:cs typeface="Source Code Pro"/>
                <a:sym typeface="Source Code Pro"/>
              </a:rPr>
              <a:t>Système de pilotes modulaire et central utilisé pour créer un environnement standardisé qui sert comme interface avec le matériel</a:t>
            </a:r>
            <a:endParaRPr sz="1700">
              <a:latin typeface="Source Code Pro"/>
              <a:ea typeface="Source Code Pro"/>
              <a:cs typeface="Source Code Pro"/>
              <a:sym typeface="Source Code Pro"/>
            </a:endParaRPr>
          </a:p>
          <a:p>
            <a:pPr marL="457200" marR="63500" lvl="0" indent="-336550" algn="l" rtl="0">
              <a:lnSpc>
                <a:spcPct val="150000"/>
              </a:lnSpc>
              <a:spcBef>
                <a:spcPts val="0"/>
              </a:spcBef>
              <a:spcAft>
                <a:spcPts val="0"/>
              </a:spcAft>
              <a:buSzPts val="1700"/>
              <a:buFont typeface="Source Code Pro"/>
              <a:buChar char="•"/>
            </a:pPr>
            <a:r>
              <a:rPr lang="fr-FR" sz="1700">
                <a:latin typeface="Source Code Pro"/>
                <a:ea typeface="Source Code Pro"/>
                <a:cs typeface="Source Code Pro"/>
                <a:sym typeface="Source Code Pro"/>
              </a:rPr>
              <a:t>Gestionnaire de ressources pour allouer de la mémoire et du temps aux </a:t>
            </a:r>
            <a:r>
              <a:rPr lang="fr-FR" sz="1700">
                <a:highlight>
                  <a:srgbClr val="E5F5FF"/>
                </a:highlight>
                <a:latin typeface="Source Code Pro"/>
                <a:ea typeface="Source Code Pro"/>
                <a:cs typeface="Source Code Pro"/>
                <a:sym typeface="Source Code Pro"/>
              </a:rPr>
              <a:t>processus systèmes et utilisateur et interaction avec les fichiers (I/O)</a:t>
            </a:r>
            <a:endParaRPr sz="1700">
              <a:highlight>
                <a:srgbClr val="E5F5FF"/>
              </a:highlight>
              <a:latin typeface="Source Code Pro"/>
              <a:ea typeface="Source Code Pro"/>
              <a:cs typeface="Source Code Pro"/>
              <a:sym typeface="Source Code Pro"/>
            </a:endParaRPr>
          </a:p>
          <a:p>
            <a:pPr marL="457200" marR="63500" lvl="0" indent="0" algn="l" rtl="0">
              <a:lnSpc>
                <a:spcPct val="115000"/>
              </a:lnSpc>
              <a:spcBef>
                <a:spcPts val="0"/>
              </a:spcBef>
              <a:spcAft>
                <a:spcPts val="0"/>
              </a:spcAft>
              <a:buNone/>
            </a:pPr>
            <a:endParaRPr sz="2000"/>
          </a:p>
          <a:p>
            <a:pPr marL="339725" lvl="0" indent="-339725" algn="just" rtl="0">
              <a:lnSpc>
                <a:spcPct val="115000"/>
              </a:lnSpc>
              <a:spcBef>
                <a:spcPts val="0"/>
              </a:spcBef>
              <a:spcAft>
                <a:spcPts val="0"/>
              </a:spcAft>
              <a:buClr>
                <a:srgbClr val="006666"/>
              </a:buClr>
              <a:buSzPts val="2400"/>
              <a:buNone/>
            </a:pPr>
            <a:endParaRPr sz="2000"/>
          </a:p>
          <a:p>
            <a:pPr marL="339725" lvl="0" indent="-339725" algn="just" rtl="0">
              <a:lnSpc>
                <a:spcPct val="115000"/>
              </a:lnSpc>
              <a:spcBef>
                <a:spcPts val="0"/>
              </a:spcBef>
              <a:spcAft>
                <a:spcPts val="0"/>
              </a:spcAft>
              <a:buClr>
                <a:srgbClr val="006666"/>
              </a:buClr>
              <a:buSzPts val="2400"/>
              <a:buNone/>
            </a:pPr>
            <a:endParaRPr sz="2000"/>
          </a:p>
          <a:p>
            <a:pPr marL="342900" lvl="1" indent="-381000" algn="just" rtl="0">
              <a:lnSpc>
                <a:spcPct val="115000"/>
              </a:lnSpc>
              <a:spcBef>
                <a:spcPts val="400"/>
              </a:spcBef>
              <a:spcAft>
                <a:spcPts val="0"/>
              </a:spcAft>
              <a:buClr>
                <a:srgbClr val="99CCCC"/>
              </a:buClr>
              <a:buSzPts val="2000"/>
              <a:buFont typeface="Arial"/>
              <a:buChar char="•"/>
            </a:pPr>
            <a:endParaRPr/>
          </a:p>
        </p:txBody>
      </p:sp>
      <p:sp>
        <p:nvSpPr>
          <p:cNvPr id="232" name="Google Shape;232;p25"/>
          <p:cNvSpPr/>
          <p:nvPr/>
        </p:nvSpPr>
        <p:spPr>
          <a:xfrm>
            <a:off x="142844" y="104604"/>
            <a:ext cx="3000300"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rgbClr val="FFFFFF"/>
                </a:solidFill>
                <a:latin typeface="Calibri"/>
                <a:ea typeface="Calibri"/>
                <a:cs typeface="Calibri"/>
                <a:sym typeface="Calibri"/>
              </a:rPr>
              <a:t>Linux </a:t>
            </a:r>
            <a:endParaRPr sz="1800" b="0" i="0" u="none" strike="noStrike" cap="none">
              <a:solidFill>
                <a:srgbClr val="FFFFFF"/>
              </a:solidFill>
              <a:latin typeface="Calibri"/>
              <a:ea typeface="Calibri"/>
              <a:cs typeface="Calibri"/>
              <a:sym typeface="Calibri"/>
            </a:endParaRPr>
          </a:p>
        </p:txBody>
      </p:sp>
      <p:sp>
        <p:nvSpPr>
          <p:cNvPr id="233" name="Google Shape;233;p25"/>
          <p:cNvSpPr/>
          <p:nvPr/>
        </p:nvSpPr>
        <p:spPr>
          <a:xfrm>
            <a:off x="3143240" y="71414"/>
            <a:ext cx="5857800"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366092"/>
                </a:solidFill>
                <a:latin typeface="Calibri"/>
                <a:ea typeface="Calibri"/>
                <a:cs typeface="Calibri"/>
                <a:sym typeface="Calibri"/>
              </a:rPr>
              <a:t>Chapitre 1: Présentation</a:t>
            </a:r>
            <a:endParaRPr sz="1800" b="0" i="0" u="none" strike="noStrike" cap="none">
              <a:solidFill>
                <a:srgbClr val="366092"/>
              </a:solidFill>
              <a:latin typeface="Calibri"/>
              <a:ea typeface="Calibri"/>
              <a:cs typeface="Calibri"/>
              <a:sym typeface="Calibri"/>
            </a:endParaRPr>
          </a:p>
        </p:txBody>
      </p:sp>
      <p:sp>
        <p:nvSpPr>
          <p:cNvPr id="234" name="Google Shape;234;p25"/>
          <p:cNvSpPr/>
          <p:nvPr/>
        </p:nvSpPr>
        <p:spPr>
          <a:xfrm>
            <a:off x="142844" y="428604"/>
            <a:ext cx="8858400" cy="428700"/>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Concepts</a:t>
            </a:r>
            <a:endParaRPr/>
          </a:p>
        </p:txBody>
      </p:sp>
      <p:sp>
        <p:nvSpPr>
          <p:cNvPr id="235" name="Google Shape;235;p25"/>
          <p:cNvSpPr/>
          <p:nvPr/>
        </p:nvSpPr>
        <p:spPr>
          <a:xfrm>
            <a:off x="142844" y="6357934"/>
            <a:ext cx="8858400" cy="285900"/>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fadeDir="5400012"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FFFFFF"/>
                </a:solidFill>
                <a:latin typeface="Calibri"/>
                <a:ea typeface="Calibri"/>
                <a:cs typeface="Calibri"/>
                <a:sym typeface="Calibri"/>
              </a:rPr>
              <a:t>		    					</a:t>
            </a:r>
            <a:endParaRPr sz="1400" b="0" i="0" u="none" strike="noStrike" cap="none">
              <a:solidFill>
                <a:srgbClr val="FFFFFF"/>
              </a:solidFill>
              <a:latin typeface="Calibri"/>
              <a:ea typeface="Calibri"/>
              <a:cs typeface="Calibri"/>
              <a:sym typeface="Calibri"/>
            </a:endParaRPr>
          </a:p>
        </p:txBody>
      </p:sp>
      <p:sp>
        <p:nvSpPr>
          <p:cNvPr id="236" name="Google Shape;236;p2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13</a:t>
            </a:fld>
            <a:endParaRPr/>
          </a:p>
        </p:txBody>
      </p:sp>
      <p:pic>
        <p:nvPicPr>
          <p:cNvPr id="237" name="Google Shape;237;p25"/>
          <p:cNvPicPr preferRelativeResize="0"/>
          <p:nvPr/>
        </p:nvPicPr>
        <p:blipFill>
          <a:blip r:embed="rId3">
            <a:alphaModFix/>
          </a:blip>
          <a:stretch>
            <a:fillRect/>
          </a:stretch>
        </p:blipFill>
        <p:spPr>
          <a:xfrm>
            <a:off x="903450" y="4592895"/>
            <a:ext cx="7859951" cy="1620280"/>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Google Shape;1841;p135"/>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842" name="Google Shape;1842;p135"/>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6: Programmation Shell</a:t>
            </a:r>
            <a:endParaRPr sz="1800">
              <a:solidFill>
                <a:srgbClr val="366092"/>
              </a:solidFill>
              <a:latin typeface="Calibri"/>
              <a:ea typeface="Calibri"/>
              <a:cs typeface="Calibri"/>
              <a:sym typeface="Calibri"/>
            </a:endParaRPr>
          </a:p>
        </p:txBody>
      </p:sp>
      <p:sp>
        <p:nvSpPr>
          <p:cNvPr id="1843" name="Google Shape;1843;p135"/>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Liste des opérateurs </a:t>
            </a:r>
            <a:endParaRPr sz="2400">
              <a:solidFill>
                <a:srgbClr val="0070C0"/>
              </a:solidFill>
              <a:latin typeface="Calibri"/>
              <a:ea typeface="Calibri"/>
              <a:cs typeface="Calibri"/>
              <a:sym typeface="Calibri"/>
            </a:endParaRPr>
          </a:p>
        </p:txBody>
      </p:sp>
      <p:sp>
        <p:nvSpPr>
          <p:cNvPr id="1844" name="Google Shape;1844;p135"/>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845" name="Google Shape;1845;p135"/>
          <p:cNvSpPr/>
          <p:nvPr/>
        </p:nvSpPr>
        <p:spPr>
          <a:xfrm>
            <a:off x="285720" y="1285860"/>
            <a:ext cx="8286808" cy="400110"/>
          </a:xfrm>
          <a:prstGeom prst="rect">
            <a:avLst/>
          </a:prstGeom>
          <a:noFill/>
          <a:ln>
            <a:noFill/>
          </a:ln>
        </p:spPr>
        <p:txBody>
          <a:bodyPr spcFirstLastPara="1" wrap="square" lIns="91425" tIns="45700" rIns="91425" bIns="45700" anchor="t" anchorCtr="0">
            <a:noAutofit/>
          </a:bodyPr>
          <a:lstStyle/>
          <a:p>
            <a:pPr marL="282575" marR="0" lvl="1" indent="-282575" algn="l" rtl="0">
              <a:spcBef>
                <a:spcPts val="0"/>
              </a:spcBef>
              <a:spcAft>
                <a:spcPts val="0"/>
              </a:spcAft>
              <a:buClr>
                <a:srgbClr val="006666"/>
              </a:buClr>
              <a:buSzPts val="1400"/>
              <a:buFont typeface="Noto Sans Symbols"/>
              <a:buChar char="❖"/>
            </a:pPr>
            <a:r>
              <a:rPr lang="fr-FR" sz="2000" b="0" i="0" u="none" strike="noStrike" cap="none">
                <a:solidFill>
                  <a:schemeClr val="dk1"/>
                </a:solidFill>
                <a:latin typeface="Calibri"/>
                <a:ea typeface="Calibri"/>
                <a:cs typeface="Calibri"/>
                <a:sym typeface="Calibri"/>
              </a:rPr>
              <a:t>Certains opérateurs sont toutefois particulier en Bash, en voici une liste :</a:t>
            </a:r>
            <a:endParaRPr/>
          </a:p>
        </p:txBody>
      </p:sp>
      <p:pic>
        <p:nvPicPr>
          <p:cNvPr id="1846" name="Google Shape;1846;p135"/>
          <p:cNvPicPr preferRelativeResize="0"/>
          <p:nvPr/>
        </p:nvPicPr>
        <p:blipFill rotWithShape="1">
          <a:blip r:embed="rId3">
            <a:alphaModFix/>
          </a:blip>
          <a:srcRect/>
          <a:stretch/>
        </p:blipFill>
        <p:spPr>
          <a:xfrm>
            <a:off x="928688" y="1928802"/>
            <a:ext cx="7429500" cy="3575050"/>
          </a:xfrm>
          <a:prstGeom prst="rect">
            <a:avLst/>
          </a:prstGeom>
          <a:noFill/>
          <a:ln>
            <a:noFill/>
          </a:ln>
        </p:spPr>
      </p:pic>
      <p:sp>
        <p:nvSpPr>
          <p:cNvPr id="1847" name="Google Shape;1847;p1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130</a:t>
            </a:fld>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sp>
        <p:nvSpPr>
          <p:cNvPr id="1852" name="Google Shape;1852;p136"/>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853" name="Google Shape;1853;p136"/>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6: Programmation Shell</a:t>
            </a:r>
            <a:endParaRPr sz="1800">
              <a:solidFill>
                <a:srgbClr val="366092"/>
              </a:solidFill>
              <a:latin typeface="Calibri"/>
              <a:ea typeface="Calibri"/>
              <a:cs typeface="Calibri"/>
              <a:sym typeface="Calibri"/>
            </a:endParaRPr>
          </a:p>
        </p:txBody>
      </p:sp>
      <p:sp>
        <p:nvSpPr>
          <p:cNvPr id="1854" name="Google Shape;1854;p136"/>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Liste des opérateurs  (2)</a:t>
            </a:r>
            <a:endParaRPr sz="2400">
              <a:solidFill>
                <a:srgbClr val="0070C0"/>
              </a:solidFill>
              <a:latin typeface="Calibri"/>
              <a:ea typeface="Calibri"/>
              <a:cs typeface="Calibri"/>
              <a:sym typeface="Calibri"/>
            </a:endParaRPr>
          </a:p>
        </p:txBody>
      </p:sp>
      <p:sp>
        <p:nvSpPr>
          <p:cNvPr id="1855" name="Google Shape;1855;p136"/>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pic>
        <p:nvPicPr>
          <p:cNvPr id="1856" name="Google Shape;1856;p136"/>
          <p:cNvPicPr preferRelativeResize="0"/>
          <p:nvPr/>
        </p:nvPicPr>
        <p:blipFill rotWithShape="1">
          <a:blip r:embed="rId3">
            <a:alphaModFix/>
          </a:blip>
          <a:srcRect/>
          <a:stretch/>
        </p:blipFill>
        <p:spPr>
          <a:xfrm>
            <a:off x="928688" y="1571612"/>
            <a:ext cx="7580312" cy="3986212"/>
          </a:xfrm>
          <a:prstGeom prst="rect">
            <a:avLst/>
          </a:prstGeom>
          <a:noFill/>
          <a:ln>
            <a:noFill/>
          </a:ln>
        </p:spPr>
      </p:pic>
      <p:sp>
        <p:nvSpPr>
          <p:cNvPr id="1857" name="Google Shape;1857;p1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131</a:t>
            </a:fld>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861"/>
        <p:cNvGrpSpPr/>
        <p:nvPr/>
      </p:nvGrpSpPr>
      <p:grpSpPr>
        <a:xfrm>
          <a:off x="0" y="0"/>
          <a:ext cx="0" cy="0"/>
          <a:chOff x="0" y="0"/>
          <a:chExt cx="0" cy="0"/>
        </a:xfrm>
      </p:grpSpPr>
      <p:sp>
        <p:nvSpPr>
          <p:cNvPr id="1862" name="Google Shape;1862;p137"/>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863" name="Google Shape;1863;p137"/>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6: Programmation Shell</a:t>
            </a:r>
            <a:endParaRPr sz="1800">
              <a:solidFill>
                <a:srgbClr val="366092"/>
              </a:solidFill>
              <a:latin typeface="Calibri"/>
              <a:ea typeface="Calibri"/>
              <a:cs typeface="Calibri"/>
              <a:sym typeface="Calibri"/>
            </a:endParaRPr>
          </a:p>
        </p:txBody>
      </p:sp>
      <p:sp>
        <p:nvSpPr>
          <p:cNvPr id="1864" name="Google Shape;1864;p137"/>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Exemples</a:t>
            </a:r>
            <a:endParaRPr sz="2400">
              <a:solidFill>
                <a:srgbClr val="0070C0"/>
              </a:solidFill>
              <a:latin typeface="Calibri"/>
              <a:ea typeface="Calibri"/>
              <a:cs typeface="Calibri"/>
              <a:sym typeface="Calibri"/>
            </a:endParaRPr>
          </a:p>
        </p:txBody>
      </p:sp>
      <p:sp>
        <p:nvSpPr>
          <p:cNvPr id="1865" name="Google Shape;1865;p137"/>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866" name="Google Shape;1866;p137"/>
          <p:cNvSpPr/>
          <p:nvPr/>
        </p:nvSpPr>
        <p:spPr>
          <a:xfrm>
            <a:off x="714348" y="1136769"/>
            <a:ext cx="7929602" cy="480131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fr-FR" sz="1800" b="1">
                <a:solidFill>
                  <a:schemeClr val="dk1"/>
                </a:solidFill>
                <a:latin typeface="Calibri"/>
                <a:ea typeface="Calibri"/>
                <a:cs typeface="Calibri"/>
                <a:sym typeface="Calibri"/>
              </a:rPr>
              <a:t>#!/bin/bash</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echo "Voulez-vous afficher la man page du man ?"</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read Variable 		# saisie de la variable</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if test $Variable -eq 1	 # si Variable vaut 1</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then			 # alors</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    man man</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fi 			# fin du bloc if</a:t>
            </a:r>
            <a:br>
              <a:rPr lang="fr-FR" sz="1800" b="1">
                <a:solidFill>
                  <a:schemeClr val="dk1"/>
                </a:solidFill>
                <a:latin typeface="Calibri"/>
                <a:ea typeface="Calibri"/>
                <a:cs typeface="Calibri"/>
                <a:sym typeface="Calibri"/>
              </a:rPr>
            </a:b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Voici la deuxième façon d'écrire ce script :</a:t>
            </a:r>
            <a:br>
              <a:rPr lang="fr-FR" sz="1800">
                <a:solidFill>
                  <a:schemeClr val="dk1"/>
                </a:solidFill>
                <a:latin typeface="Calibri"/>
                <a:ea typeface="Calibri"/>
                <a:cs typeface="Calibri"/>
                <a:sym typeface="Calibri"/>
              </a:rPr>
            </a:br>
            <a:r>
              <a:rPr lang="fr-FR" sz="1800">
                <a:solidFill>
                  <a:schemeClr val="dk1"/>
                </a:solidFill>
                <a:latin typeface="Calibri"/>
                <a:ea typeface="Calibri"/>
                <a:cs typeface="Calibri"/>
                <a:sym typeface="Calibri"/>
              </a:rPr>
              <a:t/>
            </a:r>
            <a:br>
              <a:rPr lang="fr-FR" sz="1800">
                <a:solidFill>
                  <a:schemeClr val="dk1"/>
                </a:solidFill>
                <a:latin typeface="Calibri"/>
                <a:ea typeface="Calibri"/>
                <a:cs typeface="Calibri"/>
                <a:sym typeface="Calibri"/>
              </a:rPr>
            </a:br>
            <a:r>
              <a:rPr lang="fr-FR" sz="1800">
                <a:solidFill>
                  <a:schemeClr val="dk1"/>
                </a:solidFill>
                <a:latin typeface="Calibri"/>
                <a:ea typeface="Calibri"/>
                <a:cs typeface="Calibri"/>
                <a:sym typeface="Calibri"/>
              </a:rPr>
              <a:t> </a:t>
            </a:r>
            <a:r>
              <a:rPr lang="fr-FR" sz="1800" b="1">
                <a:solidFill>
                  <a:schemeClr val="dk1"/>
                </a:solidFill>
                <a:latin typeface="Calibri"/>
                <a:ea typeface="Calibri"/>
                <a:cs typeface="Calibri"/>
                <a:sym typeface="Calibri"/>
              </a:rPr>
              <a:t>#!/bin/bash</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echo "Voulez-vous afficher la man page du gcc ?"</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read Variable		 # saisie de la variable</a:t>
            </a:r>
            <a:r>
              <a:rPr lang="fr-FR" sz="1800">
                <a:solidFill>
                  <a:schemeClr val="dk1"/>
                </a:solidFill>
                <a:latin typeface="Calibri"/>
                <a:ea typeface="Calibri"/>
                <a:cs typeface="Calibri"/>
                <a:sym typeface="Calibri"/>
              </a:rPr>
              <a:t/>
            </a:r>
            <a:br>
              <a:rPr lang="fr-FR" sz="1800">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if [ $Variable  -eq  0 ] 	# si Variable vaut 0</a:t>
            </a:r>
            <a:r>
              <a:rPr lang="fr-FR" sz="1800">
                <a:solidFill>
                  <a:schemeClr val="dk1"/>
                </a:solidFill>
                <a:latin typeface="Calibri"/>
                <a:ea typeface="Calibri"/>
                <a:cs typeface="Calibri"/>
                <a:sym typeface="Calibri"/>
              </a:rPr>
              <a:t/>
            </a:r>
            <a:br>
              <a:rPr lang="fr-FR" sz="1800">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then 			# alors</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Noto Sans Symbols"/>
              <a:buNone/>
            </a:pPr>
            <a:r>
              <a:rPr lang="fr-FR" sz="1800" b="1">
                <a:solidFill>
                  <a:schemeClr val="dk1"/>
                </a:solidFill>
                <a:latin typeface="Calibri"/>
                <a:ea typeface="Calibri"/>
                <a:cs typeface="Calibri"/>
                <a:sym typeface="Calibri"/>
              </a:rPr>
              <a:t>	    man gcc</a:t>
            </a:r>
            <a:r>
              <a:rPr lang="fr-FR" sz="1800">
                <a:solidFill>
                  <a:schemeClr val="dk1"/>
                </a:solidFill>
                <a:latin typeface="Calibri"/>
                <a:ea typeface="Calibri"/>
                <a:cs typeface="Calibri"/>
                <a:sym typeface="Calibri"/>
              </a:rPr>
              <a:t/>
            </a:r>
            <a:br>
              <a:rPr lang="fr-FR" sz="1800">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fi 			# fin du bloc if</a:t>
            </a:r>
            <a:endParaRPr sz="1800">
              <a:solidFill>
                <a:schemeClr val="dk1"/>
              </a:solidFill>
              <a:latin typeface="Calibri"/>
              <a:ea typeface="Calibri"/>
              <a:cs typeface="Calibri"/>
              <a:sym typeface="Calibri"/>
            </a:endParaRPr>
          </a:p>
        </p:txBody>
      </p:sp>
      <p:sp>
        <p:nvSpPr>
          <p:cNvPr id="1867" name="Google Shape;1867;p1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132</a:t>
            </a:fld>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871"/>
        <p:cNvGrpSpPr/>
        <p:nvPr/>
      </p:nvGrpSpPr>
      <p:grpSpPr>
        <a:xfrm>
          <a:off x="0" y="0"/>
          <a:ext cx="0" cy="0"/>
          <a:chOff x="0" y="0"/>
          <a:chExt cx="0" cy="0"/>
        </a:xfrm>
      </p:grpSpPr>
      <p:sp>
        <p:nvSpPr>
          <p:cNvPr id="1872" name="Google Shape;1872;p138"/>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873" name="Google Shape;1873;p138"/>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6: Programmation Shell</a:t>
            </a:r>
            <a:endParaRPr sz="1800">
              <a:solidFill>
                <a:srgbClr val="366092"/>
              </a:solidFill>
              <a:latin typeface="Calibri"/>
              <a:ea typeface="Calibri"/>
              <a:cs typeface="Calibri"/>
              <a:sym typeface="Calibri"/>
            </a:endParaRPr>
          </a:p>
        </p:txBody>
      </p:sp>
      <p:sp>
        <p:nvSpPr>
          <p:cNvPr id="1874" name="Google Shape;1874;p138"/>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Structure de contrôle « case »</a:t>
            </a:r>
            <a:endParaRPr sz="2400">
              <a:solidFill>
                <a:srgbClr val="0070C0"/>
              </a:solidFill>
              <a:latin typeface="Calibri"/>
              <a:ea typeface="Calibri"/>
              <a:cs typeface="Calibri"/>
              <a:sym typeface="Calibri"/>
            </a:endParaRPr>
          </a:p>
        </p:txBody>
      </p:sp>
      <p:sp>
        <p:nvSpPr>
          <p:cNvPr id="1875" name="Google Shape;1875;p138"/>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876" name="Google Shape;1876;p138"/>
          <p:cNvSpPr/>
          <p:nvPr/>
        </p:nvSpPr>
        <p:spPr>
          <a:xfrm>
            <a:off x="428596" y="1253385"/>
            <a:ext cx="8072494" cy="49859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3200" b="1" u="sng">
                <a:solidFill>
                  <a:schemeClr val="dk1"/>
                </a:solidFill>
                <a:latin typeface="Calibri"/>
                <a:ea typeface="Calibri"/>
                <a:cs typeface="Calibri"/>
                <a:sym typeface="Calibri"/>
              </a:rPr>
              <a:t>Le test case :</a:t>
            </a:r>
            <a:endParaRPr/>
          </a:p>
          <a:p>
            <a:pPr marL="0" marR="0" lvl="0" indent="0" algn="just" rtl="0">
              <a:spcBef>
                <a:spcPts val="0"/>
              </a:spcBef>
              <a:spcAft>
                <a:spcPts val="0"/>
              </a:spcAft>
              <a:buClr>
                <a:schemeClr val="dk1"/>
              </a:buClr>
              <a:buSzPts val="1600"/>
              <a:buFont typeface="Noto Sans Symbols"/>
              <a:buNone/>
            </a:pPr>
            <a:endParaRPr sz="1600" b="1" u="sng">
              <a:solidFill>
                <a:schemeClr val="dk1"/>
              </a:solidFill>
              <a:latin typeface="Calibri"/>
              <a:ea typeface="Calibri"/>
              <a:cs typeface="Calibri"/>
              <a:sym typeface="Calibri"/>
            </a:endParaRPr>
          </a:p>
          <a:p>
            <a:pPr marL="0" marR="0" lvl="0" indent="0" algn="just" rtl="0">
              <a:spcBef>
                <a:spcPts val="0"/>
              </a:spcBef>
              <a:spcAft>
                <a:spcPts val="0"/>
              </a:spcAft>
              <a:buClr>
                <a:schemeClr val="dk1"/>
              </a:buClr>
              <a:buSzPts val="1800"/>
              <a:buFont typeface="Noto Sans Symbols"/>
              <a:buNone/>
            </a:pPr>
            <a:r>
              <a:rPr lang="fr-FR" sz="1800">
                <a:solidFill>
                  <a:schemeClr val="dk1"/>
                </a:solidFill>
                <a:latin typeface="Calibri"/>
                <a:ea typeface="Calibri"/>
                <a:cs typeface="Calibri"/>
                <a:sym typeface="Calibri"/>
              </a:rPr>
              <a:t>	Le test </a:t>
            </a:r>
            <a:r>
              <a:rPr lang="fr-FR" sz="1800" i="1">
                <a:solidFill>
                  <a:schemeClr val="dk1"/>
                </a:solidFill>
                <a:latin typeface="Calibri"/>
                <a:ea typeface="Calibri"/>
                <a:cs typeface="Calibri"/>
                <a:sym typeface="Calibri"/>
              </a:rPr>
              <a:t>case </a:t>
            </a:r>
            <a:r>
              <a:rPr lang="fr-FR" sz="1800">
                <a:solidFill>
                  <a:schemeClr val="dk1"/>
                </a:solidFill>
                <a:latin typeface="Calibri"/>
                <a:ea typeface="Calibri"/>
                <a:cs typeface="Calibri"/>
                <a:sym typeface="Calibri"/>
              </a:rPr>
              <a:t>est analogue au </a:t>
            </a:r>
            <a:r>
              <a:rPr lang="fr-FR" sz="1800" i="1">
                <a:solidFill>
                  <a:schemeClr val="dk1"/>
                </a:solidFill>
                <a:latin typeface="Calibri"/>
                <a:ea typeface="Calibri"/>
                <a:cs typeface="Calibri"/>
                <a:sym typeface="Calibri"/>
              </a:rPr>
              <a:t>switch</a:t>
            </a:r>
            <a:r>
              <a:rPr lang="fr-FR" sz="1800">
                <a:solidFill>
                  <a:schemeClr val="dk1"/>
                </a:solidFill>
                <a:latin typeface="Calibri"/>
                <a:ea typeface="Calibri"/>
                <a:cs typeface="Calibri"/>
                <a:sym typeface="Calibri"/>
              </a:rPr>
              <a:t> en C, il permet d'éviter une longue et fastidieuse succession de blocs </a:t>
            </a:r>
            <a:r>
              <a:rPr lang="fr-FR" sz="1800" i="1">
                <a:solidFill>
                  <a:schemeClr val="dk1"/>
                </a:solidFill>
                <a:latin typeface="Calibri"/>
                <a:ea typeface="Calibri"/>
                <a:cs typeface="Calibri"/>
                <a:sym typeface="Calibri"/>
              </a:rPr>
              <a:t>if</a:t>
            </a:r>
            <a:r>
              <a:rPr lang="fr-FR" sz="1800">
                <a:solidFill>
                  <a:schemeClr val="dk1"/>
                </a:solidFill>
                <a:latin typeface="Calibri"/>
                <a:ea typeface="Calibri"/>
                <a:cs typeface="Calibri"/>
                <a:sym typeface="Calibri"/>
              </a:rPr>
              <a:t> dans certains cas. </a:t>
            </a:r>
            <a:endParaRPr/>
          </a:p>
          <a:p>
            <a:pPr marL="0" marR="0" lvl="0" indent="0" algn="just" rtl="0">
              <a:spcBef>
                <a:spcPts val="0"/>
              </a:spcBef>
              <a:spcAft>
                <a:spcPts val="0"/>
              </a:spcAft>
              <a:buClr>
                <a:schemeClr val="dk1"/>
              </a:buClr>
              <a:buSzPts val="1100"/>
              <a:buFont typeface="Noto Sans Symbols"/>
              <a:buNone/>
            </a:pPr>
            <a:endParaRPr sz="1100">
              <a:solidFill>
                <a:schemeClr val="dk1"/>
              </a:solidFill>
              <a:latin typeface="Calibri"/>
              <a:ea typeface="Calibri"/>
              <a:cs typeface="Calibri"/>
              <a:sym typeface="Calibri"/>
            </a:endParaRPr>
          </a:p>
          <a:p>
            <a:pPr marL="0" marR="0" lvl="0" indent="0" algn="just" rtl="0">
              <a:spcBef>
                <a:spcPts val="0"/>
              </a:spcBef>
              <a:spcAft>
                <a:spcPts val="0"/>
              </a:spcAft>
              <a:buClr>
                <a:schemeClr val="dk1"/>
              </a:buClr>
              <a:buSzPts val="1800"/>
              <a:buFont typeface="Noto Sans Symbols"/>
              <a:buNone/>
            </a:pPr>
            <a:r>
              <a:rPr lang="fr-FR" sz="1800">
                <a:solidFill>
                  <a:schemeClr val="dk1"/>
                </a:solidFill>
                <a:latin typeface="Calibri"/>
                <a:ea typeface="Calibri"/>
                <a:cs typeface="Calibri"/>
                <a:sym typeface="Calibri"/>
              </a:rPr>
              <a:t>Voici la syntaxe d'un test </a:t>
            </a:r>
            <a:r>
              <a:rPr lang="fr-FR" sz="1800" i="1">
                <a:solidFill>
                  <a:schemeClr val="dk1"/>
                </a:solidFill>
                <a:latin typeface="Calibri"/>
                <a:ea typeface="Calibri"/>
                <a:cs typeface="Calibri"/>
                <a:sym typeface="Calibri"/>
              </a:rPr>
              <a:t>case</a:t>
            </a:r>
            <a:r>
              <a:rPr lang="fr-FR" sz="1800">
                <a:solidFill>
                  <a:schemeClr val="dk1"/>
                </a:solidFill>
                <a:latin typeface="Calibri"/>
                <a:ea typeface="Calibri"/>
                <a:cs typeface="Calibri"/>
                <a:sym typeface="Calibri"/>
              </a:rPr>
              <a:t>.</a:t>
            </a:r>
            <a:endParaRPr/>
          </a:p>
          <a:p>
            <a:pPr marL="0" marR="0" lvl="0" indent="0" algn="l" rtl="0">
              <a:spcBef>
                <a:spcPts val="0"/>
              </a:spcBef>
              <a:spcAft>
                <a:spcPts val="0"/>
              </a:spcAft>
              <a:buClr>
                <a:schemeClr val="dk1"/>
              </a:buClr>
              <a:buSzPts val="1800"/>
              <a:buFont typeface="Noto Sans Symbols"/>
              <a:buNone/>
            </a:pPr>
            <a:r>
              <a:rPr lang="fr-FR" sz="1800">
                <a:solidFill>
                  <a:schemeClr val="dk1"/>
                </a:solidFill>
                <a:latin typeface="Calibri"/>
                <a:ea typeface="Calibri"/>
                <a:cs typeface="Calibri"/>
                <a:sym typeface="Calibri"/>
              </a:rPr>
              <a:t/>
            </a:r>
            <a:br>
              <a:rPr lang="fr-FR" sz="1800">
                <a:solidFill>
                  <a:schemeClr val="dk1"/>
                </a:solidFill>
                <a:latin typeface="Calibri"/>
                <a:ea typeface="Calibri"/>
                <a:cs typeface="Calibri"/>
                <a:sym typeface="Calibri"/>
              </a:rPr>
            </a:br>
            <a:r>
              <a:rPr lang="fr-FR" sz="1800">
                <a:solidFill>
                  <a:schemeClr val="dk1"/>
                </a:solidFill>
                <a:latin typeface="Calibri"/>
                <a:ea typeface="Calibri"/>
                <a:cs typeface="Calibri"/>
                <a:sym typeface="Calibri"/>
              </a:rPr>
              <a:t>	</a:t>
            </a:r>
            <a:r>
              <a:rPr lang="fr-FR" sz="1800" b="1">
                <a:solidFill>
                  <a:schemeClr val="dk1"/>
                </a:solidFill>
                <a:latin typeface="Calibri"/>
                <a:ea typeface="Calibri"/>
                <a:cs typeface="Calibri"/>
                <a:sym typeface="Calibri"/>
              </a:rPr>
              <a:t>read Variable 		# saisie de la valeur de la variable</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	case $Variable in</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 	 Valeur1) 		</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  		  Commande 1 ;;</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 	 Valeur2) 		</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     		  Commande 2 ;;</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 	  ... </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  	*) 			</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   		Commande qui s'éxécute par défaut ;;</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	esac 		# fin du bloc case</a:t>
            </a:r>
            <a:endParaRPr/>
          </a:p>
        </p:txBody>
      </p:sp>
      <p:sp>
        <p:nvSpPr>
          <p:cNvPr id="1877" name="Google Shape;1877;p1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133</a:t>
            </a:fld>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881"/>
        <p:cNvGrpSpPr/>
        <p:nvPr/>
      </p:nvGrpSpPr>
      <p:grpSpPr>
        <a:xfrm>
          <a:off x="0" y="0"/>
          <a:ext cx="0" cy="0"/>
          <a:chOff x="0" y="0"/>
          <a:chExt cx="0" cy="0"/>
        </a:xfrm>
      </p:grpSpPr>
      <p:sp>
        <p:nvSpPr>
          <p:cNvPr id="1882" name="Google Shape;1882;p139"/>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883" name="Google Shape;1883;p139"/>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6: Programmation Shell</a:t>
            </a:r>
            <a:endParaRPr sz="1800">
              <a:solidFill>
                <a:srgbClr val="366092"/>
              </a:solidFill>
              <a:latin typeface="Calibri"/>
              <a:ea typeface="Calibri"/>
              <a:cs typeface="Calibri"/>
              <a:sym typeface="Calibri"/>
            </a:endParaRPr>
          </a:p>
        </p:txBody>
      </p:sp>
      <p:sp>
        <p:nvSpPr>
          <p:cNvPr id="1884" name="Google Shape;1884;p139"/>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Les boucles (1) </a:t>
            </a:r>
            <a:endParaRPr sz="2400">
              <a:solidFill>
                <a:srgbClr val="0070C0"/>
              </a:solidFill>
              <a:latin typeface="Calibri"/>
              <a:ea typeface="Calibri"/>
              <a:cs typeface="Calibri"/>
              <a:sym typeface="Calibri"/>
            </a:endParaRPr>
          </a:p>
        </p:txBody>
      </p:sp>
      <p:sp>
        <p:nvSpPr>
          <p:cNvPr id="1885" name="Google Shape;1885;p139"/>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886" name="Google Shape;1886;p139"/>
          <p:cNvSpPr/>
          <p:nvPr/>
        </p:nvSpPr>
        <p:spPr>
          <a:xfrm>
            <a:off x="785786" y="1305342"/>
            <a:ext cx="7429552" cy="44627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800"/>
              <a:buFont typeface="Noto Sans Symbols"/>
              <a:buNone/>
            </a:pPr>
            <a:r>
              <a:rPr lang="fr-FR" sz="2800" b="1" u="sng">
                <a:solidFill>
                  <a:schemeClr val="dk1"/>
                </a:solidFill>
                <a:latin typeface="Calibri"/>
                <a:ea typeface="Calibri"/>
                <a:cs typeface="Calibri"/>
                <a:sym typeface="Calibri"/>
              </a:rPr>
              <a:t>La boucle while  :</a:t>
            </a:r>
            <a:r>
              <a:rPr lang="fr-FR" sz="1800">
                <a:solidFill>
                  <a:schemeClr val="dk1"/>
                </a:solidFill>
                <a:latin typeface="Calibri"/>
                <a:ea typeface="Calibri"/>
                <a:cs typeface="Calibri"/>
                <a:sym typeface="Calibri"/>
              </a:rPr>
              <a:t/>
            </a:r>
            <a:br>
              <a:rPr lang="fr-FR" sz="1800">
                <a:solidFill>
                  <a:schemeClr val="dk1"/>
                </a:solidFill>
                <a:latin typeface="Calibri"/>
                <a:ea typeface="Calibri"/>
                <a:cs typeface="Calibri"/>
                <a:sym typeface="Calibri"/>
              </a:rPr>
            </a:br>
            <a:r>
              <a:rPr lang="fr-FR" sz="1800" i="1">
                <a:solidFill>
                  <a:schemeClr val="dk1"/>
                </a:solidFill>
                <a:latin typeface="Calibri"/>
                <a:ea typeface="Calibri"/>
                <a:cs typeface="Calibri"/>
                <a:sym typeface="Calibri"/>
              </a:rPr>
              <a:t> </a:t>
            </a:r>
            <a:r>
              <a:rPr lang="fr-FR" sz="1800">
                <a:solidFill>
                  <a:schemeClr val="dk1"/>
                </a:solidFill>
                <a:latin typeface="Calibri"/>
                <a:ea typeface="Calibri"/>
                <a:cs typeface="Calibri"/>
                <a:sym typeface="Calibri"/>
              </a:rPr>
              <a:t/>
            </a:r>
            <a:br>
              <a:rPr lang="fr-FR" sz="1800">
                <a:solidFill>
                  <a:schemeClr val="dk1"/>
                </a:solidFill>
                <a:latin typeface="Calibri"/>
                <a:ea typeface="Calibri"/>
                <a:cs typeface="Calibri"/>
                <a:sym typeface="Calibri"/>
              </a:rPr>
            </a:br>
            <a:r>
              <a:rPr lang="fr-FR" sz="1800">
                <a:solidFill>
                  <a:schemeClr val="dk1"/>
                </a:solidFill>
                <a:latin typeface="Calibri"/>
                <a:ea typeface="Calibri"/>
                <a:cs typeface="Calibri"/>
                <a:sym typeface="Calibri"/>
              </a:rPr>
              <a:t>Voilà comment se construit une boucle while :</a:t>
            </a:r>
            <a:endParaRPr/>
          </a:p>
          <a:p>
            <a:pPr marL="0" marR="0" lvl="0" indent="0" algn="l" rtl="0">
              <a:spcBef>
                <a:spcPts val="0"/>
              </a:spcBef>
              <a:spcAft>
                <a:spcPts val="0"/>
              </a:spcAft>
              <a:buClr>
                <a:schemeClr val="dk1"/>
              </a:buClr>
              <a:buSzPts val="1800"/>
              <a:buFont typeface="Noto Sans Symbols"/>
              <a:buNone/>
            </a:pPr>
            <a:r>
              <a:rPr lang="fr-FR" sz="1800" b="1">
                <a:solidFill>
                  <a:schemeClr val="dk1"/>
                </a:solidFill>
                <a:latin typeface="Calibri"/>
                <a:ea typeface="Calibri"/>
                <a:cs typeface="Calibri"/>
                <a:sym typeface="Calibri"/>
              </a:rPr>
              <a:t>	</a:t>
            </a:r>
            <a:endParaRPr/>
          </a:p>
          <a:p>
            <a:pPr marL="0" marR="0" lvl="0" indent="0" algn="l" rtl="0">
              <a:spcBef>
                <a:spcPts val="0"/>
              </a:spcBef>
              <a:spcAft>
                <a:spcPts val="0"/>
              </a:spcAft>
              <a:buClr>
                <a:schemeClr val="dk1"/>
              </a:buClr>
              <a:buSzPts val="1800"/>
              <a:buFont typeface="Noto Sans Symbols"/>
              <a:buNone/>
            </a:pPr>
            <a:r>
              <a:rPr lang="fr-FR" sz="1800" b="1">
                <a:solidFill>
                  <a:schemeClr val="dk1"/>
                </a:solidFill>
                <a:latin typeface="Calibri"/>
                <a:ea typeface="Calibri"/>
                <a:cs typeface="Calibri"/>
                <a:sym typeface="Calibri"/>
              </a:rPr>
              <a:t>	while [ #condition ]</a:t>
            </a:r>
            <a:r>
              <a:rPr lang="fr-FR" sz="1800">
                <a:solidFill>
                  <a:schemeClr val="dk1"/>
                </a:solidFill>
                <a:latin typeface="Calibri"/>
                <a:ea typeface="Calibri"/>
                <a:cs typeface="Calibri"/>
                <a:sym typeface="Calibri"/>
              </a:rPr>
              <a:t/>
            </a:r>
            <a:br>
              <a:rPr lang="fr-FR" sz="1800">
                <a:solidFill>
                  <a:schemeClr val="dk1"/>
                </a:solidFill>
                <a:latin typeface="Calibri"/>
                <a:ea typeface="Calibri"/>
                <a:cs typeface="Calibri"/>
                <a:sym typeface="Calibri"/>
              </a:rPr>
            </a:br>
            <a:r>
              <a:rPr lang="fr-FR" sz="1800">
                <a:solidFill>
                  <a:schemeClr val="dk1"/>
                </a:solidFill>
                <a:latin typeface="Calibri"/>
                <a:ea typeface="Calibri"/>
                <a:cs typeface="Calibri"/>
                <a:sym typeface="Calibri"/>
              </a:rPr>
              <a:t>	</a:t>
            </a:r>
            <a:r>
              <a:rPr lang="fr-FR" sz="1800" b="1">
                <a:solidFill>
                  <a:schemeClr val="dk1"/>
                </a:solidFill>
                <a:latin typeface="Calibri"/>
                <a:ea typeface="Calibri"/>
                <a:cs typeface="Calibri"/>
                <a:sym typeface="Calibri"/>
              </a:rPr>
              <a:t>do</a:t>
            </a:r>
            <a:r>
              <a:rPr lang="fr-FR" sz="1800">
                <a:solidFill>
                  <a:schemeClr val="dk1"/>
                </a:solidFill>
                <a:latin typeface="Calibri"/>
                <a:ea typeface="Calibri"/>
                <a:cs typeface="Calibri"/>
                <a:sym typeface="Calibri"/>
              </a:rPr>
              <a:t/>
            </a:r>
            <a:br>
              <a:rPr lang="fr-FR" sz="1800">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 	 # instructions à répéter</a:t>
            </a:r>
            <a:r>
              <a:rPr lang="fr-FR" sz="1800">
                <a:solidFill>
                  <a:schemeClr val="dk1"/>
                </a:solidFill>
                <a:latin typeface="Calibri"/>
                <a:ea typeface="Calibri"/>
                <a:cs typeface="Calibri"/>
                <a:sym typeface="Calibri"/>
              </a:rPr>
              <a:t/>
            </a:r>
            <a:br>
              <a:rPr lang="fr-FR" sz="1800">
                <a:solidFill>
                  <a:schemeClr val="dk1"/>
                </a:solidFill>
                <a:latin typeface="Calibri"/>
                <a:ea typeface="Calibri"/>
                <a:cs typeface="Calibri"/>
                <a:sym typeface="Calibri"/>
              </a:rPr>
            </a:br>
            <a:r>
              <a:rPr lang="fr-FR" sz="1800">
                <a:solidFill>
                  <a:schemeClr val="dk1"/>
                </a:solidFill>
                <a:latin typeface="Calibri"/>
                <a:ea typeface="Calibri"/>
                <a:cs typeface="Calibri"/>
                <a:sym typeface="Calibri"/>
              </a:rPr>
              <a:t>	</a:t>
            </a:r>
            <a:r>
              <a:rPr lang="fr-FR" sz="1800" b="1">
                <a:solidFill>
                  <a:schemeClr val="dk1"/>
                </a:solidFill>
                <a:latin typeface="Calibri"/>
                <a:ea typeface="Calibri"/>
                <a:cs typeface="Calibri"/>
                <a:sym typeface="Calibri"/>
              </a:rPr>
              <a:t>done</a:t>
            </a:r>
            <a:r>
              <a:rPr lang="fr-FR" sz="1800">
                <a:solidFill>
                  <a:schemeClr val="dk1"/>
                </a:solidFill>
                <a:latin typeface="Calibri"/>
                <a:ea typeface="Calibri"/>
                <a:cs typeface="Calibri"/>
                <a:sym typeface="Calibri"/>
              </a:rPr>
              <a:t> </a:t>
            </a:r>
            <a:br>
              <a:rPr lang="fr-FR"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Noto Sans Symbols"/>
              <a:buNone/>
            </a:pPr>
            <a:r>
              <a:rPr lang="fr-FR" sz="1800">
                <a:solidFill>
                  <a:schemeClr val="dk1"/>
                </a:solidFill>
                <a:latin typeface="Calibri"/>
                <a:ea typeface="Calibri"/>
                <a:cs typeface="Calibri"/>
                <a:sym typeface="Calibri"/>
              </a:rPr>
              <a:t>Et voici la deuxième syntaxe possible :</a:t>
            </a:r>
            <a:endParaRPr/>
          </a:p>
          <a:p>
            <a:pPr marL="0" marR="0" lvl="0" indent="0" algn="l" rtl="0">
              <a:spcBef>
                <a:spcPts val="0"/>
              </a:spcBef>
              <a:spcAft>
                <a:spcPts val="0"/>
              </a:spcAft>
              <a:buClr>
                <a:schemeClr val="dk1"/>
              </a:buClr>
              <a:buSzPts val="1800"/>
              <a:buFont typeface="Noto Sans Symbols"/>
              <a:buNone/>
            </a:pP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Noto Sans Symbols"/>
              <a:buNone/>
            </a:pPr>
            <a:r>
              <a:rPr lang="fr-FR" sz="1800" b="1">
                <a:solidFill>
                  <a:schemeClr val="dk1"/>
                </a:solidFill>
                <a:latin typeface="Calibri"/>
                <a:ea typeface="Calibri"/>
                <a:cs typeface="Calibri"/>
                <a:sym typeface="Calibri"/>
              </a:rPr>
              <a:t>	while test #condition  </a:t>
            </a:r>
            <a:r>
              <a:rPr lang="fr-FR" sz="1800">
                <a:solidFill>
                  <a:schemeClr val="dk1"/>
                </a:solidFill>
                <a:latin typeface="Calibri"/>
                <a:ea typeface="Calibri"/>
                <a:cs typeface="Calibri"/>
                <a:sym typeface="Calibri"/>
              </a:rPr>
              <a:t/>
            </a:r>
            <a:br>
              <a:rPr lang="fr-FR" sz="1800">
                <a:solidFill>
                  <a:schemeClr val="dk1"/>
                </a:solidFill>
                <a:latin typeface="Calibri"/>
                <a:ea typeface="Calibri"/>
                <a:cs typeface="Calibri"/>
                <a:sym typeface="Calibri"/>
              </a:rPr>
            </a:br>
            <a:r>
              <a:rPr lang="fr-FR" sz="1800">
                <a:solidFill>
                  <a:schemeClr val="dk1"/>
                </a:solidFill>
                <a:latin typeface="Calibri"/>
                <a:ea typeface="Calibri"/>
                <a:cs typeface="Calibri"/>
                <a:sym typeface="Calibri"/>
              </a:rPr>
              <a:t>	</a:t>
            </a:r>
            <a:r>
              <a:rPr lang="fr-FR" sz="1800" b="1">
                <a:solidFill>
                  <a:schemeClr val="dk1"/>
                </a:solidFill>
                <a:latin typeface="Calibri"/>
                <a:ea typeface="Calibri"/>
                <a:cs typeface="Calibri"/>
                <a:sym typeface="Calibri"/>
              </a:rPr>
              <a:t>do </a:t>
            </a:r>
            <a:r>
              <a:rPr lang="fr-FR" sz="1800">
                <a:solidFill>
                  <a:schemeClr val="dk1"/>
                </a:solidFill>
                <a:latin typeface="Calibri"/>
                <a:ea typeface="Calibri"/>
                <a:cs typeface="Calibri"/>
                <a:sym typeface="Calibri"/>
              </a:rPr>
              <a:t/>
            </a:r>
            <a:br>
              <a:rPr lang="fr-FR" sz="1800">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 	 # instructions à répéter </a:t>
            </a:r>
            <a:r>
              <a:rPr lang="fr-FR" sz="1800">
                <a:solidFill>
                  <a:schemeClr val="dk1"/>
                </a:solidFill>
                <a:latin typeface="Calibri"/>
                <a:ea typeface="Calibri"/>
                <a:cs typeface="Calibri"/>
                <a:sym typeface="Calibri"/>
              </a:rPr>
              <a:t/>
            </a:r>
            <a:br>
              <a:rPr lang="fr-FR" sz="1800">
                <a:solidFill>
                  <a:schemeClr val="dk1"/>
                </a:solidFill>
                <a:latin typeface="Calibri"/>
                <a:ea typeface="Calibri"/>
                <a:cs typeface="Calibri"/>
                <a:sym typeface="Calibri"/>
              </a:rPr>
            </a:br>
            <a:r>
              <a:rPr lang="fr-FR" sz="1800">
                <a:solidFill>
                  <a:schemeClr val="dk1"/>
                </a:solidFill>
                <a:latin typeface="Calibri"/>
                <a:ea typeface="Calibri"/>
                <a:cs typeface="Calibri"/>
                <a:sym typeface="Calibri"/>
              </a:rPr>
              <a:t>	</a:t>
            </a:r>
            <a:r>
              <a:rPr lang="fr-FR" sz="1800" b="1">
                <a:solidFill>
                  <a:schemeClr val="dk1"/>
                </a:solidFill>
                <a:latin typeface="Calibri"/>
                <a:ea typeface="Calibri"/>
                <a:cs typeface="Calibri"/>
                <a:sym typeface="Calibri"/>
              </a:rPr>
              <a:t>done</a:t>
            </a:r>
            <a:endParaRPr sz="1800">
              <a:solidFill>
                <a:schemeClr val="dk1"/>
              </a:solidFill>
              <a:latin typeface="Calibri"/>
              <a:ea typeface="Calibri"/>
              <a:cs typeface="Calibri"/>
              <a:sym typeface="Calibri"/>
            </a:endParaRPr>
          </a:p>
        </p:txBody>
      </p:sp>
      <p:sp>
        <p:nvSpPr>
          <p:cNvPr id="1887" name="Google Shape;1887;p1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134</a:t>
            </a:fld>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891"/>
        <p:cNvGrpSpPr/>
        <p:nvPr/>
      </p:nvGrpSpPr>
      <p:grpSpPr>
        <a:xfrm>
          <a:off x="0" y="0"/>
          <a:ext cx="0" cy="0"/>
          <a:chOff x="0" y="0"/>
          <a:chExt cx="0" cy="0"/>
        </a:xfrm>
      </p:grpSpPr>
      <p:sp>
        <p:nvSpPr>
          <p:cNvPr id="1892" name="Google Shape;1892;p140"/>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893" name="Google Shape;1893;p140"/>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6: Programmation Shell</a:t>
            </a:r>
            <a:endParaRPr sz="1800">
              <a:solidFill>
                <a:srgbClr val="366092"/>
              </a:solidFill>
              <a:latin typeface="Calibri"/>
              <a:ea typeface="Calibri"/>
              <a:cs typeface="Calibri"/>
              <a:sym typeface="Calibri"/>
            </a:endParaRPr>
          </a:p>
        </p:txBody>
      </p:sp>
      <p:sp>
        <p:nvSpPr>
          <p:cNvPr id="1894" name="Google Shape;1894;p140"/>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Exemple</a:t>
            </a:r>
            <a:endParaRPr sz="2400">
              <a:solidFill>
                <a:srgbClr val="0070C0"/>
              </a:solidFill>
              <a:latin typeface="Calibri"/>
              <a:ea typeface="Calibri"/>
              <a:cs typeface="Calibri"/>
              <a:sym typeface="Calibri"/>
            </a:endParaRPr>
          </a:p>
        </p:txBody>
      </p:sp>
      <p:sp>
        <p:nvSpPr>
          <p:cNvPr id="1895" name="Google Shape;1895;p140"/>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896" name="Google Shape;1896;p140"/>
          <p:cNvSpPr/>
          <p:nvPr/>
        </p:nvSpPr>
        <p:spPr>
          <a:xfrm>
            <a:off x="714348" y="1582340"/>
            <a:ext cx="7715304" cy="34163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On veut créer une boucle qui répète "vive le Bash !" tant que la valeur d'une variable ne vaut pas 0.</a:t>
            </a:r>
            <a:endParaRPr/>
          </a:p>
          <a:p>
            <a:pPr marL="0" marR="0" lvl="0" indent="0" algn="l" rtl="0">
              <a:spcBef>
                <a:spcPts val="0"/>
              </a:spcBef>
              <a:spcAft>
                <a:spcPts val="0"/>
              </a:spcAft>
              <a:buClr>
                <a:schemeClr val="dk1"/>
              </a:buClr>
              <a:buSzPts val="1800"/>
              <a:buFont typeface="Noto Sans Symbols"/>
              <a:buNone/>
            </a:pP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Noto Sans Symbols"/>
              <a:buNone/>
            </a:pPr>
            <a:r>
              <a:rPr lang="fr-FR" sz="1800" b="1">
                <a:solidFill>
                  <a:schemeClr val="dk1"/>
                </a:solidFill>
                <a:latin typeface="Calibri"/>
                <a:ea typeface="Calibri"/>
                <a:cs typeface="Calibri"/>
                <a:sym typeface="Calibri"/>
              </a:rPr>
              <a:t>	#!/bin/bash</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	quitter=1</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	while [$quitter -ne 0 ]</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	do</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 	echo "Appuyez sur 0 pour quitter ..."</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   	read quitter</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   	echo "vive le Bash !"</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	done</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	echo "bye !"</a:t>
            </a:r>
            <a:endParaRPr sz="1800">
              <a:solidFill>
                <a:schemeClr val="dk1"/>
              </a:solidFill>
              <a:latin typeface="Calibri"/>
              <a:ea typeface="Calibri"/>
              <a:cs typeface="Calibri"/>
              <a:sym typeface="Calibri"/>
            </a:endParaRPr>
          </a:p>
        </p:txBody>
      </p:sp>
      <p:sp>
        <p:nvSpPr>
          <p:cNvPr id="1897" name="Google Shape;1897;p1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135</a:t>
            </a:fld>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901"/>
        <p:cNvGrpSpPr/>
        <p:nvPr/>
      </p:nvGrpSpPr>
      <p:grpSpPr>
        <a:xfrm>
          <a:off x="0" y="0"/>
          <a:ext cx="0" cy="0"/>
          <a:chOff x="0" y="0"/>
          <a:chExt cx="0" cy="0"/>
        </a:xfrm>
      </p:grpSpPr>
      <p:sp>
        <p:nvSpPr>
          <p:cNvPr id="1902" name="Google Shape;1902;p141"/>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903" name="Google Shape;1903;p141"/>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6: Programmation Shell</a:t>
            </a:r>
            <a:endParaRPr sz="1800">
              <a:solidFill>
                <a:srgbClr val="366092"/>
              </a:solidFill>
              <a:latin typeface="Calibri"/>
              <a:ea typeface="Calibri"/>
              <a:cs typeface="Calibri"/>
              <a:sym typeface="Calibri"/>
            </a:endParaRPr>
          </a:p>
        </p:txBody>
      </p:sp>
      <p:sp>
        <p:nvSpPr>
          <p:cNvPr id="1904" name="Google Shape;1904;p141"/>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Les boucles (2)</a:t>
            </a:r>
            <a:endParaRPr sz="2400">
              <a:solidFill>
                <a:srgbClr val="0070C0"/>
              </a:solidFill>
              <a:latin typeface="Calibri"/>
              <a:ea typeface="Calibri"/>
              <a:cs typeface="Calibri"/>
              <a:sym typeface="Calibri"/>
            </a:endParaRPr>
          </a:p>
        </p:txBody>
      </p:sp>
      <p:sp>
        <p:nvSpPr>
          <p:cNvPr id="1905" name="Google Shape;1905;p141"/>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906" name="Google Shape;1906;p141"/>
          <p:cNvSpPr/>
          <p:nvPr/>
        </p:nvSpPr>
        <p:spPr>
          <a:xfrm>
            <a:off x="571472" y="928670"/>
            <a:ext cx="7358114" cy="52014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800" b="1" u="sng">
                <a:solidFill>
                  <a:schemeClr val="dk1"/>
                </a:solidFill>
                <a:latin typeface="Calibri"/>
                <a:ea typeface="Calibri"/>
                <a:cs typeface="Calibri"/>
                <a:sym typeface="Calibri"/>
              </a:rPr>
              <a:t>La boucle for :</a:t>
            </a:r>
            <a:endParaRPr/>
          </a:p>
          <a:p>
            <a:pPr marL="0" marR="0" lvl="0" indent="0" algn="l" rtl="0">
              <a:spcBef>
                <a:spcPts val="0"/>
              </a:spcBef>
              <a:spcAft>
                <a:spcPts val="0"/>
              </a:spcAft>
              <a:buClr>
                <a:schemeClr val="dk1"/>
              </a:buClr>
              <a:buSzPts val="1200"/>
              <a:buFont typeface="Noto Sans Symbols"/>
              <a:buNone/>
            </a:pPr>
            <a:endParaRPr sz="1200" b="1" u="sng">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Noto Sans Symbols"/>
              <a:buNone/>
            </a:pPr>
            <a:r>
              <a:rPr lang="fr-FR" sz="1800" b="1">
                <a:solidFill>
                  <a:schemeClr val="dk1"/>
                </a:solidFill>
                <a:latin typeface="Calibri"/>
                <a:ea typeface="Calibri"/>
                <a:cs typeface="Calibri"/>
                <a:sym typeface="Calibri"/>
              </a:rPr>
              <a:t>	#!/bin/sh</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	i=0</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	for i in `seq 0 10`</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	do</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  	echo "vive Linux !"</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	done</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	echo "bye !“</a:t>
            </a:r>
            <a:endParaRPr/>
          </a:p>
          <a:p>
            <a:pPr marL="0" marR="0" lvl="0" indent="0" algn="l" rtl="0">
              <a:spcBef>
                <a:spcPts val="0"/>
              </a:spcBef>
              <a:spcAft>
                <a:spcPts val="0"/>
              </a:spcAft>
              <a:buClr>
                <a:schemeClr val="dk1"/>
              </a:buClr>
              <a:buSzPts val="800"/>
              <a:buFont typeface="Noto Sans Symbols"/>
              <a:buNone/>
            </a:pPr>
            <a:endParaRPr sz="800" b="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Noto Sans Symbols"/>
              <a:buNone/>
            </a:pPr>
            <a:r>
              <a:rPr lang="fr-FR" sz="1800" b="1">
                <a:solidFill>
                  <a:schemeClr val="dk1"/>
                </a:solidFill>
                <a:latin typeface="Calibri"/>
                <a:ea typeface="Calibri"/>
                <a:cs typeface="Calibri"/>
                <a:sym typeface="Calibri"/>
              </a:rPr>
              <a:t> </a:t>
            </a:r>
            <a:r>
              <a:rPr lang="fr-FR" sz="1800">
                <a:solidFill>
                  <a:schemeClr val="dk1"/>
                </a:solidFill>
                <a:latin typeface="Calibri"/>
                <a:ea typeface="Calibri"/>
                <a:cs typeface="Calibri"/>
                <a:sym typeface="Calibri"/>
              </a:rPr>
              <a:t>Ceci aurait pu s'écrire de la manière classique :</a:t>
            </a:r>
            <a:endParaRPr/>
          </a:p>
          <a:p>
            <a:pPr marL="0" marR="0" lvl="0" indent="0" algn="l" rtl="0">
              <a:spcBef>
                <a:spcPts val="0"/>
              </a:spcBef>
              <a:spcAft>
                <a:spcPts val="0"/>
              </a:spcAft>
              <a:buClr>
                <a:schemeClr val="dk1"/>
              </a:buClr>
              <a:buSzPts val="1400"/>
              <a:buFont typeface="Noto Sans Symbols"/>
              <a:buNone/>
            </a:pPr>
            <a:endParaRPr sz="14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Noto Sans Symbols"/>
              <a:buNone/>
            </a:pPr>
            <a:r>
              <a:rPr lang="fr-FR" sz="1800" b="1">
                <a:solidFill>
                  <a:schemeClr val="dk1"/>
                </a:solidFill>
                <a:latin typeface="Calibri"/>
                <a:ea typeface="Calibri"/>
                <a:cs typeface="Calibri"/>
                <a:sym typeface="Calibri"/>
              </a:rPr>
              <a:t>	#!/bin/sh</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	i=0</a:t>
            </a:r>
            <a:r>
              <a:rPr lang="fr-FR" sz="1800">
                <a:solidFill>
                  <a:schemeClr val="dk1"/>
                </a:solidFill>
                <a:latin typeface="Calibri"/>
                <a:ea typeface="Calibri"/>
                <a:cs typeface="Calibri"/>
                <a:sym typeface="Calibri"/>
              </a:rPr>
              <a:t/>
            </a:r>
            <a:br>
              <a:rPr lang="fr-FR" sz="1800">
                <a:solidFill>
                  <a:schemeClr val="dk1"/>
                </a:solidFill>
                <a:latin typeface="Calibri"/>
                <a:ea typeface="Calibri"/>
                <a:cs typeface="Calibri"/>
                <a:sym typeface="Calibri"/>
              </a:rPr>
            </a:br>
            <a:r>
              <a:rPr lang="fr-FR" sz="1800">
                <a:solidFill>
                  <a:schemeClr val="dk1"/>
                </a:solidFill>
                <a:latin typeface="Calibri"/>
                <a:ea typeface="Calibri"/>
                <a:cs typeface="Calibri"/>
                <a:sym typeface="Calibri"/>
              </a:rPr>
              <a:t>	</a:t>
            </a:r>
            <a:r>
              <a:rPr lang="fr-FR" sz="1800" b="1">
                <a:solidFill>
                  <a:schemeClr val="dk1"/>
                </a:solidFill>
                <a:latin typeface="Calibri"/>
                <a:ea typeface="Calibri"/>
                <a:cs typeface="Calibri"/>
                <a:sym typeface="Calibri"/>
              </a:rPr>
              <a:t>for (( i=0 ; i&lt;$value ; i++ ))</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	do</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     	echo "vive Linux !"</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	done</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	echo "bye !"</a:t>
            </a:r>
            <a:endParaRPr sz="1800">
              <a:solidFill>
                <a:schemeClr val="dk1"/>
              </a:solidFill>
              <a:latin typeface="Calibri"/>
              <a:ea typeface="Calibri"/>
              <a:cs typeface="Calibri"/>
              <a:sym typeface="Calibri"/>
            </a:endParaRPr>
          </a:p>
        </p:txBody>
      </p:sp>
      <p:sp>
        <p:nvSpPr>
          <p:cNvPr id="1907" name="Google Shape;1907;p1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136</a:t>
            </a:fld>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911"/>
        <p:cNvGrpSpPr/>
        <p:nvPr/>
      </p:nvGrpSpPr>
      <p:grpSpPr>
        <a:xfrm>
          <a:off x="0" y="0"/>
          <a:ext cx="0" cy="0"/>
          <a:chOff x="0" y="0"/>
          <a:chExt cx="0" cy="0"/>
        </a:xfrm>
      </p:grpSpPr>
      <p:sp>
        <p:nvSpPr>
          <p:cNvPr id="1912" name="Google Shape;1912;p142"/>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913" name="Google Shape;1913;p142"/>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6: Programmation Shell</a:t>
            </a:r>
            <a:endParaRPr sz="1800">
              <a:solidFill>
                <a:srgbClr val="366092"/>
              </a:solidFill>
              <a:latin typeface="Calibri"/>
              <a:ea typeface="Calibri"/>
              <a:cs typeface="Calibri"/>
              <a:sym typeface="Calibri"/>
            </a:endParaRPr>
          </a:p>
        </p:txBody>
      </p:sp>
      <p:sp>
        <p:nvSpPr>
          <p:cNvPr id="1914" name="Google Shape;1914;p142"/>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Exemples</a:t>
            </a:r>
            <a:endParaRPr sz="2400">
              <a:solidFill>
                <a:srgbClr val="0070C0"/>
              </a:solidFill>
              <a:latin typeface="Calibri"/>
              <a:ea typeface="Calibri"/>
              <a:cs typeface="Calibri"/>
              <a:sym typeface="Calibri"/>
            </a:endParaRPr>
          </a:p>
        </p:txBody>
      </p:sp>
      <p:sp>
        <p:nvSpPr>
          <p:cNvPr id="1915" name="Google Shape;1915;p142"/>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916" name="Google Shape;1916;p142"/>
          <p:cNvSpPr/>
          <p:nvPr/>
        </p:nvSpPr>
        <p:spPr>
          <a:xfrm>
            <a:off x="714348" y="836712"/>
            <a:ext cx="7929602" cy="59093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fr-FR" sz="1800" b="1">
                <a:solidFill>
                  <a:schemeClr val="dk1"/>
                </a:solidFill>
                <a:latin typeface="Calibri"/>
                <a:ea typeface="Calibri"/>
                <a:cs typeface="Calibri"/>
                <a:sym typeface="Calibri"/>
              </a:rPr>
              <a:t>#!/bin/bash</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echo   " Liste des répertoires sous `pwd`  "</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for i in *</a:t>
            </a:r>
            <a:endParaRPr/>
          </a:p>
          <a:p>
            <a:pPr marL="0" marR="0" lvl="0" indent="0" algn="l" rtl="0">
              <a:spcBef>
                <a:spcPts val="0"/>
              </a:spcBef>
              <a:spcAft>
                <a:spcPts val="0"/>
              </a:spcAft>
              <a:buClr>
                <a:schemeClr val="dk1"/>
              </a:buClr>
              <a:buSzPts val="1800"/>
              <a:buFont typeface="Noto Sans Symbols"/>
              <a:buNone/>
            </a:pPr>
            <a:r>
              <a:rPr lang="fr-FR" sz="1800" b="1">
                <a:solidFill>
                  <a:schemeClr val="dk1"/>
                </a:solidFill>
                <a:latin typeface="Calibri"/>
                <a:ea typeface="Calibri"/>
                <a:cs typeface="Calibri"/>
                <a:sym typeface="Calibri"/>
              </a:rPr>
              <a:t>do</a:t>
            </a:r>
            <a:endParaRPr/>
          </a:p>
          <a:p>
            <a:pPr marL="0" marR="0" lvl="0" indent="0" algn="l" rtl="0">
              <a:spcBef>
                <a:spcPts val="0"/>
              </a:spcBef>
              <a:spcAft>
                <a:spcPts val="0"/>
              </a:spcAft>
              <a:buClr>
                <a:schemeClr val="dk1"/>
              </a:buClr>
              <a:buSzPts val="1800"/>
              <a:buFont typeface="Noto Sans Symbols"/>
              <a:buNone/>
            </a:pPr>
            <a:r>
              <a:rPr lang="fr-FR" sz="1800" b="1">
                <a:solidFill>
                  <a:schemeClr val="dk1"/>
                </a:solidFill>
                <a:latin typeface="Calibri"/>
                <a:ea typeface="Calibri"/>
                <a:cs typeface="Calibri"/>
                <a:sym typeface="Calibri"/>
              </a:rPr>
              <a:t>if [ -d $i ]</a:t>
            </a:r>
            <a:endParaRPr/>
          </a:p>
          <a:p>
            <a:pPr marL="0" marR="0" lvl="0" indent="0" algn="l" rtl="0">
              <a:spcBef>
                <a:spcPts val="0"/>
              </a:spcBef>
              <a:spcAft>
                <a:spcPts val="0"/>
              </a:spcAft>
              <a:buClr>
                <a:schemeClr val="dk1"/>
              </a:buClr>
              <a:buSzPts val="1800"/>
              <a:buFont typeface="Noto Sans Symbols"/>
              <a:buNone/>
            </a:pPr>
            <a:r>
              <a:rPr lang="fr-FR" sz="1800" b="1">
                <a:solidFill>
                  <a:schemeClr val="dk1"/>
                </a:solidFill>
                <a:latin typeface="Calibri"/>
                <a:ea typeface="Calibri"/>
                <a:cs typeface="Calibri"/>
                <a:sym typeface="Calibri"/>
              </a:rPr>
              <a:t>then 	</a:t>
            </a:r>
            <a:endParaRPr/>
          </a:p>
          <a:p>
            <a:pPr marL="0" marR="0" lvl="0" indent="0" algn="l" rtl="0">
              <a:spcBef>
                <a:spcPts val="0"/>
              </a:spcBef>
              <a:spcAft>
                <a:spcPts val="0"/>
              </a:spcAft>
              <a:buClr>
                <a:schemeClr val="dk1"/>
              </a:buClr>
              <a:buSzPts val="1800"/>
              <a:buFont typeface="Noto Sans Symbols"/>
              <a:buNone/>
            </a:pPr>
            <a:r>
              <a:rPr lang="fr-FR" sz="1800" b="1">
                <a:solidFill>
                  <a:schemeClr val="dk1"/>
                </a:solidFill>
                <a:latin typeface="Calibri"/>
                <a:ea typeface="Calibri"/>
                <a:cs typeface="Calibri"/>
                <a:sym typeface="Calibri"/>
              </a:rPr>
              <a:t>	echo " $i est un répertoire "</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fi </a:t>
            </a:r>
            <a:endParaRPr/>
          </a:p>
          <a:p>
            <a:pPr marL="0" marR="0" lvl="0" indent="0" algn="l" rtl="0">
              <a:spcBef>
                <a:spcPts val="0"/>
              </a:spcBef>
              <a:spcAft>
                <a:spcPts val="0"/>
              </a:spcAft>
              <a:buClr>
                <a:schemeClr val="dk1"/>
              </a:buClr>
              <a:buSzPts val="1800"/>
              <a:buFont typeface="Noto Sans Symbols"/>
              <a:buNone/>
            </a:pPr>
            <a:r>
              <a:rPr lang="fr-FR" sz="1800" b="1">
                <a:solidFill>
                  <a:schemeClr val="dk1"/>
                </a:solidFill>
                <a:latin typeface="Calibri"/>
                <a:ea typeface="Calibri"/>
                <a:cs typeface="Calibri"/>
                <a:sym typeface="Calibri"/>
              </a:rPr>
              <a:t>done</a:t>
            </a:r>
            <a:endParaRPr sz="1800" b="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Noto Sans Symbols"/>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Noto Sans Symbols"/>
              <a:buNone/>
            </a:pPr>
            <a:r>
              <a:rPr lang="fr-FR" sz="1800">
                <a:solidFill>
                  <a:schemeClr val="dk1"/>
                </a:solidFill>
                <a:latin typeface="Calibri"/>
                <a:ea typeface="Calibri"/>
                <a:cs typeface="Calibri"/>
                <a:sym typeface="Calibri"/>
              </a:rPr>
              <a:t>le chemin sera donné en paramètre: </a:t>
            </a:r>
            <a:endParaRPr sz="1800" b="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Noto Sans Symbols"/>
              <a:buNone/>
            </a:pPr>
            <a:r>
              <a:rPr lang="fr-FR" sz="1800" b="1">
                <a:solidFill>
                  <a:schemeClr val="dk1"/>
                </a:solidFill>
                <a:latin typeface="Calibri"/>
                <a:ea typeface="Calibri"/>
                <a:cs typeface="Calibri"/>
                <a:sym typeface="Calibri"/>
              </a:rPr>
              <a:t>#!/bin/bash</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echo   " Liste des répertoires sous $1 "</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for i in $1/*</a:t>
            </a:r>
            <a:endParaRPr sz="1800" b="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Noto Sans Symbols"/>
              <a:buNone/>
            </a:pPr>
            <a:r>
              <a:rPr lang="fr-FR" sz="1800" b="1">
                <a:solidFill>
                  <a:schemeClr val="dk1"/>
                </a:solidFill>
                <a:latin typeface="Calibri"/>
                <a:ea typeface="Calibri"/>
                <a:cs typeface="Calibri"/>
                <a:sym typeface="Calibri"/>
              </a:rPr>
              <a:t>do</a:t>
            </a:r>
            <a:endParaRPr/>
          </a:p>
          <a:p>
            <a:pPr marL="0" marR="0" lvl="0" indent="0" algn="l" rtl="0">
              <a:spcBef>
                <a:spcPts val="0"/>
              </a:spcBef>
              <a:spcAft>
                <a:spcPts val="0"/>
              </a:spcAft>
              <a:buClr>
                <a:schemeClr val="dk1"/>
              </a:buClr>
              <a:buSzPts val="1800"/>
              <a:buFont typeface="Noto Sans Symbols"/>
              <a:buNone/>
            </a:pPr>
            <a:r>
              <a:rPr lang="fr-FR" sz="1800" b="1">
                <a:solidFill>
                  <a:schemeClr val="dk1"/>
                </a:solidFill>
                <a:latin typeface="Calibri"/>
                <a:ea typeface="Calibri"/>
                <a:cs typeface="Calibri"/>
                <a:sym typeface="Calibri"/>
              </a:rPr>
              <a:t>if [ -d $i ]</a:t>
            </a:r>
            <a:endParaRPr/>
          </a:p>
          <a:p>
            <a:pPr marL="0" marR="0" lvl="0" indent="0" algn="l" rtl="0">
              <a:spcBef>
                <a:spcPts val="0"/>
              </a:spcBef>
              <a:spcAft>
                <a:spcPts val="0"/>
              </a:spcAft>
              <a:buClr>
                <a:schemeClr val="dk1"/>
              </a:buClr>
              <a:buSzPts val="1800"/>
              <a:buFont typeface="Noto Sans Symbols"/>
              <a:buNone/>
            </a:pPr>
            <a:r>
              <a:rPr lang="fr-FR" sz="1800" b="1">
                <a:solidFill>
                  <a:schemeClr val="dk1"/>
                </a:solidFill>
                <a:latin typeface="Calibri"/>
                <a:ea typeface="Calibri"/>
                <a:cs typeface="Calibri"/>
                <a:sym typeface="Calibri"/>
              </a:rPr>
              <a:t>then 	</a:t>
            </a:r>
            <a:endParaRPr/>
          </a:p>
          <a:p>
            <a:pPr marL="0" marR="0" lvl="0" indent="0" algn="l" rtl="0">
              <a:spcBef>
                <a:spcPts val="0"/>
              </a:spcBef>
              <a:spcAft>
                <a:spcPts val="0"/>
              </a:spcAft>
              <a:buClr>
                <a:schemeClr val="dk1"/>
              </a:buClr>
              <a:buSzPts val="1800"/>
              <a:buFont typeface="Noto Sans Symbols"/>
              <a:buNone/>
            </a:pPr>
            <a:r>
              <a:rPr lang="fr-FR" sz="1800" b="1">
                <a:solidFill>
                  <a:schemeClr val="dk1"/>
                </a:solidFill>
                <a:latin typeface="Calibri"/>
                <a:ea typeface="Calibri"/>
                <a:cs typeface="Calibri"/>
                <a:sym typeface="Calibri"/>
              </a:rPr>
              <a:t>	echo " $i est un répertoire "</a:t>
            </a:r>
            <a:br>
              <a:rPr lang="fr-FR" sz="1800" b="1">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fi </a:t>
            </a:r>
            <a:endParaRPr/>
          </a:p>
          <a:p>
            <a:pPr marL="0" marR="0" lvl="0" indent="0" algn="l" rtl="0">
              <a:spcBef>
                <a:spcPts val="0"/>
              </a:spcBef>
              <a:spcAft>
                <a:spcPts val="0"/>
              </a:spcAft>
              <a:buClr>
                <a:schemeClr val="dk1"/>
              </a:buClr>
              <a:buSzPts val="1800"/>
              <a:buFont typeface="Noto Sans Symbols"/>
              <a:buNone/>
            </a:pPr>
            <a:r>
              <a:rPr lang="fr-FR" sz="1800" b="1">
                <a:solidFill>
                  <a:schemeClr val="dk1"/>
                </a:solidFill>
                <a:latin typeface="Calibri"/>
                <a:ea typeface="Calibri"/>
                <a:cs typeface="Calibri"/>
                <a:sym typeface="Calibri"/>
              </a:rPr>
              <a:t>done</a:t>
            </a:r>
            <a:endParaRPr sz="1800" b="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Noto Sans Symbols"/>
              <a:buNone/>
            </a:pPr>
            <a:endParaRPr sz="1800" b="1">
              <a:solidFill>
                <a:schemeClr val="dk1"/>
              </a:solidFill>
              <a:latin typeface="Calibri"/>
              <a:ea typeface="Calibri"/>
              <a:cs typeface="Calibri"/>
              <a:sym typeface="Calibri"/>
            </a:endParaRPr>
          </a:p>
        </p:txBody>
      </p:sp>
      <p:sp>
        <p:nvSpPr>
          <p:cNvPr id="1917" name="Google Shape;1917;p1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137</a:t>
            </a:fld>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911"/>
        <p:cNvGrpSpPr/>
        <p:nvPr/>
      </p:nvGrpSpPr>
      <p:grpSpPr>
        <a:xfrm>
          <a:off x="0" y="0"/>
          <a:ext cx="0" cy="0"/>
          <a:chOff x="0" y="0"/>
          <a:chExt cx="0" cy="0"/>
        </a:xfrm>
      </p:grpSpPr>
      <p:sp>
        <p:nvSpPr>
          <p:cNvPr id="1912" name="Google Shape;1912;p142"/>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913" name="Google Shape;1913;p142"/>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6: Programmation Shell</a:t>
            </a:r>
            <a:endParaRPr sz="1800">
              <a:solidFill>
                <a:srgbClr val="366092"/>
              </a:solidFill>
              <a:latin typeface="Calibri"/>
              <a:ea typeface="Calibri"/>
              <a:cs typeface="Calibri"/>
              <a:sym typeface="Calibri"/>
            </a:endParaRPr>
          </a:p>
        </p:txBody>
      </p:sp>
      <p:sp>
        <p:nvSpPr>
          <p:cNvPr id="1914" name="Google Shape;1914;p142"/>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rtl="0">
              <a:spcBef>
                <a:spcPts val="0"/>
              </a:spcBef>
              <a:spcAft>
                <a:spcPts val="0"/>
              </a:spcAft>
              <a:buNone/>
            </a:pPr>
            <a:r>
              <a:rPr lang="fr-FR" sz="2400" dirty="0" smtClean="0">
                <a:solidFill>
                  <a:srgbClr val="0070C0"/>
                </a:solidFill>
                <a:latin typeface="Calibri"/>
                <a:ea typeface="Calibri"/>
                <a:cs typeface="Calibri"/>
                <a:sym typeface="Calibri"/>
              </a:rPr>
              <a:t>Exercices d’application:</a:t>
            </a:r>
            <a:endParaRPr sz="2400" dirty="0">
              <a:solidFill>
                <a:srgbClr val="0070C0"/>
              </a:solidFill>
              <a:latin typeface="Calibri"/>
              <a:ea typeface="Calibri"/>
              <a:cs typeface="Calibri"/>
              <a:sym typeface="Calibri"/>
            </a:endParaRPr>
          </a:p>
        </p:txBody>
      </p:sp>
      <p:sp>
        <p:nvSpPr>
          <p:cNvPr id="1915" name="Google Shape;1915;p142"/>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916" name="Google Shape;1916;p142"/>
          <p:cNvSpPr/>
          <p:nvPr/>
        </p:nvSpPr>
        <p:spPr>
          <a:xfrm>
            <a:off x="354130" y="1060482"/>
            <a:ext cx="8789870" cy="5091010"/>
          </a:xfrm>
          <a:prstGeom prst="rect">
            <a:avLst/>
          </a:prstGeom>
          <a:noFill/>
          <a:ln>
            <a:noFill/>
          </a:ln>
        </p:spPr>
        <p:txBody>
          <a:bodyPr spcFirstLastPara="1" wrap="square" lIns="91425" tIns="45700" rIns="91425" bIns="45700" anchor="t" anchorCtr="0">
            <a:noAutofit/>
          </a:bodyPr>
          <a:lstStyle/>
          <a:p>
            <a:pPr marL="457200" lvl="0" indent="-457200">
              <a:buFont typeface="+mj-lt"/>
              <a:buAutoNum type="arabicPeriod"/>
            </a:pPr>
            <a:r>
              <a:rPr lang="fr-FR" sz="2000" dirty="0" smtClean="0"/>
              <a:t>Créer </a:t>
            </a:r>
            <a:r>
              <a:rPr lang="fr-FR" sz="2000" dirty="0"/>
              <a:t>un script qui demande à l'utilisateur de saisir une note et qui affiche un message en fonction de cette note :</a:t>
            </a:r>
          </a:p>
          <a:p>
            <a:pPr lvl="8"/>
            <a:r>
              <a:rPr lang="fr-FR" sz="2000" dirty="0"/>
              <a:t>« très bien » si la note est entre 16 et 20 </a:t>
            </a:r>
            <a:r>
              <a:rPr lang="fr-FR" sz="2000" dirty="0" smtClean="0"/>
              <a:t>;</a:t>
            </a:r>
          </a:p>
          <a:p>
            <a:pPr lvl="8"/>
            <a:r>
              <a:rPr lang="fr-FR" sz="2000" dirty="0" smtClean="0"/>
              <a:t>«</a:t>
            </a:r>
            <a:r>
              <a:rPr lang="fr-FR" sz="2000" dirty="0"/>
              <a:t> bien » lorsqu'elle est entre 14 et 16 </a:t>
            </a:r>
            <a:r>
              <a:rPr lang="fr-FR" sz="2000" dirty="0" smtClean="0"/>
              <a:t>;</a:t>
            </a:r>
          </a:p>
          <a:p>
            <a:pPr lvl="8"/>
            <a:r>
              <a:rPr lang="fr-FR" sz="2000" dirty="0" smtClean="0"/>
              <a:t>«</a:t>
            </a:r>
            <a:r>
              <a:rPr lang="fr-FR" sz="2000" dirty="0"/>
              <a:t> assez bien » si la note est entre 12 et 14 </a:t>
            </a:r>
            <a:r>
              <a:rPr lang="fr-FR" sz="2000" dirty="0" smtClean="0"/>
              <a:t>;</a:t>
            </a:r>
          </a:p>
          <a:p>
            <a:pPr lvl="8"/>
            <a:r>
              <a:rPr lang="fr-FR" sz="2000" dirty="0" smtClean="0"/>
              <a:t>«</a:t>
            </a:r>
            <a:r>
              <a:rPr lang="fr-FR" sz="2000" dirty="0"/>
              <a:t> moyen » si la note est entre 10 et 12 </a:t>
            </a:r>
            <a:r>
              <a:rPr lang="fr-FR" sz="2000" dirty="0" smtClean="0"/>
              <a:t>;</a:t>
            </a:r>
          </a:p>
          <a:p>
            <a:pPr lvl="6"/>
            <a:r>
              <a:rPr lang="fr-FR" sz="2000" dirty="0" smtClean="0"/>
              <a:t>«</a:t>
            </a:r>
            <a:r>
              <a:rPr lang="fr-FR" sz="2000" dirty="0"/>
              <a:t> insuffisant » si la note est inférieur à 10.</a:t>
            </a:r>
          </a:p>
          <a:p>
            <a:pPr marL="457200" lvl="0" indent="-457200">
              <a:buFont typeface="+mj-lt"/>
              <a:buAutoNum type="arabicPeriod"/>
            </a:pPr>
            <a:r>
              <a:rPr lang="fr-FR" sz="2000" dirty="0"/>
              <a:t>Reprenez l'exercice 1 et faites-en sorte que le programme se répète tant que l'utilisateur n'a pas saisi une note négative ou 'q' (pour quitter). Le script doit calculer le nombre de notes de saisies et en faire la moyenne tout à la fin.</a:t>
            </a:r>
          </a:p>
          <a:p>
            <a:pPr marL="457200" lvl="0" indent="-457200">
              <a:buFont typeface="+mj-lt"/>
              <a:buAutoNum type="arabicPeriod"/>
            </a:pPr>
            <a:r>
              <a:rPr lang="fr-FR" sz="2000" dirty="0"/>
              <a:t>Créer un script qui prend un nombre en saisie et l'élève à sa propre puissance. C'est un peu le même principe que la factorielle mais cette fois, l'usage de la boucle for est imposé.</a:t>
            </a:r>
          </a:p>
          <a:p>
            <a:pPr marL="0" marR="0" lvl="0" indent="0" algn="l" rtl="0">
              <a:spcBef>
                <a:spcPts val="0"/>
              </a:spcBef>
              <a:spcAft>
                <a:spcPts val="0"/>
              </a:spcAft>
              <a:buClr>
                <a:schemeClr val="dk1"/>
              </a:buClr>
              <a:buSzPts val="1800"/>
              <a:buFont typeface="Noto Sans Symbols"/>
              <a:buNone/>
            </a:pPr>
            <a:endParaRPr sz="2000" b="1" dirty="0">
              <a:solidFill>
                <a:schemeClr val="dk1"/>
              </a:solidFill>
              <a:latin typeface="Calibri"/>
              <a:ea typeface="Calibri"/>
              <a:cs typeface="Calibri"/>
              <a:sym typeface="Calibri"/>
            </a:endParaRPr>
          </a:p>
        </p:txBody>
      </p:sp>
      <p:sp>
        <p:nvSpPr>
          <p:cNvPr id="1917" name="Google Shape;1917;p1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138</a:t>
            </a:fld>
            <a:endParaRPr/>
          </a:p>
        </p:txBody>
      </p:sp>
    </p:spTree>
    <p:extLst>
      <p:ext uri="{BB962C8B-B14F-4D97-AF65-F5344CB8AC3E}">
        <p14:creationId xmlns:p14="http://schemas.microsoft.com/office/powerpoint/2010/main" val="197611288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922"/>
        <p:cNvGrpSpPr/>
        <p:nvPr/>
      </p:nvGrpSpPr>
      <p:grpSpPr>
        <a:xfrm>
          <a:off x="0" y="0"/>
          <a:ext cx="0" cy="0"/>
          <a:chOff x="0" y="0"/>
          <a:chExt cx="0" cy="0"/>
        </a:xfrm>
      </p:grpSpPr>
      <p:sp>
        <p:nvSpPr>
          <p:cNvPr id="1923" name="Google Shape;1923;p143"/>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a:p>
        </p:txBody>
      </p:sp>
      <p:sp>
        <p:nvSpPr>
          <p:cNvPr id="1924" name="Google Shape;1924;p143"/>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fr-FR"/>
              <a:t>139</a:t>
            </a:fld>
            <a:endParaRPr/>
          </a:p>
        </p:txBody>
      </p:sp>
      <p:pic>
        <p:nvPicPr>
          <p:cNvPr id="1925" name="Google Shape;1925;p143"/>
          <p:cNvPicPr preferRelativeResize="0"/>
          <p:nvPr/>
        </p:nvPicPr>
        <p:blipFill>
          <a:blip r:embed="rId3">
            <a:alphaModFix/>
          </a:blip>
          <a:stretch>
            <a:fillRect/>
          </a:stretch>
        </p:blipFill>
        <p:spPr>
          <a:xfrm>
            <a:off x="102650" y="148251"/>
            <a:ext cx="9144001" cy="60686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6"/>
          <p:cNvSpPr txBox="1">
            <a:spLocks noGrp="1"/>
          </p:cNvSpPr>
          <p:nvPr>
            <p:ph type="body" idx="1"/>
          </p:nvPr>
        </p:nvSpPr>
        <p:spPr>
          <a:xfrm>
            <a:off x="317200" y="1028475"/>
            <a:ext cx="8446200" cy="5143200"/>
          </a:xfrm>
          <a:prstGeom prst="rect">
            <a:avLst/>
          </a:prstGeom>
          <a:noFill/>
          <a:ln>
            <a:noFill/>
          </a:ln>
        </p:spPr>
        <p:txBody>
          <a:bodyPr spcFirstLastPara="1" wrap="square" lIns="91425" tIns="45700" rIns="91425" bIns="45700" anchor="t" anchorCtr="0">
            <a:normAutofit/>
          </a:bodyPr>
          <a:lstStyle/>
          <a:p>
            <a:pPr marL="339725" lvl="0" indent="-339725" algn="just" rtl="0">
              <a:lnSpc>
                <a:spcPct val="115000"/>
              </a:lnSpc>
              <a:spcBef>
                <a:spcPts val="0"/>
              </a:spcBef>
              <a:spcAft>
                <a:spcPts val="0"/>
              </a:spcAft>
              <a:buClr>
                <a:srgbClr val="006666"/>
              </a:buClr>
              <a:buSzPts val="2400"/>
              <a:buNone/>
            </a:pPr>
            <a:endParaRPr sz="2000"/>
          </a:p>
          <a:p>
            <a:pPr marL="339725" lvl="0" indent="-339725" algn="just" rtl="0">
              <a:lnSpc>
                <a:spcPct val="115000"/>
              </a:lnSpc>
              <a:spcBef>
                <a:spcPts val="0"/>
              </a:spcBef>
              <a:spcAft>
                <a:spcPts val="0"/>
              </a:spcAft>
              <a:buClr>
                <a:srgbClr val="006666"/>
              </a:buClr>
              <a:buSzPts val="2400"/>
              <a:buNone/>
            </a:pPr>
            <a:r>
              <a:rPr lang="fr-FR" sz="1600">
                <a:latin typeface="Source Code Pro"/>
                <a:ea typeface="Source Code Pro"/>
                <a:cs typeface="Source Code Pro"/>
                <a:sym typeface="Source Code Pro"/>
              </a:rPr>
              <a:t>Le Shell: (Shell)</a:t>
            </a:r>
            <a:endParaRPr sz="1600">
              <a:latin typeface="Source Code Pro"/>
              <a:ea typeface="Source Code Pro"/>
              <a:cs typeface="Source Code Pro"/>
              <a:sym typeface="Source Code Pro"/>
            </a:endParaRPr>
          </a:p>
          <a:p>
            <a:pPr marL="339725" lvl="0" indent="-339725" algn="just" rtl="0">
              <a:lnSpc>
                <a:spcPct val="115000"/>
              </a:lnSpc>
              <a:spcBef>
                <a:spcPts val="0"/>
              </a:spcBef>
              <a:spcAft>
                <a:spcPts val="0"/>
              </a:spcAft>
              <a:buClr>
                <a:srgbClr val="006666"/>
              </a:buClr>
              <a:buSzPts val="2400"/>
              <a:buNone/>
            </a:pPr>
            <a:endParaRPr sz="2000"/>
          </a:p>
          <a:p>
            <a:pPr marL="0" marR="63500" lvl="0" indent="0" algn="l" rtl="0">
              <a:lnSpc>
                <a:spcPct val="150000"/>
              </a:lnSpc>
              <a:spcBef>
                <a:spcPts val="0"/>
              </a:spcBef>
              <a:spcAft>
                <a:spcPts val="0"/>
              </a:spcAft>
              <a:buNone/>
            </a:pPr>
            <a:endParaRPr sz="2375"/>
          </a:p>
          <a:p>
            <a:pPr marL="457200" marR="63500" lvl="0" indent="0" algn="l" rtl="0">
              <a:lnSpc>
                <a:spcPct val="115000"/>
              </a:lnSpc>
              <a:spcBef>
                <a:spcPts val="0"/>
              </a:spcBef>
              <a:spcAft>
                <a:spcPts val="0"/>
              </a:spcAft>
              <a:buNone/>
            </a:pPr>
            <a:endParaRPr sz="2000"/>
          </a:p>
          <a:p>
            <a:pPr marL="339725" lvl="0" indent="-339725" algn="just" rtl="0">
              <a:lnSpc>
                <a:spcPct val="115000"/>
              </a:lnSpc>
              <a:spcBef>
                <a:spcPts val="0"/>
              </a:spcBef>
              <a:spcAft>
                <a:spcPts val="0"/>
              </a:spcAft>
              <a:buClr>
                <a:srgbClr val="006666"/>
              </a:buClr>
              <a:buSzPts val="2400"/>
              <a:buNone/>
            </a:pPr>
            <a:endParaRPr sz="2000"/>
          </a:p>
          <a:p>
            <a:pPr marL="339725" lvl="0" indent="-339725" algn="just" rtl="0">
              <a:lnSpc>
                <a:spcPct val="115000"/>
              </a:lnSpc>
              <a:spcBef>
                <a:spcPts val="0"/>
              </a:spcBef>
              <a:spcAft>
                <a:spcPts val="0"/>
              </a:spcAft>
              <a:buClr>
                <a:srgbClr val="006666"/>
              </a:buClr>
              <a:buSzPts val="2400"/>
              <a:buNone/>
            </a:pPr>
            <a:endParaRPr sz="2000"/>
          </a:p>
          <a:p>
            <a:pPr marL="342900" lvl="1" indent="-381000" algn="just" rtl="0">
              <a:lnSpc>
                <a:spcPct val="115000"/>
              </a:lnSpc>
              <a:spcBef>
                <a:spcPts val="400"/>
              </a:spcBef>
              <a:spcAft>
                <a:spcPts val="0"/>
              </a:spcAft>
              <a:buClr>
                <a:srgbClr val="99CCCC"/>
              </a:buClr>
              <a:buSzPts val="2000"/>
              <a:buFont typeface="Arial"/>
              <a:buChar char="•"/>
            </a:pPr>
            <a:endParaRPr/>
          </a:p>
        </p:txBody>
      </p:sp>
      <p:sp>
        <p:nvSpPr>
          <p:cNvPr id="243" name="Google Shape;243;p26"/>
          <p:cNvSpPr/>
          <p:nvPr/>
        </p:nvSpPr>
        <p:spPr>
          <a:xfrm>
            <a:off x="142844" y="104604"/>
            <a:ext cx="3000300"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rgbClr val="FFFFFF"/>
                </a:solidFill>
                <a:latin typeface="Calibri"/>
                <a:ea typeface="Calibri"/>
                <a:cs typeface="Calibri"/>
                <a:sym typeface="Calibri"/>
              </a:rPr>
              <a:t>Linux </a:t>
            </a:r>
            <a:endParaRPr sz="1800" b="0" i="0" u="none" strike="noStrike" cap="none">
              <a:solidFill>
                <a:srgbClr val="FFFFFF"/>
              </a:solidFill>
              <a:latin typeface="Calibri"/>
              <a:ea typeface="Calibri"/>
              <a:cs typeface="Calibri"/>
              <a:sym typeface="Calibri"/>
            </a:endParaRPr>
          </a:p>
        </p:txBody>
      </p:sp>
      <p:sp>
        <p:nvSpPr>
          <p:cNvPr id="244" name="Google Shape;244;p26"/>
          <p:cNvSpPr/>
          <p:nvPr/>
        </p:nvSpPr>
        <p:spPr>
          <a:xfrm>
            <a:off x="3143240" y="71414"/>
            <a:ext cx="5857800"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366092"/>
                </a:solidFill>
                <a:latin typeface="Calibri"/>
                <a:ea typeface="Calibri"/>
                <a:cs typeface="Calibri"/>
                <a:sym typeface="Calibri"/>
              </a:rPr>
              <a:t>Chapitre 1: Présentation</a:t>
            </a:r>
            <a:endParaRPr sz="1800" b="0" i="0" u="none" strike="noStrike" cap="none">
              <a:solidFill>
                <a:srgbClr val="366092"/>
              </a:solidFill>
              <a:latin typeface="Calibri"/>
              <a:ea typeface="Calibri"/>
              <a:cs typeface="Calibri"/>
              <a:sym typeface="Calibri"/>
            </a:endParaRPr>
          </a:p>
        </p:txBody>
      </p:sp>
      <p:sp>
        <p:nvSpPr>
          <p:cNvPr id="245" name="Google Shape;245;p26"/>
          <p:cNvSpPr/>
          <p:nvPr/>
        </p:nvSpPr>
        <p:spPr>
          <a:xfrm>
            <a:off x="142844" y="428604"/>
            <a:ext cx="8858400" cy="428700"/>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Concepts</a:t>
            </a:r>
            <a:endParaRPr/>
          </a:p>
        </p:txBody>
      </p:sp>
      <p:sp>
        <p:nvSpPr>
          <p:cNvPr id="246" name="Google Shape;246;p26"/>
          <p:cNvSpPr/>
          <p:nvPr/>
        </p:nvSpPr>
        <p:spPr>
          <a:xfrm>
            <a:off x="142844" y="6357934"/>
            <a:ext cx="8858400" cy="285900"/>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fadeDir="5400012"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FFFFFF"/>
                </a:solidFill>
                <a:latin typeface="Calibri"/>
                <a:ea typeface="Calibri"/>
                <a:cs typeface="Calibri"/>
                <a:sym typeface="Calibri"/>
              </a:rPr>
              <a:t>		    					</a:t>
            </a:r>
            <a:endParaRPr sz="1400" b="0" i="0" u="none" strike="noStrike" cap="none">
              <a:solidFill>
                <a:srgbClr val="FFFFFF"/>
              </a:solidFill>
              <a:latin typeface="Calibri"/>
              <a:ea typeface="Calibri"/>
              <a:cs typeface="Calibri"/>
              <a:sym typeface="Calibri"/>
            </a:endParaRPr>
          </a:p>
        </p:txBody>
      </p:sp>
      <p:sp>
        <p:nvSpPr>
          <p:cNvPr id="247" name="Google Shape;247;p2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14</a:t>
            </a:fld>
            <a:endParaRPr/>
          </a:p>
        </p:txBody>
      </p:sp>
      <p:pic>
        <p:nvPicPr>
          <p:cNvPr id="248" name="Google Shape;248;p26"/>
          <p:cNvPicPr preferRelativeResize="0"/>
          <p:nvPr/>
        </p:nvPicPr>
        <p:blipFill>
          <a:blip r:embed="rId3">
            <a:alphaModFix/>
          </a:blip>
          <a:stretch>
            <a:fillRect/>
          </a:stretch>
        </p:blipFill>
        <p:spPr>
          <a:xfrm>
            <a:off x="219050" y="2235899"/>
            <a:ext cx="2211625" cy="2283436"/>
          </a:xfrm>
          <a:prstGeom prst="rect">
            <a:avLst/>
          </a:prstGeom>
          <a:noFill/>
          <a:ln>
            <a:noFill/>
          </a:ln>
        </p:spPr>
      </p:pic>
      <p:sp>
        <p:nvSpPr>
          <p:cNvPr id="249" name="Google Shape;249;p26"/>
          <p:cNvSpPr txBox="1"/>
          <p:nvPr/>
        </p:nvSpPr>
        <p:spPr>
          <a:xfrm>
            <a:off x="2430675" y="1028475"/>
            <a:ext cx="6409200" cy="4845900"/>
          </a:xfrm>
          <a:prstGeom prst="rect">
            <a:avLst/>
          </a:prstGeom>
          <a:noFill/>
          <a:ln>
            <a:noFill/>
          </a:ln>
        </p:spPr>
        <p:txBody>
          <a:bodyPr spcFirstLastPara="1" wrap="square" lIns="91425" tIns="91425" rIns="91425" bIns="91425" anchor="t" anchorCtr="0">
            <a:noAutofit/>
          </a:bodyPr>
          <a:lstStyle/>
          <a:p>
            <a:pPr marL="457200" marR="63500" lvl="0" indent="-330200" algn="l" rtl="0">
              <a:lnSpc>
                <a:spcPct val="115000"/>
              </a:lnSpc>
              <a:spcBef>
                <a:spcPts val="0"/>
              </a:spcBef>
              <a:spcAft>
                <a:spcPts val="0"/>
              </a:spcAft>
              <a:buClr>
                <a:schemeClr val="dk1"/>
              </a:buClr>
              <a:buSzPts val="1600"/>
              <a:buFont typeface="Source Code Pro"/>
              <a:buChar char="●"/>
            </a:pPr>
            <a:r>
              <a:rPr lang="fr-FR" sz="1600">
                <a:solidFill>
                  <a:schemeClr val="dk1"/>
                </a:solidFill>
                <a:latin typeface="Source Code Pro"/>
                <a:ea typeface="Source Code Pro"/>
                <a:cs typeface="Source Code Pro"/>
                <a:sym typeface="Source Code Pro"/>
              </a:rPr>
              <a:t>Lors de la connexion de l'utilisateur, le système exécute un shell</a:t>
            </a:r>
            <a:endParaRPr sz="1600">
              <a:solidFill>
                <a:schemeClr val="dk1"/>
              </a:solidFill>
              <a:latin typeface="Source Code Pro"/>
              <a:ea typeface="Source Code Pro"/>
              <a:cs typeface="Source Code Pro"/>
              <a:sym typeface="Source Code Pro"/>
            </a:endParaRPr>
          </a:p>
          <a:p>
            <a:pPr marL="457200" marR="63500" lvl="0" indent="0" algn="l" rtl="0">
              <a:lnSpc>
                <a:spcPct val="115000"/>
              </a:lnSpc>
              <a:spcBef>
                <a:spcPts val="0"/>
              </a:spcBef>
              <a:spcAft>
                <a:spcPts val="0"/>
              </a:spcAft>
              <a:buNone/>
            </a:pPr>
            <a:endParaRPr sz="1600">
              <a:solidFill>
                <a:schemeClr val="dk1"/>
              </a:solidFill>
              <a:latin typeface="Source Code Pro"/>
              <a:ea typeface="Source Code Pro"/>
              <a:cs typeface="Source Code Pro"/>
              <a:sym typeface="Source Code Pro"/>
            </a:endParaRPr>
          </a:p>
          <a:p>
            <a:pPr marL="457200" marR="63500" lvl="0" indent="-330200" algn="l" rtl="0">
              <a:lnSpc>
                <a:spcPct val="115000"/>
              </a:lnSpc>
              <a:spcBef>
                <a:spcPts val="0"/>
              </a:spcBef>
              <a:spcAft>
                <a:spcPts val="0"/>
              </a:spcAft>
              <a:buClr>
                <a:schemeClr val="dk1"/>
              </a:buClr>
              <a:buSzPts val="1600"/>
              <a:buChar char="●"/>
            </a:pPr>
            <a:r>
              <a:rPr lang="fr-FR" sz="1600">
                <a:solidFill>
                  <a:schemeClr val="dk1"/>
                </a:solidFill>
                <a:latin typeface="Source Code Pro"/>
                <a:ea typeface="Source Code Pro"/>
                <a:cs typeface="Source Code Pro"/>
                <a:sym typeface="Source Code Pro"/>
              </a:rPr>
              <a:t>Un shell est l'environnement dans lequel vous serez en interface avec le noyau via </a:t>
            </a:r>
            <a:r>
              <a:rPr lang="fr-FR" sz="1600" b="1">
                <a:solidFill>
                  <a:schemeClr val="dk1"/>
                </a:solidFill>
                <a:latin typeface="Source Code Pro"/>
                <a:ea typeface="Source Code Pro"/>
                <a:cs typeface="Source Code Pro"/>
                <a:sym typeface="Source Code Pro"/>
              </a:rPr>
              <a:t>commandes</a:t>
            </a:r>
            <a:endParaRPr sz="1600" b="1">
              <a:solidFill>
                <a:schemeClr val="dk1"/>
              </a:solidFill>
              <a:latin typeface="Source Code Pro"/>
              <a:ea typeface="Source Code Pro"/>
              <a:cs typeface="Source Code Pro"/>
              <a:sym typeface="Source Code Pro"/>
            </a:endParaRPr>
          </a:p>
          <a:p>
            <a:pPr marL="457200" marR="63500" lvl="0" indent="0" algn="l" rtl="0">
              <a:lnSpc>
                <a:spcPct val="115000"/>
              </a:lnSpc>
              <a:spcBef>
                <a:spcPts val="0"/>
              </a:spcBef>
              <a:spcAft>
                <a:spcPts val="0"/>
              </a:spcAft>
              <a:buNone/>
            </a:pPr>
            <a:endParaRPr sz="1600" b="1">
              <a:solidFill>
                <a:schemeClr val="dk1"/>
              </a:solidFill>
              <a:latin typeface="Source Code Pro"/>
              <a:ea typeface="Source Code Pro"/>
              <a:cs typeface="Source Code Pro"/>
              <a:sym typeface="Source Code Pro"/>
            </a:endParaRPr>
          </a:p>
          <a:p>
            <a:pPr marL="457200" marR="63500" lvl="0" indent="-330200" algn="l" rtl="0">
              <a:lnSpc>
                <a:spcPct val="115000"/>
              </a:lnSpc>
              <a:spcBef>
                <a:spcPts val="0"/>
              </a:spcBef>
              <a:spcAft>
                <a:spcPts val="0"/>
              </a:spcAft>
              <a:buClr>
                <a:schemeClr val="dk1"/>
              </a:buClr>
              <a:buSzPts val="1600"/>
              <a:buFont typeface="Source Code Pro"/>
              <a:buChar char="●"/>
            </a:pPr>
            <a:r>
              <a:rPr lang="fr-FR" sz="1600">
                <a:solidFill>
                  <a:schemeClr val="dk1"/>
                </a:solidFill>
                <a:latin typeface="Source Code Pro"/>
                <a:ea typeface="Source Code Pro"/>
                <a:cs typeface="Source Code Pro"/>
                <a:sym typeface="Source Code Pro"/>
              </a:rPr>
              <a:t>Il détermine la syntaxe des opérations complexes de de ligne de commande et shell</a:t>
            </a:r>
            <a:endParaRPr sz="1600">
              <a:solidFill>
                <a:schemeClr val="dk1"/>
              </a:solidFill>
              <a:latin typeface="Source Code Pro"/>
              <a:ea typeface="Source Code Pro"/>
              <a:cs typeface="Source Code Pro"/>
              <a:sym typeface="Source Code Pro"/>
            </a:endParaRPr>
          </a:p>
          <a:p>
            <a:pPr marL="457200" marR="63500" lvl="0" indent="-330200" algn="l" rtl="0">
              <a:lnSpc>
                <a:spcPct val="115000"/>
              </a:lnSpc>
              <a:spcBef>
                <a:spcPts val="0"/>
              </a:spcBef>
              <a:spcAft>
                <a:spcPts val="0"/>
              </a:spcAft>
              <a:buClr>
                <a:schemeClr val="dk1"/>
              </a:buClr>
              <a:buSzPts val="1600"/>
              <a:buFont typeface="Source Code Pro"/>
              <a:buChar char="●"/>
            </a:pPr>
            <a:r>
              <a:rPr lang="fr-FR" sz="1600">
                <a:solidFill>
                  <a:schemeClr val="dk1"/>
                </a:solidFill>
                <a:latin typeface="Source Code Pro"/>
                <a:ea typeface="Source Code Pro"/>
                <a:cs typeface="Source Code Pro"/>
                <a:sym typeface="Source Code Pro"/>
              </a:rPr>
              <a:t>écriture de scripts</a:t>
            </a:r>
            <a:endParaRPr sz="1600">
              <a:solidFill>
                <a:schemeClr val="dk1"/>
              </a:solidFill>
              <a:latin typeface="Source Code Pro"/>
              <a:ea typeface="Source Code Pro"/>
              <a:cs typeface="Source Code Pro"/>
              <a:sym typeface="Source Code Pro"/>
            </a:endParaRPr>
          </a:p>
          <a:p>
            <a:pPr marL="457200" marR="63500" lvl="0" indent="0" algn="l" rtl="0">
              <a:lnSpc>
                <a:spcPct val="115000"/>
              </a:lnSpc>
              <a:spcBef>
                <a:spcPts val="0"/>
              </a:spcBef>
              <a:spcAft>
                <a:spcPts val="0"/>
              </a:spcAft>
              <a:buNone/>
            </a:pPr>
            <a:endParaRPr sz="1600">
              <a:solidFill>
                <a:schemeClr val="dk1"/>
              </a:solidFill>
              <a:latin typeface="Source Code Pro"/>
              <a:ea typeface="Source Code Pro"/>
              <a:cs typeface="Source Code Pro"/>
              <a:sym typeface="Source Code Pro"/>
            </a:endParaRPr>
          </a:p>
          <a:p>
            <a:pPr marL="457200" marR="63500" lvl="0" indent="-330200" algn="l" rtl="0">
              <a:lnSpc>
                <a:spcPct val="115000"/>
              </a:lnSpc>
              <a:spcBef>
                <a:spcPts val="0"/>
              </a:spcBef>
              <a:spcAft>
                <a:spcPts val="0"/>
              </a:spcAft>
              <a:buClr>
                <a:schemeClr val="dk1"/>
              </a:buClr>
              <a:buSzPts val="1600"/>
              <a:buFont typeface="Source Code Pro"/>
              <a:buChar char="●"/>
            </a:pPr>
            <a:r>
              <a:rPr lang="fr-FR" sz="1600">
                <a:solidFill>
                  <a:schemeClr val="dk1"/>
                </a:solidFill>
                <a:latin typeface="Source Code Pro"/>
                <a:ea typeface="Source Code Pro"/>
                <a:cs typeface="Source Code Pro"/>
                <a:sym typeface="Source Code Pro"/>
              </a:rPr>
              <a:t>Le shell que vous utilisez s'appelle « bash », le successeur du vénérable « Bourne Shell » appelé "sh"</a:t>
            </a:r>
            <a:endParaRPr sz="1600">
              <a:solidFill>
                <a:schemeClr val="dk1"/>
              </a:solidFill>
              <a:latin typeface="Source Code Pro"/>
              <a:ea typeface="Source Code Pro"/>
              <a:cs typeface="Source Code Pro"/>
              <a:sym typeface="Source Code Pro"/>
            </a:endParaRPr>
          </a:p>
          <a:p>
            <a:pPr marL="457200" marR="63500" lvl="0" indent="0" algn="l" rtl="0">
              <a:lnSpc>
                <a:spcPct val="115000"/>
              </a:lnSpc>
              <a:spcBef>
                <a:spcPts val="0"/>
              </a:spcBef>
              <a:spcAft>
                <a:spcPts val="0"/>
              </a:spcAft>
              <a:buNone/>
            </a:pPr>
            <a:endParaRPr sz="1600">
              <a:solidFill>
                <a:schemeClr val="dk1"/>
              </a:solidFill>
              <a:latin typeface="Source Code Pro"/>
              <a:ea typeface="Source Code Pro"/>
              <a:cs typeface="Source Code Pro"/>
              <a:sym typeface="Source Code Pro"/>
            </a:endParaRPr>
          </a:p>
          <a:p>
            <a:pPr marL="457200" marR="63500" lvl="0" indent="-330200" algn="l" rtl="0">
              <a:lnSpc>
                <a:spcPct val="115000"/>
              </a:lnSpc>
              <a:spcBef>
                <a:spcPts val="0"/>
              </a:spcBef>
              <a:spcAft>
                <a:spcPts val="0"/>
              </a:spcAft>
              <a:buClr>
                <a:schemeClr val="dk1"/>
              </a:buClr>
              <a:buSzPts val="1600"/>
              <a:buChar char="●"/>
            </a:pPr>
            <a:r>
              <a:rPr lang="fr-FR" sz="1600">
                <a:solidFill>
                  <a:schemeClr val="dk1"/>
                </a:solidFill>
                <a:latin typeface="Source Code Pro"/>
                <a:ea typeface="Source Code Pro"/>
                <a:cs typeface="Source Code Pro"/>
                <a:sym typeface="Source Code Pro"/>
              </a:rPr>
              <a:t>BASH: “ </a:t>
            </a:r>
            <a:r>
              <a:rPr lang="fr-FR" sz="1600" b="1" u="sng">
                <a:solidFill>
                  <a:schemeClr val="dk1"/>
                </a:solidFill>
                <a:latin typeface="Source Code Pro"/>
                <a:ea typeface="Source Code Pro"/>
                <a:cs typeface="Source Code Pro"/>
                <a:sym typeface="Source Code Pro"/>
              </a:rPr>
              <a:t>B</a:t>
            </a:r>
            <a:r>
              <a:rPr lang="fr-FR" sz="1600">
                <a:solidFill>
                  <a:schemeClr val="dk1"/>
                </a:solidFill>
                <a:latin typeface="Source Code Pro"/>
                <a:ea typeface="Source Code Pro"/>
                <a:cs typeface="Source Code Pro"/>
                <a:sym typeface="Source Code Pro"/>
              </a:rPr>
              <a:t>ourne</a:t>
            </a:r>
            <a:r>
              <a:rPr lang="fr-FR" sz="1600" b="1">
                <a:solidFill>
                  <a:schemeClr val="dk1"/>
                </a:solidFill>
                <a:latin typeface="Source Code Pro"/>
                <a:ea typeface="Source Code Pro"/>
                <a:cs typeface="Source Code Pro"/>
                <a:sym typeface="Source Code Pro"/>
              </a:rPr>
              <a:t> </a:t>
            </a:r>
            <a:r>
              <a:rPr lang="fr-FR" sz="1600" b="1" u="sng">
                <a:solidFill>
                  <a:schemeClr val="dk1"/>
                </a:solidFill>
                <a:latin typeface="Source Code Pro"/>
                <a:ea typeface="Source Code Pro"/>
                <a:cs typeface="Source Code Pro"/>
                <a:sym typeface="Source Code Pro"/>
              </a:rPr>
              <a:t>A</a:t>
            </a:r>
            <a:r>
              <a:rPr lang="fr-FR" sz="1600">
                <a:solidFill>
                  <a:schemeClr val="dk1"/>
                </a:solidFill>
                <a:latin typeface="Source Code Pro"/>
                <a:ea typeface="Source Code Pro"/>
                <a:cs typeface="Source Code Pro"/>
                <a:sym typeface="Source Code Pro"/>
              </a:rPr>
              <a:t>gain </a:t>
            </a:r>
            <a:r>
              <a:rPr lang="fr-FR" sz="1600" b="1" u="sng">
                <a:solidFill>
                  <a:schemeClr val="dk1"/>
                </a:solidFill>
                <a:latin typeface="Source Code Pro"/>
                <a:ea typeface="Source Code Pro"/>
                <a:cs typeface="Source Code Pro"/>
                <a:sym typeface="Source Code Pro"/>
              </a:rPr>
              <a:t>SH</a:t>
            </a:r>
            <a:r>
              <a:rPr lang="fr-FR" sz="1600">
                <a:solidFill>
                  <a:schemeClr val="dk1"/>
                </a:solidFill>
                <a:latin typeface="Source Code Pro"/>
                <a:ea typeface="Source Code Pro"/>
                <a:cs typeface="Source Code Pro"/>
                <a:sym typeface="Source Code Pro"/>
              </a:rPr>
              <a:t>ell</a:t>
            </a:r>
            <a:endParaRPr sz="1600">
              <a:solidFill>
                <a:schemeClr val="dk1"/>
              </a:solidFill>
              <a:latin typeface="Source Code Pro"/>
              <a:ea typeface="Source Code Pro"/>
              <a:cs typeface="Source Code Pro"/>
              <a:sym typeface="Source Code Pro"/>
            </a:endParaRPr>
          </a:p>
          <a:p>
            <a:pPr marL="457200" marR="63500" lvl="0" indent="0" algn="l" rtl="0">
              <a:lnSpc>
                <a:spcPct val="115000"/>
              </a:lnSpc>
              <a:spcBef>
                <a:spcPts val="0"/>
              </a:spcBef>
              <a:spcAft>
                <a:spcPts val="0"/>
              </a:spcAft>
              <a:buNone/>
            </a:pPr>
            <a:endParaRPr sz="1800" b="1">
              <a:solidFill>
                <a:schemeClr val="dk1"/>
              </a:solidFill>
            </a:endParaRPr>
          </a:p>
          <a:p>
            <a:pPr marL="45720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7"/>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rgbClr val="FFFFFF"/>
                </a:solidFill>
                <a:latin typeface="Calibri"/>
                <a:ea typeface="Calibri"/>
                <a:cs typeface="Calibri"/>
                <a:sym typeface="Calibri"/>
              </a:rPr>
              <a:t>Linux </a:t>
            </a:r>
            <a:endParaRPr sz="1800" b="0" i="0" u="none" strike="noStrike" cap="none">
              <a:solidFill>
                <a:srgbClr val="FFFFFF"/>
              </a:solidFill>
              <a:latin typeface="Calibri"/>
              <a:ea typeface="Calibri"/>
              <a:cs typeface="Calibri"/>
              <a:sym typeface="Calibri"/>
            </a:endParaRPr>
          </a:p>
        </p:txBody>
      </p:sp>
      <p:sp>
        <p:nvSpPr>
          <p:cNvPr id="255" name="Google Shape;255;p27"/>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366092"/>
                </a:solidFill>
                <a:latin typeface="Calibri"/>
                <a:ea typeface="Calibri"/>
                <a:cs typeface="Calibri"/>
                <a:sym typeface="Calibri"/>
              </a:rPr>
              <a:t>Chapitre 1: Présentation</a:t>
            </a:r>
            <a:endParaRPr sz="1800" b="0" i="0" u="none" strike="noStrike" cap="none">
              <a:solidFill>
                <a:srgbClr val="366092"/>
              </a:solidFill>
              <a:latin typeface="Calibri"/>
              <a:ea typeface="Calibri"/>
              <a:cs typeface="Calibri"/>
              <a:sym typeface="Calibri"/>
            </a:endParaRPr>
          </a:p>
        </p:txBody>
      </p:sp>
      <p:sp>
        <p:nvSpPr>
          <p:cNvPr id="256" name="Google Shape;256;p27"/>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rgbClr val="0070C0"/>
                </a:solidFill>
                <a:latin typeface="Calibri"/>
                <a:ea typeface="Calibri"/>
                <a:cs typeface="Calibri"/>
                <a:sym typeface="Calibri"/>
              </a:rPr>
              <a:t>Architecture Linux</a:t>
            </a:r>
            <a:endParaRPr/>
          </a:p>
        </p:txBody>
      </p:sp>
      <p:sp>
        <p:nvSpPr>
          <p:cNvPr id="257" name="Google Shape;257;p27"/>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FFFFFF"/>
                </a:solidFill>
                <a:latin typeface="Calibri"/>
                <a:ea typeface="Calibri"/>
                <a:cs typeface="Calibri"/>
                <a:sym typeface="Calibri"/>
              </a:rPr>
              <a:t>		    					</a:t>
            </a:r>
            <a:endParaRPr sz="1400" b="0" i="0" u="none" strike="noStrike" cap="none">
              <a:solidFill>
                <a:srgbClr val="FFFFFF"/>
              </a:solidFill>
              <a:latin typeface="Calibri"/>
              <a:ea typeface="Calibri"/>
              <a:cs typeface="Calibri"/>
              <a:sym typeface="Calibri"/>
            </a:endParaRPr>
          </a:p>
        </p:txBody>
      </p:sp>
      <p:sp>
        <p:nvSpPr>
          <p:cNvPr id="258" name="Google Shape;258;p27"/>
          <p:cNvSpPr txBox="1">
            <a:spLocks noGrp="1"/>
          </p:cNvSpPr>
          <p:nvPr>
            <p:ph type="body" idx="1"/>
          </p:nvPr>
        </p:nvSpPr>
        <p:spPr>
          <a:xfrm>
            <a:off x="357150" y="1071550"/>
            <a:ext cx="8533500" cy="1714500"/>
          </a:xfrm>
          <a:prstGeom prst="rect">
            <a:avLst/>
          </a:prstGeom>
          <a:noFill/>
          <a:ln>
            <a:noFill/>
          </a:ln>
        </p:spPr>
        <p:txBody>
          <a:bodyPr spcFirstLastPara="1" wrap="square" lIns="91425" tIns="45700" rIns="91425" bIns="45700" anchor="t" anchorCtr="0">
            <a:noAutofit/>
          </a:bodyPr>
          <a:lstStyle/>
          <a:p>
            <a:pPr marL="342900" lvl="0" indent="-304800" algn="l" rtl="0">
              <a:spcBef>
                <a:spcPts val="0"/>
              </a:spcBef>
              <a:spcAft>
                <a:spcPts val="0"/>
              </a:spcAft>
              <a:buClr>
                <a:schemeClr val="dk1"/>
              </a:buClr>
              <a:buSzPts val="1800"/>
              <a:buFont typeface="Source Code Pro"/>
              <a:buChar char="•"/>
            </a:pPr>
            <a:r>
              <a:rPr lang="fr-FR" sz="1800">
                <a:latin typeface="Source Code Pro"/>
                <a:ea typeface="Source Code Pro"/>
                <a:cs typeface="Source Code Pro"/>
                <a:sym typeface="Source Code Pro"/>
              </a:rPr>
              <a:t>Divisée en 3 couches distinctes</a:t>
            </a:r>
            <a:endParaRPr sz="1800">
              <a:latin typeface="Source Code Pro"/>
              <a:ea typeface="Source Code Pro"/>
              <a:cs typeface="Source Code Pro"/>
              <a:sym typeface="Source Code Pro"/>
            </a:endParaRPr>
          </a:p>
          <a:p>
            <a:pPr marL="742950" lvl="1" indent="-273050" algn="l" rtl="0">
              <a:spcBef>
                <a:spcPts val="400"/>
              </a:spcBef>
              <a:spcAft>
                <a:spcPts val="0"/>
              </a:spcAft>
              <a:buClr>
                <a:schemeClr val="dk1"/>
              </a:buClr>
              <a:buSzPts val="1800"/>
              <a:buFont typeface="Source Code Pro"/>
              <a:buChar char="✔"/>
            </a:pPr>
            <a:r>
              <a:rPr lang="fr-FR" sz="1800">
                <a:latin typeface="Source Code Pro"/>
                <a:ea typeface="Source Code Pro"/>
                <a:cs typeface="Source Code Pro"/>
                <a:sym typeface="Source Code Pro"/>
              </a:rPr>
              <a:t>La couche physique : Périphériques et BIOS</a:t>
            </a:r>
            <a:endParaRPr sz="1800">
              <a:latin typeface="Source Code Pro"/>
              <a:ea typeface="Source Code Pro"/>
              <a:cs typeface="Source Code Pro"/>
              <a:sym typeface="Source Code Pro"/>
            </a:endParaRPr>
          </a:p>
          <a:p>
            <a:pPr marL="742950" lvl="1" indent="-273050" algn="l" rtl="0">
              <a:spcBef>
                <a:spcPts val="400"/>
              </a:spcBef>
              <a:spcAft>
                <a:spcPts val="0"/>
              </a:spcAft>
              <a:buClr>
                <a:schemeClr val="dk1"/>
              </a:buClr>
              <a:buSzPts val="1800"/>
              <a:buFont typeface="Source Code Pro"/>
              <a:buChar char="✔"/>
            </a:pPr>
            <a:r>
              <a:rPr lang="fr-FR" sz="1800">
                <a:latin typeface="Source Code Pro"/>
                <a:ea typeface="Source Code Pro"/>
                <a:cs typeface="Source Code Pro"/>
                <a:sym typeface="Source Code Pro"/>
              </a:rPr>
              <a:t>La couche système : Gérée par le noyau</a:t>
            </a:r>
            <a:endParaRPr sz="1800">
              <a:latin typeface="Source Code Pro"/>
              <a:ea typeface="Source Code Pro"/>
              <a:cs typeface="Source Code Pro"/>
              <a:sym typeface="Source Code Pro"/>
            </a:endParaRPr>
          </a:p>
          <a:p>
            <a:pPr marL="742950" lvl="1" indent="-273050" algn="l" rtl="0">
              <a:spcBef>
                <a:spcPts val="400"/>
              </a:spcBef>
              <a:spcAft>
                <a:spcPts val="0"/>
              </a:spcAft>
              <a:buClr>
                <a:schemeClr val="dk1"/>
              </a:buClr>
              <a:buSzPts val="1800"/>
              <a:buFont typeface="Source Code Pro"/>
              <a:buChar char="✔"/>
            </a:pPr>
            <a:r>
              <a:rPr lang="fr-FR" sz="1800">
                <a:latin typeface="Source Code Pro"/>
                <a:ea typeface="Source Code Pro"/>
                <a:cs typeface="Source Code Pro"/>
                <a:sym typeface="Source Code Pro"/>
              </a:rPr>
              <a:t>La couche interface : le Shell et/ou le système X-Window</a:t>
            </a:r>
            <a:endParaRPr sz="1800">
              <a:latin typeface="Source Code Pro"/>
              <a:ea typeface="Source Code Pro"/>
              <a:cs typeface="Source Code Pro"/>
              <a:sym typeface="Source Code Pro"/>
            </a:endParaRPr>
          </a:p>
        </p:txBody>
      </p:sp>
      <p:sp>
        <p:nvSpPr>
          <p:cNvPr id="259" name="Google Shape;259;p27"/>
          <p:cNvSpPr/>
          <p:nvPr/>
        </p:nvSpPr>
        <p:spPr>
          <a:xfrm>
            <a:off x="1857375" y="3478213"/>
            <a:ext cx="3628187" cy="2089690"/>
          </a:xfrm>
          <a:custGeom>
            <a:avLst/>
            <a:gdLst/>
            <a:ahLst/>
            <a:cxnLst/>
            <a:rect l="l" t="t" r="r" b="b"/>
            <a:pathLst>
              <a:path w="4053840" h="2705100" extrusionOk="0">
                <a:moveTo>
                  <a:pt x="2621280" y="647700"/>
                </a:moveTo>
                <a:lnTo>
                  <a:pt x="2621280" y="0"/>
                </a:lnTo>
                <a:lnTo>
                  <a:pt x="4053840" y="0"/>
                </a:lnTo>
                <a:lnTo>
                  <a:pt x="4053840" y="2705100"/>
                </a:lnTo>
                <a:lnTo>
                  <a:pt x="2628900" y="2705100"/>
                </a:lnTo>
                <a:lnTo>
                  <a:pt x="2628900" y="1874520"/>
                </a:lnTo>
                <a:lnTo>
                  <a:pt x="0" y="1874520"/>
                </a:lnTo>
                <a:lnTo>
                  <a:pt x="0" y="632460"/>
                </a:lnTo>
                <a:lnTo>
                  <a:pt x="2621280" y="647700"/>
                </a:lnTo>
                <a:close/>
              </a:path>
            </a:pathLst>
          </a:cu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dk1"/>
                </a:solidFill>
                <a:latin typeface="Arial"/>
                <a:ea typeface="Arial"/>
                <a:cs typeface="Arial"/>
                <a:sym typeface="Arial"/>
              </a:rPr>
              <a:t>Noyau (Kernel)</a:t>
            </a:r>
            <a:endParaRPr/>
          </a:p>
        </p:txBody>
      </p:sp>
      <p:sp>
        <p:nvSpPr>
          <p:cNvPr id="260" name="Google Shape;260;p27"/>
          <p:cNvSpPr/>
          <p:nvPr/>
        </p:nvSpPr>
        <p:spPr>
          <a:xfrm>
            <a:off x="1873250" y="4984750"/>
            <a:ext cx="2286000" cy="571500"/>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dk1"/>
                </a:solidFill>
                <a:latin typeface="Arial"/>
                <a:ea typeface="Arial"/>
                <a:cs typeface="Arial"/>
                <a:sym typeface="Arial"/>
              </a:rPr>
              <a:t>BIOS</a:t>
            </a:r>
            <a:endParaRPr/>
          </a:p>
        </p:txBody>
      </p:sp>
      <p:sp>
        <p:nvSpPr>
          <p:cNvPr id="261" name="Google Shape;261;p27"/>
          <p:cNvSpPr/>
          <p:nvPr/>
        </p:nvSpPr>
        <p:spPr>
          <a:xfrm>
            <a:off x="1857375" y="5621338"/>
            <a:ext cx="3643200" cy="428700"/>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dk1"/>
                </a:solidFill>
                <a:latin typeface="Arial"/>
                <a:ea typeface="Arial"/>
                <a:cs typeface="Arial"/>
                <a:sym typeface="Arial"/>
              </a:rPr>
              <a:t>Périphériques</a:t>
            </a:r>
            <a:endParaRPr/>
          </a:p>
        </p:txBody>
      </p:sp>
      <p:sp>
        <p:nvSpPr>
          <p:cNvPr id="262" name="Google Shape;262;p27"/>
          <p:cNvSpPr/>
          <p:nvPr/>
        </p:nvSpPr>
        <p:spPr>
          <a:xfrm>
            <a:off x="1873250" y="3478213"/>
            <a:ext cx="2286000" cy="442800"/>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dk1"/>
                </a:solidFill>
                <a:latin typeface="Arial"/>
                <a:ea typeface="Arial"/>
                <a:cs typeface="Arial"/>
                <a:sym typeface="Arial"/>
              </a:rPr>
              <a:t>Shell</a:t>
            </a:r>
            <a:endParaRPr/>
          </a:p>
        </p:txBody>
      </p:sp>
      <p:sp>
        <p:nvSpPr>
          <p:cNvPr id="263" name="Google Shape;263;p27"/>
          <p:cNvSpPr/>
          <p:nvPr/>
        </p:nvSpPr>
        <p:spPr>
          <a:xfrm>
            <a:off x="1857375" y="3000375"/>
            <a:ext cx="3643200" cy="428700"/>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dk1"/>
                </a:solidFill>
                <a:latin typeface="Arial"/>
                <a:ea typeface="Arial"/>
                <a:cs typeface="Arial"/>
                <a:sym typeface="Arial"/>
              </a:rPr>
              <a:t>X-Window</a:t>
            </a:r>
            <a:endParaRPr/>
          </a:p>
        </p:txBody>
      </p:sp>
      <p:sp>
        <p:nvSpPr>
          <p:cNvPr id="264" name="Google Shape;264;p27"/>
          <p:cNvSpPr/>
          <p:nvPr/>
        </p:nvSpPr>
        <p:spPr>
          <a:xfrm>
            <a:off x="1643063" y="3000375"/>
            <a:ext cx="4071900" cy="928800"/>
          </a:xfrm>
          <a:prstGeom prst="bracketPair">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65" name="Google Shape;265;p27"/>
          <p:cNvSpPr txBox="1"/>
          <p:nvPr/>
        </p:nvSpPr>
        <p:spPr>
          <a:xfrm>
            <a:off x="5786449" y="3214675"/>
            <a:ext cx="28476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800" i="0" u="none" strike="noStrike" cap="none">
                <a:solidFill>
                  <a:srgbClr val="0070C0"/>
                </a:solidFill>
                <a:latin typeface="Source Code Pro"/>
                <a:ea typeface="Source Code Pro"/>
                <a:cs typeface="Source Code Pro"/>
                <a:sym typeface="Source Code Pro"/>
              </a:rPr>
              <a:t>Couche interface</a:t>
            </a:r>
            <a:endParaRPr>
              <a:latin typeface="Source Code Pro"/>
              <a:ea typeface="Source Code Pro"/>
              <a:cs typeface="Source Code Pro"/>
              <a:sym typeface="Source Code Pro"/>
            </a:endParaRPr>
          </a:p>
        </p:txBody>
      </p:sp>
      <p:sp>
        <p:nvSpPr>
          <p:cNvPr id="266" name="Google Shape;266;p27"/>
          <p:cNvSpPr/>
          <p:nvPr/>
        </p:nvSpPr>
        <p:spPr>
          <a:xfrm>
            <a:off x="1643063" y="4000500"/>
            <a:ext cx="4071900" cy="928800"/>
          </a:xfrm>
          <a:prstGeom prst="bracketPair">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67" name="Google Shape;267;p27"/>
          <p:cNvSpPr txBox="1"/>
          <p:nvPr/>
        </p:nvSpPr>
        <p:spPr>
          <a:xfrm>
            <a:off x="5786457" y="4204350"/>
            <a:ext cx="27450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800" i="0" u="none" strike="noStrike" cap="none">
                <a:solidFill>
                  <a:srgbClr val="0070C0"/>
                </a:solidFill>
                <a:latin typeface="Source Code Pro"/>
                <a:ea typeface="Source Code Pro"/>
                <a:cs typeface="Source Code Pro"/>
                <a:sym typeface="Source Code Pro"/>
              </a:rPr>
              <a:t>Couche système</a:t>
            </a:r>
            <a:endParaRPr>
              <a:latin typeface="Source Code Pro"/>
              <a:ea typeface="Source Code Pro"/>
              <a:cs typeface="Source Code Pro"/>
              <a:sym typeface="Source Code Pro"/>
            </a:endParaRPr>
          </a:p>
        </p:txBody>
      </p:sp>
      <p:sp>
        <p:nvSpPr>
          <p:cNvPr id="268" name="Google Shape;268;p27"/>
          <p:cNvSpPr/>
          <p:nvPr/>
        </p:nvSpPr>
        <p:spPr>
          <a:xfrm>
            <a:off x="1643063" y="5000625"/>
            <a:ext cx="4071900" cy="1071600"/>
          </a:xfrm>
          <a:prstGeom prst="bracketPair">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69" name="Google Shape;269;p27"/>
          <p:cNvSpPr txBox="1"/>
          <p:nvPr/>
        </p:nvSpPr>
        <p:spPr>
          <a:xfrm>
            <a:off x="5971257" y="5417225"/>
            <a:ext cx="28476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800" i="0" u="none" strike="noStrike" cap="none">
                <a:solidFill>
                  <a:srgbClr val="0070C0"/>
                </a:solidFill>
                <a:latin typeface="Source Code Pro"/>
                <a:ea typeface="Source Code Pro"/>
                <a:cs typeface="Source Code Pro"/>
                <a:sym typeface="Source Code Pro"/>
              </a:rPr>
              <a:t>Couche physique</a:t>
            </a:r>
            <a:endParaRPr>
              <a:latin typeface="Source Code Pro"/>
              <a:ea typeface="Source Code Pro"/>
              <a:cs typeface="Source Code Pro"/>
              <a:sym typeface="Source Code Pro"/>
            </a:endParaRPr>
          </a:p>
        </p:txBody>
      </p:sp>
      <p:cxnSp>
        <p:nvCxnSpPr>
          <p:cNvPr id="270" name="Google Shape;270;p27"/>
          <p:cNvCxnSpPr/>
          <p:nvPr/>
        </p:nvCxnSpPr>
        <p:spPr>
          <a:xfrm rot="5400000">
            <a:off x="4644238" y="3499725"/>
            <a:ext cx="428700" cy="1500"/>
          </a:xfrm>
          <a:prstGeom prst="straightConnector1">
            <a:avLst/>
          </a:prstGeom>
          <a:noFill/>
          <a:ln w="25400" cap="flat" cmpd="sng">
            <a:solidFill>
              <a:schemeClr val="accent1"/>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271" name="Google Shape;271;p27"/>
          <p:cNvCxnSpPr/>
          <p:nvPr/>
        </p:nvCxnSpPr>
        <p:spPr>
          <a:xfrm rot="5400000">
            <a:off x="2143925" y="3499725"/>
            <a:ext cx="428700" cy="1500"/>
          </a:xfrm>
          <a:prstGeom prst="straightConnector1">
            <a:avLst/>
          </a:prstGeom>
          <a:noFill/>
          <a:ln w="25400" cap="flat" cmpd="sng">
            <a:solidFill>
              <a:schemeClr val="accent1"/>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272" name="Google Shape;272;p27"/>
          <p:cNvCxnSpPr/>
          <p:nvPr/>
        </p:nvCxnSpPr>
        <p:spPr>
          <a:xfrm rot="5400000">
            <a:off x="3501238" y="3928351"/>
            <a:ext cx="428700" cy="1500"/>
          </a:xfrm>
          <a:prstGeom prst="straightConnector1">
            <a:avLst/>
          </a:prstGeom>
          <a:noFill/>
          <a:ln w="25400" cap="flat" cmpd="sng">
            <a:solidFill>
              <a:schemeClr val="accent1"/>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273" name="Google Shape;273;p27"/>
          <p:cNvCxnSpPr/>
          <p:nvPr/>
        </p:nvCxnSpPr>
        <p:spPr>
          <a:xfrm rot="5400000">
            <a:off x="3501238" y="4928476"/>
            <a:ext cx="428700" cy="1500"/>
          </a:xfrm>
          <a:prstGeom prst="straightConnector1">
            <a:avLst/>
          </a:prstGeom>
          <a:noFill/>
          <a:ln w="25400" cap="flat" cmpd="sng">
            <a:solidFill>
              <a:schemeClr val="accent1"/>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274" name="Google Shape;274;p27"/>
          <p:cNvCxnSpPr/>
          <p:nvPr/>
        </p:nvCxnSpPr>
        <p:spPr>
          <a:xfrm rot="5400000">
            <a:off x="2001050" y="5571413"/>
            <a:ext cx="428700" cy="1500"/>
          </a:xfrm>
          <a:prstGeom prst="straightConnector1">
            <a:avLst/>
          </a:prstGeom>
          <a:noFill/>
          <a:ln w="25400" cap="flat" cmpd="sng">
            <a:solidFill>
              <a:schemeClr val="accent1"/>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275" name="Google Shape;275;p27"/>
          <p:cNvCxnSpPr/>
          <p:nvPr/>
        </p:nvCxnSpPr>
        <p:spPr>
          <a:xfrm rot="5400000">
            <a:off x="4787113" y="5571414"/>
            <a:ext cx="428700" cy="1500"/>
          </a:xfrm>
          <a:prstGeom prst="straightConnector1">
            <a:avLst/>
          </a:prstGeom>
          <a:noFill/>
          <a:ln w="25400" cap="flat" cmpd="sng">
            <a:solidFill>
              <a:schemeClr val="accent1"/>
            </a:solidFill>
            <a:prstDash val="solid"/>
            <a:round/>
            <a:headEnd type="stealth" w="med" len="med"/>
            <a:tailEnd type="stealth" w="med" len="med"/>
          </a:ln>
          <a:effectLst>
            <a:outerShdw blurRad="40000" dist="20000" dir="5400000" rotWithShape="0">
              <a:srgbClr val="000000">
                <a:alpha val="37647"/>
              </a:srgbClr>
            </a:outerShdw>
          </a:effectLst>
        </p:spPr>
      </p:cxnSp>
      <p:sp>
        <p:nvSpPr>
          <p:cNvPr id="276" name="Google Shape;276;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8"/>
                                        </p:tgtEl>
                                        <p:attrNameLst>
                                          <p:attrName>style.visibility</p:attrName>
                                        </p:attrNameLst>
                                      </p:cBhvr>
                                      <p:to>
                                        <p:strVal val="visible"/>
                                      </p:to>
                                    </p:set>
                                    <p:animEffect transition="in" filter="fade">
                                      <p:cBhvr>
                                        <p:cTn id="7" dur="1000"/>
                                        <p:tgtEl>
                                          <p:spTgt spid="268"/>
                                        </p:tgtEl>
                                      </p:cBhvr>
                                    </p:animEffect>
                                  </p:childTnLst>
                                </p:cTn>
                              </p:par>
                              <p:par>
                                <p:cTn id="8" presetID="10" presetClass="entr" presetSubtype="0" fill="hold" nodeType="withEffect">
                                  <p:stCondLst>
                                    <p:cond delay="0"/>
                                  </p:stCondLst>
                                  <p:childTnLst>
                                    <p:set>
                                      <p:cBhvr>
                                        <p:cTn id="9" dur="1" fill="hold">
                                          <p:stCondLst>
                                            <p:cond delay="0"/>
                                          </p:stCondLst>
                                        </p:cTn>
                                        <p:tgtEl>
                                          <p:spTgt spid="269"/>
                                        </p:tgtEl>
                                        <p:attrNameLst>
                                          <p:attrName>style.visibility</p:attrName>
                                        </p:attrNameLst>
                                      </p:cBhvr>
                                      <p:to>
                                        <p:strVal val="visible"/>
                                      </p:to>
                                    </p:set>
                                    <p:animEffect transition="in" filter="fade">
                                      <p:cBhvr>
                                        <p:cTn id="10" dur="1000"/>
                                        <p:tgtEl>
                                          <p:spTgt spid="26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61"/>
                                        </p:tgtEl>
                                        <p:attrNameLst>
                                          <p:attrName>style.visibility</p:attrName>
                                        </p:attrNameLst>
                                      </p:cBhvr>
                                      <p:to>
                                        <p:strVal val="visible"/>
                                      </p:to>
                                    </p:set>
                                    <p:animEffect transition="in" filter="fade">
                                      <p:cBhvr>
                                        <p:cTn id="15" dur="1000"/>
                                        <p:tgtEl>
                                          <p:spTgt spid="26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60"/>
                                        </p:tgtEl>
                                        <p:attrNameLst>
                                          <p:attrName>style.visibility</p:attrName>
                                        </p:attrNameLst>
                                      </p:cBhvr>
                                      <p:to>
                                        <p:strVal val="visible"/>
                                      </p:to>
                                    </p:set>
                                    <p:animEffect transition="in" filter="fade">
                                      <p:cBhvr>
                                        <p:cTn id="20" dur="1000"/>
                                        <p:tgtEl>
                                          <p:spTgt spid="26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59"/>
                                        </p:tgtEl>
                                        <p:attrNameLst>
                                          <p:attrName>style.visibility</p:attrName>
                                        </p:attrNameLst>
                                      </p:cBhvr>
                                      <p:to>
                                        <p:strVal val="visible"/>
                                      </p:to>
                                    </p:set>
                                    <p:animEffect transition="in" filter="fade">
                                      <p:cBhvr>
                                        <p:cTn id="25" dur="1000"/>
                                        <p:tgtEl>
                                          <p:spTgt spid="25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67"/>
                                        </p:tgtEl>
                                        <p:attrNameLst>
                                          <p:attrName>style.visibility</p:attrName>
                                        </p:attrNameLst>
                                      </p:cBhvr>
                                      <p:to>
                                        <p:strVal val="visible"/>
                                      </p:to>
                                    </p:set>
                                    <p:animEffect transition="in" filter="fade">
                                      <p:cBhvr>
                                        <p:cTn id="30" dur="1000"/>
                                        <p:tgtEl>
                                          <p:spTgt spid="267"/>
                                        </p:tgtEl>
                                      </p:cBhvr>
                                    </p:animEffect>
                                  </p:childTnLst>
                                </p:cTn>
                              </p:par>
                              <p:par>
                                <p:cTn id="31" presetID="10" presetClass="entr" presetSubtype="0" fill="hold" nodeType="withEffect">
                                  <p:stCondLst>
                                    <p:cond delay="0"/>
                                  </p:stCondLst>
                                  <p:childTnLst>
                                    <p:set>
                                      <p:cBhvr>
                                        <p:cTn id="32" dur="1" fill="hold">
                                          <p:stCondLst>
                                            <p:cond delay="0"/>
                                          </p:stCondLst>
                                        </p:cTn>
                                        <p:tgtEl>
                                          <p:spTgt spid="266"/>
                                        </p:tgtEl>
                                        <p:attrNameLst>
                                          <p:attrName>style.visibility</p:attrName>
                                        </p:attrNameLst>
                                      </p:cBhvr>
                                      <p:to>
                                        <p:strVal val="visible"/>
                                      </p:to>
                                    </p:set>
                                    <p:animEffect transition="in" filter="fade">
                                      <p:cBhvr>
                                        <p:cTn id="33" dur="1000"/>
                                        <p:tgtEl>
                                          <p:spTgt spid="26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64"/>
                                        </p:tgtEl>
                                        <p:attrNameLst>
                                          <p:attrName>style.visibility</p:attrName>
                                        </p:attrNameLst>
                                      </p:cBhvr>
                                      <p:to>
                                        <p:strVal val="visible"/>
                                      </p:to>
                                    </p:set>
                                    <p:animEffect transition="in" filter="fade">
                                      <p:cBhvr>
                                        <p:cTn id="38" dur="1000"/>
                                        <p:tgtEl>
                                          <p:spTgt spid="264"/>
                                        </p:tgtEl>
                                      </p:cBhvr>
                                    </p:animEffect>
                                  </p:childTnLst>
                                </p:cTn>
                              </p:par>
                              <p:par>
                                <p:cTn id="39" presetID="10" presetClass="entr" presetSubtype="0" fill="hold" nodeType="withEffect">
                                  <p:stCondLst>
                                    <p:cond delay="0"/>
                                  </p:stCondLst>
                                  <p:childTnLst>
                                    <p:set>
                                      <p:cBhvr>
                                        <p:cTn id="40" dur="1" fill="hold">
                                          <p:stCondLst>
                                            <p:cond delay="0"/>
                                          </p:stCondLst>
                                        </p:cTn>
                                        <p:tgtEl>
                                          <p:spTgt spid="265"/>
                                        </p:tgtEl>
                                        <p:attrNameLst>
                                          <p:attrName>style.visibility</p:attrName>
                                        </p:attrNameLst>
                                      </p:cBhvr>
                                      <p:to>
                                        <p:strVal val="visible"/>
                                      </p:to>
                                    </p:set>
                                    <p:animEffect transition="in" filter="fade">
                                      <p:cBhvr>
                                        <p:cTn id="41" dur="1000"/>
                                        <p:tgtEl>
                                          <p:spTgt spid="26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62"/>
                                        </p:tgtEl>
                                        <p:attrNameLst>
                                          <p:attrName>style.visibility</p:attrName>
                                        </p:attrNameLst>
                                      </p:cBhvr>
                                      <p:to>
                                        <p:strVal val="visible"/>
                                      </p:to>
                                    </p:set>
                                    <p:animEffect transition="in" filter="fade">
                                      <p:cBhvr>
                                        <p:cTn id="46" dur="1000"/>
                                        <p:tgtEl>
                                          <p:spTgt spid="26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63"/>
                                        </p:tgtEl>
                                        <p:attrNameLst>
                                          <p:attrName>style.visibility</p:attrName>
                                        </p:attrNameLst>
                                      </p:cBhvr>
                                      <p:to>
                                        <p:strVal val="visible"/>
                                      </p:to>
                                    </p:set>
                                    <p:animEffect transition="in" filter="fade">
                                      <p:cBhvr>
                                        <p:cTn id="51" dur="1000"/>
                                        <p:tgtEl>
                                          <p:spTgt spid="263"/>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70"/>
                                        </p:tgtEl>
                                        <p:attrNameLst>
                                          <p:attrName>style.visibility</p:attrName>
                                        </p:attrNameLst>
                                      </p:cBhvr>
                                      <p:to>
                                        <p:strVal val="visible"/>
                                      </p:to>
                                    </p:set>
                                    <p:animEffect transition="in" filter="fade">
                                      <p:cBhvr>
                                        <p:cTn id="56" dur="500"/>
                                        <p:tgtEl>
                                          <p:spTgt spid="270"/>
                                        </p:tgtEl>
                                      </p:cBhvr>
                                    </p:animEffect>
                                  </p:childTnLst>
                                </p:cTn>
                              </p:par>
                              <p:par>
                                <p:cTn id="57" presetID="10" presetClass="entr" presetSubtype="0" fill="hold" nodeType="withEffect">
                                  <p:stCondLst>
                                    <p:cond delay="0"/>
                                  </p:stCondLst>
                                  <p:childTnLst>
                                    <p:set>
                                      <p:cBhvr>
                                        <p:cTn id="58" dur="1" fill="hold">
                                          <p:stCondLst>
                                            <p:cond delay="0"/>
                                          </p:stCondLst>
                                        </p:cTn>
                                        <p:tgtEl>
                                          <p:spTgt spid="272"/>
                                        </p:tgtEl>
                                        <p:attrNameLst>
                                          <p:attrName>style.visibility</p:attrName>
                                        </p:attrNameLst>
                                      </p:cBhvr>
                                      <p:to>
                                        <p:strVal val="visible"/>
                                      </p:to>
                                    </p:set>
                                    <p:animEffect transition="in" filter="fade">
                                      <p:cBhvr>
                                        <p:cTn id="59" dur="500"/>
                                        <p:tgtEl>
                                          <p:spTgt spid="272"/>
                                        </p:tgtEl>
                                      </p:cBhvr>
                                    </p:animEffect>
                                  </p:childTnLst>
                                </p:cTn>
                              </p:par>
                              <p:par>
                                <p:cTn id="60" presetID="10" presetClass="entr" presetSubtype="0" fill="hold" nodeType="withEffect">
                                  <p:stCondLst>
                                    <p:cond delay="0"/>
                                  </p:stCondLst>
                                  <p:childTnLst>
                                    <p:set>
                                      <p:cBhvr>
                                        <p:cTn id="61" dur="1" fill="hold">
                                          <p:stCondLst>
                                            <p:cond delay="0"/>
                                          </p:stCondLst>
                                        </p:cTn>
                                        <p:tgtEl>
                                          <p:spTgt spid="271"/>
                                        </p:tgtEl>
                                        <p:attrNameLst>
                                          <p:attrName>style.visibility</p:attrName>
                                        </p:attrNameLst>
                                      </p:cBhvr>
                                      <p:to>
                                        <p:strVal val="visible"/>
                                      </p:to>
                                    </p:set>
                                    <p:animEffect transition="in" filter="fade">
                                      <p:cBhvr>
                                        <p:cTn id="62" dur="500"/>
                                        <p:tgtEl>
                                          <p:spTgt spid="271"/>
                                        </p:tgtEl>
                                      </p:cBhvr>
                                    </p:animEffect>
                                  </p:childTnLst>
                                </p:cTn>
                              </p:par>
                              <p:par>
                                <p:cTn id="63" presetID="10" presetClass="entr" presetSubtype="0" fill="hold" nodeType="withEffect">
                                  <p:stCondLst>
                                    <p:cond delay="0"/>
                                  </p:stCondLst>
                                  <p:childTnLst>
                                    <p:set>
                                      <p:cBhvr>
                                        <p:cTn id="64" dur="1" fill="hold">
                                          <p:stCondLst>
                                            <p:cond delay="0"/>
                                          </p:stCondLst>
                                        </p:cTn>
                                        <p:tgtEl>
                                          <p:spTgt spid="273"/>
                                        </p:tgtEl>
                                        <p:attrNameLst>
                                          <p:attrName>style.visibility</p:attrName>
                                        </p:attrNameLst>
                                      </p:cBhvr>
                                      <p:to>
                                        <p:strVal val="visible"/>
                                      </p:to>
                                    </p:set>
                                    <p:animEffect transition="in" filter="fade">
                                      <p:cBhvr>
                                        <p:cTn id="65" dur="500"/>
                                        <p:tgtEl>
                                          <p:spTgt spid="273"/>
                                        </p:tgtEl>
                                      </p:cBhvr>
                                    </p:animEffect>
                                  </p:childTnLst>
                                </p:cTn>
                              </p:par>
                              <p:par>
                                <p:cTn id="66" presetID="10" presetClass="entr" presetSubtype="0" fill="hold" nodeType="withEffect">
                                  <p:stCondLst>
                                    <p:cond delay="0"/>
                                  </p:stCondLst>
                                  <p:childTnLst>
                                    <p:set>
                                      <p:cBhvr>
                                        <p:cTn id="67" dur="1" fill="hold">
                                          <p:stCondLst>
                                            <p:cond delay="0"/>
                                          </p:stCondLst>
                                        </p:cTn>
                                        <p:tgtEl>
                                          <p:spTgt spid="275"/>
                                        </p:tgtEl>
                                        <p:attrNameLst>
                                          <p:attrName>style.visibility</p:attrName>
                                        </p:attrNameLst>
                                      </p:cBhvr>
                                      <p:to>
                                        <p:strVal val="visible"/>
                                      </p:to>
                                    </p:set>
                                    <p:animEffect transition="in" filter="fade">
                                      <p:cBhvr>
                                        <p:cTn id="68" dur="500"/>
                                        <p:tgtEl>
                                          <p:spTgt spid="275"/>
                                        </p:tgtEl>
                                      </p:cBhvr>
                                    </p:animEffect>
                                  </p:childTnLst>
                                </p:cTn>
                              </p:par>
                              <p:par>
                                <p:cTn id="69" presetID="10" presetClass="entr" presetSubtype="0" fill="hold" nodeType="withEffect">
                                  <p:stCondLst>
                                    <p:cond delay="0"/>
                                  </p:stCondLst>
                                  <p:childTnLst>
                                    <p:set>
                                      <p:cBhvr>
                                        <p:cTn id="70" dur="1" fill="hold">
                                          <p:stCondLst>
                                            <p:cond delay="0"/>
                                          </p:stCondLst>
                                        </p:cTn>
                                        <p:tgtEl>
                                          <p:spTgt spid="274"/>
                                        </p:tgtEl>
                                        <p:attrNameLst>
                                          <p:attrName>style.visibility</p:attrName>
                                        </p:attrNameLst>
                                      </p:cBhvr>
                                      <p:to>
                                        <p:strVal val="visible"/>
                                      </p:to>
                                    </p:set>
                                    <p:animEffect transition="in" filter="fade">
                                      <p:cBhvr>
                                        <p:cTn id="71" dur="500"/>
                                        <p:tgtEl>
                                          <p:spTgt spid="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8"/>
          <p:cNvSpPr txBox="1">
            <a:spLocks noGrp="1"/>
          </p:cNvSpPr>
          <p:nvPr>
            <p:ph type="body" idx="1"/>
          </p:nvPr>
        </p:nvSpPr>
        <p:spPr>
          <a:xfrm>
            <a:off x="457200" y="1090375"/>
            <a:ext cx="8474700" cy="4768800"/>
          </a:xfrm>
          <a:prstGeom prst="rect">
            <a:avLst/>
          </a:prstGeom>
          <a:noFill/>
          <a:ln>
            <a:noFill/>
          </a:ln>
        </p:spPr>
        <p:txBody>
          <a:bodyPr spcFirstLastPara="1" wrap="square" lIns="91425" tIns="45700" rIns="91425" bIns="45700" anchor="t" anchorCtr="0">
            <a:normAutofit fontScale="92500" lnSpcReduction="20000"/>
          </a:bodyPr>
          <a:lstStyle/>
          <a:p>
            <a:pPr marL="339725" lvl="0" indent="-303015" algn="just" rtl="0">
              <a:lnSpc>
                <a:spcPct val="150000"/>
              </a:lnSpc>
              <a:spcBef>
                <a:spcPts val="0"/>
              </a:spcBef>
              <a:spcAft>
                <a:spcPts val="0"/>
              </a:spcAft>
              <a:buClr>
                <a:srgbClr val="006666"/>
              </a:buClr>
              <a:buSzPct val="100000"/>
              <a:buFont typeface="Source Code Pro"/>
              <a:buChar char="▪"/>
            </a:pPr>
            <a:r>
              <a:rPr lang="fr-FR" sz="1908">
                <a:latin typeface="Source Code Pro"/>
                <a:ea typeface="Source Code Pro"/>
                <a:cs typeface="Source Code Pro"/>
                <a:sym typeface="Source Code Pro"/>
              </a:rPr>
              <a:t>En UNIX, tout est soit un fichier soit un processus:</a:t>
            </a:r>
            <a:endParaRPr sz="1908">
              <a:latin typeface="Source Code Pro"/>
              <a:ea typeface="Source Code Pro"/>
              <a:cs typeface="Source Code Pro"/>
              <a:sym typeface="Source Code Pro"/>
            </a:endParaRPr>
          </a:p>
          <a:p>
            <a:pPr marL="739775" lvl="1" indent="-296665" algn="just" rtl="0">
              <a:lnSpc>
                <a:spcPct val="150000"/>
              </a:lnSpc>
              <a:spcBef>
                <a:spcPts val="450"/>
              </a:spcBef>
              <a:spcAft>
                <a:spcPts val="0"/>
              </a:spcAft>
              <a:buClr>
                <a:srgbClr val="99CCCC"/>
              </a:buClr>
              <a:buSzPct val="100000"/>
              <a:buFont typeface="Source Code Pro"/>
              <a:buChar char="●"/>
            </a:pPr>
            <a:r>
              <a:rPr lang="fr-FR" sz="1908" u="sng">
                <a:latin typeface="Source Code Pro"/>
                <a:ea typeface="Source Code Pro"/>
                <a:cs typeface="Source Code Pro"/>
                <a:sym typeface="Source Code Pro"/>
              </a:rPr>
              <a:t>les fichiers dits normaux </a:t>
            </a:r>
            <a:endParaRPr sz="1908" u="sng">
              <a:latin typeface="Source Code Pro"/>
              <a:ea typeface="Source Code Pro"/>
              <a:cs typeface="Source Code Pro"/>
              <a:sym typeface="Source Code Pro"/>
            </a:endParaRPr>
          </a:p>
          <a:p>
            <a:pPr marL="1141412" lvl="2" indent="-247452" algn="just" rtl="0">
              <a:lnSpc>
                <a:spcPct val="150000"/>
              </a:lnSpc>
              <a:spcBef>
                <a:spcPts val="425"/>
              </a:spcBef>
              <a:spcAft>
                <a:spcPts val="0"/>
              </a:spcAft>
              <a:buClr>
                <a:srgbClr val="006666"/>
              </a:buClr>
              <a:buSzPct val="100000"/>
              <a:buFont typeface="Source Code Pro"/>
              <a:buChar char="✔"/>
            </a:pPr>
            <a:r>
              <a:rPr lang="fr-FR" sz="1908">
                <a:latin typeface="Source Code Pro"/>
                <a:ea typeface="Source Code Pro"/>
                <a:cs typeface="Source Code Pro"/>
                <a:sym typeface="Source Code Pro"/>
              </a:rPr>
              <a:t>fichiers textes </a:t>
            </a:r>
            <a:endParaRPr sz="1908">
              <a:latin typeface="Source Code Pro"/>
              <a:ea typeface="Source Code Pro"/>
              <a:cs typeface="Source Code Pro"/>
              <a:sym typeface="Source Code Pro"/>
            </a:endParaRPr>
          </a:p>
          <a:p>
            <a:pPr marL="1141412" lvl="2" indent="-247452" algn="just" rtl="0">
              <a:lnSpc>
                <a:spcPct val="150000"/>
              </a:lnSpc>
              <a:spcBef>
                <a:spcPts val="425"/>
              </a:spcBef>
              <a:spcAft>
                <a:spcPts val="0"/>
              </a:spcAft>
              <a:buClr>
                <a:srgbClr val="006666"/>
              </a:buClr>
              <a:buSzPct val="100000"/>
              <a:buFont typeface="Source Code Pro"/>
              <a:buChar char="✔"/>
            </a:pPr>
            <a:r>
              <a:rPr lang="fr-FR" sz="1908">
                <a:latin typeface="Source Code Pro"/>
                <a:ea typeface="Source Code Pro"/>
                <a:cs typeface="Source Code Pro"/>
                <a:sym typeface="Source Code Pro"/>
              </a:rPr>
              <a:t>fichiers exécutables </a:t>
            </a:r>
            <a:endParaRPr sz="1908">
              <a:latin typeface="Source Code Pro"/>
              <a:ea typeface="Source Code Pro"/>
              <a:cs typeface="Source Code Pro"/>
              <a:sym typeface="Source Code Pro"/>
            </a:endParaRPr>
          </a:p>
          <a:p>
            <a:pPr marL="739775" lvl="1" indent="-296665" algn="just" rtl="0">
              <a:lnSpc>
                <a:spcPct val="150000"/>
              </a:lnSpc>
              <a:spcBef>
                <a:spcPts val="450"/>
              </a:spcBef>
              <a:spcAft>
                <a:spcPts val="0"/>
              </a:spcAft>
              <a:buClr>
                <a:srgbClr val="99CCCC"/>
              </a:buClr>
              <a:buSzPct val="100000"/>
              <a:buFont typeface="Source Code Pro"/>
              <a:buChar char="●"/>
            </a:pPr>
            <a:r>
              <a:rPr lang="fr-FR" sz="1908">
                <a:latin typeface="Source Code Pro"/>
                <a:ea typeface="Source Code Pro"/>
                <a:cs typeface="Source Code Pro"/>
                <a:sym typeface="Source Code Pro"/>
              </a:rPr>
              <a:t>les répertoires </a:t>
            </a:r>
            <a:endParaRPr sz="1908">
              <a:latin typeface="Source Code Pro"/>
              <a:ea typeface="Source Code Pro"/>
              <a:cs typeface="Source Code Pro"/>
              <a:sym typeface="Source Code Pro"/>
            </a:endParaRPr>
          </a:p>
          <a:p>
            <a:pPr marL="739775" lvl="1" indent="-296665" algn="just" rtl="0">
              <a:lnSpc>
                <a:spcPct val="150000"/>
              </a:lnSpc>
              <a:spcBef>
                <a:spcPts val="450"/>
              </a:spcBef>
              <a:spcAft>
                <a:spcPts val="0"/>
              </a:spcAft>
              <a:buClr>
                <a:srgbClr val="99CCCC"/>
              </a:buClr>
              <a:buSzPct val="100000"/>
              <a:buFont typeface="Source Code Pro"/>
              <a:buChar char="●"/>
            </a:pPr>
            <a:r>
              <a:rPr lang="fr-FR" sz="1908">
                <a:latin typeface="Source Code Pro"/>
                <a:ea typeface="Source Code Pro"/>
                <a:cs typeface="Source Code Pro"/>
                <a:sym typeface="Source Code Pro"/>
              </a:rPr>
              <a:t>les fichiers de périphériques</a:t>
            </a:r>
            <a:endParaRPr sz="1908">
              <a:latin typeface="Source Code Pro"/>
              <a:ea typeface="Source Code Pro"/>
              <a:cs typeface="Source Code Pro"/>
              <a:sym typeface="Source Code Pro"/>
            </a:endParaRPr>
          </a:p>
          <a:p>
            <a:pPr marL="339725" lvl="1" indent="-339725" algn="just" rtl="0">
              <a:lnSpc>
                <a:spcPct val="150000"/>
              </a:lnSpc>
              <a:spcBef>
                <a:spcPts val="525"/>
              </a:spcBef>
              <a:spcAft>
                <a:spcPts val="0"/>
              </a:spcAft>
              <a:buClr>
                <a:srgbClr val="006666"/>
              </a:buClr>
              <a:buSzPct val="51359"/>
              <a:buNone/>
            </a:pPr>
            <a:endParaRPr sz="1908">
              <a:latin typeface="Source Code Pro"/>
              <a:ea typeface="Source Code Pro"/>
              <a:cs typeface="Source Code Pro"/>
              <a:sym typeface="Source Code Pro"/>
            </a:endParaRPr>
          </a:p>
          <a:p>
            <a:pPr marL="339725" lvl="0" indent="-303015" algn="just" rtl="0">
              <a:lnSpc>
                <a:spcPct val="150000"/>
              </a:lnSpc>
              <a:spcBef>
                <a:spcPts val="525"/>
              </a:spcBef>
              <a:spcAft>
                <a:spcPts val="0"/>
              </a:spcAft>
              <a:buClr>
                <a:srgbClr val="006666"/>
              </a:buClr>
              <a:buSzPct val="100000"/>
              <a:buFont typeface="Source Code Pro"/>
              <a:buChar char="▪"/>
            </a:pPr>
            <a:r>
              <a:rPr lang="fr-FR" sz="1908">
                <a:latin typeface="Source Code Pro"/>
                <a:ea typeface="Source Code Pro"/>
                <a:cs typeface="Source Code Pro"/>
                <a:sym typeface="Source Code Pro"/>
              </a:rPr>
              <a:t>Chaque fichier possède un "</a:t>
            </a:r>
            <a:r>
              <a:rPr lang="fr-FR" sz="1908" b="1">
                <a:solidFill>
                  <a:srgbClr val="FF0000"/>
                </a:solidFill>
                <a:latin typeface="Source Code Pro"/>
                <a:ea typeface="Source Code Pro"/>
                <a:cs typeface="Source Code Pro"/>
                <a:sym typeface="Source Code Pro"/>
              </a:rPr>
              <a:t>i-node</a:t>
            </a:r>
            <a:r>
              <a:rPr lang="fr-FR" sz="1908">
                <a:latin typeface="Source Code Pro"/>
                <a:ea typeface="Source Code Pro"/>
                <a:cs typeface="Source Code Pro"/>
                <a:sym typeface="Source Code Pro"/>
              </a:rPr>
              <a:t>" :</a:t>
            </a:r>
            <a:endParaRPr sz="1908">
              <a:latin typeface="Source Code Pro"/>
              <a:ea typeface="Source Code Pro"/>
              <a:cs typeface="Source Code Pro"/>
              <a:sym typeface="Source Code Pro"/>
            </a:endParaRPr>
          </a:p>
          <a:p>
            <a:pPr marL="800100" lvl="0" indent="114300" algn="just" rtl="0">
              <a:lnSpc>
                <a:spcPct val="150000"/>
              </a:lnSpc>
              <a:spcBef>
                <a:spcPts val="525"/>
              </a:spcBef>
              <a:spcAft>
                <a:spcPts val="0"/>
              </a:spcAft>
              <a:buNone/>
            </a:pPr>
            <a:r>
              <a:rPr lang="fr-FR" sz="1908">
                <a:latin typeface="Source Code Pro"/>
                <a:ea typeface="Source Code Pro"/>
                <a:cs typeface="Source Code Pro"/>
                <a:sym typeface="Source Code Pro"/>
              </a:rPr>
              <a:t>moyen pour Unix de stocker les caractéristiques du fichier ( emplacement, nom du propriétaire, droits,  taille, date de création et de dernière modification</a:t>
            </a:r>
            <a:r>
              <a:rPr lang="fr-FR" sz="1800">
                <a:latin typeface="Source Code Pro"/>
                <a:ea typeface="Source Code Pro"/>
                <a:cs typeface="Source Code Pro"/>
                <a:sym typeface="Source Code Pro"/>
              </a:rPr>
              <a:t>)</a:t>
            </a:r>
            <a:endParaRPr sz="1800">
              <a:latin typeface="Source Code Pro"/>
              <a:ea typeface="Source Code Pro"/>
              <a:cs typeface="Source Code Pro"/>
              <a:sym typeface="Source Code Pro"/>
            </a:endParaRPr>
          </a:p>
          <a:p>
            <a:pPr marL="342900" lvl="0" indent="-139700" algn="just" rtl="0">
              <a:spcBef>
                <a:spcPts val="640"/>
              </a:spcBef>
              <a:spcAft>
                <a:spcPts val="0"/>
              </a:spcAft>
              <a:buClr>
                <a:schemeClr val="dk1"/>
              </a:buClr>
              <a:buSzPct val="100000"/>
              <a:buNone/>
            </a:pPr>
            <a:endParaRPr/>
          </a:p>
        </p:txBody>
      </p:sp>
      <p:sp>
        <p:nvSpPr>
          <p:cNvPr id="282" name="Google Shape;282;p28"/>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rgbClr val="FFFFFF"/>
                </a:solidFill>
                <a:latin typeface="Calibri"/>
                <a:ea typeface="Calibri"/>
                <a:cs typeface="Calibri"/>
                <a:sym typeface="Calibri"/>
              </a:rPr>
              <a:t>Linux </a:t>
            </a:r>
            <a:endParaRPr sz="1800" b="0" i="0" u="none" strike="noStrike" cap="none">
              <a:solidFill>
                <a:srgbClr val="FFFFFF"/>
              </a:solidFill>
              <a:latin typeface="Calibri"/>
              <a:ea typeface="Calibri"/>
              <a:cs typeface="Calibri"/>
              <a:sym typeface="Calibri"/>
            </a:endParaRPr>
          </a:p>
        </p:txBody>
      </p:sp>
      <p:sp>
        <p:nvSpPr>
          <p:cNvPr id="283" name="Google Shape;283;p28"/>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366092"/>
                </a:solidFill>
                <a:latin typeface="Calibri"/>
                <a:ea typeface="Calibri"/>
                <a:cs typeface="Calibri"/>
                <a:sym typeface="Calibri"/>
              </a:rPr>
              <a:t>Chapitre 1: Présentation</a:t>
            </a:r>
            <a:endParaRPr sz="1800" b="0" i="0" u="none" strike="noStrike" cap="none">
              <a:solidFill>
                <a:srgbClr val="366092"/>
              </a:solidFill>
              <a:latin typeface="Calibri"/>
              <a:ea typeface="Calibri"/>
              <a:cs typeface="Calibri"/>
              <a:sym typeface="Calibri"/>
            </a:endParaRPr>
          </a:p>
        </p:txBody>
      </p:sp>
      <p:sp>
        <p:nvSpPr>
          <p:cNvPr id="284" name="Google Shape;284;p28"/>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rgbClr val="0070C0"/>
                </a:solidFill>
                <a:latin typeface="Calibri"/>
                <a:ea typeface="Calibri"/>
                <a:cs typeface="Calibri"/>
                <a:sym typeface="Calibri"/>
              </a:rPr>
              <a:t>Système de fichier</a:t>
            </a:r>
            <a:endParaRPr/>
          </a:p>
        </p:txBody>
      </p:sp>
      <p:sp>
        <p:nvSpPr>
          <p:cNvPr id="285" name="Google Shape;285;p28"/>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FFFFFF"/>
                </a:solidFill>
                <a:latin typeface="Calibri"/>
                <a:ea typeface="Calibri"/>
                <a:cs typeface="Calibri"/>
                <a:sym typeface="Calibri"/>
              </a:rPr>
              <a:t>		    					</a:t>
            </a:r>
            <a:endParaRPr sz="1400" b="0" i="0" u="none" strike="noStrike" cap="none">
              <a:solidFill>
                <a:srgbClr val="FFFFFF"/>
              </a:solidFill>
              <a:latin typeface="Calibri"/>
              <a:ea typeface="Calibri"/>
              <a:cs typeface="Calibri"/>
              <a:sym typeface="Calibri"/>
            </a:endParaRPr>
          </a:p>
        </p:txBody>
      </p:sp>
      <p:sp>
        <p:nvSpPr>
          <p:cNvPr id="286" name="Google Shape;286;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9"/>
          <p:cNvSpPr txBox="1">
            <a:spLocks noGrp="1"/>
          </p:cNvSpPr>
          <p:nvPr>
            <p:ph type="body" idx="1"/>
          </p:nvPr>
        </p:nvSpPr>
        <p:spPr>
          <a:xfrm>
            <a:off x="457200" y="1009100"/>
            <a:ext cx="8686800" cy="2686200"/>
          </a:xfrm>
          <a:prstGeom prst="rect">
            <a:avLst/>
          </a:prstGeom>
          <a:noFill/>
          <a:ln>
            <a:noFill/>
          </a:ln>
        </p:spPr>
        <p:txBody>
          <a:bodyPr spcFirstLastPara="1" wrap="square" lIns="91425" tIns="45700" rIns="91425" bIns="45700" anchor="t" anchorCtr="0">
            <a:normAutofit fontScale="85000" lnSpcReduction="20000"/>
          </a:bodyPr>
          <a:lstStyle/>
          <a:p>
            <a:pPr marL="342900" lvl="0" indent="0" algn="just" rtl="0">
              <a:lnSpc>
                <a:spcPct val="150000"/>
              </a:lnSpc>
              <a:spcBef>
                <a:spcPts val="0"/>
              </a:spcBef>
              <a:spcAft>
                <a:spcPts val="0"/>
              </a:spcAft>
              <a:buNone/>
            </a:pPr>
            <a:endParaRPr sz="1600">
              <a:latin typeface="Source Code Pro"/>
              <a:ea typeface="Source Code Pro"/>
              <a:cs typeface="Source Code Pro"/>
              <a:sym typeface="Source Code Pro"/>
            </a:endParaRPr>
          </a:p>
          <a:p>
            <a:pPr marL="342900" lvl="0" indent="-289560" algn="just" rtl="0">
              <a:lnSpc>
                <a:spcPct val="150000"/>
              </a:lnSpc>
              <a:spcBef>
                <a:spcPts val="0"/>
              </a:spcBef>
              <a:spcAft>
                <a:spcPts val="0"/>
              </a:spcAft>
              <a:buClr>
                <a:schemeClr val="dk1"/>
              </a:buClr>
              <a:buSzPct val="100000"/>
              <a:buFont typeface="Source Code Pro"/>
              <a:buChar char="▪"/>
            </a:pPr>
            <a:r>
              <a:rPr lang="fr-FR" sz="1600">
                <a:latin typeface="Source Code Pro"/>
                <a:ea typeface="Source Code Pro"/>
                <a:cs typeface="Source Code Pro"/>
                <a:sym typeface="Source Code Pro"/>
              </a:rPr>
              <a:t>Qu’est-ce qu’un système de fichier ?</a:t>
            </a:r>
            <a:endParaRPr sz="1600">
              <a:latin typeface="Source Code Pro"/>
              <a:ea typeface="Source Code Pro"/>
              <a:cs typeface="Source Code Pro"/>
              <a:sym typeface="Source Code Pro"/>
            </a:endParaRPr>
          </a:p>
          <a:p>
            <a:pPr marL="739775" lvl="1" indent="-280035" algn="just" rtl="0">
              <a:lnSpc>
                <a:spcPct val="150000"/>
              </a:lnSpc>
              <a:spcBef>
                <a:spcPts val="450"/>
              </a:spcBef>
              <a:spcAft>
                <a:spcPts val="0"/>
              </a:spcAft>
              <a:buClr>
                <a:srgbClr val="99CCCC"/>
              </a:buClr>
              <a:buSzPct val="100000"/>
              <a:buFont typeface="Source Code Pro"/>
              <a:buChar char="●"/>
            </a:pPr>
            <a:r>
              <a:rPr lang="fr-FR" sz="1600">
                <a:latin typeface="Source Code Pro"/>
                <a:ea typeface="Source Code Pro"/>
                <a:cs typeface="Source Code Pro"/>
                <a:sym typeface="Source Code Pro"/>
              </a:rPr>
              <a:t>Organisation physique des données sur un support</a:t>
            </a:r>
            <a:endParaRPr sz="1600">
              <a:latin typeface="Source Code Pro"/>
              <a:ea typeface="Source Code Pro"/>
              <a:cs typeface="Source Code Pro"/>
              <a:sym typeface="Source Code Pro"/>
            </a:endParaRPr>
          </a:p>
          <a:p>
            <a:pPr marL="1143000" lvl="2" indent="-200660" algn="just" rtl="0">
              <a:lnSpc>
                <a:spcPct val="150000"/>
              </a:lnSpc>
              <a:spcBef>
                <a:spcPts val="360"/>
              </a:spcBef>
              <a:spcAft>
                <a:spcPts val="0"/>
              </a:spcAft>
              <a:buClr>
                <a:schemeClr val="dk1"/>
              </a:buClr>
              <a:buSzPct val="100000"/>
              <a:buFont typeface="Source Code Pro"/>
              <a:buChar char="✔"/>
            </a:pPr>
            <a:r>
              <a:rPr lang="fr-FR" sz="1600">
                <a:latin typeface="Source Code Pro"/>
                <a:ea typeface="Source Code Pro"/>
                <a:cs typeface="Source Code Pro"/>
                <a:sym typeface="Source Code Pro"/>
              </a:rPr>
              <a:t>Sur un disque dur, une clé USB, un DVD, …</a:t>
            </a:r>
            <a:endParaRPr sz="1600">
              <a:latin typeface="Source Code Pro"/>
              <a:ea typeface="Source Code Pro"/>
              <a:cs typeface="Source Code Pro"/>
              <a:sym typeface="Source Code Pro"/>
            </a:endParaRPr>
          </a:p>
          <a:p>
            <a:pPr marL="342900" lvl="0" indent="-289560" algn="just" rtl="0">
              <a:lnSpc>
                <a:spcPct val="150000"/>
              </a:lnSpc>
              <a:spcBef>
                <a:spcPts val="440"/>
              </a:spcBef>
              <a:spcAft>
                <a:spcPts val="0"/>
              </a:spcAft>
              <a:buClr>
                <a:schemeClr val="dk1"/>
              </a:buClr>
              <a:buSzPct val="100000"/>
              <a:buFont typeface="Source Code Pro"/>
              <a:buChar char="▪"/>
            </a:pPr>
            <a:r>
              <a:rPr lang="fr-FR" sz="1600">
                <a:latin typeface="Source Code Pro"/>
                <a:ea typeface="Source Code Pro"/>
                <a:cs typeface="Source Code Pro"/>
                <a:sym typeface="Source Code Pro"/>
              </a:rPr>
              <a:t>Qu’est-ce qu’une arborescence ?</a:t>
            </a:r>
            <a:endParaRPr sz="1600">
              <a:latin typeface="Source Code Pro"/>
              <a:ea typeface="Source Code Pro"/>
              <a:cs typeface="Source Code Pro"/>
              <a:sym typeface="Source Code Pro"/>
            </a:endParaRPr>
          </a:p>
          <a:p>
            <a:pPr marL="739775" lvl="1" indent="-280035" algn="just" rtl="0">
              <a:lnSpc>
                <a:spcPct val="150000"/>
              </a:lnSpc>
              <a:spcBef>
                <a:spcPts val="450"/>
              </a:spcBef>
              <a:spcAft>
                <a:spcPts val="0"/>
              </a:spcAft>
              <a:buClr>
                <a:srgbClr val="99CCCC"/>
              </a:buClr>
              <a:buSzPct val="100000"/>
              <a:buFont typeface="Source Code Pro"/>
              <a:buChar char="●"/>
            </a:pPr>
            <a:r>
              <a:rPr lang="fr-FR" sz="1600">
                <a:latin typeface="Source Code Pro"/>
                <a:ea typeface="Source Code Pro"/>
                <a:cs typeface="Source Code Pro"/>
                <a:sym typeface="Source Code Pro"/>
              </a:rPr>
              <a:t>Organisation logique des fichiers sur un ou plusieurs systèmes de fichiers</a:t>
            </a:r>
            <a:endParaRPr sz="1600">
              <a:latin typeface="Source Code Pro"/>
              <a:ea typeface="Source Code Pro"/>
              <a:cs typeface="Source Code Pro"/>
              <a:sym typeface="Source Code Pro"/>
            </a:endParaRPr>
          </a:p>
          <a:p>
            <a:pPr marL="739775" lvl="1" indent="-280035" algn="just" rtl="0">
              <a:lnSpc>
                <a:spcPct val="150000"/>
              </a:lnSpc>
              <a:spcBef>
                <a:spcPts val="450"/>
              </a:spcBef>
              <a:spcAft>
                <a:spcPts val="0"/>
              </a:spcAft>
              <a:buClr>
                <a:srgbClr val="99CCCC"/>
              </a:buClr>
              <a:buSzPct val="100000"/>
              <a:buFont typeface="Source Code Pro"/>
              <a:buChar char="●"/>
            </a:pPr>
            <a:r>
              <a:rPr lang="fr-FR" sz="1600">
                <a:latin typeface="Source Code Pro"/>
                <a:ea typeface="Source Code Pro"/>
                <a:cs typeface="Source Code Pro"/>
                <a:sym typeface="Source Code Pro"/>
              </a:rPr>
              <a:t>Il s’agit d’une structure de données hiérarchique de type arbre</a:t>
            </a:r>
            <a:endParaRPr sz="1600">
              <a:latin typeface="Source Code Pro"/>
              <a:ea typeface="Source Code Pro"/>
              <a:cs typeface="Source Code Pro"/>
              <a:sym typeface="Source Code Pro"/>
            </a:endParaRPr>
          </a:p>
          <a:p>
            <a:pPr marL="342900" lvl="0" indent="-139700" algn="just" rtl="0">
              <a:spcBef>
                <a:spcPts val="640"/>
              </a:spcBef>
              <a:spcAft>
                <a:spcPts val="0"/>
              </a:spcAft>
              <a:buClr>
                <a:schemeClr val="dk1"/>
              </a:buClr>
              <a:buSzPct val="100000"/>
              <a:buNone/>
            </a:pPr>
            <a:endParaRPr/>
          </a:p>
        </p:txBody>
      </p:sp>
      <p:sp>
        <p:nvSpPr>
          <p:cNvPr id="292" name="Google Shape;292;p29"/>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rgbClr val="FFFFFF"/>
                </a:solidFill>
                <a:latin typeface="Calibri"/>
                <a:ea typeface="Calibri"/>
                <a:cs typeface="Calibri"/>
                <a:sym typeface="Calibri"/>
              </a:rPr>
              <a:t>Linux </a:t>
            </a:r>
            <a:endParaRPr sz="1800" b="0" i="0" u="none" strike="noStrike" cap="none">
              <a:solidFill>
                <a:srgbClr val="FFFFFF"/>
              </a:solidFill>
              <a:latin typeface="Calibri"/>
              <a:ea typeface="Calibri"/>
              <a:cs typeface="Calibri"/>
              <a:sym typeface="Calibri"/>
            </a:endParaRPr>
          </a:p>
        </p:txBody>
      </p:sp>
      <p:sp>
        <p:nvSpPr>
          <p:cNvPr id="293" name="Google Shape;293;p29"/>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366092"/>
                </a:solidFill>
                <a:latin typeface="Calibri"/>
                <a:ea typeface="Calibri"/>
                <a:cs typeface="Calibri"/>
                <a:sym typeface="Calibri"/>
              </a:rPr>
              <a:t>Chapitre 1: Présentation</a:t>
            </a:r>
            <a:endParaRPr sz="1800" b="0" i="0" u="none" strike="noStrike" cap="none">
              <a:solidFill>
                <a:srgbClr val="366092"/>
              </a:solidFill>
              <a:latin typeface="Calibri"/>
              <a:ea typeface="Calibri"/>
              <a:cs typeface="Calibri"/>
              <a:sym typeface="Calibri"/>
            </a:endParaRPr>
          </a:p>
        </p:txBody>
      </p:sp>
      <p:sp>
        <p:nvSpPr>
          <p:cNvPr id="294" name="Google Shape;294;p29"/>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rgbClr val="0070C0"/>
                </a:solidFill>
                <a:latin typeface="Calibri"/>
                <a:ea typeface="Calibri"/>
                <a:cs typeface="Calibri"/>
                <a:sym typeface="Calibri"/>
              </a:rPr>
              <a:t>L'arborescence Linux</a:t>
            </a:r>
            <a:endParaRPr sz="2400" b="0" i="0" u="none" strike="noStrike" cap="none">
              <a:solidFill>
                <a:srgbClr val="0070C0"/>
              </a:solidFill>
              <a:latin typeface="Calibri"/>
              <a:ea typeface="Calibri"/>
              <a:cs typeface="Calibri"/>
              <a:sym typeface="Calibri"/>
            </a:endParaRPr>
          </a:p>
        </p:txBody>
      </p:sp>
      <p:sp>
        <p:nvSpPr>
          <p:cNvPr id="295" name="Google Shape;295;p29"/>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FFFFFF"/>
                </a:solidFill>
                <a:latin typeface="Calibri"/>
                <a:ea typeface="Calibri"/>
                <a:cs typeface="Calibri"/>
                <a:sym typeface="Calibri"/>
              </a:rPr>
              <a:t>		    					</a:t>
            </a:r>
            <a:endParaRPr sz="1400" b="0" i="0" u="none" strike="noStrike" cap="none">
              <a:solidFill>
                <a:srgbClr val="FFFFFF"/>
              </a:solidFill>
              <a:latin typeface="Calibri"/>
              <a:ea typeface="Calibri"/>
              <a:cs typeface="Calibri"/>
              <a:sym typeface="Calibri"/>
            </a:endParaRPr>
          </a:p>
        </p:txBody>
      </p:sp>
      <p:grpSp>
        <p:nvGrpSpPr>
          <p:cNvPr id="296" name="Google Shape;296;p29"/>
          <p:cNvGrpSpPr/>
          <p:nvPr/>
        </p:nvGrpSpPr>
        <p:grpSpPr>
          <a:xfrm>
            <a:off x="2959025" y="3763529"/>
            <a:ext cx="3568845" cy="1458196"/>
            <a:chOff x="1527" y="1149"/>
            <a:chExt cx="3568845" cy="1458196"/>
          </a:xfrm>
        </p:grpSpPr>
        <p:sp>
          <p:nvSpPr>
            <p:cNvPr id="297" name="Google Shape;297;p29"/>
            <p:cNvSpPr/>
            <p:nvPr/>
          </p:nvSpPr>
          <p:spPr>
            <a:xfrm>
              <a:off x="1527" y="566405"/>
              <a:ext cx="655369" cy="327684"/>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9"/>
            <p:cNvSpPr txBox="1"/>
            <p:nvPr/>
          </p:nvSpPr>
          <p:spPr>
            <a:xfrm>
              <a:off x="11125" y="576003"/>
              <a:ext cx="636173" cy="308488"/>
            </a:xfrm>
            <a:prstGeom prst="rect">
              <a:avLst/>
            </a:prstGeom>
            <a:noFill/>
            <a:ln>
              <a:noFill/>
            </a:ln>
          </p:spPr>
          <p:txBody>
            <a:bodyPr spcFirstLastPara="1" wrap="square" lIns="7600" tIns="7600" rIns="7600" bIns="7600" anchor="ctr" anchorCtr="0">
              <a:noAutofit/>
            </a:bodyPr>
            <a:lstStyle/>
            <a:p>
              <a:pPr marL="0" marR="0" lvl="0" indent="0" algn="ctr" rtl="0">
                <a:lnSpc>
                  <a:spcPct val="90000"/>
                </a:lnSpc>
                <a:spcBef>
                  <a:spcPts val="0"/>
                </a:spcBef>
                <a:spcAft>
                  <a:spcPts val="0"/>
                </a:spcAft>
                <a:buNone/>
              </a:pPr>
              <a:r>
                <a:rPr lang="fr-FR" sz="1200" b="0" i="0" u="none" strike="noStrike" cap="none">
                  <a:solidFill>
                    <a:schemeClr val="lt1"/>
                  </a:solidFill>
                  <a:latin typeface="Calibri"/>
                  <a:ea typeface="Calibri"/>
                  <a:cs typeface="Calibri"/>
                  <a:sym typeface="Calibri"/>
                </a:rPr>
                <a:t>/</a:t>
              </a:r>
              <a:endParaRPr sz="1200" b="0" i="0" u="none" strike="noStrike" cap="none">
                <a:solidFill>
                  <a:schemeClr val="lt1"/>
                </a:solidFill>
                <a:latin typeface="Calibri"/>
                <a:ea typeface="Calibri"/>
                <a:cs typeface="Calibri"/>
                <a:sym typeface="Calibri"/>
              </a:endParaRPr>
            </a:p>
          </p:txBody>
        </p:sp>
        <p:sp>
          <p:nvSpPr>
            <p:cNvPr id="299" name="Google Shape;299;p29"/>
            <p:cNvSpPr/>
            <p:nvPr/>
          </p:nvSpPr>
          <p:spPr>
            <a:xfrm rot="-3310531">
              <a:off x="558444" y="521636"/>
              <a:ext cx="459050" cy="40385"/>
            </a:xfrm>
            <a:custGeom>
              <a:avLst/>
              <a:gdLst/>
              <a:ahLst/>
              <a:cxnLst/>
              <a:rect l="l" t="t" r="r" b="b"/>
              <a:pathLst>
                <a:path w="120000" h="120000" extrusionOk="0">
                  <a:moveTo>
                    <a:pt x="0" y="59999"/>
                  </a:moveTo>
                  <a:lnTo>
                    <a:pt x="120000" y="59999"/>
                  </a:lnTo>
                </a:path>
              </a:pathLst>
            </a:custGeom>
            <a:noFill/>
            <a:ln w="25400" cap="flat" cmpd="sng">
              <a:solidFill>
                <a:srgbClr val="3B64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9"/>
            <p:cNvSpPr txBox="1"/>
            <p:nvPr/>
          </p:nvSpPr>
          <p:spPr>
            <a:xfrm rot="-3310531">
              <a:off x="776494" y="530353"/>
              <a:ext cx="22952" cy="22952"/>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None/>
              </a:pPr>
              <a:endParaRPr sz="500" b="0" i="0" u="none" strike="noStrike" cap="none">
                <a:solidFill>
                  <a:schemeClr val="dk1"/>
                </a:solidFill>
                <a:latin typeface="Calibri"/>
                <a:ea typeface="Calibri"/>
                <a:cs typeface="Calibri"/>
                <a:sym typeface="Calibri"/>
              </a:endParaRPr>
            </a:p>
          </p:txBody>
        </p:sp>
        <p:sp>
          <p:nvSpPr>
            <p:cNvPr id="301" name="Google Shape;301;p29"/>
            <p:cNvSpPr/>
            <p:nvPr/>
          </p:nvSpPr>
          <p:spPr>
            <a:xfrm>
              <a:off x="919044" y="189568"/>
              <a:ext cx="655369" cy="327684"/>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9"/>
            <p:cNvSpPr txBox="1"/>
            <p:nvPr/>
          </p:nvSpPr>
          <p:spPr>
            <a:xfrm>
              <a:off x="928642" y="199166"/>
              <a:ext cx="636173" cy="308488"/>
            </a:xfrm>
            <a:prstGeom prst="rect">
              <a:avLst/>
            </a:prstGeom>
            <a:noFill/>
            <a:ln>
              <a:noFill/>
            </a:ln>
          </p:spPr>
          <p:txBody>
            <a:bodyPr spcFirstLastPara="1" wrap="square" lIns="7600" tIns="7600" rIns="7600" bIns="7600" anchor="ctr" anchorCtr="0">
              <a:noAutofit/>
            </a:bodyPr>
            <a:lstStyle/>
            <a:p>
              <a:pPr marL="0" marR="0" lvl="0" indent="0" algn="ctr" rtl="0">
                <a:lnSpc>
                  <a:spcPct val="90000"/>
                </a:lnSpc>
                <a:spcBef>
                  <a:spcPts val="0"/>
                </a:spcBef>
                <a:spcAft>
                  <a:spcPts val="0"/>
                </a:spcAft>
                <a:buNone/>
              </a:pPr>
              <a:r>
                <a:rPr lang="fr-FR" sz="1200" b="0" i="0" u="none" strike="noStrike" cap="none">
                  <a:solidFill>
                    <a:schemeClr val="lt1"/>
                  </a:solidFill>
                  <a:latin typeface="Calibri"/>
                  <a:ea typeface="Calibri"/>
                  <a:cs typeface="Calibri"/>
                  <a:sym typeface="Calibri"/>
                </a:rPr>
                <a:t>etc</a:t>
              </a:r>
              <a:endParaRPr sz="1200" b="0" i="0" u="none" strike="noStrike" cap="none">
                <a:solidFill>
                  <a:schemeClr val="lt1"/>
                </a:solidFill>
                <a:latin typeface="Calibri"/>
                <a:ea typeface="Calibri"/>
                <a:cs typeface="Calibri"/>
                <a:sym typeface="Calibri"/>
              </a:endParaRPr>
            </a:p>
          </p:txBody>
        </p:sp>
        <p:sp>
          <p:nvSpPr>
            <p:cNvPr id="303" name="Google Shape;303;p29"/>
            <p:cNvSpPr/>
            <p:nvPr/>
          </p:nvSpPr>
          <p:spPr>
            <a:xfrm rot="-2142401">
              <a:off x="1544069" y="239008"/>
              <a:ext cx="322835" cy="40385"/>
            </a:xfrm>
            <a:custGeom>
              <a:avLst/>
              <a:gdLst/>
              <a:ahLst/>
              <a:cxnLst/>
              <a:rect l="l" t="t" r="r" b="b"/>
              <a:pathLst>
                <a:path w="120000" h="120000" extrusionOk="0">
                  <a:moveTo>
                    <a:pt x="0" y="59999"/>
                  </a:moveTo>
                  <a:lnTo>
                    <a:pt x="120000" y="59999"/>
                  </a:lnTo>
                </a:path>
              </a:pathLst>
            </a:custGeom>
            <a:noFill/>
            <a:ln w="25400" cap="flat" cmpd="sng">
              <a:solidFill>
                <a:srgbClr val="4674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txBox="1"/>
            <p:nvPr/>
          </p:nvSpPr>
          <p:spPr>
            <a:xfrm rot="-2142401">
              <a:off x="1697416" y="251130"/>
              <a:ext cx="16141" cy="161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None/>
              </a:pPr>
              <a:endParaRPr sz="500" b="0" i="0" u="none" strike="noStrike" cap="none">
                <a:solidFill>
                  <a:schemeClr val="dk1"/>
                </a:solidFill>
                <a:latin typeface="Calibri"/>
                <a:ea typeface="Calibri"/>
                <a:cs typeface="Calibri"/>
                <a:sym typeface="Calibri"/>
              </a:endParaRPr>
            </a:p>
          </p:txBody>
        </p:sp>
        <p:sp>
          <p:nvSpPr>
            <p:cNvPr id="305" name="Google Shape;305;p29"/>
            <p:cNvSpPr/>
            <p:nvPr/>
          </p:nvSpPr>
          <p:spPr>
            <a:xfrm>
              <a:off x="1836560" y="1149"/>
              <a:ext cx="655369" cy="327684"/>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9"/>
            <p:cNvSpPr txBox="1"/>
            <p:nvPr/>
          </p:nvSpPr>
          <p:spPr>
            <a:xfrm>
              <a:off x="1846158" y="10747"/>
              <a:ext cx="636173" cy="308488"/>
            </a:xfrm>
            <a:prstGeom prst="rect">
              <a:avLst/>
            </a:prstGeom>
            <a:noFill/>
            <a:ln>
              <a:noFill/>
            </a:ln>
          </p:spPr>
          <p:txBody>
            <a:bodyPr spcFirstLastPara="1" wrap="square" lIns="7600" tIns="7600" rIns="7600" bIns="7600" anchor="ctr" anchorCtr="0">
              <a:noAutofit/>
            </a:bodyPr>
            <a:lstStyle/>
            <a:p>
              <a:pPr marL="0" marR="0" lvl="0" indent="0" algn="ctr" rtl="0">
                <a:lnSpc>
                  <a:spcPct val="90000"/>
                </a:lnSpc>
                <a:spcBef>
                  <a:spcPts val="0"/>
                </a:spcBef>
                <a:spcAft>
                  <a:spcPts val="0"/>
                </a:spcAft>
                <a:buNone/>
              </a:pPr>
              <a:r>
                <a:rPr lang="fr-FR" sz="1200" b="0" i="0" u="none" strike="noStrike" cap="none">
                  <a:solidFill>
                    <a:schemeClr val="lt1"/>
                  </a:solidFill>
                  <a:latin typeface="Calibri"/>
                  <a:ea typeface="Calibri"/>
                  <a:cs typeface="Calibri"/>
                  <a:sym typeface="Calibri"/>
                </a:rPr>
                <a:t>samba</a:t>
              </a:r>
              <a:endParaRPr sz="1200" b="0" i="0" u="none" strike="noStrike" cap="none">
                <a:solidFill>
                  <a:schemeClr val="lt1"/>
                </a:solidFill>
                <a:latin typeface="Calibri"/>
                <a:ea typeface="Calibri"/>
                <a:cs typeface="Calibri"/>
                <a:sym typeface="Calibri"/>
              </a:endParaRPr>
            </a:p>
          </p:txBody>
        </p:sp>
        <p:sp>
          <p:nvSpPr>
            <p:cNvPr id="307" name="Google Shape;307;p29"/>
            <p:cNvSpPr/>
            <p:nvPr/>
          </p:nvSpPr>
          <p:spPr>
            <a:xfrm rot="2142401">
              <a:off x="1544069" y="427427"/>
              <a:ext cx="322835" cy="40385"/>
            </a:xfrm>
            <a:custGeom>
              <a:avLst/>
              <a:gdLst/>
              <a:ahLst/>
              <a:cxnLst/>
              <a:rect l="l" t="t" r="r" b="b"/>
              <a:pathLst>
                <a:path w="120000" h="120000" extrusionOk="0">
                  <a:moveTo>
                    <a:pt x="0" y="59999"/>
                  </a:moveTo>
                  <a:lnTo>
                    <a:pt x="120000" y="59999"/>
                  </a:lnTo>
                </a:path>
              </a:pathLst>
            </a:custGeom>
            <a:noFill/>
            <a:ln w="25400" cap="flat" cmpd="sng">
              <a:solidFill>
                <a:srgbClr val="4674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9"/>
            <p:cNvSpPr txBox="1"/>
            <p:nvPr/>
          </p:nvSpPr>
          <p:spPr>
            <a:xfrm rot="2142401">
              <a:off x="1697416" y="439549"/>
              <a:ext cx="16141" cy="161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None/>
              </a:pPr>
              <a:endParaRPr sz="500" b="0" i="0" u="none" strike="noStrike" cap="none">
                <a:solidFill>
                  <a:schemeClr val="dk1"/>
                </a:solidFill>
                <a:latin typeface="Calibri"/>
                <a:ea typeface="Calibri"/>
                <a:cs typeface="Calibri"/>
                <a:sym typeface="Calibri"/>
              </a:endParaRPr>
            </a:p>
          </p:txBody>
        </p:sp>
        <p:sp>
          <p:nvSpPr>
            <p:cNvPr id="309" name="Google Shape;309;p29"/>
            <p:cNvSpPr/>
            <p:nvPr/>
          </p:nvSpPr>
          <p:spPr>
            <a:xfrm>
              <a:off x="1836560" y="377987"/>
              <a:ext cx="710131" cy="327684"/>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txBox="1"/>
            <p:nvPr/>
          </p:nvSpPr>
          <p:spPr>
            <a:xfrm>
              <a:off x="1846158" y="387585"/>
              <a:ext cx="690935" cy="308488"/>
            </a:xfrm>
            <a:prstGeom prst="rect">
              <a:avLst/>
            </a:prstGeom>
            <a:noFill/>
            <a:ln>
              <a:noFill/>
            </a:ln>
          </p:spPr>
          <p:txBody>
            <a:bodyPr spcFirstLastPara="1" wrap="square" lIns="7600" tIns="7600" rIns="7600" bIns="7600" anchor="ctr" anchorCtr="0">
              <a:noAutofit/>
            </a:bodyPr>
            <a:lstStyle/>
            <a:p>
              <a:pPr marL="0" marR="0" lvl="0" indent="0" algn="ctr" rtl="0">
                <a:lnSpc>
                  <a:spcPct val="90000"/>
                </a:lnSpc>
                <a:spcBef>
                  <a:spcPts val="0"/>
                </a:spcBef>
                <a:spcAft>
                  <a:spcPts val="0"/>
                </a:spcAft>
                <a:buNone/>
              </a:pPr>
              <a:r>
                <a:rPr lang="fr-FR" sz="1200" b="0" i="0" u="none" strike="noStrike" cap="none">
                  <a:solidFill>
                    <a:schemeClr val="lt1"/>
                  </a:solidFill>
                  <a:latin typeface="Calibri"/>
                  <a:ea typeface="Calibri"/>
                  <a:cs typeface="Calibri"/>
                  <a:sym typeface="Calibri"/>
                </a:rPr>
                <a:t>apache2</a:t>
              </a:r>
              <a:endParaRPr sz="1200" b="0" i="0" u="none" strike="noStrike" cap="none">
                <a:solidFill>
                  <a:schemeClr val="lt1"/>
                </a:solidFill>
                <a:latin typeface="Calibri"/>
                <a:ea typeface="Calibri"/>
                <a:cs typeface="Calibri"/>
                <a:sym typeface="Calibri"/>
              </a:endParaRPr>
            </a:p>
          </p:txBody>
        </p:sp>
        <p:sp>
          <p:nvSpPr>
            <p:cNvPr id="311" name="Google Shape;311;p29"/>
            <p:cNvSpPr/>
            <p:nvPr/>
          </p:nvSpPr>
          <p:spPr>
            <a:xfrm>
              <a:off x="2546692" y="521636"/>
              <a:ext cx="262147" cy="40385"/>
            </a:xfrm>
            <a:custGeom>
              <a:avLst/>
              <a:gdLst/>
              <a:ahLst/>
              <a:cxnLst/>
              <a:rect l="l" t="t" r="r" b="b"/>
              <a:pathLst>
                <a:path w="120000" h="120000" extrusionOk="0">
                  <a:moveTo>
                    <a:pt x="0" y="59999"/>
                  </a:moveTo>
                  <a:lnTo>
                    <a:pt x="120000" y="59999"/>
                  </a:lnTo>
                </a:path>
              </a:pathLst>
            </a:custGeom>
            <a:noFill/>
            <a:ln w="25400" cap="flat" cmpd="sng">
              <a:solidFill>
                <a:srgbClr val="4674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9"/>
            <p:cNvSpPr txBox="1"/>
            <p:nvPr/>
          </p:nvSpPr>
          <p:spPr>
            <a:xfrm>
              <a:off x="2671212" y="535275"/>
              <a:ext cx="13107" cy="13107"/>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None/>
              </a:pPr>
              <a:endParaRPr sz="500" b="0" i="0" u="none" strike="noStrike" cap="none">
                <a:solidFill>
                  <a:schemeClr val="dk1"/>
                </a:solidFill>
                <a:latin typeface="Calibri"/>
                <a:ea typeface="Calibri"/>
                <a:cs typeface="Calibri"/>
                <a:sym typeface="Calibri"/>
              </a:endParaRPr>
            </a:p>
          </p:txBody>
        </p:sp>
        <p:sp>
          <p:nvSpPr>
            <p:cNvPr id="313" name="Google Shape;313;p29"/>
            <p:cNvSpPr/>
            <p:nvPr/>
          </p:nvSpPr>
          <p:spPr>
            <a:xfrm>
              <a:off x="2808840" y="377987"/>
              <a:ext cx="761532" cy="327684"/>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9"/>
            <p:cNvSpPr txBox="1"/>
            <p:nvPr/>
          </p:nvSpPr>
          <p:spPr>
            <a:xfrm>
              <a:off x="2818438" y="387585"/>
              <a:ext cx="742336" cy="308488"/>
            </a:xfrm>
            <a:prstGeom prst="rect">
              <a:avLst/>
            </a:prstGeom>
            <a:noFill/>
            <a:ln>
              <a:noFill/>
            </a:ln>
          </p:spPr>
          <p:txBody>
            <a:bodyPr spcFirstLastPara="1" wrap="square" lIns="7600" tIns="7600" rIns="7600" bIns="7600" anchor="ctr" anchorCtr="0">
              <a:noAutofit/>
            </a:bodyPr>
            <a:lstStyle/>
            <a:p>
              <a:pPr marL="0" marR="0" lvl="0" indent="0" algn="ctr" rtl="0">
                <a:lnSpc>
                  <a:spcPct val="90000"/>
                </a:lnSpc>
                <a:spcBef>
                  <a:spcPts val="0"/>
                </a:spcBef>
                <a:spcAft>
                  <a:spcPts val="0"/>
                </a:spcAft>
                <a:buNone/>
              </a:pPr>
              <a:r>
                <a:rPr lang="fr-FR" sz="1200" b="0" i="0" u="none" strike="noStrike" cap="none">
                  <a:solidFill>
                    <a:schemeClr val="lt1"/>
                  </a:solidFill>
                  <a:latin typeface="Calibri"/>
                  <a:ea typeface="Calibri"/>
                  <a:cs typeface="Calibri"/>
                  <a:sym typeface="Calibri"/>
                </a:rPr>
                <a:t>httpd.conf</a:t>
              </a:r>
              <a:endParaRPr sz="1200" b="0" i="0" u="none" strike="noStrike" cap="none">
                <a:solidFill>
                  <a:schemeClr val="lt1"/>
                </a:solidFill>
                <a:latin typeface="Calibri"/>
                <a:ea typeface="Calibri"/>
                <a:cs typeface="Calibri"/>
                <a:sym typeface="Calibri"/>
              </a:endParaRPr>
            </a:p>
          </p:txBody>
        </p:sp>
        <p:sp>
          <p:nvSpPr>
            <p:cNvPr id="315" name="Google Shape;315;p29"/>
            <p:cNvSpPr/>
            <p:nvPr/>
          </p:nvSpPr>
          <p:spPr>
            <a:xfrm rot="3310531">
              <a:off x="558444" y="898473"/>
              <a:ext cx="459050" cy="40385"/>
            </a:xfrm>
            <a:custGeom>
              <a:avLst/>
              <a:gdLst/>
              <a:ahLst/>
              <a:cxnLst/>
              <a:rect l="l" t="t" r="r" b="b"/>
              <a:pathLst>
                <a:path w="120000" h="120000" extrusionOk="0">
                  <a:moveTo>
                    <a:pt x="0" y="59999"/>
                  </a:moveTo>
                  <a:lnTo>
                    <a:pt x="120000" y="59999"/>
                  </a:lnTo>
                </a:path>
              </a:pathLst>
            </a:custGeom>
            <a:noFill/>
            <a:ln w="25400" cap="flat" cmpd="sng">
              <a:solidFill>
                <a:srgbClr val="3B64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txBox="1"/>
            <p:nvPr/>
          </p:nvSpPr>
          <p:spPr>
            <a:xfrm rot="3310531">
              <a:off x="776494" y="907190"/>
              <a:ext cx="22952" cy="22952"/>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None/>
              </a:pPr>
              <a:endParaRPr sz="500" b="0" i="0" u="none" strike="noStrike" cap="none">
                <a:solidFill>
                  <a:schemeClr val="dk1"/>
                </a:solidFill>
                <a:latin typeface="Calibri"/>
                <a:ea typeface="Calibri"/>
                <a:cs typeface="Calibri"/>
                <a:sym typeface="Calibri"/>
              </a:endParaRPr>
            </a:p>
          </p:txBody>
        </p:sp>
        <p:sp>
          <p:nvSpPr>
            <p:cNvPr id="317" name="Google Shape;317;p29"/>
            <p:cNvSpPr/>
            <p:nvPr/>
          </p:nvSpPr>
          <p:spPr>
            <a:xfrm>
              <a:off x="919044" y="943242"/>
              <a:ext cx="655369" cy="327684"/>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9"/>
            <p:cNvSpPr txBox="1"/>
            <p:nvPr/>
          </p:nvSpPr>
          <p:spPr>
            <a:xfrm>
              <a:off x="928642" y="952840"/>
              <a:ext cx="636173" cy="308488"/>
            </a:xfrm>
            <a:prstGeom prst="rect">
              <a:avLst/>
            </a:prstGeom>
            <a:noFill/>
            <a:ln>
              <a:noFill/>
            </a:ln>
          </p:spPr>
          <p:txBody>
            <a:bodyPr spcFirstLastPara="1" wrap="square" lIns="7600" tIns="7600" rIns="7600" bIns="7600" anchor="ctr" anchorCtr="0">
              <a:noAutofit/>
            </a:bodyPr>
            <a:lstStyle/>
            <a:p>
              <a:pPr marL="0" marR="0" lvl="0" indent="0" algn="ctr" rtl="0">
                <a:lnSpc>
                  <a:spcPct val="90000"/>
                </a:lnSpc>
                <a:spcBef>
                  <a:spcPts val="0"/>
                </a:spcBef>
                <a:spcAft>
                  <a:spcPts val="0"/>
                </a:spcAft>
                <a:buNone/>
              </a:pPr>
              <a:r>
                <a:rPr lang="fr-FR" sz="1200" b="0" i="0" u="none" strike="noStrike" cap="none">
                  <a:solidFill>
                    <a:schemeClr val="lt1"/>
                  </a:solidFill>
                  <a:latin typeface="Calibri"/>
                  <a:ea typeface="Calibri"/>
                  <a:cs typeface="Calibri"/>
                  <a:sym typeface="Calibri"/>
                </a:rPr>
                <a:t>home</a:t>
              </a:r>
              <a:endParaRPr sz="1200" b="0" i="0" u="none" strike="noStrike" cap="none">
                <a:solidFill>
                  <a:schemeClr val="lt1"/>
                </a:solidFill>
                <a:latin typeface="Calibri"/>
                <a:ea typeface="Calibri"/>
                <a:cs typeface="Calibri"/>
                <a:sym typeface="Calibri"/>
              </a:endParaRPr>
            </a:p>
          </p:txBody>
        </p:sp>
        <p:sp>
          <p:nvSpPr>
            <p:cNvPr id="319" name="Google Shape;319;p29"/>
            <p:cNvSpPr/>
            <p:nvPr/>
          </p:nvSpPr>
          <p:spPr>
            <a:xfrm rot="-2142401">
              <a:off x="1544069" y="992683"/>
              <a:ext cx="322835" cy="40385"/>
            </a:xfrm>
            <a:custGeom>
              <a:avLst/>
              <a:gdLst/>
              <a:ahLst/>
              <a:cxnLst/>
              <a:rect l="l" t="t" r="r" b="b"/>
              <a:pathLst>
                <a:path w="120000" h="120000" extrusionOk="0">
                  <a:moveTo>
                    <a:pt x="0" y="59999"/>
                  </a:moveTo>
                  <a:lnTo>
                    <a:pt x="120000" y="59999"/>
                  </a:lnTo>
                </a:path>
              </a:pathLst>
            </a:custGeom>
            <a:noFill/>
            <a:ln w="25400" cap="flat" cmpd="sng">
              <a:solidFill>
                <a:srgbClr val="4674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9"/>
            <p:cNvSpPr txBox="1"/>
            <p:nvPr/>
          </p:nvSpPr>
          <p:spPr>
            <a:xfrm rot="-2142401">
              <a:off x="1697416" y="1004805"/>
              <a:ext cx="16141" cy="161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None/>
              </a:pPr>
              <a:endParaRPr sz="500" b="0" i="0" u="none" strike="noStrike" cap="none">
                <a:solidFill>
                  <a:schemeClr val="dk1"/>
                </a:solidFill>
                <a:latin typeface="Calibri"/>
                <a:ea typeface="Calibri"/>
                <a:cs typeface="Calibri"/>
                <a:sym typeface="Calibri"/>
              </a:endParaRPr>
            </a:p>
          </p:txBody>
        </p:sp>
        <p:sp>
          <p:nvSpPr>
            <p:cNvPr id="321" name="Google Shape;321;p29"/>
            <p:cNvSpPr/>
            <p:nvPr/>
          </p:nvSpPr>
          <p:spPr>
            <a:xfrm>
              <a:off x="1836560" y="754824"/>
              <a:ext cx="655369" cy="327684"/>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9"/>
            <p:cNvSpPr txBox="1"/>
            <p:nvPr/>
          </p:nvSpPr>
          <p:spPr>
            <a:xfrm>
              <a:off x="1846158" y="764422"/>
              <a:ext cx="636173" cy="308488"/>
            </a:xfrm>
            <a:prstGeom prst="rect">
              <a:avLst/>
            </a:prstGeom>
            <a:noFill/>
            <a:ln>
              <a:noFill/>
            </a:ln>
          </p:spPr>
          <p:txBody>
            <a:bodyPr spcFirstLastPara="1" wrap="square" lIns="7600" tIns="7600" rIns="7600" bIns="7600" anchor="ctr" anchorCtr="0">
              <a:noAutofit/>
            </a:bodyPr>
            <a:lstStyle/>
            <a:p>
              <a:pPr marL="0" marR="0" lvl="0" indent="0" algn="ctr" rtl="0">
                <a:lnSpc>
                  <a:spcPct val="90000"/>
                </a:lnSpc>
                <a:spcBef>
                  <a:spcPts val="0"/>
                </a:spcBef>
                <a:spcAft>
                  <a:spcPts val="0"/>
                </a:spcAft>
                <a:buNone/>
              </a:pPr>
              <a:r>
                <a:rPr lang="fr-FR" sz="1200" b="0" i="0" u="none" strike="noStrike" cap="none">
                  <a:solidFill>
                    <a:schemeClr val="lt1"/>
                  </a:solidFill>
                  <a:latin typeface="Calibri"/>
                  <a:ea typeface="Calibri"/>
                  <a:cs typeface="Calibri"/>
                  <a:sym typeface="Calibri"/>
                </a:rPr>
                <a:t>nadia</a:t>
              </a:r>
              <a:endParaRPr sz="1200" b="0" i="0" u="none" strike="noStrike" cap="none">
                <a:solidFill>
                  <a:schemeClr val="lt1"/>
                </a:solidFill>
                <a:latin typeface="Calibri"/>
                <a:ea typeface="Calibri"/>
                <a:cs typeface="Calibri"/>
                <a:sym typeface="Calibri"/>
              </a:endParaRPr>
            </a:p>
          </p:txBody>
        </p:sp>
        <p:sp>
          <p:nvSpPr>
            <p:cNvPr id="323" name="Google Shape;323;p29"/>
            <p:cNvSpPr/>
            <p:nvPr/>
          </p:nvSpPr>
          <p:spPr>
            <a:xfrm rot="2142401">
              <a:off x="1544069" y="1181101"/>
              <a:ext cx="322835" cy="40385"/>
            </a:xfrm>
            <a:custGeom>
              <a:avLst/>
              <a:gdLst/>
              <a:ahLst/>
              <a:cxnLst/>
              <a:rect l="l" t="t" r="r" b="b"/>
              <a:pathLst>
                <a:path w="120000" h="120000" extrusionOk="0">
                  <a:moveTo>
                    <a:pt x="0" y="59999"/>
                  </a:moveTo>
                  <a:lnTo>
                    <a:pt x="120000" y="59999"/>
                  </a:lnTo>
                </a:path>
              </a:pathLst>
            </a:custGeom>
            <a:noFill/>
            <a:ln w="25400" cap="flat" cmpd="sng">
              <a:solidFill>
                <a:srgbClr val="4674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txBox="1"/>
            <p:nvPr/>
          </p:nvSpPr>
          <p:spPr>
            <a:xfrm rot="2142401">
              <a:off x="1697416" y="1193223"/>
              <a:ext cx="16141" cy="161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None/>
              </a:pPr>
              <a:endParaRPr sz="500" b="0" i="0" u="none" strike="noStrike" cap="none">
                <a:solidFill>
                  <a:schemeClr val="dk1"/>
                </a:solidFill>
                <a:latin typeface="Calibri"/>
                <a:ea typeface="Calibri"/>
                <a:cs typeface="Calibri"/>
                <a:sym typeface="Calibri"/>
              </a:endParaRPr>
            </a:p>
          </p:txBody>
        </p:sp>
        <p:sp>
          <p:nvSpPr>
            <p:cNvPr id="325" name="Google Shape;325;p29"/>
            <p:cNvSpPr/>
            <p:nvPr/>
          </p:nvSpPr>
          <p:spPr>
            <a:xfrm>
              <a:off x="1836560" y="1131661"/>
              <a:ext cx="655369" cy="327684"/>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txBox="1"/>
            <p:nvPr/>
          </p:nvSpPr>
          <p:spPr>
            <a:xfrm>
              <a:off x="1846158" y="1141259"/>
              <a:ext cx="636173" cy="308488"/>
            </a:xfrm>
            <a:prstGeom prst="rect">
              <a:avLst/>
            </a:prstGeom>
            <a:noFill/>
            <a:ln>
              <a:noFill/>
            </a:ln>
          </p:spPr>
          <p:txBody>
            <a:bodyPr spcFirstLastPara="1" wrap="square" lIns="7600" tIns="7600" rIns="7600" bIns="7600" anchor="ctr" anchorCtr="0">
              <a:noAutofit/>
            </a:bodyPr>
            <a:lstStyle/>
            <a:p>
              <a:pPr marL="0" marR="0" lvl="0" indent="0" algn="ctr" rtl="0">
                <a:lnSpc>
                  <a:spcPct val="90000"/>
                </a:lnSpc>
                <a:spcBef>
                  <a:spcPts val="0"/>
                </a:spcBef>
                <a:spcAft>
                  <a:spcPts val="0"/>
                </a:spcAft>
                <a:buNone/>
              </a:pPr>
              <a:r>
                <a:rPr lang="fr-FR" sz="1200" b="0" i="0" u="none" strike="noStrike" cap="none">
                  <a:solidFill>
                    <a:schemeClr val="lt1"/>
                  </a:solidFill>
                  <a:latin typeface="Calibri"/>
                  <a:ea typeface="Calibri"/>
                  <a:cs typeface="Calibri"/>
                  <a:sym typeface="Calibri"/>
                </a:rPr>
                <a:t>yasser</a:t>
              </a:r>
              <a:endParaRPr sz="1200" b="0" i="0" u="none" strike="noStrike" cap="none">
                <a:solidFill>
                  <a:schemeClr val="lt1"/>
                </a:solidFill>
                <a:latin typeface="Calibri"/>
                <a:ea typeface="Calibri"/>
                <a:cs typeface="Calibri"/>
                <a:sym typeface="Calibri"/>
              </a:endParaRPr>
            </a:p>
          </p:txBody>
        </p:sp>
      </p:grpSp>
      <p:sp>
        <p:nvSpPr>
          <p:cNvPr id="327" name="Google Shape;327;p29"/>
          <p:cNvSpPr/>
          <p:nvPr/>
        </p:nvSpPr>
        <p:spPr>
          <a:xfrm>
            <a:off x="1957388" y="3619500"/>
            <a:ext cx="1428900" cy="571500"/>
          </a:xfrm>
          <a:prstGeom prst="wedgeRectCallout">
            <a:avLst>
              <a:gd name="adj1" fmla="val 34261"/>
              <a:gd name="adj2" fmla="val 95259"/>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600" b="0" i="0" u="none" strike="noStrike" cap="none">
                <a:solidFill>
                  <a:schemeClr val="dk1"/>
                </a:solidFill>
                <a:latin typeface="Calibri"/>
                <a:ea typeface="Calibri"/>
                <a:cs typeface="Calibri"/>
                <a:sym typeface="Calibri"/>
              </a:rPr>
              <a:t>Racine de l’arborescence</a:t>
            </a:r>
            <a:endParaRPr/>
          </a:p>
        </p:txBody>
      </p:sp>
      <p:sp>
        <p:nvSpPr>
          <p:cNvPr id="328" name="Google Shape;328;p29"/>
          <p:cNvSpPr/>
          <p:nvPr/>
        </p:nvSpPr>
        <p:spPr>
          <a:xfrm>
            <a:off x="3028950" y="5262563"/>
            <a:ext cx="1285800" cy="357300"/>
          </a:xfrm>
          <a:prstGeom prst="wedgeRectCallout">
            <a:avLst>
              <a:gd name="adj1" fmla="val 32306"/>
              <a:gd name="adj2" fmla="val -129539"/>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600" b="0" i="0" u="none" strike="noStrike" cap="none">
                <a:solidFill>
                  <a:schemeClr val="dk1"/>
                </a:solidFill>
                <a:latin typeface="Calibri"/>
                <a:ea typeface="Calibri"/>
                <a:cs typeface="Calibri"/>
                <a:sym typeface="Calibri"/>
              </a:rPr>
              <a:t>Répertoire</a:t>
            </a:r>
            <a:endParaRPr/>
          </a:p>
        </p:txBody>
      </p:sp>
      <p:sp>
        <p:nvSpPr>
          <p:cNvPr id="329" name="Google Shape;329;p29"/>
          <p:cNvSpPr/>
          <p:nvPr/>
        </p:nvSpPr>
        <p:spPr>
          <a:xfrm>
            <a:off x="4886325" y="5405438"/>
            <a:ext cx="1643100" cy="285900"/>
          </a:xfrm>
          <a:prstGeom prst="wedgeRectCallout">
            <a:avLst>
              <a:gd name="adj1" fmla="val -33472"/>
              <a:gd name="adj2" fmla="val -112473"/>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600" b="0" i="0" u="none" strike="noStrike" cap="none">
                <a:solidFill>
                  <a:schemeClr val="dk1"/>
                </a:solidFill>
                <a:latin typeface="Calibri"/>
                <a:ea typeface="Calibri"/>
                <a:cs typeface="Calibri"/>
                <a:sym typeface="Calibri"/>
              </a:rPr>
              <a:t>Sous-Répertoire</a:t>
            </a:r>
            <a:endParaRPr sz="1600" b="0" i="0" u="none" strike="noStrike" cap="none">
              <a:solidFill>
                <a:schemeClr val="dk1"/>
              </a:solidFill>
              <a:latin typeface="Calibri"/>
              <a:ea typeface="Calibri"/>
              <a:cs typeface="Calibri"/>
              <a:sym typeface="Calibri"/>
            </a:endParaRPr>
          </a:p>
        </p:txBody>
      </p:sp>
      <p:sp>
        <p:nvSpPr>
          <p:cNvPr id="330" name="Google Shape;330;p29"/>
          <p:cNvSpPr/>
          <p:nvPr/>
        </p:nvSpPr>
        <p:spPr>
          <a:xfrm>
            <a:off x="5886450" y="3619500"/>
            <a:ext cx="1214400" cy="285900"/>
          </a:xfrm>
          <a:prstGeom prst="wedgeRectCallout">
            <a:avLst>
              <a:gd name="adj1" fmla="val -42747"/>
              <a:gd name="adj2" fmla="val 122193"/>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600" b="0" i="0" u="none" strike="noStrike" cap="none">
                <a:solidFill>
                  <a:schemeClr val="dk1"/>
                </a:solidFill>
                <a:latin typeface="Calibri"/>
                <a:ea typeface="Calibri"/>
                <a:cs typeface="Calibri"/>
                <a:sym typeface="Calibri"/>
              </a:rPr>
              <a:t>Fichier</a:t>
            </a:r>
            <a:endParaRPr/>
          </a:p>
        </p:txBody>
      </p:sp>
      <p:sp>
        <p:nvSpPr>
          <p:cNvPr id="331" name="Google Shape;331;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7"/>
                                        </p:tgtEl>
                                        <p:attrNameLst>
                                          <p:attrName>style.visibility</p:attrName>
                                        </p:attrNameLst>
                                      </p:cBhvr>
                                      <p:to>
                                        <p:strVal val="visible"/>
                                      </p:to>
                                    </p:set>
                                    <p:animEffect transition="in" filter="fade">
                                      <p:cBhvr>
                                        <p:cTn id="7" dur="500"/>
                                        <p:tgtEl>
                                          <p:spTgt spid="3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8"/>
                                        </p:tgtEl>
                                        <p:attrNameLst>
                                          <p:attrName>style.visibility</p:attrName>
                                        </p:attrNameLst>
                                      </p:cBhvr>
                                      <p:to>
                                        <p:strVal val="visible"/>
                                      </p:to>
                                    </p:set>
                                    <p:animEffect transition="in" filter="fade">
                                      <p:cBhvr>
                                        <p:cTn id="12" dur="500"/>
                                        <p:tgtEl>
                                          <p:spTgt spid="3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9"/>
                                        </p:tgtEl>
                                        <p:attrNameLst>
                                          <p:attrName>style.visibility</p:attrName>
                                        </p:attrNameLst>
                                      </p:cBhvr>
                                      <p:to>
                                        <p:strVal val="visible"/>
                                      </p:to>
                                    </p:set>
                                    <p:animEffect transition="in" filter="fade">
                                      <p:cBhvr>
                                        <p:cTn id="17" dur="500"/>
                                        <p:tgtEl>
                                          <p:spTgt spid="3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0"/>
                                        </p:tgtEl>
                                        <p:attrNameLst>
                                          <p:attrName>style.visibility</p:attrName>
                                        </p:attrNameLst>
                                      </p:cBhvr>
                                      <p:to>
                                        <p:strVal val="visible"/>
                                      </p:to>
                                    </p:set>
                                    <p:animEffect transition="in" filter="fade">
                                      <p:cBhvr>
                                        <p:cTn id="22" dur="500"/>
                                        <p:tgtEl>
                                          <p:spTgt spid="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0"/>
          <p:cNvSpPr txBox="1">
            <a:spLocks noGrp="1"/>
          </p:cNvSpPr>
          <p:nvPr>
            <p:ph type="body" idx="1"/>
          </p:nvPr>
        </p:nvSpPr>
        <p:spPr>
          <a:xfrm>
            <a:off x="511275" y="1110076"/>
            <a:ext cx="8229600" cy="614400"/>
          </a:xfrm>
          <a:prstGeom prst="rect">
            <a:avLst/>
          </a:prstGeom>
          <a:noFill/>
          <a:ln>
            <a:noFill/>
          </a:ln>
        </p:spPr>
        <p:txBody>
          <a:bodyPr spcFirstLastPara="1" wrap="square" lIns="91425" tIns="45700" rIns="91425" bIns="45700" anchor="t" anchorCtr="0">
            <a:normAutofit fontScale="77500" lnSpcReduction="20000"/>
          </a:bodyPr>
          <a:lstStyle/>
          <a:p>
            <a:pPr marL="342900" lvl="0" indent="-317817" algn="l" rtl="0">
              <a:spcBef>
                <a:spcPts val="0"/>
              </a:spcBef>
              <a:spcAft>
                <a:spcPts val="0"/>
              </a:spcAft>
              <a:buClr>
                <a:schemeClr val="dk1"/>
              </a:buClr>
              <a:buSzPct val="100000"/>
              <a:buFont typeface="Noto Sans Symbols"/>
              <a:buChar char="▪"/>
            </a:pPr>
            <a:r>
              <a:rPr lang="fr-FR" sz="3800"/>
              <a:t>Voici l’arborescence typique d’un système Linux :</a:t>
            </a:r>
            <a:endParaRPr sz="3800"/>
          </a:p>
          <a:p>
            <a:pPr marL="342900" lvl="0" indent="-342900" algn="l" rtl="0">
              <a:spcBef>
                <a:spcPts val="640"/>
              </a:spcBef>
              <a:spcAft>
                <a:spcPts val="0"/>
              </a:spcAft>
              <a:buClr>
                <a:schemeClr val="dk1"/>
              </a:buClr>
              <a:buSzPct val="100000"/>
              <a:buNone/>
            </a:pPr>
            <a:endParaRPr/>
          </a:p>
        </p:txBody>
      </p:sp>
      <p:sp>
        <p:nvSpPr>
          <p:cNvPr id="337" name="Google Shape;337;p30"/>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rgbClr val="FFFFFF"/>
                </a:solidFill>
                <a:latin typeface="Calibri"/>
                <a:ea typeface="Calibri"/>
                <a:cs typeface="Calibri"/>
                <a:sym typeface="Calibri"/>
              </a:rPr>
              <a:t>Linux </a:t>
            </a:r>
            <a:endParaRPr sz="1800" b="0" i="0" u="none" strike="noStrike" cap="none">
              <a:solidFill>
                <a:srgbClr val="FFFFFF"/>
              </a:solidFill>
              <a:latin typeface="Calibri"/>
              <a:ea typeface="Calibri"/>
              <a:cs typeface="Calibri"/>
              <a:sym typeface="Calibri"/>
            </a:endParaRPr>
          </a:p>
        </p:txBody>
      </p:sp>
      <p:sp>
        <p:nvSpPr>
          <p:cNvPr id="338" name="Google Shape;338;p30"/>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366092"/>
                </a:solidFill>
                <a:latin typeface="Calibri"/>
                <a:ea typeface="Calibri"/>
                <a:cs typeface="Calibri"/>
                <a:sym typeface="Calibri"/>
              </a:rPr>
              <a:t>Chapitre 1: Présentation</a:t>
            </a:r>
            <a:endParaRPr sz="1800" b="0" i="0" u="none" strike="noStrike" cap="none">
              <a:solidFill>
                <a:srgbClr val="366092"/>
              </a:solidFill>
              <a:latin typeface="Calibri"/>
              <a:ea typeface="Calibri"/>
              <a:cs typeface="Calibri"/>
              <a:sym typeface="Calibri"/>
            </a:endParaRPr>
          </a:p>
        </p:txBody>
      </p:sp>
      <p:sp>
        <p:nvSpPr>
          <p:cNvPr id="339" name="Google Shape;339;p30"/>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rgbClr val="0070C0"/>
                </a:solidFill>
                <a:latin typeface="Calibri"/>
                <a:ea typeface="Calibri"/>
                <a:cs typeface="Calibri"/>
                <a:sym typeface="Calibri"/>
              </a:rPr>
              <a:t>L'arborescence Linux</a:t>
            </a:r>
            <a:endParaRPr sz="2400" b="0" i="0" u="none" strike="noStrike" cap="none">
              <a:solidFill>
                <a:srgbClr val="0070C0"/>
              </a:solidFill>
              <a:latin typeface="Calibri"/>
              <a:ea typeface="Calibri"/>
              <a:cs typeface="Calibri"/>
              <a:sym typeface="Calibri"/>
            </a:endParaRPr>
          </a:p>
        </p:txBody>
      </p:sp>
      <p:sp>
        <p:nvSpPr>
          <p:cNvPr id="340" name="Google Shape;340;p30"/>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FFFFFF"/>
                </a:solidFill>
                <a:latin typeface="Calibri"/>
                <a:ea typeface="Calibri"/>
                <a:cs typeface="Calibri"/>
                <a:sym typeface="Calibri"/>
              </a:rPr>
              <a:t>		    					</a:t>
            </a:r>
            <a:endParaRPr sz="1400" b="0" i="0" u="none" strike="noStrike" cap="none">
              <a:solidFill>
                <a:srgbClr val="FFFFFF"/>
              </a:solidFill>
              <a:latin typeface="Calibri"/>
              <a:ea typeface="Calibri"/>
              <a:cs typeface="Calibri"/>
              <a:sym typeface="Calibri"/>
            </a:endParaRPr>
          </a:p>
        </p:txBody>
      </p:sp>
      <p:grpSp>
        <p:nvGrpSpPr>
          <p:cNvPr id="341" name="Google Shape;341;p30"/>
          <p:cNvGrpSpPr/>
          <p:nvPr/>
        </p:nvGrpSpPr>
        <p:grpSpPr>
          <a:xfrm>
            <a:off x="1435694" y="1833868"/>
            <a:ext cx="1729150" cy="3674445"/>
            <a:chOff x="564184" y="314"/>
            <a:chExt cx="1729150" cy="3674445"/>
          </a:xfrm>
        </p:grpSpPr>
        <p:sp>
          <p:nvSpPr>
            <p:cNvPr id="342" name="Google Shape;342;p30"/>
            <p:cNvSpPr/>
            <p:nvPr/>
          </p:nvSpPr>
          <p:spPr>
            <a:xfrm>
              <a:off x="564184" y="1657417"/>
              <a:ext cx="720479" cy="360239"/>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txBox="1"/>
            <p:nvPr/>
          </p:nvSpPr>
          <p:spPr>
            <a:xfrm>
              <a:off x="574735" y="1667968"/>
              <a:ext cx="699377" cy="339137"/>
            </a:xfrm>
            <a:prstGeom prst="rect">
              <a:avLst/>
            </a:prstGeom>
            <a:noFill/>
            <a:ln>
              <a:noFill/>
            </a:ln>
          </p:spPr>
          <p:txBody>
            <a:bodyPr spcFirstLastPara="1" wrap="square" lIns="13950" tIns="13950" rIns="13950" bIns="13950" anchor="ctr" anchorCtr="0">
              <a:noAutofit/>
            </a:bodyPr>
            <a:lstStyle/>
            <a:p>
              <a:pPr marL="0" marR="0" lvl="0" indent="0" algn="ctr" rtl="0">
                <a:lnSpc>
                  <a:spcPct val="90000"/>
                </a:lnSpc>
                <a:spcBef>
                  <a:spcPts val="0"/>
                </a:spcBef>
                <a:spcAft>
                  <a:spcPts val="0"/>
                </a:spcAft>
                <a:buNone/>
              </a:pPr>
              <a:r>
                <a:rPr lang="fr-FR" sz="2200" b="0" i="0" u="none" strike="noStrike" cap="none">
                  <a:solidFill>
                    <a:schemeClr val="lt1"/>
                  </a:solidFill>
                  <a:latin typeface="Calibri"/>
                  <a:ea typeface="Calibri"/>
                  <a:cs typeface="Calibri"/>
                  <a:sym typeface="Calibri"/>
                </a:rPr>
                <a:t>/</a:t>
              </a:r>
              <a:endParaRPr sz="2200" b="0" i="0" u="none" strike="noStrike" cap="none">
                <a:solidFill>
                  <a:schemeClr val="lt1"/>
                </a:solidFill>
                <a:latin typeface="Calibri"/>
                <a:ea typeface="Calibri"/>
                <a:cs typeface="Calibri"/>
                <a:sym typeface="Calibri"/>
              </a:endParaRPr>
            </a:p>
          </p:txBody>
        </p:sp>
        <p:sp>
          <p:nvSpPr>
            <p:cNvPr id="344" name="Google Shape;344;p30"/>
            <p:cNvSpPr/>
            <p:nvPr/>
          </p:nvSpPr>
          <p:spPr>
            <a:xfrm rot="-4808052">
              <a:off x="587771" y="1000163"/>
              <a:ext cx="1681976" cy="17644"/>
            </a:xfrm>
            <a:custGeom>
              <a:avLst/>
              <a:gdLst/>
              <a:ahLst/>
              <a:cxnLst/>
              <a:rect l="l" t="t" r="r" b="b"/>
              <a:pathLst>
                <a:path w="120000" h="120000" extrusionOk="0">
                  <a:moveTo>
                    <a:pt x="0" y="60000"/>
                  </a:moveTo>
                  <a:lnTo>
                    <a:pt x="120000" y="60000"/>
                  </a:lnTo>
                </a:path>
              </a:pathLst>
            </a:custGeom>
            <a:noFill/>
            <a:ln w="25400" cap="flat" cmpd="sng">
              <a:solidFill>
                <a:srgbClr val="3B64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0"/>
            <p:cNvSpPr txBox="1"/>
            <p:nvPr/>
          </p:nvSpPr>
          <p:spPr>
            <a:xfrm rot="-4808052">
              <a:off x="1386710" y="966936"/>
              <a:ext cx="84098" cy="84098"/>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None/>
              </a:pPr>
              <a:endParaRPr sz="600" b="0" i="0" u="none" strike="noStrike" cap="none">
                <a:solidFill>
                  <a:schemeClr val="dk1"/>
                </a:solidFill>
                <a:latin typeface="Calibri"/>
                <a:ea typeface="Calibri"/>
                <a:cs typeface="Calibri"/>
                <a:sym typeface="Calibri"/>
              </a:endParaRPr>
            </a:p>
          </p:txBody>
        </p:sp>
        <p:sp>
          <p:nvSpPr>
            <p:cNvPr id="346" name="Google Shape;346;p30"/>
            <p:cNvSpPr/>
            <p:nvPr/>
          </p:nvSpPr>
          <p:spPr>
            <a:xfrm>
              <a:off x="1572855" y="314"/>
              <a:ext cx="720479" cy="360239"/>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txBox="1"/>
            <p:nvPr/>
          </p:nvSpPr>
          <p:spPr>
            <a:xfrm>
              <a:off x="1583406" y="10865"/>
              <a:ext cx="699377" cy="339137"/>
            </a:xfrm>
            <a:prstGeom prst="rect">
              <a:avLst/>
            </a:prstGeom>
            <a:noFill/>
            <a:ln>
              <a:noFill/>
            </a:ln>
          </p:spPr>
          <p:txBody>
            <a:bodyPr spcFirstLastPara="1" wrap="square" lIns="13950" tIns="13950" rIns="13950" bIns="13950" anchor="ctr" anchorCtr="0">
              <a:noAutofit/>
            </a:bodyPr>
            <a:lstStyle/>
            <a:p>
              <a:pPr marL="0" marR="0" lvl="0" indent="0" algn="ctr" rtl="0">
                <a:lnSpc>
                  <a:spcPct val="90000"/>
                </a:lnSpc>
                <a:spcBef>
                  <a:spcPts val="0"/>
                </a:spcBef>
                <a:spcAft>
                  <a:spcPts val="0"/>
                </a:spcAft>
                <a:buNone/>
              </a:pPr>
              <a:r>
                <a:rPr lang="fr-FR" sz="2200" b="0" i="0" u="none" strike="noStrike" cap="none">
                  <a:solidFill>
                    <a:schemeClr val="lt1"/>
                  </a:solidFill>
                  <a:latin typeface="Calibri"/>
                  <a:ea typeface="Calibri"/>
                  <a:cs typeface="Calibri"/>
                  <a:sym typeface="Calibri"/>
                </a:rPr>
                <a:t>etc</a:t>
              </a:r>
              <a:endParaRPr sz="2200" b="0" i="0" u="none" strike="noStrike" cap="none">
                <a:solidFill>
                  <a:schemeClr val="lt1"/>
                </a:solidFill>
                <a:latin typeface="Calibri"/>
                <a:ea typeface="Calibri"/>
                <a:cs typeface="Calibri"/>
                <a:sym typeface="Calibri"/>
              </a:endParaRPr>
            </a:p>
          </p:txBody>
        </p:sp>
        <p:sp>
          <p:nvSpPr>
            <p:cNvPr id="348" name="Google Shape;348;p30"/>
            <p:cNvSpPr/>
            <p:nvPr/>
          </p:nvSpPr>
          <p:spPr>
            <a:xfrm rot="-4616685">
              <a:off x="790858" y="1207301"/>
              <a:ext cx="1275803" cy="17644"/>
            </a:xfrm>
            <a:custGeom>
              <a:avLst/>
              <a:gdLst/>
              <a:ahLst/>
              <a:cxnLst/>
              <a:rect l="l" t="t" r="r" b="b"/>
              <a:pathLst>
                <a:path w="120000" h="120000" extrusionOk="0">
                  <a:moveTo>
                    <a:pt x="0" y="60000"/>
                  </a:moveTo>
                  <a:lnTo>
                    <a:pt x="120000" y="60000"/>
                  </a:lnTo>
                </a:path>
              </a:pathLst>
            </a:custGeom>
            <a:noFill/>
            <a:ln w="25400" cap="flat" cmpd="sng">
              <a:solidFill>
                <a:srgbClr val="3B64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txBox="1"/>
            <p:nvPr/>
          </p:nvSpPr>
          <p:spPr>
            <a:xfrm rot="-4616685">
              <a:off x="1396864" y="1184228"/>
              <a:ext cx="63790" cy="6379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None/>
              </a:pPr>
              <a:endParaRPr sz="500" b="0" i="0" u="none" strike="noStrike" cap="none">
                <a:solidFill>
                  <a:schemeClr val="dk1"/>
                </a:solidFill>
                <a:latin typeface="Calibri"/>
                <a:ea typeface="Calibri"/>
                <a:cs typeface="Calibri"/>
                <a:sym typeface="Calibri"/>
              </a:endParaRPr>
            </a:p>
          </p:txBody>
        </p:sp>
        <p:sp>
          <p:nvSpPr>
            <p:cNvPr id="350" name="Google Shape;350;p30"/>
            <p:cNvSpPr/>
            <p:nvPr/>
          </p:nvSpPr>
          <p:spPr>
            <a:xfrm>
              <a:off x="1572855" y="414589"/>
              <a:ext cx="720479" cy="360239"/>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txBox="1"/>
            <p:nvPr/>
          </p:nvSpPr>
          <p:spPr>
            <a:xfrm>
              <a:off x="1583406" y="425140"/>
              <a:ext cx="699377" cy="339137"/>
            </a:xfrm>
            <a:prstGeom prst="rect">
              <a:avLst/>
            </a:prstGeom>
            <a:noFill/>
            <a:ln>
              <a:noFill/>
            </a:ln>
          </p:spPr>
          <p:txBody>
            <a:bodyPr spcFirstLastPara="1" wrap="square" lIns="13950" tIns="13950" rIns="13950" bIns="13950" anchor="ctr" anchorCtr="0">
              <a:noAutofit/>
            </a:bodyPr>
            <a:lstStyle/>
            <a:p>
              <a:pPr marL="0" marR="0" lvl="0" indent="0" algn="ctr" rtl="0">
                <a:lnSpc>
                  <a:spcPct val="90000"/>
                </a:lnSpc>
                <a:spcBef>
                  <a:spcPts val="0"/>
                </a:spcBef>
                <a:spcAft>
                  <a:spcPts val="0"/>
                </a:spcAft>
                <a:buNone/>
              </a:pPr>
              <a:r>
                <a:rPr lang="fr-FR" sz="2200" b="0" i="0" u="none" strike="noStrike" cap="none">
                  <a:solidFill>
                    <a:schemeClr val="lt1"/>
                  </a:solidFill>
                  <a:latin typeface="Calibri"/>
                  <a:ea typeface="Calibri"/>
                  <a:cs typeface="Calibri"/>
                  <a:sym typeface="Calibri"/>
                </a:rPr>
                <a:t>bin</a:t>
              </a:r>
              <a:endParaRPr sz="2200" b="0" i="0" u="none" strike="noStrike" cap="none">
                <a:solidFill>
                  <a:schemeClr val="lt1"/>
                </a:solidFill>
                <a:latin typeface="Calibri"/>
                <a:ea typeface="Calibri"/>
                <a:cs typeface="Calibri"/>
                <a:sym typeface="Calibri"/>
              </a:endParaRPr>
            </a:p>
          </p:txBody>
        </p:sp>
        <p:sp>
          <p:nvSpPr>
            <p:cNvPr id="352" name="Google Shape;352;p30"/>
            <p:cNvSpPr/>
            <p:nvPr/>
          </p:nvSpPr>
          <p:spPr>
            <a:xfrm rot="-4249260">
              <a:off x="990139" y="1414439"/>
              <a:ext cx="877241" cy="17644"/>
            </a:xfrm>
            <a:custGeom>
              <a:avLst/>
              <a:gdLst/>
              <a:ahLst/>
              <a:cxnLst/>
              <a:rect l="l" t="t" r="r" b="b"/>
              <a:pathLst>
                <a:path w="120000" h="120000" extrusionOk="0">
                  <a:moveTo>
                    <a:pt x="0" y="60000"/>
                  </a:moveTo>
                  <a:lnTo>
                    <a:pt x="120000" y="60000"/>
                  </a:lnTo>
                </a:path>
              </a:pathLst>
            </a:custGeom>
            <a:noFill/>
            <a:ln w="25400" cap="flat" cmpd="sng">
              <a:solidFill>
                <a:srgbClr val="3B64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txBox="1"/>
            <p:nvPr/>
          </p:nvSpPr>
          <p:spPr>
            <a:xfrm rot="-4249260">
              <a:off x="1406828" y="1401330"/>
              <a:ext cx="43862" cy="43862"/>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None/>
              </a:pPr>
              <a:endParaRPr sz="500" b="0" i="0" u="none" strike="noStrike" cap="none">
                <a:solidFill>
                  <a:schemeClr val="dk1"/>
                </a:solidFill>
                <a:latin typeface="Calibri"/>
                <a:ea typeface="Calibri"/>
                <a:cs typeface="Calibri"/>
                <a:sym typeface="Calibri"/>
              </a:endParaRPr>
            </a:p>
          </p:txBody>
        </p:sp>
        <p:sp>
          <p:nvSpPr>
            <p:cNvPr id="354" name="Google Shape;354;p30"/>
            <p:cNvSpPr/>
            <p:nvPr/>
          </p:nvSpPr>
          <p:spPr>
            <a:xfrm>
              <a:off x="1572855" y="828865"/>
              <a:ext cx="720479" cy="360239"/>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txBox="1"/>
            <p:nvPr/>
          </p:nvSpPr>
          <p:spPr>
            <a:xfrm>
              <a:off x="1583406" y="839416"/>
              <a:ext cx="699377" cy="339137"/>
            </a:xfrm>
            <a:prstGeom prst="rect">
              <a:avLst/>
            </a:prstGeom>
            <a:noFill/>
            <a:ln>
              <a:noFill/>
            </a:ln>
          </p:spPr>
          <p:txBody>
            <a:bodyPr spcFirstLastPara="1" wrap="square" lIns="13950" tIns="13950" rIns="13950" bIns="13950" anchor="ctr" anchorCtr="0">
              <a:noAutofit/>
            </a:bodyPr>
            <a:lstStyle/>
            <a:p>
              <a:pPr marL="0" marR="0" lvl="0" indent="0" algn="ctr" rtl="0">
                <a:lnSpc>
                  <a:spcPct val="90000"/>
                </a:lnSpc>
                <a:spcBef>
                  <a:spcPts val="0"/>
                </a:spcBef>
                <a:spcAft>
                  <a:spcPts val="0"/>
                </a:spcAft>
                <a:buNone/>
              </a:pPr>
              <a:r>
                <a:rPr lang="fr-FR" sz="2200" b="0" i="0" u="none" strike="noStrike" cap="none">
                  <a:solidFill>
                    <a:schemeClr val="lt1"/>
                  </a:solidFill>
                  <a:latin typeface="Calibri"/>
                  <a:ea typeface="Calibri"/>
                  <a:cs typeface="Calibri"/>
                  <a:sym typeface="Calibri"/>
                </a:rPr>
                <a:t>boot</a:t>
              </a:r>
              <a:endParaRPr sz="2200" b="0" i="0" u="none" strike="noStrike" cap="none">
                <a:solidFill>
                  <a:schemeClr val="lt1"/>
                </a:solidFill>
                <a:latin typeface="Calibri"/>
                <a:ea typeface="Calibri"/>
                <a:cs typeface="Calibri"/>
                <a:sym typeface="Calibri"/>
              </a:endParaRPr>
            </a:p>
          </p:txBody>
        </p:sp>
        <p:sp>
          <p:nvSpPr>
            <p:cNvPr id="356" name="Google Shape;356;p30"/>
            <p:cNvSpPr/>
            <p:nvPr/>
          </p:nvSpPr>
          <p:spPr>
            <a:xfrm rot="-3310531">
              <a:off x="1176431" y="1621577"/>
              <a:ext cx="504657" cy="17644"/>
            </a:xfrm>
            <a:custGeom>
              <a:avLst/>
              <a:gdLst/>
              <a:ahLst/>
              <a:cxnLst/>
              <a:rect l="l" t="t" r="r" b="b"/>
              <a:pathLst>
                <a:path w="120000" h="120000" extrusionOk="0">
                  <a:moveTo>
                    <a:pt x="0" y="60000"/>
                  </a:moveTo>
                  <a:lnTo>
                    <a:pt x="120000" y="60000"/>
                  </a:lnTo>
                </a:path>
              </a:pathLst>
            </a:custGeom>
            <a:noFill/>
            <a:ln w="25400" cap="flat" cmpd="sng">
              <a:solidFill>
                <a:srgbClr val="3B64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txBox="1"/>
            <p:nvPr/>
          </p:nvSpPr>
          <p:spPr>
            <a:xfrm rot="-3310531">
              <a:off x="1416143" y="1617782"/>
              <a:ext cx="25232" cy="25232"/>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None/>
              </a:pPr>
              <a:endParaRPr sz="500" b="0" i="0" u="none" strike="noStrike" cap="none">
                <a:solidFill>
                  <a:schemeClr val="dk1"/>
                </a:solidFill>
                <a:latin typeface="Calibri"/>
                <a:ea typeface="Calibri"/>
                <a:cs typeface="Calibri"/>
                <a:sym typeface="Calibri"/>
              </a:endParaRPr>
            </a:p>
          </p:txBody>
        </p:sp>
        <p:sp>
          <p:nvSpPr>
            <p:cNvPr id="358" name="Google Shape;358;p30"/>
            <p:cNvSpPr/>
            <p:nvPr/>
          </p:nvSpPr>
          <p:spPr>
            <a:xfrm>
              <a:off x="1572855" y="1243141"/>
              <a:ext cx="720479" cy="360239"/>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txBox="1"/>
            <p:nvPr/>
          </p:nvSpPr>
          <p:spPr>
            <a:xfrm>
              <a:off x="1583406" y="1253692"/>
              <a:ext cx="699377" cy="339137"/>
            </a:xfrm>
            <a:prstGeom prst="rect">
              <a:avLst/>
            </a:prstGeom>
            <a:noFill/>
            <a:ln>
              <a:noFill/>
            </a:ln>
          </p:spPr>
          <p:txBody>
            <a:bodyPr spcFirstLastPara="1" wrap="square" lIns="13950" tIns="13950" rIns="13950" bIns="13950" anchor="ctr" anchorCtr="0">
              <a:noAutofit/>
            </a:bodyPr>
            <a:lstStyle/>
            <a:p>
              <a:pPr marL="0" marR="0" lvl="0" indent="0" algn="ctr" rtl="0">
                <a:lnSpc>
                  <a:spcPct val="90000"/>
                </a:lnSpc>
                <a:spcBef>
                  <a:spcPts val="0"/>
                </a:spcBef>
                <a:spcAft>
                  <a:spcPts val="0"/>
                </a:spcAft>
                <a:buNone/>
              </a:pPr>
              <a:r>
                <a:rPr lang="fr-FR" sz="2200" b="0" i="0" u="none" strike="noStrike" cap="none">
                  <a:solidFill>
                    <a:schemeClr val="lt1"/>
                  </a:solidFill>
                  <a:latin typeface="Calibri"/>
                  <a:ea typeface="Calibri"/>
                  <a:cs typeface="Calibri"/>
                  <a:sym typeface="Calibri"/>
                </a:rPr>
                <a:t>dev</a:t>
              </a:r>
              <a:endParaRPr sz="2200" b="0" i="0" u="none" strike="noStrike" cap="none">
                <a:solidFill>
                  <a:schemeClr val="lt1"/>
                </a:solidFill>
                <a:latin typeface="Calibri"/>
                <a:ea typeface="Calibri"/>
                <a:cs typeface="Calibri"/>
                <a:sym typeface="Calibri"/>
              </a:endParaRPr>
            </a:p>
          </p:txBody>
        </p:sp>
        <p:sp>
          <p:nvSpPr>
            <p:cNvPr id="360" name="Google Shape;360;p30"/>
            <p:cNvSpPr/>
            <p:nvPr/>
          </p:nvSpPr>
          <p:spPr>
            <a:xfrm>
              <a:off x="1284664" y="1828714"/>
              <a:ext cx="288191" cy="17644"/>
            </a:xfrm>
            <a:custGeom>
              <a:avLst/>
              <a:gdLst/>
              <a:ahLst/>
              <a:cxnLst/>
              <a:rect l="l" t="t" r="r" b="b"/>
              <a:pathLst>
                <a:path w="120000" h="120000" extrusionOk="0">
                  <a:moveTo>
                    <a:pt x="0" y="60000"/>
                  </a:moveTo>
                  <a:lnTo>
                    <a:pt x="120000" y="60000"/>
                  </a:lnTo>
                </a:path>
              </a:pathLst>
            </a:custGeom>
            <a:noFill/>
            <a:ln w="25400" cap="flat" cmpd="sng">
              <a:solidFill>
                <a:srgbClr val="3B64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txBox="1"/>
            <p:nvPr/>
          </p:nvSpPr>
          <p:spPr>
            <a:xfrm>
              <a:off x="1421555" y="1830332"/>
              <a:ext cx="14409" cy="14409"/>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None/>
              </a:pPr>
              <a:endParaRPr sz="500" b="0" i="0" u="none" strike="noStrike" cap="none">
                <a:solidFill>
                  <a:schemeClr val="dk1"/>
                </a:solidFill>
                <a:latin typeface="Calibri"/>
                <a:ea typeface="Calibri"/>
                <a:cs typeface="Calibri"/>
                <a:sym typeface="Calibri"/>
              </a:endParaRPr>
            </a:p>
          </p:txBody>
        </p:sp>
        <p:sp>
          <p:nvSpPr>
            <p:cNvPr id="362" name="Google Shape;362;p30"/>
            <p:cNvSpPr/>
            <p:nvPr/>
          </p:nvSpPr>
          <p:spPr>
            <a:xfrm>
              <a:off x="1572855" y="1657417"/>
              <a:ext cx="720479" cy="360239"/>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txBox="1"/>
            <p:nvPr/>
          </p:nvSpPr>
          <p:spPr>
            <a:xfrm>
              <a:off x="1583406" y="1667968"/>
              <a:ext cx="699377" cy="339137"/>
            </a:xfrm>
            <a:prstGeom prst="rect">
              <a:avLst/>
            </a:prstGeom>
            <a:noFill/>
            <a:ln>
              <a:noFill/>
            </a:ln>
          </p:spPr>
          <p:txBody>
            <a:bodyPr spcFirstLastPara="1" wrap="square" lIns="13950" tIns="13950" rIns="13950" bIns="13950" anchor="ctr" anchorCtr="0">
              <a:noAutofit/>
            </a:bodyPr>
            <a:lstStyle/>
            <a:p>
              <a:pPr marL="0" marR="0" lvl="0" indent="0" algn="ctr" rtl="0">
                <a:lnSpc>
                  <a:spcPct val="90000"/>
                </a:lnSpc>
                <a:spcBef>
                  <a:spcPts val="0"/>
                </a:spcBef>
                <a:spcAft>
                  <a:spcPts val="0"/>
                </a:spcAft>
                <a:buNone/>
              </a:pPr>
              <a:r>
                <a:rPr lang="fr-FR" sz="2200" b="0" i="0" u="none" strike="noStrike" cap="none">
                  <a:solidFill>
                    <a:schemeClr val="lt1"/>
                  </a:solidFill>
                  <a:latin typeface="Calibri"/>
                  <a:ea typeface="Calibri"/>
                  <a:cs typeface="Calibri"/>
                  <a:sym typeface="Calibri"/>
                </a:rPr>
                <a:t>home</a:t>
              </a:r>
              <a:endParaRPr sz="2200" b="0" i="0" u="none" strike="noStrike" cap="none">
                <a:solidFill>
                  <a:schemeClr val="lt1"/>
                </a:solidFill>
                <a:latin typeface="Calibri"/>
                <a:ea typeface="Calibri"/>
                <a:cs typeface="Calibri"/>
                <a:sym typeface="Calibri"/>
              </a:endParaRPr>
            </a:p>
          </p:txBody>
        </p:sp>
        <p:sp>
          <p:nvSpPr>
            <p:cNvPr id="364" name="Google Shape;364;p30"/>
            <p:cNvSpPr/>
            <p:nvPr/>
          </p:nvSpPr>
          <p:spPr>
            <a:xfrm rot="3310531">
              <a:off x="1176431" y="2035852"/>
              <a:ext cx="504657" cy="17644"/>
            </a:xfrm>
            <a:custGeom>
              <a:avLst/>
              <a:gdLst/>
              <a:ahLst/>
              <a:cxnLst/>
              <a:rect l="l" t="t" r="r" b="b"/>
              <a:pathLst>
                <a:path w="120000" h="120000" extrusionOk="0">
                  <a:moveTo>
                    <a:pt x="0" y="60000"/>
                  </a:moveTo>
                  <a:lnTo>
                    <a:pt x="120000" y="60000"/>
                  </a:lnTo>
                </a:path>
              </a:pathLst>
            </a:custGeom>
            <a:noFill/>
            <a:ln w="25400" cap="flat" cmpd="sng">
              <a:solidFill>
                <a:srgbClr val="3B64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txBox="1"/>
            <p:nvPr/>
          </p:nvSpPr>
          <p:spPr>
            <a:xfrm rot="3310531">
              <a:off x="1416143" y="2032058"/>
              <a:ext cx="25232" cy="25232"/>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None/>
              </a:pPr>
              <a:endParaRPr sz="500" b="0" i="0" u="none" strike="noStrike" cap="none">
                <a:solidFill>
                  <a:schemeClr val="dk1"/>
                </a:solidFill>
                <a:latin typeface="Calibri"/>
                <a:ea typeface="Calibri"/>
                <a:cs typeface="Calibri"/>
                <a:sym typeface="Calibri"/>
              </a:endParaRPr>
            </a:p>
          </p:txBody>
        </p:sp>
        <p:sp>
          <p:nvSpPr>
            <p:cNvPr id="366" name="Google Shape;366;p30"/>
            <p:cNvSpPr/>
            <p:nvPr/>
          </p:nvSpPr>
          <p:spPr>
            <a:xfrm>
              <a:off x="1572855" y="2071692"/>
              <a:ext cx="720479" cy="360239"/>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txBox="1"/>
            <p:nvPr/>
          </p:nvSpPr>
          <p:spPr>
            <a:xfrm>
              <a:off x="1583406" y="2082243"/>
              <a:ext cx="699377" cy="339137"/>
            </a:xfrm>
            <a:prstGeom prst="rect">
              <a:avLst/>
            </a:prstGeom>
            <a:noFill/>
            <a:ln>
              <a:noFill/>
            </a:ln>
          </p:spPr>
          <p:txBody>
            <a:bodyPr spcFirstLastPara="1" wrap="square" lIns="13950" tIns="13950" rIns="13950" bIns="13950" anchor="ctr" anchorCtr="0">
              <a:noAutofit/>
            </a:bodyPr>
            <a:lstStyle/>
            <a:p>
              <a:pPr marL="0" marR="0" lvl="0" indent="0" algn="ctr" rtl="0">
                <a:lnSpc>
                  <a:spcPct val="90000"/>
                </a:lnSpc>
                <a:spcBef>
                  <a:spcPts val="0"/>
                </a:spcBef>
                <a:spcAft>
                  <a:spcPts val="0"/>
                </a:spcAft>
                <a:buNone/>
              </a:pPr>
              <a:r>
                <a:rPr lang="fr-FR" sz="2200" b="0" i="0" u="none" strike="noStrike" cap="none">
                  <a:solidFill>
                    <a:schemeClr val="lt1"/>
                  </a:solidFill>
                  <a:latin typeface="Calibri"/>
                  <a:ea typeface="Calibri"/>
                  <a:cs typeface="Calibri"/>
                  <a:sym typeface="Calibri"/>
                </a:rPr>
                <a:t>root</a:t>
              </a:r>
              <a:endParaRPr sz="2200" b="0" i="0" u="none" strike="noStrike" cap="none">
                <a:solidFill>
                  <a:schemeClr val="lt1"/>
                </a:solidFill>
                <a:latin typeface="Calibri"/>
                <a:ea typeface="Calibri"/>
                <a:cs typeface="Calibri"/>
                <a:sym typeface="Calibri"/>
              </a:endParaRPr>
            </a:p>
          </p:txBody>
        </p:sp>
        <p:sp>
          <p:nvSpPr>
            <p:cNvPr id="368" name="Google Shape;368;p30"/>
            <p:cNvSpPr/>
            <p:nvPr/>
          </p:nvSpPr>
          <p:spPr>
            <a:xfrm rot="4249260">
              <a:off x="990139" y="2242990"/>
              <a:ext cx="877241" cy="17644"/>
            </a:xfrm>
            <a:custGeom>
              <a:avLst/>
              <a:gdLst/>
              <a:ahLst/>
              <a:cxnLst/>
              <a:rect l="l" t="t" r="r" b="b"/>
              <a:pathLst>
                <a:path w="120000" h="120000" extrusionOk="0">
                  <a:moveTo>
                    <a:pt x="0" y="60000"/>
                  </a:moveTo>
                  <a:lnTo>
                    <a:pt x="120000" y="60000"/>
                  </a:lnTo>
                </a:path>
              </a:pathLst>
            </a:custGeom>
            <a:noFill/>
            <a:ln w="25400" cap="flat" cmpd="sng">
              <a:solidFill>
                <a:srgbClr val="3B64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txBox="1"/>
            <p:nvPr/>
          </p:nvSpPr>
          <p:spPr>
            <a:xfrm rot="4249260">
              <a:off x="1406828" y="2229881"/>
              <a:ext cx="43862" cy="43862"/>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None/>
              </a:pPr>
              <a:endParaRPr sz="500" b="0" i="0" u="none" strike="noStrike" cap="none">
                <a:solidFill>
                  <a:schemeClr val="dk1"/>
                </a:solidFill>
                <a:latin typeface="Calibri"/>
                <a:ea typeface="Calibri"/>
                <a:cs typeface="Calibri"/>
                <a:sym typeface="Calibri"/>
              </a:endParaRPr>
            </a:p>
          </p:txBody>
        </p:sp>
        <p:sp>
          <p:nvSpPr>
            <p:cNvPr id="370" name="Google Shape;370;p30"/>
            <p:cNvSpPr/>
            <p:nvPr/>
          </p:nvSpPr>
          <p:spPr>
            <a:xfrm>
              <a:off x="1572855" y="2485968"/>
              <a:ext cx="720479" cy="360239"/>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txBox="1"/>
            <p:nvPr/>
          </p:nvSpPr>
          <p:spPr>
            <a:xfrm>
              <a:off x="1583406" y="2496519"/>
              <a:ext cx="699377" cy="339137"/>
            </a:xfrm>
            <a:prstGeom prst="rect">
              <a:avLst/>
            </a:prstGeom>
            <a:noFill/>
            <a:ln>
              <a:noFill/>
            </a:ln>
          </p:spPr>
          <p:txBody>
            <a:bodyPr spcFirstLastPara="1" wrap="square" lIns="13950" tIns="13950" rIns="13950" bIns="13950" anchor="ctr" anchorCtr="0">
              <a:noAutofit/>
            </a:bodyPr>
            <a:lstStyle/>
            <a:p>
              <a:pPr marL="0" marR="0" lvl="0" indent="0" algn="ctr" rtl="0">
                <a:lnSpc>
                  <a:spcPct val="90000"/>
                </a:lnSpc>
                <a:spcBef>
                  <a:spcPts val="0"/>
                </a:spcBef>
                <a:spcAft>
                  <a:spcPts val="0"/>
                </a:spcAft>
                <a:buNone/>
              </a:pPr>
              <a:r>
                <a:rPr lang="fr-FR" sz="2200" b="0" i="0" u="none" strike="noStrike" cap="none">
                  <a:solidFill>
                    <a:schemeClr val="lt1"/>
                  </a:solidFill>
                  <a:latin typeface="Calibri"/>
                  <a:ea typeface="Calibri"/>
                  <a:cs typeface="Calibri"/>
                  <a:sym typeface="Calibri"/>
                </a:rPr>
                <a:t>usr</a:t>
              </a:r>
              <a:endParaRPr sz="2200" b="0" i="0" u="none" strike="noStrike" cap="none">
                <a:solidFill>
                  <a:schemeClr val="lt1"/>
                </a:solidFill>
                <a:latin typeface="Calibri"/>
                <a:ea typeface="Calibri"/>
                <a:cs typeface="Calibri"/>
                <a:sym typeface="Calibri"/>
              </a:endParaRPr>
            </a:p>
          </p:txBody>
        </p:sp>
        <p:sp>
          <p:nvSpPr>
            <p:cNvPr id="372" name="Google Shape;372;p30"/>
            <p:cNvSpPr/>
            <p:nvPr/>
          </p:nvSpPr>
          <p:spPr>
            <a:xfrm rot="4616685">
              <a:off x="790858" y="2450128"/>
              <a:ext cx="1275803" cy="17644"/>
            </a:xfrm>
            <a:custGeom>
              <a:avLst/>
              <a:gdLst/>
              <a:ahLst/>
              <a:cxnLst/>
              <a:rect l="l" t="t" r="r" b="b"/>
              <a:pathLst>
                <a:path w="120000" h="120000" extrusionOk="0">
                  <a:moveTo>
                    <a:pt x="0" y="60000"/>
                  </a:moveTo>
                  <a:lnTo>
                    <a:pt x="120000" y="60000"/>
                  </a:lnTo>
                </a:path>
              </a:pathLst>
            </a:custGeom>
            <a:noFill/>
            <a:ln w="25400" cap="flat" cmpd="sng">
              <a:solidFill>
                <a:srgbClr val="3B64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txBox="1"/>
            <p:nvPr/>
          </p:nvSpPr>
          <p:spPr>
            <a:xfrm rot="4616685">
              <a:off x="1396864" y="2427055"/>
              <a:ext cx="63790" cy="6379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None/>
              </a:pPr>
              <a:endParaRPr sz="500" b="0" i="0" u="none" strike="noStrike" cap="none">
                <a:solidFill>
                  <a:schemeClr val="dk1"/>
                </a:solidFill>
                <a:latin typeface="Calibri"/>
                <a:ea typeface="Calibri"/>
                <a:cs typeface="Calibri"/>
                <a:sym typeface="Calibri"/>
              </a:endParaRPr>
            </a:p>
          </p:txBody>
        </p:sp>
        <p:sp>
          <p:nvSpPr>
            <p:cNvPr id="374" name="Google Shape;374;p30"/>
            <p:cNvSpPr/>
            <p:nvPr/>
          </p:nvSpPr>
          <p:spPr>
            <a:xfrm>
              <a:off x="1572855" y="2900244"/>
              <a:ext cx="720479" cy="360239"/>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txBox="1"/>
            <p:nvPr/>
          </p:nvSpPr>
          <p:spPr>
            <a:xfrm>
              <a:off x="1583406" y="2910795"/>
              <a:ext cx="699377" cy="339137"/>
            </a:xfrm>
            <a:prstGeom prst="rect">
              <a:avLst/>
            </a:prstGeom>
            <a:noFill/>
            <a:ln>
              <a:noFill/>
            </a:ln>
          </p:spPr>
          <p:txBody>
            <a:bodyPr spcFirstLastPara="1" wrap="square" lIns="13950" tIns="13950" rIns="13950" bIns="13950" anchor="ctr" anchorCtr="0">
              <a:noAutofit/>
            </a:bodyPr>
            <a:lstStyle/>
            <a:p>
              <a:pPr marL="0" marR="0" lvl="0" indent="0" algn="ctr" rtl="0">
                <a:lnSpc>
                  <a:spcPct val="90000"/>
                </a:lnSpc>
                <a:spcBef>
                  <a:spcPts val="0"/>
                </a:spcBef>
                <a:spcAft>
                  <a:spcPts val="0"/>
                </a:spcAft>
                <a:buNone/>
              </a:pPr>
              <a:r>
                <a:rPr lang="fr-FR" sz="2200" b="0" i="0" u="none" strike="noStrike" cap="none">
                  <a:solidFill>
                    <a:schemeClr val="lt1"/>
                  </a:solidFill>
                  <a:latin typeface="Calibri"/>
                  <a:ea typeface="Calibri"/>
                  <a:cs typeface="Calibri"/>
                  <a:sym typeface="Calibri"/>
                </a:rPr>
                <a:t>var</a:t>
              </a:r>
              <a:endParaRPr sz="2200" b="0" i="0" u="none" strike="noStrike" cap="none">
                <a:solidFill>
                  <a:schemeClr val="lt1"/>
                </a:solidFill>
                <a:latin typeface="Calibri"/>
                <a:ea typeface="Calibri"/>
                <a:cs typeface="Calibri"/>
                <a:sym typeface="Calibri"/>
              </a:endParaRPr>
            </a:p>
          </p:txBody>
        </p:sp>
        <p:sp>
          <p:nvSpPr>
            <p:cNvPr id="376" name="Google Shape;376;p30"/>
            <p:cNvSpPr/>
            <p:nvPr/>
          </p:nvSpPr>
          <p:spPr>
            <a:xfrm rot="4808052">
              <a:off x="587771" y="2657266"/>
              <a:ext cx="1681976" cy="17644"/>
            </a:xfrm>
            <a:custGeom>
              <a:avLst/>
              <a:gdLst/>
              <a:ahLst/>
              <a:cxnLst/>
              <a:rect l="l" t="t" r="r" b="b"/>
              <a:pathLst>
                <a:path w="120000" h="120000" extrusionOk="0">
                  <a:moveTo>
                    <a:pt x="0" y="60000"/>
                  </a:moveTo>
                  <a:lnTo>
                    <a:pt x="120000" y="60000"/>
                  </a:lnTo>
                </a:path>
              </a:pathLst>
            </a:custGeom>
            <a:noFill/>
            <a:ln w="25400" cap="flat" cmpd="sng">
              <a:solidFill>
                <a:srgbClr val="3B64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txBox="1"/>
            <p:nvPr/>
          </p:nvSpPr>
          <p:spPr>
            <a:xfrm rot="4808052">
              <a:off x="1386710" y="2624039"/>
              <a:ext cx="84098" cy="84098"/>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None/>
              </a:pPr>
              <a:endParaRPr sz="600" b="0" i="0" u="none" strike="noStrike" cap="none">
                <a:solidFill>
                  <a:schemeClr val="dk1"/>
                </a:solidFill>
                <a:latin typeface="Calibri"/>
                <a:ea typeface="Calibri"/>
                <a:cs typeface="Calibri"/>
                <a:sym typeface="Calibri"/>
              </a:endParaRPr>
            </a:p>
          </p:txBody>
        </p:sp>
        <p:sp>
          <p:nvSpPr>
            <p:cNvPr id="378" name="Google Shape;378;p30"/>
            <p:cNvSpPr/>
            <p:nvPr/>
          </p:nvSpPr>
          <p:spPr>
            <a:xfrm>
              <a:off x="1572855" y="3314520"/>
              <a:ext cx="720479" cy="360239"/>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txBox="1"/>
            <p:nvPr/>
          </p:nvSpPr>
          <p:spPr>
            <a:xfrm>
              <a:off x="1583406" y="3325071"/>
              <a:ext cx="699377" cy="339137"/>
            </a:xfrm>
            <a:prstGeom prst="rect">
              <a:avLst/>
            </a:prstGeom>
            <a:noFill/>
            <a:ln>
              <a:noFill/>
            </a:ln>
          </p:spPr>
          <p:txBody>
            <a:bodyPr spcFirstLastPara="1" wrap="square" lIns="13950" tIns="13950" rIns="13950" bIns="13950" anchor="ctr" anchorCtr="0">
              <a:noAutofit/>
            </a:bodyPr>
            <a:lstStyle/>
            <a:p>
              <a:pPr marL="0" marR="0" lvl="0" indent="0" algn="ctr" rtl="0">
                <a:lnSpc>
                  <a:spcPct val="90000"/>
                </a:lnSpc>
                <a:spcBef>
                  <a:spcPts val="0"/>
                </a:spcBef>
                <a:spcAft>
                  <a:spcPts val="0"/>
                </a:spcAft>
                <a:buNone/>
              </a:pPr>
              <a:r>
                <a:rPr lang="fr-FR" sz="2200" b="0" i="0" u="none" strike="noStrike" cap="none">
                  <a:solidFill>
                    <a:schemeClr val="lt1"/>
                  </a:solidFill>
                  <a:latin typeface="Calibri"/>
                  <a:ea typeface="Calibri"/>
                  <a:cs typeface="Calibri"/>
                  <a:sym typeface="Calibri"/>
                </a:rPr>
                <a:t>proc</a:t>
              </a:r>
              <a:endParaRPr sz="2200" b="0" i="0" u="none" strike="noStrike" cap="none">
                <a:solidFill>
                  <a:schemeClr val="lt1"/>
                </a:solidFill>
                <a:latin typeface="Calibri"/>
                <a:ea typeface="Calibri"/>
                <a:cs typeface="Calibri"/>
                <a:sym typeface="Calibri"/>
              </a:endParaRPr>
            </a:p>
          </p:txBody>
        </p:sp>
      </p:grpSp>
      <p:sp>
        <p:nvSpPr>
          <p:cNvPr id="380" name="Google Shape;380;p30"/>
          <p:cNvSpPr/>
          <p:nvPr/>
        </p:nvSpPr>
        <p:spPr>
          <a:xfrm>
            <a:off x="442913" y="2690817"/>
            <a:ext cx="1428900" cy="571500"/>
          </a:xfrm>
          <a:prstGeom prst="wedgeRectCallout">
            <a:avLst>
              <a:gd name="adj1" fmla="val 34261"/>
              <a:gd name="adj2" fmla="val 95259"/>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600" b="0" i="0" u="none" strike="noStrike" cap="none">
                <a:solidFill>
                  <a:schemeClr val="dk1"/>
                </a:solidFill>
                <a:latin typeface="Calibri"/>
                <a:ea typeface="Calibri"/>
                <a:cs typeface="Calibri"/>
                <a:sym typeface="Calibri"/>
              </a:rPr>
              <a:t>Racine du système</a:t>
            </a:r>
            <a:endParaRPr/>
          </a:p>
        </p:txBody>
      </p:sp>
      <p:sp>
        <p:nvSpPr>
          <p:cNvPr id="381" name="Google Shape;381;p30"/>
          <p:cNvSpPr/>
          <p:nvPr/>
        </p:nvSpPr>
        <p:spPr>
          <a:xfrm>
            <a:off x="3371850" y="1833567"/>
            <a:ext cx="5000700" cy="357300"/>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dk1"/>
                </a:solidFill>
                <a:latin typeface="Arial"/>
                <a:ea typeface="Arial"/>
                <a:cs typeface="Arial"/>
                <a:sym typeface="Arial"/>
              </a:rPr>
              <a:t>Fichiers de configuration</a:t>
            </a:r>
            <a:endParaRPr/>
          </a:p>
        </p:txBody>
      </p:sp>
      <p:sp>
        <p:nvSpPr>
          <p:cNvPr id="382" name="Google Shape;382;p30"/>
          <p:cNvSpPr/>
          <p:nvPr/>
        </p:nvSpPr>
        <p:spPr>
          <a:xfrm>
            <a:off x="3371850" y="2254254"/>
            <a:ext cx="5000700" cy="357300"/>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dk1"/>
                </a:solidFill>
                <a:latin typeface="Arial"/>
                <a:ea typeface="Arial"/>
                <a:cs typeface="Arial"/>
                <a:sym typeface="Arial"/>
              </a:rPr>
              <a:t>Commandes principales disponibles pour tous</a:t>
            </a:r>
            <a:endParaRPr/>
          </a:p>
        </p:txBody>
      </p:sp>
      <p:sp>
        <p:nvSpPr>
          <p:cNvPr id="383" name="Google Shape;383;p30"/>
          <p:cNvSpPr/>
          <p:nvPr/>
        </p:nvSpPr>
        <p:spPr>
          <a:xfrm>
            <a:off x="3371850" y="2674942"/>
            <a:ext cx="5000700" cy="357300"/>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600" b="0" i="0" u="none" strike="noStrike" cap="none">
                <a:solidFill>
                  <a:schemeClr val="dk1"/>
                </a:solidFill>
                <a:latin typeface="Arial"/>
                <a:ea typeface="Arial"/>
                <a:cs typeface="Arial"/>
                <a:sym typeface="Arial"/>
              </a:rPr>
              <a:t>F</a:t>
            </a:r>
            <a:r>
              <a:rPr lang="fr-FR" sz="1500" b="0" i="0" u="none" strike="noStrike" cap="none">
                <a:solidFill>
                  <a:schemeClr val="dk1"/>
                </a:solidFill>
                <a:latin typeface="Arial"/>
                <a:ea typeface="Arial"/>
                <a:cs typeface="Arial"/>
                <a:sym typeface="Arial"/>
              </a:rPr>
              <a:t>ichiers de démarrage du système contenant le noyau</a:t>
            </a:r>
            <a:endParaRPr sz="1300"/>
          </a:p>
        </p:txBody>
      </p:sp>
      <p:sp>
        <p:nvSpPr>
          <p:cNvPr id="384" name="Google Shape;384;p30"/>
          <p:cNvSpPr/>
          <p:nvPr/>
        </p:nvSpPr>
        <p:spPr>
          <a:xfrm>
            <a:off x="3371850" y="3089279"/>
            <a:ext cx="5000700" cy="357300"/>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dk1"/>
                </a:solidFill>
                <a:latin typeface="Arial"/>
                <a:ea typeface="Arial"/>
                <a:cs typeface="Arial"/>
                <a:sym typeface="Arial"/>
              </a:rPr>
              <a:t>Point d’entrée vers les périphériques</a:t>
            </a:r>
            <a:endParaRPr/>
          </a:p>
        </p:txBody>
      </p:sp>
      <p:sp>
        <p:nvSpPr>
          <p:cNvPr id="385" name="Google Shape;385;p30"/>
          <p:cNvSpPr/>
          <p:nvPr/>
        </p:nvSpPr>
        <p:spPr>
          <a:xfrm>
            <a:off x="3371850" y="3509967"/>
            <a:ext cx="5000700" cy="357300"/>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dk1"/>
                </a:solidFill>
                <a:latin typeface="Arial"/>
                <a:ea typeface="Arial"/>
                <a:cs typeface="Arial"/>
                <a:sym typeface="Arial"/>
              </a:rPr>
              <a:t>Répertoires personnels des utilisateurs</a:t>
            </a:r>
            <a:endParaRPr/>
          </a:p>
        </p:txBody>
      </p:sp>
      <p:sp>
        <p:nvSpPr>
          <p:cNvPr id="386" name="Google Shape;386;p30"/>
          <p:cNvSpPr/>
          <p:nvPr/>
        </p:nvSpPr>
        <p:spPr>
          <a:xfrm>
            <a:off x="3371850" y="3916367"/>
            <a:ext cx="5000700" cy="357300"/>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dk1"/>
                </a:solidFill>
                <a:latin typeface="Arial"/>
                <a:ea typeface="Arial"/>
                <a:cs typeface="Arial"/>
                <a:sym typeface="Arial"/>
              </a:rPr>
              <a:t>Répertoire personnel du super-utilisateur</a:t>
            </a:r>
            <a:endParaRPr/>
          </a:p>
        </p:txBody>
      </p:sp>
      <p:sp>
        <p:nvSpPr>
          <p:cNvPr id="387" name="Google Shape;387;p30"/>
          <p:cNvSpPr/>
          <p:nvPr/>
        </p:nvSpPr>
        <p:spPr>
          <a:xfrm>
            <a:off x="3371850" y="4333879"/>
            <a:ext cx="5000700" cy="357300"/>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dk1"/>
                </a:solidFill>
                <a:latin typeface="Arial"/>
                <a:ea typeface="Arial"/>
                <a:cs typeface="Arial"/>
                <a:sym typeface="Arial"/>
              </a:rPr>
              <a:t>Logiciels et librairies supplémentaires</a:t>
            </a:r>
            <a:endParaRPr/>
          </a:p>
        </p:txBody>
      </p:sp>
      <p:sp>
        <p:nvSpPr>
          <p:cNvPr id="388" name="Google Shape;388;p30"/>
          <p:cNvSpPr/>
          <p:nvPr/>
        </p:nvSpPr>
        <p:spPr>
          <a:xfrm>
            <a:off x="3371850" y="4740279"/>
            <a:ext cx="5000700" cy="357300"/>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dk1"/>
                </a:solidFill>
                <a:latin typeface="Arial"/>
                <a:ea typeface="Arial"/>
                <a:cs typeface="Arial"/>
                <a:sym typeface="Arial"/>
              </a:rPr>
              <a:t>Journaux systèmes (log)</a:t>
            </a:r>
            <a:endParaRPr/>
          </a:p>
        </p:txBody>
      </p:sp>
      <p:sp>
        <p:nvSpPr>
          <p:cNvPr id="389" name="Google Shape;389;p30"/>
          <p:cNvSpPr/>
          <p:nvPr/>
        </p:nvSpPr>
        <p:spPr>
          <a:xfrm>
            <a:off x="3371850" y="5135567"/>
            <a:ext cx="5000700" cy="484200"/>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600" b="0" i="0" u="none" strike="noStrike" cap="none">
                <a:solidFill>
                  <a:schemeClr val="dk1"/>
                </a:solidFill>
                <a:latin typeface="Arial"/>
                <a:ea typeface="Arial"/>
                <a:cs typeface="Arial"/>
                <a:sym typeface="Arial"/>
              </a:rPr>
              <a:t>Système de fichiers virtuel (VFS) contenant des infos sur les processus en cours d’exécution</a:t>
            </a:r>
            <a:endParaRPr/>
          </a:p>
        </p:txBody>
      </p:sp>
      <p:sp>
        <p:nvSpPr>
          <p:cNvPr id="390" name="Google Shape;390;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0"/>
                                        </p:tgtEl>
                                        <p:attrNameLst>
                                          <p:attrName>style.visibility</p:attrName>
                                        </p:attrNameLst>
                                      </p:cBhvr>
                                      <p:to>
                                        <p:strVal val="visible"/>
                                      </p:to>
                                    </p:set>
                                    <p:animEffect transition="in" filter="fade">
                                      <p:cBhvr>
                                        <p:cTn id="7" dur="500"/>
                                        <p:tgtEl>
                                          <p:spTgt spid="3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1"/>
                                        </p:tgtEl>
                                        <p:attrNameLst>
                                          <p:attrName>style.visibility</p:attrName>
                                        </p:attrNameLst>
                                      </p:cBhvr>
                                      <p:to>
                                        <p:strVal val="visible"/>
                                      </p:to>
                                    </p:set>
                                    <p:animEffect transition="in" filter="fade">
                                      <p:cBhvr>
                                        <p:cTn id="12" dur="500"/>
                                        <p:tgtEl>
                                          <p:spTgt spid="38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2"/>
                                        </p:tgtEl>
                                        <p:attrNameLst>
                                          <p:attrName>style.visibility</p:attrName>
                                        </p:attrNameLst>
                                      </p:cBhvr>
                                      <p:to>
                                        <p:strVal val="visible"/>
                                      </p:to>
                                    </p:set>
                                    <p:animEffect transition="in" filter="fade">
                                      <p:cBhvr>
                                        <p:cTn id="17" dur="500"/>
                                        <p:tgtEl>
                                          <p:spTgt spid="38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3"/>
                                        </p:tgtEl>
                                        <p:attrNameLst>
                                          <p:attrName>style.visibility</p:attrName>
                                        </p:attrNameLst>
                                      </p:cBhvr>
                                      <p:to>
                                        <p:strVal val="visible"/>
                                      </p:to>
                                    </p:set>
                                    <p:animEffect transition="in" filter="fade">
                                      <p:cBhvr>
                                        <p:cTn id="22" dur="500"/>
                                        <p:tgtEl>
                                          <p:spTgt spid="38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84"/>
                                        </p:tgtEl>
                                        <p:attrNameLst>
                                          <p:attrName>style.visibility</p:attrName>
                                        </p:attrNameLst>
                                      </p:cBhvr>
                                      <p:to>
                                        <p:strVal val="visible"/>
                                      </p:to>
                                    </p:set>
                                    <p:animEffect transition="in" filter="fade">
                                      <p:cBhvr>
                                        <p:cTn id="27" dur="500"/>
                                        <p:tgtEl>
                                          <p:spTgt spid="38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85"/>
                                        </p:tgtEl>
                                        <p:attrNameLst>
                                          <p:attrName>style.visibility</p:attrName>
                                        </p:attrNameLst>
                                      </p:cBhvr>
                                      <p:to>
                                        <p:strVal val="visible"/>
                                      </p:to>
                                    </p:set>
                                    <p:animEffect transition="in" filter="fade">
                                      <p:cBhvr>
                                        <p:cTn id="32" dur="500"/>
                                        <p:tgtEl>
                                          <p:spTgt spid="38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86"/>
                                        </p:tgtEl>
                                        <p:attrNameLst>
                                          <p:attrName>style.visibility</p:attrName>
                                        </p:attrNameLst>
                                      </p:cBhvr>
                                      <p:to>
                                        <p:strVal val="visible"/>
                                      </p:to>
                                    </p:set>
                                    <p:animEffect transition="in" filter="fade">
                                      <p:cBhvr>
                                        <p:cTn id="37" dur="500"/>
                                        <p:tgtEl>
                                          <p:spTgt spid="38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87"/>
                                        </p:tgtEl>
                                        <p:attrNameLst>
                                          <p:attrName>style.visibility</p:attrName>
                                        </p:attrNameLst>
                                      </p:cBhvr>
                                      <p:to>
                                        <p:strVal val="visible"/>
                                      </p:to>
                                    </p:set>
                                    <p:animEffect transition="in" filter="fade">
                                      <p:cBhvr>
                                        <p:cTn id="42" dur="500"/>
                                        <p:tgtEl>
                                          <p:spTgt spid="38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88"/>
                                        </p:tgtEl>
                                        <p:attrNameLst>
                                          <p:attrName>style.visibility</p:attrName>
                                        </p:attrNameLst>
                                      </p:cBhvr>
                                      <p:to>
                                        <p:strVal val="visible"/>
                                      </p:to>
                                    </p:set>
                                    <p:animEffect transition="in" filter="fade">
                                      <p:cBhvr>
                                        <p:cTn id="47" dur="500"/>
                                        <p:tgtEl>
                                          <p:spTgt spid="38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89"/>
                                        </p:tgtEl>
                                        <p:attrNameLst>
                                          <p:attrName>style.visibility</p:attrName>
                                        </p:attrNameLst>
                                      </p:cBhvr>
                                      <p:to>
                                        <p:strVal val="visible"/>
                                      </p:to>
                                    </p:set>
                                    <p:animEffect transition="in" filter="fade">
                                      <p:cBhvr>
                                        <p:cTn id="52" dur="500"/>
                                        <p:tgtEl>
                                          <p:spTgt spid="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1"/>
          <p:cNvSpPr txBox="1">
            <a:spLocks noGrp="1"/>
          </p:cNvSpPr>
          <p:nvPr>
            <p:ph type="body" idx="1"/>
          </p:nvPr>
        </p:nvSpPr>
        <p:spPr>
          <a:xfrm>
            <a:off x="457200" y="1214422"/>
            <a:ext cx="8229600" cy="2971808"/>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2200"/>
              <a:buFont typeface="Noto Sans Symbols"/>
              <a:buChar char="▪"/>
            </a:pPr>
            <a:r>
              <a:rPr lang="fr-FR" sz="2200"/>
              <a:t>Différents symboles sont utilisés pour désigner des répertoires</a:t>
            </a:r>
            <a:endParaRPr/>
          </a:p>
          <a:p>
            <a:pPr marL="739775" lvl="1" indent="-282575" algn="l" rtl="0">
              <a:lnSpc>
                <a:spcPct val="90000"/>
              </a:lnSpc>
              <a:spcBef>
                <a:spcPts val="450"/>
              </a:spcBef>
              <a:spcAft>
                <a:spcPts val="0"/>
              </a:spcAft>
              <a:buClr>
                <a:srgbClr val="99CCCC"/>
              </a:buClr>
              <a:buSzPts val="1400"/>
              <a:buFont typeface="Noto Sans Symbols"/>
              <a:buChar char="●"/>
            </a:pPr>
            <a:r>
              <a:rPr lang="fr-FR" sz="2000"/>
              <a:t>Le « . » : Répertoire courant</a:t>
            </a:r>
            <a:endParaRPr/>
          </a:p>
          <a:p>
            <a:pPr marL="739775" lvl="1" indent="-282575" algn="l" rtl="0">
              <a:lnSpc>
                <a:spcPct val="90000"/>
              </a:lnSpc>
              <a:spcBef>
                <a:spcPts val="450"/>
              </a:spcBef>
              <a:spcAft>
                <a:spcPts val="0"/>
              </a:spcAft>
              <a:buClr>
                <a:srgbClr val="99CCCC"/>
              </a:buClr>
              <a:buSzPts val="1400"/>
              <a:buFont typeface="Noto Sans Symbols"/>
              <a:buChar char="●"/>
            </a:pPr>
            <a:r>
              <a:rPr lang="fr-FR" sz="2000"/>
              <a:t>Le « .. » : Répertoire parent</a:t>
            </a:r>
            <a:endParaRPr/>
          </a:p>
          <a:p>
            <a:pPr marL="739775" lvl="1" indent="-282575" algn="l" rtl="0">
              <a:lnSpc>
                <a:spcPct val="90000"/>
              </a:lnSpc>
              <a:spcBef>
                <a:spcPts val="450"/>
              </a:spcBef>
              <a:spcAft>
                <a:spcPts val="0"/>
              </a:spcAft>
              <a:buClr>
                <a:srgbClr val="99CCCC"/>
              </a:buClr>
              <a:buSzPts val="1400"/>
              <a:buFont typeface="Noto Sans Symbols"/>
              <a:buChar char="●"/>
            </a:pPr>
            <a:r>
              <a:rPr lang="fr-FR" sz="2000"/>
              <a:t>Le « ~ » : Répertoire personnel de l’utilisateur courant</a:t>
            </a:r>
            <a:endParaRPr/>
          </a:p>
          <a:p>
            <a:pPr marL="342900" lvl="0" indent="-342900" algn="l" rtl="0">
              <a:spcBef>
                <a:spcPts val="440"/>
              </a:spcBef>
              <a:spcAft>
                <a:spcPts val="0"/>
              </a:spcAft>
              <a:buClr>
                <a:schemeClr val="dk1"/>
              </a:buClr>
              <a:buSzPts val="2200"/>
              <a:buFont typeface="Noto Sans Symbols"/>
              <a:buChar char="▪"/>
            </a:pPr>
            <a:r>
              <a:rPr lang="fr-FR" sz="2200"/>
              <a:t>La commande « cd » permet de changer de répertoire</a:t>
            </a:r>
            <a:endParaRPr/>
          </a:p>
          <a:p>
            <a:pPr marL="342900" lvl="0" indent="-342900" algn="l" rtl="0">
              <a:spcBef>
                <a:spcPts val="440"/>
              </a:spcBef>
              <a:spcAft>
                <a:spcPts val="0"/>
              </a:spcAft>
              <a:buClr>
                <a:schemeClr val="dk1"/>
              </a:buClr>
              <a:buSzPts val="2200"/>
              <a:buFont typeface="Noto Sans Symbols"/>
              <a:buChar char="▪"/>
            </a:pPr>
            <a:r>
              <a:rPr lang="fr-FR" sz="2200"/>
              <a:t>La commande « ls » permet de lister un répertoire</a:t>
            </a:r>
            <a:endParaRPr/>
          </a:p>
          <a:p>
            <a:pPr marL="342900" lvl="0" indent="-342900" algn="l" rtl="0">
              <a:spcBef>
                <a:spcPts val="440"/>
              </a:spcBef>
              <a:spcAft>
                <a:spcPts val="0"/>
              </a:spcAft>
              <a:buClr>
                <a:schemeClr val="dk1"/>
              </a:buClr>
              <a:buSzPts val="2200"/>
              <a:buFont typeface="Noto Sans Symbols"/>
              <a:buChar char="▪"/>
            </a:pPr>
            <a:r>
              <a:rPr lang="fr-FR" sz="2200"/>
              <a:t>La commande « pwd » permet de connaître le rép. courant</a:t>
            </a:r>
            <a:endParaRPr/>
          </a:p>
          <a:p>
            <a:pPr marL="342900" lvl="0" indent="-342900" algn="l" rtl="0">
              <a:spcBef>
                <a:spcPts val="440"/>
              </a:spcBef>
              <a:spcAft>
                <a:spcPts val="0"/>
              </a:spcAft>
              <a:buClr>
                <a:schemeClr val="dk1"/>
              </a:buClr>
              <a:buSzPts val="2200"/>
              <a:buFont typeface="Noto Sans Symbols"/>
              <a:buChar char="▪"/>
            </a:pPr>
            <a:r>
              <a:rPr lang="fr-FR" sz="2200"/>
              <a:t>Exemples :</a:t>
            </a:r>
            <a:endParaRPr/>
          </a:p>
          <a:p>
            <a:pPr marL="342900" lvl="0" indent="-215900" algn="l" rtl="0">
              <a:spcBef>
                <a:spcPts val="400"/>
              </a:spcBef>
              <a:spcAft>
                <a:spcPts val="0"/>
              </a:spcAft>
              <a:buClr>
                <a:schemeClr val="dk1"/>
              </a:buClr>
              <a:buSzPts val="2000"/>
              <a:buNone/>
            </a:pPr>
            <a:endParaRPr sz="2000"/>
          </a:p>
          <a:p>
            <a:pPr marL="342900" lvl="0" indent="-342900" algn="l" rtl="0">
              <a:spcBef>
                <a:spcPts val="640"/>
              </a:spcBef>
              <a:spcAft>
                <a:spcPts val="0"/>
              </a:spcAft>
              <a:buClr>
                <a:schemeClr val="dk1"/>
              </a:buClr>
              <a:buSzPts val="3200"/>
              <a:buNone/>
            </a:pPr>
            <a:endParaRPr/>
          </a:p>
        </p:txBody>
      </p:sp>
      <p:sp>
        <p:nvSpPr>
          <p:cNvPr id="396" name="Google Shape;396;p31"/>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rgbClr val="FFFFFF"/>
                </a:solidFill>
                <a:latin typeface="Calibri"/>
                <a:ea typeface="Calibri"/>
                <a:cs typeface="Calibri"/>
                <a:sym typeface="Calibri"/>
              </a:rPr>
              <a:t>Linux </a:t>
            </a:r>
            <a:endParaRPr sz="1800" b="0" i="0" u="none" strike="noStrike" cap="none">
              <a:solidFill>
                <a:srgbClr val="FFFFFF"/>
              </a:solidFill>
              <a:latin typeface="Calibri"/>
              <a:ea typeface="Calibri"/>
              <a:cs typeface="Calibri"/>
              <a:sym typeface="Calibri"/>
            </a:endParaRPr>
          </a:p>
        </p:txBody>
      </p:sp>
      <p:sp>
        <p:nvSpPr>
          <p:cNvPr id="397" name="Google Shape;397;p31"/>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366092"/>
                </a:solidFill>
                <a:latin typeface="Calibri"/>
                <a:ea typeface="Calibri"/>
                <a:cs typeface="Calibri"/>
                <a:sym typeface="Calibri"/>
              </a:rPr>
              <a:t>Chapitre 1: Présentation</a:t>
            </a:r>
            <a:endParaRPr sz="1800" b="0" i="0" u="none" strike="noStrike" cap="none">
              <a:solidFill>
                <a:srgbClr val="366092"/>
              </a:solidFill>
              <a:latin typeface="Calibri"/>
              <a:ea typeface="Calibri"/>
              <a:cs typeface="Calibri"/>
              <a:sym typeface="Calibri"/>
            </a:endParaRPr>
          </a:p>
        </p:txBody>
      </p:sp>
      <p:sp>
        <p:nvSpPr>
          <p:cNvPr id="398" name="Google Shape;398;p31"/>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rgbClr val="0070C0"/>
                </a:solidFill>
                <a:latin typeface="Calibri"/>
                <a:ea typeface="Calibri"/>
                <a:cs typeface="Calibri"/>
                <a:sym typeface="Calibri"/>
              </a:rPr>
              <a:t>Les symboles associés à l’arborescence</a:t>
            </a:r>
            <a:endParaRPr/>
          </a:p>
        </p:txBody>
      </p:sp>
      <p:sp>
        <p:nvSpPr>
          <p:cNvPr id="399" name="Google Shape;399;p31"/>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FFFFFF"/>
                </a:solidFill>
                <a:latin typeface="Calibri"/>
                <a:ea typeface="Calibri"/>
                <a:cs typeface="Calibri"/>
                <a:sym typeface="Calibri"/>
              </a:rPr>
              <a:t>		    					</a:t>
            </a:r>
            <a:endParaRPr sz="1400" b="0" i="0" u="none" strike="noStrike" cap="none">
              <a:solidFill>
                <a:srgbClr val="FFFFFF"/>
              </a:solidFill>
              <a:latin typeface="Calibri"/>
              <a:ea typeface="Calibri"/>
              <a:cs typeface="Calibri"/>
              <a:sym typeface="Calibri"/>
            </a:endParaRPr>
          </a:p>
        </p:txBody>
      </p:sp>
      <p:sp>
        <p:nvSpPr>
          <p:cNvPr id="400" name="Google Shape;400;p31"/>
          <p:cNvSpPr/>
          <p:nvPr/>
        </p:nvSpPr>
        <p:spPr>
          <a:xfrm>
            <a:off x="1714500" y="4583118"/>
            <a:ext cx="4143375" cy="1346200"/>
          </a:xfrm>
          <a:prstGeom prst="rect">
            <a:avLst/>
          </a:prstGeom>
          <a:solidFill>
            <a:schemeClr val="lt1"/>
          </a:solidFill>
          <a:ln w="25400" cap="flat" cmpd="sng">
            <a:solidFill>
              <a:srgbClr val="FFC000"/>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spcBef>
                <a:spcPts val="0"/>
              </a:spcBef>
              <a:spcAft>
                <a:spcPts val="0"/>
              </a:spcAft>
              <a:buNone/>
            </a:pPr>
            <a:r>
              <a:rPr lang="fr-FR" sz="1400" b="0" i="0" u="none" strike="noStrike" cap="none">
                <a:solidFill>
                  <a:schemeClr val="dk1"/>
                </a:solidFill>
                <a:latin typeface="Droid Sans Mono"/>
                <a:ea typeface="Droid Sans Mono"/>
                <a:cs typeface="Droid Sans Mono"/>
                <a:sym typeface="Droid Sans Mono"/>
              </a:rPr>
              <a:t>root@localhost:~# </a:t>
            </a:r>
            <a:r>
              <a:rPr lang="fr-FR" sz="1400" b="1" i="0" u="none" strike="noStrike" cap="none">
                <a:solidFill>
                  <a:schemeClr val="dk1"/>
                </a:solidFill>
                <a:latin typeface="Droid Sans Mono"/>
                <a:ea typeface="Droid Sans Mono"/>
                <a:cs typeface="Droid Sans Mono"/>
                <a:sym typeface="Droid Sans Mono"/>
              </a:rPr>
              <a:t>cd /etc/apache2</a:t>
            </a:r>
            <a:endParaRPr/>
          </a:p>
          <a:p>
            <a:pPr marL="0" marR="0" lvl="0" indent="0" algn="l" rtl="0">
              <a:spcBef>
                <a:spcPts val="0"/>
              </a:spcBef>
              <a:spcAft>
                <a:spcPts val="0"/>
              </a:spcAft>
              <a:buNone/>
            </a:pPr>
            <a:r>
              <a:rPr lang="fr-FR" sz="1400" b="0" i="0" u="none" strike="noStrike" cap="none">
                <a:solidFill>
                  <a:schemeClr val="dk1"/>
                </a:solidFill>
                <a:latin typeface="Droid Sans Mono"/>
                <a:ea typeface="Droid Sans Mono"/>
                <a:cs typeface="Droid Sans Mono"/>
                <a:sym typeface="Droid Sans Mono"/>
              </a:rPr>
              <a:t>root@localhost:/etc/apache2 # </a:t>
            </a:r>
            <a:r>
              <a:rPr lang="fr-FR" sz="1400" b="1" i="0" u="none" strike="noStrike" cap="none">
                <a:solidFill>
                  <a:schemeClr val="dk1"/>
                </a:solidFill>
                <a:latin typeface="Droid Sans Mono"/>
                <a:ea typeface="Droid Sans Mono"/>
                <a:cs typeface="Droid Sans Mono"/>
                <a:sym typeface="Droid Sans Mono"/>
              </a:rPr>
              <a:t>cd ..</a:t>
            </a:r>
            <a:endParaRPr/>
          </a:p>
          <a:p>
            <a:pPr marL="0" marR="0" lvl="0" indent="0" algn="l" rtl="0">
              <a:spcBef>
                <a:spcPts val="0"/>
              </a:spcBef>
              <a:spcAft>
                <a:spcPts val="0"/>
              </a:spcAft>
              <a:buNone/>
            </a:pPr>
            <a:r>
              <a:rPr lang="fr-FR" sz="1400" b="0" i="0" u="none" strike="noStrike" cap="none">
                <a:solidFill>
                  <a:schemeClr val="dk1"/>
                </a:solidFill>
                <a:latin typeface="Droid Sans Mono"/>
                <a:ea typeface="Droid Sans Mono"/>
                <a:cs typeface="Droid Sans Mono"/>
                <a:sym typeface="Droid Sans Mono"/>
              </a:rPr>
              <a:t>root@localhost:/etc # </a:t>
            </a:r>
            <a:r>
              <a:rPr lang="fr-FR" sz="1400" b="1" i="0" u="none" strike="noStrike" cap="none">
                <a:solidFill>
                  <a:schemeClr val="dk1"/>
                </a:solidFill>
                <a:latin typeface="Droid Sans Mono"/>
                <a:ea typeface="Droid Sans Mono"/>
                <a:cs typeface="Droid Sans Mono"/>
                <a:sym typeface="Droid Sans Mono"/>
              </a:rPr>
              <a:t>ls .</a:t>
            </a:r>
            <a:endParaRPr/>
          </a:p>
          <a:p>
            <a:pPr marL="0" marR="0" lvl="0" indent="0" algn="l" rtl="0">
              <a:spcBef>
                <a:spcPts val="0"/>
              </a:spcBef>
              <a:spcAft>
                <a:spcPts val="0"/>
              </a:spcAft>
              <a:buNone/>
            </a:pPr>
            <a:r>
              <a:rPr lang="fr-FR" sz="1400" b="0" i="0" u="none" strike="noStrike" cap="none">
                <a:solidFill>
                  <a:schemeClr val="dk1"/>
                </a:solidFill>
                <a:latin typeface="Droid Sans Mono"/>
                <a:ea typeface="Droid Sans Mono"/>
                <a:cs typeface="Droid Sans Mono"/>
                <a:sym typeface="Droid Sans Mono"/>
              </a:rPr>
              <a:t>root@localhost:/etc # </a:t>
            </a:r>
            <a:r>
              <a:rPr lang="fr-FR" sz="1400" b="1" i="0" u="none" strike="noStrike" cap="none">
                <a:solidFill>
                  <a:schemeClr val="dk1"/>
                </a:solidFill>
                <a:latin typeface="Droid Sans Mono"/>
                <a:ea typeface="Droid Sans Mono"/>
                <a:cs typeface="Droid Sans Mono"/>
                <a:sym typeface="Droid Sans Mono"/>
              </a:rPr>
              <a:t>cd ~</a:t>
            </a:r>
            <a:endParaRPr/>
          </a:p>
          <a:p>
            <a:pPr marL="0" marR="0" lvl="0" indent="0" algn="l" rtl="0">
              <a:spcBef>
                <a:spcPts val="0"/>
              </a:spcBef>
              <a:spcAft>
                <a:spcPts val="0"/>
              </a:spcAft>
              <a:buNone/>
            </a:pPr>
            <a:r>
              <a:rPr lang="fr-FR" sz="1400" b="0" i="0" u="none" strike="noStrike" cap="none">
                <a:solidFill>
                  <a:schemeClr val="dk1"/>
                </a:solidFill>
                <a:latin typeface="Droid Sans Mono"/>
                <a:ea typeface="Droid Sans Mono"/>
                <a:cs typeface="Droid Sans Mono"/>
                <a:sym typeface="Droid Sans Mono"/>
              </a:rPr>
              <a:t>root@localhost:~ # </a:t>
            </a:r>
            <a:r>
              <a:rPr lang="fr-FR" sz="1400" b="1" i="0" u="none" strike="noStrike" cap="none">
                <a:solidFill>
                  <a:schemeClr val="dk1"/>
                </a:solidFill>
                <a:latin typeface="Droid Sans Mono"/>
                <a:ea typeface="Droid Sans Mono"/>
                <a:cs typeface="Droid Sans Mono"/>
                <a:sym typeface="Droid Sans Mono"/>
              </a:rPr>
              <a:t>pwd</a:t>
            </a:r>
            <a:endParaRPr sz="1400" b="1" i="0" u="none" strike="noStrike" cap="none">
              <a:solidFill>
                <a:schemeClr val="dk1"/>
              </a:solidFill>
              <a:latin typeface="Droid Sans Mono"/>
              <a:ea typeface="Droid Sans Mono"/>
              <a:cs typeface="Droid Sans Mono"/>
              <a:sym typeface="Droid Sans Mono"/>
            </a:endParaRPr>
          </a:p>
          <a:p>
            <a:pPr marL="0" marR="0" lvl="0" indent="0" algn="l" rtl="0">
              <a:spcBef>
                <a:spcPts val="0"/>
              </a:spcBef>
              <a:spcAft>
                <a:spcPts val="0"/>
              </a:spcAft>
              <a:buNone/>
            </a:pPr>
            <a:r>
              <a:rPr lang="fr-FR" sz="1400" b="1" i="0" u="none" strike="noStrike" cap="none">
                <a:solidFill>
                  <a:schemeClr val="dk1"/>
                </a:solidFill>
                <a:latin typeface="Droid Sans Mono"/>
                <a:ea typeface="Droid Sans Mono"/>
                <a:cs typeface="Droid Sans Mono"/>
                <a:sym typeface="Droid Sans Mono"/>
              </a:rPr>
              <a:t>/root</a:t>
            </a:r>
            <a:endParaRPr sz="1400" b="1" i="0" u="none" strike="noStrike" cap="none">
              <a:solidFill>
                <a:schemeClr val="dk1"/>
              </a:solidFill>
              <a:latin typeface="Droid Sans Mono"/>
              <a:ea typeface="Droid Sans Mono"/>
              <a:cs typeface="Droid Sans Mono"/>
              <a:sym typeface="Droid Sans Mono"/>
            </a:endParaRPr>
          </a:p>
          <a:p>
            <a:pPr marL="0" marR="0" lvl="0" indent="0" algn="l" rtl="0">
              <a:spcBef>
                <a:spcPts val="0"/>
              </a:spcBef>
              <a:spcAft>
                <a:spcPts val="0"/>
              </a:spcAft>
              <a:buNone/>
            </a:pPr>
            <a:endParaRPr sz="1400" b="1" i="0" u="none" strike="noStrike" cap="none">
              <a:solidFill>
                <a:schemeClr val="dk1"/>
              </a:solidFill>
              <a:latin typeface="Droid Sans Mono"/>
              <a:ea typeface="Droid Sans Mono"/>
              <a:cs typeface="Droid Sans Mono"/>
              <a:sym typeface="Droid Sans Mono"/>
            </a:endParaRPr>
          </a:p>
          <a:p>
            <a:pPr marL="0" marR="0" lvl="0" indent="0" algn="l" rtl="0">
              <a:spcBef>
                <a:spcPts val="0"/>
              </a:spcBef>
              <a:spcAft>
                <a:spcPts val="0"/>
              </a:spcAft>
              <a:buNone/>
            </a:pPr>
            <a:endParaRPr sz="1400" b="1" i="0" u="none" strike="noStrike" cap="none">
              <a:solidFill>
                <a:schemeClr val="dk1"/>
              </a:solidFill>
              <a:latin typeface="Droid Sans Mono"/>
              <a:ea typeface="Droid Sans Mono"/>
              <a:cs typeface="Droid Sans Mono"/>
              <a:sym typeface="Droid Sans Mono"/>
            </a:endParaRPr>
          </a:p>
          <a:p>
            <a:pPr marL="0" marR="0" lvl="0" indent="0" algn="l" rtl="0">
              <a:spcBef>
                <a:spcPts val="0"/>
              </a:spcBef>
              <a:spcAft>
                <a:spcPts val="0"/>
              </a:spcAft>
              <a:buNone/>
            </a:pPr>
            <a:endParaRPr sz="1400" b="1" i="0" u="none" strike="noStrike" cap="none">
              <a:solidFill>
                <a:schemeClr val="dk1"/>
              </a:solidFill>
              <a:latin typeface="Droid Sans Mono"/>
              <a:ea typeface="Droid Sans Mono"/>
              <a:cs typeface="Droid Sans Mono"/>
              <a:sym typeface="Droid Sans Mono"/>
            </a:endParaRPr>
          </a:p>
          <a:p>
            <a:pPr marL="0" marR="0" lvl="0" indent="0" algn="l" rtl="0">
              <a:spcBef>
                <a:spcPts val="0"/>
              </a:spcBef>
              <a:spcAft>
                <a:spcPts val="0"/>
              </a:spcAft>
              <a:buNone/>
            </a:pPr>
            <a:endParaRPr sz="1400" b="0" i="0" u="none" strike="noStrike" cap="none">
              <a:solidFill>
                <a:schemeClr val="dk1"/>
              </a:solidFill>
              <a:latin typeface="Droid Sans Mono"/>
              <a:ea typeface="Droid Sans Mono"/>
              <a:cs typeface="Droid Sans Mono"/>
              <a:sym typeface="Droid Sans Mono"/>
            </a:endParaRPr>
          </a:p>
          <a:p>
            <a:pPr marL="0" marR="0" lvl="0" indent="0" algn="l" rtl="0">
              <a:spcBef>
                <a:spcPts val="0"/>
              </a:spcBef>
              <a:spcAft>
                <a:spcPts val="0"/>
              </a:spcAft>
              <a:buNone/>
            </a:pPr>
            <a:endParaRPr sz="1400" b="0" i="0" u="none" strike="noStrike" cap="none">
              <a:solidFill>
                <a:schemeClr val="dk1"/>
              </a:solidFill>
              <a:latin typeface="Droid Sans Mono"/>
              <a:ea typeface="Droid Sans Mono"/>
              <a:cs typeface="Droid Sans Mono"/>
              <a:sym typeface="Droid Sans Mono"/>
            </a:endParaRPr>
          </a:p>
        </p:txBody>
      </p:sp>
      <p:sp>
        <p:nvSpPr>
          <p:cNvPr id="401" name="Google Shape;401;p31"/>
          <p:cNvSpPr/>
          <p:nvPr/>
        </p:nvSpPr>
        <p:spPr>
          <a:xfrm>
            <a:off x="928688" y="4225930"/>
            <a:ext cx="2571750" cy="285750"/>
          </a:xfrm>
          <a:prstGeom prst="wedgeRectCallout">
            <a:avLst>
              <a:gd name="adj1" fmla="val 34261"/>
              <a:gd name="adj2" fmla="val 111259"/>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600" b="0" i="0" u="none" strike="noStrike" cap="none">
                <a:solidFill>
                  <a:schemeClr val="dk1"/>
                </a:solidFill>
                <a:latin typeface="Calibri"/>
                <a:ea typeface="Calibri"/>
                <a:cs typeface="Calibri"/>
                <a:sym typeface="Calibri"/>
              </a:rPr>
              <a:t>Je suis dans mon rep. perso</a:t>
            </a:r>
            <a:endParaRPr/>
          </a:p>
        </p:txBody>
      </p:sp>
      <p:sp>
        <p:nvSpPr>
          <p:cNvPr id="402" name="Google Shape;402;p31"/>
          <p:cNvSpPr/>
          <p:nvPr/>
        </p:nvSpPr>
        <p:spPr>
          <a:xfrm>
            <a:off x="3786188" y="4214818"/>
            <a:ext cx="2571750" cy="285750"/>
          </a:xfrm>
          <a:prstGeom prst="wedgeRectCallout">
            <a:avLst>
              <a:gd name="adj1" fmla="val -16109"/>
              <a:gd name="adj2" fmla="val 105926"/>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600" b="0" i="0" u="none" strike="noStrike" cap="none">
                <a:solidFill>
                  <a:schemeClr val="dk1"/>
                </a:solidFill>
                <a:latin typeface="Calibri"/>
                <a:ea typeface="Calibri"/>
                <a:cs typeface="Calibri"/>
                <a:sym typeface="Calibri"/>
              </a:rPr>
              <a:t>Je vais dans /etc/apache2</a:t>
            </a:r>
            <a:endParaRPr/>
          </a:p>
        </p:txBody>
      </p:sp>
      <p:sp>
        <p:nvSpPr>
          <p:cNvPr id="403" name="Google Shape;403;p31"/>
          <p:cNvSpPr/>
          <p:nvPr/>
        </p:nvSpPr>
        <p:spPr>
          <a:xfrm>
            <a:off x="5429250" y="4797430"/>
            <a:ext cx="2857500" cy="285750"/>
          </a:xfrm>
          <a:prstGeom prst="wedgeRectCallout">
            <a:avLst>
              <a:gd name="adj1" fmla="val -57294"/>
              <a:gd name="adj2" fmla="val 15260"/>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600" b="0" i="0" u="none" strike="noStrike" cap="none">
                <a:solidFill>
                  <a:schemeClr val="dk1"/>
                </a:solidFill>
                <a:latin typeface="Calibri"/>
                <a:ea typeface="Calibri"/>
                <a:cs typeface="Calibri"/>
                <a:sym typeface="Calibri"/>
              </a:rPr>
              <a:t>Je vais dans le rép parent (/etc) </a:t>
            </a:r>
            <a:endParaRPr/>
          </a:p>
        </p:txBody>
      </p:sp>
      <p:sp>
        <p:nvSpPr>
          <p:cNvPr id="404" name="Google Shape;404;p31"/>
          <p:cNvSpPr/>
          <p:nvPr/>
        </p:nvSpPr>
        <p:spPr>
          <a:xfrm>
            <a:off x="5429250" y="5143505"/>
            <a:ext cx="2857500" cy="285750"/>
          </a:xfrm>
          <a:prstGeom prst="wedgeRectCallout">
            <a:avLst>
              <a:gd name="adj1" fmla="val -76761"/>
              <a:gd name="adj2" fmla="val -32739"/>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600" b="0" i="0" u="none" strike="noStrike" cap="none">
                <a:solidFill>
                  <a:schemeClr val="dk1"/>
                </a:solidFill>
                <a:latin typeface="Calibri"/>
                <a:ea typeface="Calibri"/>
                <a:cs typeface="Calibri"/>
                <a:sym typeface="Calibri"/>
              </a:rPr>
              <a:t>Je liste le rép. courant (/etc)</a:t>
            </a:r>
            <a:endParaRPr/>
          </a:p>
        </p:txBody>
      </p:sp>
      <p:sp>
        <p:nvSpPr>
          <p:cNvPr id="405" name="Google Shape;405;p31"/>
          <p:cNvSpPr/>
          <p:nvPr/>
        </p:nvSpPr>
        <p:spPr>
          <a:xfrm>
            <a:off x="5000625" y="5572130"/>
            <a:ext cx="2857500" cy="285750"/>
          </a:xfrm>
          <a:prstGeom prst="wedgeRectCallout">
            <a:avLst>
              <a:gd name="adj1" fmla="val -74094"/>
              <a:gd name="adj2" fmla="val -104738"/>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600" b="0" i="0" u="none" strike="noStrike" cap="none">
                <a:solidFill>
                  <a:schemeClr val="dk1"/>
                </a:solidFill>
                <a:latin typeface="Calibri"/>
                <a:ea typeface="Calibri"/>
                <a:cs typeface="Calibri"/>
                <a:sym typeface="Calibri"/>
              </a:rPr>
              <a:t>Je retourne dans mon rép perso</a:t>
            </a:r>
            <a:endParaRPr/>
          </a:p>
        </p:txBody>
      </p:sp>
      <p:sp>
        <p:nvSpPr>
          <p:cNvPr id="406" name="Google Shape;406;p31"/>
          <p:cNvSpPr/>
          <p:nvPr/>
        </p:nvSpPr>
        <p:spPr>
          <a:xfrm>
            <a:off x="3429000" y="5929318"/>
            <a:ext cx="2071688" cy="285750"/>
          </a:xfrm>
          <a:prstGeom prst="wedgeRectCallout">
            <a:avLst>
              <a:gd name="adj1" fmla="val -21203"/>
              <a:gd name="adj2" fmla="val -134071"/>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600" b="0" i="0" u="none" strike="noStrike" cap="none">
                <a:solidFill>
                  <a:schemeClr val="dk1"/>
                </a:solidFill>
                <a:latin typeface="Calibri"/>
                <a:ea typeface="Calibri"/>
                <a:cs typeface="Calibri"/>
                <a:sym typeface="Calibri"/>
              </a:rPr>
              <a:t>Où suis-je ?</a:t>
            </a:r>
            <a:endParaRPr/>
          </a:p>
        </p:txBody>
      </p:sp>
      <p:sp>
        <p:nvSpPr>
          <p:cNvPr id="407" name="Google Shape;407;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0"/>
                                        </p:tgtEl>
                                        <p:attrNameLst>
                                          <p:attrName>style.visibility</p:attrName>
                                        </p:attrNameLst>
                                      </p:cBhvr>
                                      <p:to>
                                        <p:strVal val="visible"/>
                                      </p:to>
                                    </p:set>
                                    <p:animEffect transition="in" filter="fade">
                                      <p:cBhvr>
                                        <p:cTn id="7" dur="500"/>
                                        <p:tgtEl>
                                          <p:spTgt spid="4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1"/>
                                        </p:tgtEl>
                                        <p:attrNameLst>
                                          <p:attrName>style.visibility</p:attrName>
                                        </p:attrNameLst>
                                      </p:cBhvr>
                                      <p:to>
                                        <p:strVal val="visible"/>
                                      </p:to>
                                    </p:set>
                                    <p:animEffect transition="in" filter="fade">
                                      <p:cBhvr>
                                        <p:cTn id="12" dur="500"/>
                                        <p:tgtEl>
                                          <p:spTgt spid="40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2"/>
                                        </p:tgtEl>
                                        <p:attrNameLst>
                                          <p:attrName>style.visibility</p:attrName>
                                        </p:attrNameLst>
                                      </p:cBhvr>
                                      <p:to>
                                        <p:strVal val="visible"/>
                                      </p:to>
                                    </p:set>
                                    <p:animEffect transition="in" filter="fade">
                                      <p:cBhvr>
                                        <p:cTn id="17" dur="500"/>
                                        <p:tgtEl>
                                          <p:spTgt spid="40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3"/>
                                        </p:tgtEl>
                                        <p:attrNameLst>
                                          <p:attrName>style.visibility</p:attrName>
                                        </p:attrNameLst>
                                      </p:cBhvr>
                                      <p:to>
                                        <p:strVal val="visible"/>
                                      </p:to>
                                    </p:set>
                                    <p:animEffect transition="in" filter="fade">
                                      <p:cBhvr>
                                        <p:cTn id="22" dur="500"/>
                                        <p:tgtEl>
                                          <p:spTgt spid="40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4"/>
                                        </p:tgtEl>
                                        <p:attrNameLst>
                                          <p:attrName>style.visibility</p:attrName>
                                        </p:attrNameLst>
                                      </p:cBhvr>
                                      <p:to>
                                        <p:strVal val="visible"/>
                                      </p:to>
                                    </p:set>
                                    <p:animEffect transition="in" filter="fade">
                                      <p:cBhvr>
                                        <p:cTn id="27" dur="500"/>
                                        <p:tgtEl>
                                          <p:spTgt spid="40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05"/>
                                        </p:tgtEl>
                                        <p:attrNameLst>
                                          <p:attrName>style.visibility</p:attrName>
                                        </p:attrNameLst>
                                      </p:cBhvr>
                                      <p:to>
                                        <p:strVal val="visible"/>
                                      </p:to>
                                    </p:set>
                                    <p:animEffect transition="in" filter="fade">
                                      <p:cBhvr>
                                        <p:cTn id="32" dur="500"/>
                                        <p:tgtEl>
                                          <p:spTgt spid="40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06"/>
                                        </p:tgtEl>
                                        <p:attrNameLst>
                                          <p:attrName>style.visibility</p:attrName>
                                        </p:attrNameLst>
                                      </p:cBhvr>
                                      <p:to>
                                        <p:strVal val="visible"/>
                                      </p:to>
                                    </p:set>
                                    <p:animEffect transition="in" filter="fade">
                                      <p:cBhvr>
                                        <p:cTn id="37" dur="500"/>
                                        <p:tgtEl>
                                          <p:spTgt spid="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42844" y="104604"/>
            <a:ext cx="3000300"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rgbClr val="FFFFFF"/>
                </a:solidFill>
                <a:latin typeface="Calibri"/>
                <a:ea typeface="Calibri"/>
                <a:cs typeface="Calibri"/>
                <a:sym typeface="Calibri"/>
              </a:rPr>
              <a:t>Linux </a:t>
            </a:r>
            <a:endParaRPr sz="1800" b="0" i="0" u="none" strike="noStrike" cap="none">
              <a:solidFill>
                <a:srgbClr val="FFFFFF"/>
              </a:solidFill>
              <a:latin typeface="Calibri"/>
              <a:ea typeface="Calibri"/>
              <a:cs typeface="Calibri"/>
              <a:sym typeface="Calibri"/>
            </a:endParaRPr>
          </a:p>
        </p:txBody>
      </p:sp>
      <p:sp>
        <p:nvSpPr>
          <p:cNvPr id="102" name="Google Shape;102;p14"/>
          <p:cNvSpPr/>
          <p:nvPr/>
        </p:nvSpPr>
        <p:spPr>
          <a:xfrm>
            <a:off x="3143240" y="71414"/>
            <a:ext cx="5857800"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366092"/>
                </a:solidFill>
                <a:latin typeface="Calibri"/>
                <a:ea typeface="Calibri"/>
                <a:cs typeface="Calibri"/>
                <a:sym typeface="Calibri"/>
              </a:rPr>
              <a:t>Chapitre 1: Présentation</a:t>
            </a:r>
            <a:endParaRPr sz="1800" b="0" i="0" u="none" strike="noStrike" cap="none">
              <a:solidFill>
                <a:srgbClr val="366092"/>
              </a:solidFill>
              <a:latin typeface="Calibri"/>
              <a:ea typeface="Calibri"/>
              <a:cs typeface="Calibri"/>
              <a:sym typeface="Calibri"/>
            </a:endParaRPr>
          </a:p>
        </p:txBody>
      </p:sp>
      <p:sp>
        <p:nvSpPr>
          <p:cNvPr id="103" name="Google Shape;103;p14"/>
          <p:cNvSpPr/>
          <p:nvPr/>
        </p:nvSpPr>
        <p:spPr>
          <a:xfrm>
            <a:off x="142844" y="6357958"/>
            <a:ext cx="8858400" cy="285900"/>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fadeDir="5400012"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FFFFFF"/>
                </a:solidFill>
                <a:latin typeface="Calibri"/>
                <a:ea typeface="Calibri"/>
                <a:cs typeface="Calibri"/>
                <a:sym typeface="Calibri"/>
              </a:rPr>
              <a:t>		    					</a:t>
            </a:r>
            <a:r>
              <a:rPr lang="fr-FR" sz="1400" b="0" i="0" u="none" strike="noStrike" cap="none">
                <a:solidFill>
                  <a:srgbClr val="FFFFFF"/>
                </a:solidFill>
                <a:latin typeface="Calibri"/>
                <a:ea typeface="Calibri"/>
                <a:cs typeface="Calibri"/>
                <a:sym typeface="Calibri"/>
              </a:rPr>
              <a:t>                </a:t>
            </a:r>
            <a:endParaRPr sz="1400" b="0" i="0" u="none" strike="noStrike" cap="none">
              <a:solidFill>
                <a:srgbClr val="FFFFFF"/>
              </a:solidFill>
              <a:latin typeface="Calibri"/>
              <a:ea typeface="Calibri"/>
              <a:cs typeface="Calibri"/>
              <a:sym typeface="Calibri"/>
            </a:endParaRPr>
          </a:p>
        </p:txBody>
      </p:sp>
      <p:pic>
        <p:nvPicPr>
          <p:cNvPr id="104" name="Google Shape;104;p14"/>
          <p:cNvPicPr preferRelativeResize="0"/>
          <p:nvPr/>
        </p:nvPicPr>
        <p:blipFill rotWithShape="1">
          <a:blip r:embed="rId3">
            <a:alphaModFix/>
          </a:blip>
          <a:srcRect/>
          <a:stretch/>
        </p:blipFill>
        <p:spPr>
          <a:xfrm>
            <a:off x="7524328" y="4653136"/>
            <a:ext cx="1296144" cy="1490565"/>
          </a:xfrm>
          <a:prstGeom prst="rect">
            <a:avLst/>
          </a:prstGeom>
          <a:noFill/>
          <a:ln>
            <a:noFill/>
          </a:ln>
        </p:spPr>
      </p:pic>
      <p:sp>
        <p:nvSpPr>
          <p:cNvPr id="105" name="Google Shape;105;p14"/>
          <p:cNvSpPr txBox="1">
            <a:spLocks noGrp="1"/>
          </p:cNvSpPr>
          <p:nvPr>
            <p:ph type="sldNum" idx="12"/>
          </p:nvPr>
        </p:nvSpPr>
        <p:spPr>
          <a:xfrm>
            <a:off x="6588224" y="6318283"/>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sz="1400">
                <a:solidFill>
                  <a:schemeClr val="lt1"/>
                </a:solidFill>
              </a:rPr>
              <a:t>2</a:t>
            </a:fld>
            <a:endParaRPr sz="1400">
              <a:solidFill>
                <a:schemeClr val="lt1"/>
              </a:solidFill>
            </a:endParaRPr>
          </a:p>
        </p:txBody>
      </p:sp>
      <p:sp>
        <p:nvSpPr>
          <p:cNvPr id="106" name="Google Shape;106;p14"/>
          <p:cNvSpPr txBox="1"/>
          <p:nvPr/>
        </p:nvSpPr>
        <p:spPr>
          <a:xfrm>
            <a:off x="410650" y="1108775"/>
            <a:ext cx="7925700" cy="4989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fr-FR" sz="1800" u="sng">
                <a:latin typeface="Source Code Pro"/>
                <a:ea typeface="Source Code Pro"/>
                <a:cs typeface="Source Code Pro"/>
                <a:sym typeface="Source Code Pro"/>
              </a:rPr>
              <a:t>Plan du cours SE3 </a:t>
            </a:r>
            <a:endParaRPr sz="1800" u="sng">
              <a:latin typeface="Source Code Pro"/>
              <a:ea typeface="Source Code Pro"/>
              <a:cs typeface="Source Code Pro"/>
              <a:sym typeface="Source Code Pro"/>
            </a:endParaRPr>
          </a:p>
          <a:p>
            <a:pPr marL="457200" lvl="0" indent="0" algn="l" rtl="0">
              <a:lnSpc>
                <a:spcPct val="150000"/>
              </a:lnSpc>
              <a:spcBef>
                <a:spcPts val="0"/>
              </a:spcBef>
              <a:spcAft>
                <a:spcPts val="0"/>
              </a:spcAft>
              <a:buNone/>
            </a:pPr>
            <a:endParaRPr sz="1800">
              <a:latin typeface="Source Code Pro"/>
              <a:ea typeface="Source Code Pro"/>
              <a:cs typeface="Source Code Pro"/>
              <a:sym typeface="Source Code Pro"/>
            </a:endParaRPr>
          </a:p>
          <a:p>
            <a:pPr marL="457200" lvl="0" indent="-342900" algn="l" rtl="0">
              <a:lnSpc>
                <a:spcPct val="150000"/>
              </a:lnSpc>
              <a:spcBef>
                <a:spcPts val="0"/>
              </a:spcBef>
              <a:spcAft>
                <a:spcPts val="0"/>
              </a:spcAft>
              <a:buSzPts val="1800"/>
              <a:buFont typeface="Source Code Pro"/>
              <a:buChar char="●"/>
            </a:pPr>
            <a:r>
              <a:rPr lang="fr-FR" sz="1800">
                <a:latin typeface="Source Code Pro"/>
                <a:ea typeface="Source Code Pro"/>
                <a:cs typeface="Source Code Pro"/>
                <a:sym typeface="Source Code Pro"/>
              </a:rPr>
              <a:t>Chapitre 1 : Présentation sur Linux</a:t>
            </a:r>
            <a:endParaRPr sz="1800">
              <a:latin typeface="Source Code Pro"/>
              <a:ea typeface="Source Code Pro"/>
              <a:cs typeface="Source Code Pro"/>
              <a:sym typeface="Source Code Pro"/>
            </a:endParaRPr>
          </a:p>
          <a:p>
            <a:pPr marL="457200" lvl="0" indent="-342900" algn="l" rtl="0">
              <a:lnSpc>
                <a:spcPct val="150000"/>
              </a:lnSpc>
              <a:spcBef>
                <a:spcPts val="0"/>
              </a:spcBef>
              <a:spcAft>
                <a:spcPts val="0"/>
              </a:spcAft>
              <a:buSzPts val="1800"/>
              <a:buFont typeface="Source Code Pro"/>
              <a:buChar char="●"/>
            </a:pPr>
            <a:r>
              <a:rPr lang="fr-FR" sz="1800">
                <a:latin typeface="Source Code Pro"/>
                <a:ea typeface="Source Code Pro"/>
                <a:cs typeface="Source Code Pro"/>
                <a:sym typeface="Source Code Pro"/>
              </a:rPr>
              <a:t>Chapitre 2 : Commandes de bases</a:t>
            </a:r>
            <a:endParaRPr sz="1800">
              <a:latin typeface="Source Code Pro"/>
              <a:ea typeface="Source Code Pro"/>
              <a:cs typeface="Source Code Pro"/>
              <a:sym typeface="Source Code Pro"/>
            </a:endParaRPr>
          </a:p>
          <a:p>
            <a:pPr marL="457200" lvl="0" indent="-342900" algn="l" rtl="0">
              <a:lnSpc>
                <a:spcPct val="150000"/>
              </a:lnSpc>
              <a:spcBef>
                <a:spcPts val="0"/>
              </a:spcBef>
              <a:spcAft>
                <a:spcPts val="0"/>
              </a:spcAft>
              <a:buSzPts val="1800"/>
              <a:buFont typeface="Source Code Pro"/>
              <a:buChar char="●"/>
            </a:pPr>
            <a:r>
              <a:rPr lang="fr-FR" sz="1800">
                <a:latin typeface="Source Code Pro"/>
                <a:ea typeface="Source Code Pro"/>
                <a:cs typeface="Source Code Pro"/>
                <a:sym typeface="Source Code Pro"/>
              </a:rPr>
              <a:t>Chapitre 3 : Droits d'accès aux fichiers </a:t>
            </a:r>
            <a:endParaRPr sz="1800">
              <a:latin typeface="Source Code Pro"/>
              <a:ea typeface="Source Code Pro"/>
              <a:cs typeface="Source Code Pro"/>
              <a:sym typeface="Source Code Pro"/>
            </a:endParaRPr>
          </a:p>
          <a:p>
            <a:pPr marL="457200" lvl="0" indent="-342900" algn="l" rtl="0">
              <a:lnSpc>
                <a:spcPct val="150000"/>
              </a:lnSpc>
              <a:spcBef>
                <a:spcPts val="0"/>
              </a:spcBef>
              <a:spcAft>
                <a:spcPts val="0"/>
              </a:spcAft>
              <a:buSzPts val="1800"/>
              <a:buFont typeface="Source Code Pro"/>
              <a:buChar char="●"/>
            </a:pPr>
            <a:r>
              <a:rPr lang="fr-FR" sz="1800">
                <a:latin typeface="Source Code Pro"/>
                <a:ea typeface="Source Code Pro"/>
                <a:cs typeface="Source Code Pro"/>
                <a:sym typeface="Source Code Pro"/>
              </a:rPr>
              <a:t>Chapitre 4 : Redirections des E/S</a:t>
            </a:r>
            <a:endParaRPr sz="1800">
              <a:latin typeface="Source Code Pro"/>
              <a:ea typeface="Source Code Pro"/>
              <a:cs typeface="Source Code Pro"/>
              <a:sym typeface="Source Code Pro"/>
            </a:endParaRPr>
          </a:p>
          <a:p>
            <a:pPr marL="457200" lvl="0" indent="-342900" algn="l" rtl="0">
              <a:lnSpc>
                <a:spcPct val="150000"/>
              </a:lnSpc>
              <a:spcBef>
                <a:spcPts val="0"/>
              </a:spcBef>
              <a:spcAft>
                <a:spcPts val="0"/>
              </a:spcAft>
              <a:buSzPts val="1800"/>
              <a:buFont typeface="Source Code Pro"/>
              <a:buChar char="●"/>
            </a:pPr>
            <a:r>
              <a:rPr lang="fr-FR" sz="1800">
                <a:latin typeface="Source Code Pro"/>
                <a:ea typeface="Source Code Pro"/>
                <a:cs typeface="Source Code Pro"/>
                <a:sym typeface="Source Code Pro"/>
              </a:rPr>
              <a:t>Chapitre 5 : Gestion des processus </a:t>
            </a:r>
            <a:endParaRPr sz="1800">
              <a:latin typeface="Source Code Pro"/>
              <a:ea typeface="Source Code Pro"/>
              <a:cs typeface="Source Code Pro"/>
              <a:sym typeface="Source Code Pro"/>
            </a:endParaRPr>
          </a:p>
          <a:p>
            <a:pPr marL="457200" lvl="0" indent="-342900" algn="l" rtl="0">
              <a:lnSpc>
                <a:spcPct val="150000"/>
              </a:lnSpc>
              <a:spcBef>
                <a:spcPts val="0"/>
              </a:spcBef>
              <a:spcAft>
                <a:spcPts val="0"/>
              </a:spcAft>
              <a:buSzPts val="1800"/>
              <a:buFont typeface="Source Code Pro"/>
              <a:buChar char="●"/>
            </a:pPr>
            <a:r>
              <a:rPr lang="fr-FR" sz="1800">
                <a:latin typeface="Source Code Pro"/>
                <a:ea typeface="Source Code Pro"/>
                <a:cs typeface="Source Code Pro"/>
                <a:sym typeface="Source Code Pro"/>
              </a:rPr>
              <a:t>Chapitre 6 : Introduction à la programmation shell</a:t>
            </a:r>
            <a:endParaRPr sz="1800">
              <a:latin typeface="Source Code Pro"/>
              <a:ea typeface="Source Code Pro"/>
              <a:cs typeface="Source Code Pro"/>
              <a:sym typeface="Source Code Pro"/>
            </a:endParaRPr>
          </a:p>
        </p:txBody>
      </p:sp>
    </p:spTree>
  </p:cSld>
  <p:clrMapOvr>
    <a:masterClrMapping/>
  </p:clrMapOvr>
  <mc:AlternateContent xmlns:mc="http://schemas.openxmlformats.org/markup-compatibility/2006" xmlns:p14="http://schemas.microsoft.com/office/powerpoint/2010/main">
    <mc:Choice Requires="p14">
      <p:transition spd="slow" p14:dur="1600">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2"/>
          <p:cNvSpPr txBox="1">
            <a:spLocks noGrp="1"/>
          </p:cNvSpPr>
          <p:nvPr>
            <p:ph type="body" idx="1"/>
          </p:nvPr>
        </p:nvSpPr>
        <p:spPr>
          <a:xfrm>
            <a:off x="457200" y="1142984"/>
            <a:ext cx="8229600" cy="4983179"/>
          </a:xfrm>
          <a:prstGeom prst="rect">
            <a:avLst/>
          </a:prstGeom>
          <a:noFill/>
          <a:ln>
            <a:noFill/>
          </a:ln>
        </p:spPr>
        <p:txBody>
          <a:bodyPr spcFirstLastPara="1" wrap="square" lIns="91425" tIns="45700" rIns="91425" bIns="45700" anchor="t" anchorCtr="0">
            <a:normAutofit fontScale="92500" lnSpcReduction="10000"/>
          </a:bodyPr>
          <a:lstStyle/>
          <a:p>
            <a:pPr marL="339725" lvl="0" indent="-339725" algn="just" rtl="0">
              <a:spcBef>
                <a:spcPts val="0"/>
              </a:spcBef>
              <a:spcAft>
                <a:spcPts val="0"/>
              </a:spcAft>
              <a:buClr>
                <a:srgbClr val="006666"/>
              </a:buClr>
              <a:buSzPct val="100000"/>
              <a:buFont typeface="Noto Sans Symbols"/>
              <a:buChar char="▪"/>
            </a:pPr>
            <a:r>
              <a:rPr lang="fr-FR" sz="2400"/>
              <a:t>Unix est multi-utilisateurs</a:t>
            </a:r>
            <a:endParaRPr/>
          </a:p>
          <a:p>
            <a:pPr marL="739775" lvl="1" indent="-282575" algn="just" rtl="0">
              <a:spcBef>
                <a:spcPts val="475"/>
              </a:spcBef>
              <a:spcAft>
                <a:spcPts val="0"/>
              </a:spcAft>
              <a:buClr>
                <a:srgbClr val="99CCCC"/>
              </a:buClr>
              <a:buSzPct val="70000"/>
              <a:buFont typeface="Noto Sans Symbols"/>
              <a:buChar char="●"/>
            </a:pPr>
            <a:r>
              <a:rPr lang="fr-FR" sz="2000"/>
              <a:t>nécessité d'avoir un nom particulier aux yeux du système ("login") ainsi qu'un mot de passe pour la sécurité</a:t>
            </a:r>
            <a:endParaRPr/>
          </a:p>
          <a:p>
            <a:pPr marL="739775" lvl="1" indent="-282575" algn="just" rtl="0">
              <a:spcBef>
                <a:spcPts val="475"/>
              </a:spcBef>
              <a:spcAft>
                <a:spcPts val="0"/>
              </a:spcAft>
              <a:buClr>
                <a:srgbClr val="99CCCC"/>
              </a:buClr>
              <a:buSzPct val="70000"/>
              <a:buNone/>
            </a:pPr>
            <a:endParaRPr sz="400"/>
          </a:p>
          <a:p>
            <a:pPr marL="339725" lvl="0" indent="-339725" algn="just" rtl="0">
              <a:spcBef>
                <a:spcPts val="475"/>
              </a:spcBef>
              <a:spcAft>
                <a:spcPts val="0"/>
              </a:spcAft>
              <a:buClr>
                <a:srgbClr val="006666"/>
              </a:buClr>
              <a:buSzPct val="100000"/>
              <a:buFont typeface="Noto Sans Symbols"/>
              <a:buChar char="▪"/>
            </a:pPr>
            <a:r>
              <a:rPr lang="fr-FR" sz="2400"/>
              <a:t>2 types d'utilisateurs</a:t>
            </a:r>
            <a:endParaRPr/>
          </a:p>
          <a:p>
            <a:pPr marL="739775" lvl="1" indent="-282575" algn="just" rtl="0">
              <a:spcBef>
                <a:spcPts val="475"/>
              </a:spcBef>
              <a:spcAft>
                <a:spcPts val="0"/>
              </a:spcAft>
              <a:buClr>
                <a:srgbClr val="99CCCC"/>
              </a:buClr>
              <a:buSzPct val="70000"/>
              <a:buFont typeface="Noto Sans Symbols"/>
              <a:buChar char="●"/>
            </a:pPr>
            <a:r>
              <a:rPr lang="fr-FR" sz="2000"/>
              <a:t>l'utilisateur "root" : super utilisateur -&gt; possède tous les droits sur la machine</a:t>
            </a:r>
            <a:endParaRPr/>
          </a:p>
          <a:p>
            <a:pPr marL="739775" lvl="1" indent="-282575" algn="just" rtl="0">
              <a:spcBef>
                <a:spcPts val="475"/>
              </a:spcBef>
              <a:spcAft>
                <a:spcPts val="0"/>
              </a:spcAft>
              <a:buClr>
                <a:srgbClr val="99CCCC"/>
              </a:buClr>
              <a:buSzPct val="70000"/>
              <a:buFont typeface="Noto Sans Symbols"/>
              <a:buChar char="●"/>
            </a:pPr>
            <a:r>
              <a:rPr lang="fr-FR" sz="2000"/>
              <a:t>les autres utilisateurs (possèdent des droits restreints)</a:t>
            </a:r>
            <a:endParaRPr/>
          </a:p>
          <a:p>
            <a:pPr marL="739775" lvl="1" indent="-282575" algn="just" rtl="0">
              <a:spcBef>
                <a:spcPts val="475"/>
              </a:spcBef>
              <a:spcAft>
                <a:spcPts val="0"/>
              </a:spcAft>
              <a:buClr>
                <a:srgbClr val="99CCCC"/>
              </a:buClr>
              <a:buSzPct val="70000"/>
              <a:buNone/>
            </a:pPr>
            <a:endParaRPr sz="400"/>
          </a:p>
          <a:p>
            <a:pPr marL="339725" lvl="0" indent="-339725" algn="just" rtl="0">
              <a:spcBef>
                <a:spcPts val="475"/>
              </a:spcBef>
              <a:spcAft>
                <a:spcPts val="0"/>
              </a:spcAft>
              <a:buClr>
                <a:srgbClr val="006666"/>
              </a:buClr>
              <a:buSzPct val="100000"/>
              <a:buFont typeface="Noto Sans Symbols"/>
              <a:buChar char="▪"/>
            </a:pPr>
            <a:r>
              <a:rPr lang="fr-FR" sz="2400"/>
              <a:t>Chaque utilisateur est caractérisé par :</a:t>
            </a:r>
            <a:endParaRPr/>
          </a:p>
          <a:p>
            <a:pPr marL="739775" lvl="1" indent="-282575" algn="just" rtl="0">
              <a:spcBef>
                <a:spcPts val="475"/>
              </a:spcBef>
              <a:spcAft>
                <a:spcPts val="0"/>
              </a:spcAft>
              <a:buClr>
                <a:srgbClr val="99CCCC"/>
              </a:buClr>
              <a:buSzPct val="70000"/>
              <a:buFont typeface="Noto Sans Symbols"/>
              <a:buChar char="●"/>
            </a:pPr>
            <a:r>
              <a:rPr lang="fr-FR" sz="2000"/>
              <a:t>un nom ("login") et un numéro d'utilisateur ("UID")</a:t>
            </a:r>
            <a:endParaRPr/>
          </a:p>
          <a:p>
            <a:pPr marL="739775" lvl="1" indent="-282575" algn="just" rtl="0">
              <a:spcBef>
                <a:spcPts val="475"/>
              </a:spcBef>
              <a:spcAft>
                <a:spcPts val="0"/>
              </a:spcAft>
              <a:buClr>
                <a:srgbClr val="99CCCC"/>
              </a:buClr>
              <a:buSzPct val="70000"/>
              <a:buFont typeface="Noto Sans Symbols"/>
              <a:buChar char="●"/>
            </a:pPr>
            <a:r>
              <a:rPr lang="fr-FR" sz="2000"/>
              <a:t>un groupe et un numéro de groupe ("GID")</a:t>
            </a:r>
            <a:endParaRPr/>
          </a:p>
          <a:p>
            <a:pPr marL="739775" lvl="1" indent="-282575" algn="just" rtl="0">
              <a:spcBef>
                <a:spcPts val="475"/>
              </a:spcBef>
              <a:spcAft>
                <a:spcPts val="0"/>
              </a:spcAft>
              <a:buClr>
                <a:srgbClr val="99CCCC"/>
              </a:buClr>
              <a:buSzPct val="70000"/>
              <a:buFont typeface="Noto Sans Symbols"/>
              <a:buChar char="●"/>
            </a:pPr>
            <a:r>
              <a:rPr lang="fr-FR" sz="2000"/>
              <a:t>un mot de passe ("passwd")</a:t>
            </a:r>
            <a:endParaRPr/>
          </a:p>
          <a:p>
            <a:pPr marL="739775" lvl="1" indent="-282575" algn="just" rtl="0">
              <a:spcBef>
                <a:spcPts val="475"/>
              </a:spcBef>
              <a:spcAft>
                <a:spcPts val="0"/>
              </a:spcAft>
              <a:buClr>
                <a:srgbClr val="99CCCC"/>
              </a:buClr>
              <a:buSzPct val="70000"/>
              <a:buFont typeface="Noto Sans Symbols"/>
              <a:buChar char="●"/>
            </a:pPr>
            <a:r>
              <a:rPr lang="fr-FR" sz="2000"/>
              <a:t>un type de shell (= intérpréteur de commandes)</a:t>
            </a:r>
            <a:endParaRPr/>
          </a:p>
          <a:p>
            <a:pPr marL="739775" lvl="1" indent="-282575" algn="just" rtl="0">
              <a:spcBef>
                <a:spcPts val="475"/>
              </a:spcBef>
              <a:spcAft>
                <a:spcPts val="0"/>
              </a:spcAft>
              <a:buClr>
                <a:srgbClr val="99CCCC"/>
              </a:buClr>
              <a:buSzPct val="70000"/>
              <a:buFont typeface="Noto Sans Symbols"/>
              <a:buChar char="●"/>
            </a:pPr>
            <a:r>
              <a:rPr lang="fr-FR" sz="2000"/>
              <a:t>un répertoire utilisateur qui lui appartient ("home directory")</a:t>
            </a:r>
            <a:endParaRPr/>
          </a:p>
          <a:p>
            <a:pPr marL="739775" lvl="1" indent="-282575" algn="just" rtl="0">
              <a:spcBef>
                <a:spcPts val="475"/>
              </a:spcBef>
              <a:spcAft>
                <a:spcPts val="0"/>
              </a:spcAft>
              <a:buClr>
                <a:srgbClr val="99CCCC"/>
              </a:buClr>
              <a:buSzPct val="70000"/>
              <a:buNone/>
            </a:pPr>
            <a:endParaRPr sz="300"/>
          </a:p>
          <a:p>
            <a:pPr marL="739775" lvl="1" indent="-282575" algn="just" rtl="0">
              <a:spcBef>
                <a:spcPts val="475"/>
              </a:spcBef>
              <a:spcAft>
                <a:spcPts val="0"/>
              </a:spcAft>
              <a:buClr>
                <a:srgbClr val="99CCCC"/>
              </a:buClr>
              <a:buSzPct val="70000"/>
              <a:buNone/>
            </a:pPr>
            <a:r>
              <a:rPr lang="fr-FR" sz="2000"/>
              <a:t>(Rq : toutes ces informations sont stockées dans le fichier /etc/passwd)</a:t>
            </a:r>
            <a:endParaRPr/>
          </a:p>
          <a:p>
            <a:pPr marL="342900" lvl="0" indent="-154940" algn="just" rtl="0">
              <a:spcBef>
                <a:spcPts val="592"/>
              </a:spcBef>
              <a:spcAft>
                <a:spcPts val="0"/>
              </a:spcAft>
              <a:buClr>
                <a:schemeClr val="dk1"/>
              </a:buClr>
              <a:buSzPct val="100000"/>
              <a:buNone/>
            </a:pPr>
            <a:endParaRPr/>
          </a:p>
        </p:txBody>
      </p:sp>
      <p:sp>
        <p:nvSpPr>
          <p:cNvPr id="413" name="Google Shape;413;p32"/>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rgbClr val="FFFFFF"/>
                </a:solidFill>
                <a:latin typeface="Calibri"/>
                <a:ea typeface="Calibri"/>
                <a:cs typeface="Calibri"/>
                <a:sym typeface="Calibri"/>
              </a:rPr>
              <a:t>Linux </a:t>
            </a:r>
            <a:endParaRPr sz="1800" b="0" i="0" u="none" strike="noStrike" cap="none">
              <a:solidFill>
                <a:srgbClr val="FFFFFF"/>
              </a:solidFill>
              <a:latin typeface="Calibri"/>
              <a:ea typeface="Calibri"/>
              <a:cs typeface="Calibri"/>
              <a:sym typeface="Calibri"/>
            </a:endParaRPr>
          </a:p>
        </p:txBody>
      </p:sp>
      <p:sp>
        <p:nvSpPr>
          <p:cNvPr id="414" name="Google Shape;414;p32"/>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366092"/>
                </a:solidFill>
                <a:latin typeface="Calibri"/>
                <a:ea typeface="Calibri"/>
                <a:cs typeface="Calibri"/>
                <a:sym typeface="Calibri"/>
              </a:rPr>
              <a:t>Chapitre 1: Présentation</a:t>
            </a:r>
            <a:endParaRPr sz="1800" b="0" i="0" u="none" strike="noStrike" cap="none">
              <a:solidFill>
                <a:srgbClr val="366092"/>
              </a:solidFill>
              <a:latin typeface="Calibri"/>
              <a:ea typeface="Calibri"/>
              <a:cs typeface="Calibri"/>
              <a:sym typeface="Calibri"/>
            </a:endParaRPr>
          </a:p>
        </p:txBody>
      </p:sp>
      <p:sp>
        <p:nvSpPr>
          <p:cNvPr id="415" name="Google Shape;415;p32"/>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rgbClr val="0070C0"/>
                </a:solidFill>
                <a:latin typeface="Calibri"/>
                <a:ea typeface="Calibri"/>
                <a:cs typeface="Calibri"/>
                <a:sym typeface="Calibri"/>
              </a:rPr>
              <a:t>Les Utilisateurs</a:t>
            </a:r>
            <a:endParaRPr sz="2400" b="0" i="0" u="none" strike="noStrike" cap="none">
              <a:solidFill>
                <a:srgbClr val="0070C0"/>
              </a:solidFill>
              <a:latin typeface="Calibri"/>
              <a:ea typeface="Calibri"/>
              <a:cs typeface="Calibri"/>
              <a:sym typeface="Calibri"/>
            </a:endParaRPr>
          </a:p>
        </p:txBody>
      </p:sp>
      <p:sp>
        <p:nvSpPr>
          <p:cNvPr id="416" name="Google Shape;416;p32"/>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FFFFFF"/>
                </a:solidFill>
                <a:latin typeface="Calibri"/>
                <a:ea typeface="Calibri"/>
                <a:cs typeface="Calibri"/>
                <a:sym typeface="Calibri"/>
              </a:rPr>
              <a:t>		    					</a:t>
            </a:r>
            <a:endParaRPr sz="1400" b="0" i="0" u="none" strike="noStrike" cap="none">
              <a:solidFill>
                <a:srgbClr val="FFFFFF"/>
              </a:solidFill>
              <a:latin typeface="Calibri"/>
              <a:ea typeface="Calibri"/>
              <a:cs typeface="Calibri"/>
              <a:sym typeface="Calibri"/>
            </a:endParaRPr>
          </a:p>
        </p:txBody>
      </p:sp>
      <p:sp>
        <p:nvSpPr>
          <p:cNvPr id="417" name="Google Shape;417;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3"/>
          <p:cNvSpPr txBox="1">
            <a:spLocks noGrp="1"/>
          </p:cNvSpPr>
          <p:nvPr>
            <p:ph type="body" idx="1"/>
          </p:nvPr>
        </p:nvSpPr>
        <p:spPr>
          <a:xfrm>
            <a:off x="457250" y="1010285"/>
            <a:ext cx="8229600" cy="4768800"/>
          </a:xfrm>
          <a:prstGeom prst="rect">
            <a:avLst/>
          </a:prstGeom>
          <a:noFill/>
          <a:ln>
            <a:noFill/>
          </a:ln>
        </p:spPr>
        <p:txBody>
          <a:bodyPr spcFirstLastPara="1" wrap="square" lIns="91425" tIns="45700" rIns="91425" bIns="45700" anchor="t" anchorCtr="0">
            <a:normAutofit/>
          </a:bodyPr>
          <a:lstStyle/>
          <a:p>
            <a:pPr marL="342900" lvl="0" indent="-139700" algn="just" rtl="0">
              <a:lnSpc>
                <a:spcPct val="150000"/>
              </a:lnSpc>
              <a:spcBef>
                <a:spcPts val="640"/>
              </a:spcBef>
              <a:spcAft>
                <a:spcPts val="0"/>
              </a:spcAft>
              <a:buClr>
                <a:schemeClr val="dk1"/>
              </a:buClr>
              <a:buSzPts val="3200"/>
              <a:buNone/>
            </a:pPr>
            <a:r>
              <a:rPr lang="fr-FR" sz="2000"/>
              <a:t>Pour accéder à un système Linux, vous devez avoir un compte </a:t>
            </a:r>
            <a:endParaRPr sz="2000"/>
          </a:p>
          <a:p>
            <a:pPr marL="342900" lvl="0" indent="-139700" algn="just" rtl="0">
              <a:lnSpc>
                <a:spcPct val="150000"/>
              </a:lnSpc>
              <a:spcBef>
                <a:spcPts val="640"/>
              </a:spcBef>
              <a:spcAft>
                <a:spcPts val="0"/>
              </a:spcAft>
              <a:buClr>
                <a:schemeClr val="dk1"/>
              </a:buClr>
              <a:buSzPts val="1100"/>
              <a:buFont typeface="Arial"/>
              <a:buNone/>
            </a:pPr>
            <a:r>
              <a:rPr lang="fr-FR" sz="2000"/>
              <a:t>Un compte Linux comprend les éléments suivants</a:t>
            </a:r>
            <a:endParaRPr sz="2000"/>
          </a:p>
          <a:p>
            <a:pPr marL="342900" lvl="0" indent="-139700" algn="just" rtl="0">
              <a:lnSpc>
                <a:spcPct val="150000"/>
              </a:lnSpc>
              <a:spcBef>
                <a:spcPts val="640"/>
              </a:spcBef>
              <a:spcAft>
                <a:spcPts val="0"/>
              </a:spcAft>
              <a:buClr>
                <a:schemeClr val="dk1"/>
              </a:buClr>
              <a:buSzPts val="3200"/>
              <a:buNone/>
            </a:pPr>
            <a:r>
              <a:rPr lang="fr-FR" sz="2000"/>
              <a:t>Un compte Linux inclus: </a:t>
            </a:r>
            <a:endParaRPr sz="2000"/>
          </a:p>
          <a:p>
            <a:pPr marL="914400" lvl="0" indent="-355600" algn="just" rtl="0">
              <a:lnSpc>
                <a:spcPct val="150000"/>
              </a:lnSpc>
              <a:spcBef>
                <a:spcPts val="640"/>
              </a:spcBef>
              <a:spcAft>
                <a:spcPts val="0"/>
              </a:spcAft>
              <a:buSzPts val="2000"/>
              <a:buChar char="•"/>
            </a:pPr>
            <a:r>
              <a:rPr lang="fr-FR" sz="2000"/>
              <a:t>username and password</a:t>
            </a:r>
            <a:endParaRPr sz="2000"/>
          </a:p>
          <a:p>
            <a:pPr marL="914400" lvl="0" indent="-355600" algn="just" rtl="0">
              <a:lnSpc>
                <a:spcPct val="150000"/>
              </a:lnSpc>
              <a:spcBef>
                <a:spcPts val="0"/>
              </a:spcBef>
              <a:spcAft>
                <a:spcPts val="0"/>
              </a:spcAft>
              <a:buSzPts val="2000"/>
              <a:buChar char="•"/>
            </a:pPr>
            <a:r>
              <a:rPr lang="fr-FR" sz="2000"/>
              <a:t> uid et gid </a:t>
            </a:r>
            <a:endParaRPr sz="2000"/>
          </a:p>
          <a:p>
            <a:pPr marL="914400" lvl="0" indent="-355600" algn="just" rtl="0">
              <a:lnSpc>
                <a:spcPct val="150000"/>
              </a:lnSpc>
              <a:spcBef>
                <a:spcPts val="0"/>
              </a:spcBef>
              <a:spcAft>
                <a:spcPts val="0"/>
              </a:spcAft>
              <a:buSzPts val="2000"/>
              <a:buChar char="•"/>
            </a:pPr>
            <a:r>
              <a:rPr lang="fr-FR" sz="2000"/>
              <a:t>un répertoire personnel ( home directory) , où vous êtes placé par par défaut lorsque vous vous connectez</a:t>
            </a:r>
            <a:endParaRPr sz="2000"/>
          </a:p>
          <a:p>
            <a:pPr marL="914400" lvl="0" indent="-342900" algn="just" rtl="0">
              <a:lnSpc>
                <a:spcPct val="150000"/>
              </a:lnSpc>
              <a:spcBef>
                <a:spcPts val="0"/>
              </a:spcBef>
              <a:spcAft>
                <a:spcPts val="0"/>
              </a:spcAft>
              <a:buSzPts val="1800"/>
              <a:buChar char="•"/>
            </a:pPr>
            <a:r>
              <a:rPr lang="fr-FR" sz="2000"/>
              <a:t> un shell par défaut </a:t>
            </a:r>
            <a:endParaRPr/>
          </a:p>
        </p:txBody>
      </p:sp>
      <p:sp>
        <p:nvSpPr>
          <p:cNvPr id="423" name="Google Shape;423;p33"/>
          <p:cNvSpPr/>
          <p:nvPr/>
        </p:nvSpPr>
        <p:spPr>
          <a:xfrm>
            <a:off x="142844" y="104604"/>
            <a:ext cx="3000300"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rgbClr val="FFFFFF"/>
                </a:solidFill>
                <a:latin typeface="Calibri"/>
                <a:ea typeface="Calibri"/>
                <a:cs typeface="Calibri"/>
                <a:sym typeface="Calibri"/>
              </a:rPr>
              <a:t>Linux </a:t>
            </a:r>
            <a:endParaRPr sz="1800" b="0" i="0" u="none" strike="noStrike" cap="none">
              <a:solidFill>
                <a:srgbClr val="FFFFFF"/>
              </a:solidFill>
              <a:latin typeface="Calibri"/>
              <a:ea typeface="Calibri"/>
              <a:cs typeface="Calibri"/>
              <a:sym typeface="Calibri"/>
            </a:endParaRPr>
          </a:p>
        </p:txBody>
      </p:sp>
      <p:sp>
        <p:nvSpPr>
          <p:cNvPr id="424" name="Google Shape;424;p33"/>
          <p:cNvSpPr/>
          <p:nvPr/>
        </p:nvSpPr>
        <p:spPr>
          <a:xfrm>
            <a:off x="3143240" y="71414"/>
            <a:ext cx="5857800"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366092"/>
                </a:solidFill>
                <a:latin typeface="Calibri"/>
                <a:ea typeface="Calibri"/>
                <a:cs typeface="Calibri"/>
                <a:sym typeface="Calibri"/>
              </a:rPr>
              <a:t>Chapitre 1: Présentation</a:t>
            </a:r>
            <a:endParaRPr sz="1800" b="0" i="0" u="none" strike="noStrike" cap="none">
              <a:solidFill>
                <a:srgbClr val="366092"/>
              </a:solidFill>
              <a:latin typeface="Calibri"/>
              <a:ea typeface="Calibri"/>
              <a:cs typeface="Calibri"/>
              <a:sym typeface="Calibri"/>
            </a:endParaRPr>
          </a:p>
        </p:txBody>
      </p:sp>
      <p:sp>
        <p:nvSpPr>
          <p:cNvPr id="425" name="Google Shape;425;p33"/>
          <p:cNvSpPr/>
          <p:nvPr/>
        </p:nvSpPr>
        <p:spPr>
          <a:xfrm>
            <a:off x="142844" y="428604"/>
            <a:ext cx="8858400" cy="428700"/>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Compte Linux </a:t>
            </a:r>
            <a:endParaRPr/>
          </a:p>
        </p:txBody>
      </p:sp>
      <p:sp>
        <p:nvSpPr>
          <p:cNvPr id="426" name="Google Shape;426;p33"/>
          <p:cNvSpPr/>
          <p:nvPr/>
        </p:nvSpPr>
        <p:spPr>
          <a:xfrm>
            <a:off x="142844" y="6357958"/>
            <a:ext cx="8858400" cy="285900"/>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fadeDir="5400012"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FFFFFF"/>
                </a:solidFill>
                <a:latin typeface="Calibri"/>
                <a:ea typeface="Calibri"/>
                <a:cs typeface="Calibri"/>
                <a:sym typeface="Calibri"/>
              </a:rPr>
              <a:t>		    					</a:t>
            </a:r>
            <a:endParaRPr sz="1400" b="0" i="0" u="none" strike="noStrike" cap="none">
              <a:solidFill>
                <a:srgbClr val="FFFFFF"/>
              </a:solidFill>
              <a:latin typeface="Calibri"/>
              <a:ea typeface="Calibri"/>
              <a:cs typeface="Calibri"/>
              <a:sym typeface="Calibri"/>
            </a:endParaRPr>
          </a:p>
        </p:txBody>
      </p:sp>
      <p:sp>
        <p:nvSpPr>
          <p:cNvPr id="427" name="Google Shape;427;p3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4"/>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rgbClr val="FFFFFF"/>
                </a:solidFill>
                <a:latin typeface="Calibri"/>
                <a:ea typeface="Calibri"/>
                <a:cs typeface="Calibri"/>
                <a:sym typeface="Calibri"/>
              </a:rPr>
              <a:t>Linux </a:t>
            </a:r>
            <a:endParaRPr sz="1800" b="0" i="0" u="none" strike="noStrike" cap="none">
              <a:solidFill>
                <a:srgbClr val="FFFFFF"/>
              </a:solidFill>
              <a:latin typeface="Calibri"/>
              <a:ea typeface="Calibri"/>
              <a:cs typeface="Calibri"/>
              <a:sym typeface="Calibri"/>
            </a:endParaRPr>
          </a:p>
        </p:txBody>
      </p:sp>
      <p:sp>
        <p:nvSpPr>
          <p:cNvPr id="433" name="Google Shape;433;p34"/>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366092"/>
                </a:solidFill>
                <a:latin typeface="Calibri"/>
                <a:ea typeface="Calibri"/>
                <a:cs typeface="Calibri"/>
                <a:sym typeface="Calibri"/>
              </a:rPr>
              <a:t>Chapitre 1: Présentation</a:t>
            </a:r>
            <a:endParaRPr sz="1800" b="0" i="0" u="none" strike="noStrike" cap="none">
              <a:solidFill>
                <a:srgbClr val="366092"/>
              </a:solidFill>
              <a:latin typeface="Calibri"/>
              <a:ea typeface="Calibri"/>
              <a:cs typeface="Calibri"/>
              <a:sym typeface="Calibri"/>
            </a:endParaRPr>
          </a:p>
        </p:txBody>
      </p:sp>
      <p:sp>
        <p:nvSpPr>
          <p:cNvPr id="434" name="Google Shape;434;p34"/>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rgbClr val="0070C0"/>
                </a:solidFill>
                <a:latin typeface="Calibri"/>
                <a:ea typeface="Calibri"/>
                <a:cs typeface="Calibri"/>
                <a:sym typeface="Calibri"/>
              </a:rPr>
              <a:t>Première Connexion</a:t>
            </a:r>
            <a:endParaRPr sz="2400" b="0" i="0" u="none" strike="noStrike" cap="none">
              <a:solidFill>
                <a:srgbClr val="0070C0"/>
              </a:solidFill>
              <a:latin typeface="Calibri"/>
              <a:ea typeface="Calibri"/>
              <a:cs typeface="Calibri"/>
              <a:sym typeface="Calibri"/>
            </a:endParaRPr>
          </a:p>
        </p:txBody>
      </p:sp>
      <p:sp>
        <p:nvSpPr>
          <p:cNvPr id="435" name="Google Shape;435;p34"/>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FFFFFF"/>
                </a:solidFill>
                <a:latin typeface="Calibri"/>
                <a:ea typeface="Calibri"/>
                <a:cs typeface="Calibri"/>
                <a:sym typeface="Calibri"/>
              </a:rPr>
              <a:t>		    					</a:t>
            </a:r>
            <a:endParaRPr sz="1400" b="0" i="0" u="none" strike="noStrike" cap="none">
              <a:solidFill>
                <a:srgbClr val="FFFFFF"/>
              </a:solidFill>
              <a:latin typeface="Calibri"/>
              <a:ea typeface="Calibri"/>
              <a:cs typeface="Calibri"/>
              <a:sym typeface="Calibri"/>
            </a:endParaRPr>
          </a:p>
        </p:txBody>
      </p:sp>
      <p:pic>
        <p:nvPicPr>
          <p:cNvPr id="436" name="Google Shape;436;p34" descr="C:\Users\loubna\Downloads\GNOME_Display_Manager_(GDM)_on_Fedora--2016,_05.png"/>
          <p:cNvPicPr preferRelativeResize="0"/>
          <p:nvPr/>
        </p:nvPicPr>
        <p:blipFill rotWithShape="1">
          <a:blip r:embed="rId3">
            <a:alphaModFix/>
          </a:blip>
          <a:srcRect/>
          <a:stretch/>
        </p:blipFill>
        <p:spPr>
          <a:xfrm>
            <a:off x="1714480" y="1000108"/>
            <a:ext cx="6224266" cy="4823214"/>
          </a:xfrm>
          <a:prstGeom prst="rect">
            <a:avLst/>
          </a:prstGeom>
          <a:noFill/>
          <a:ln>
            <a:noFill/>
          </a:ln>
        </p:spPr>
      </p:pic>
      <p:cxnSp>
        <p:nvCxnSpPr>
          <p:cNvPr id="437" name="Google Shape;437;p34"/>
          <p:cNvCxnSpPr>
            <a:stCxn id="438" idx="0"/>
          </p:cNvCxnSpPr>
          <p:nvPr/>
        </p:nvCxnSpPr>
        <p:spPr>
          <a:xfrm rot="10800000" flipH="1">
            <a:off x="3316922" y="3665225"/>
            <a:ext cx="647400" cy="725400"/>
          </a:xfrm>
          <a:prstGeom prst="straightConnector1">
            <a:avLst/>
          </a:prstGeom>
          <a:noFill/>
          <a:ln w="9525" cap="flat" cmpd="sng">
            <a:solidFill>
              <a:srgbClr val="000000"/>
            </a:solidFill>
            <a:prstDash val="solid"/>
            <a:miter lim="800000"/>
            <a:headEnd type="none" w="sm" len="sm"/>
            <a:tailEnd type="triangle" w="med" len="med"/>
          </a:ln>
        </p:spPr>
      </p:cxnSp>
      <p:sp>
        <p:nvSpPr>
          <p:cNvPr id="438" name="Google Shape;438;p34"/>
          <p:cNvSpPr/>
          <p:nvPr/>
        </p:nvSpPr>
        <p:spPr>
          <a:xfrm>
            <a:off x="1714472" y="4390625"/>
            <a:ext cx="3204900" cy="703800"/>
          </a:xfrm>
          <a:prstGeom prst="roundRect">
            <a:avLst>
              <a:gd name="adj" fmla="val 245"/>
            </a:avLst>
          </a:prstGeom>
          <a:noFill/>
          <a:ln>
            <a:noFill/>
          </a:ln>
        </p:spPr>
        <p:txBody>
          <a:bodyPr spcFirstLastPara="1" wrap="square" lIns="90000" tIns="46800" rIns="90000" bIns="46800" anchor="t" anchorCtr="0">
            <a:noAutofit/>
          </a:bodyPr>
          <a:lstStyle/>
          <a:p>
            <a:pPr marL="0" marR="0" lvl="0" indent="0" algn="l" rtl="0">
              <a:lnSpc>
                <a:spcPct val="90000"/>
              </a:lnSpc>
              <a:spcBef>
                <a:spcPts val="0"/>
              </a:spcBef>
              <a:spcAft>
                <a:spcPts val="0"/>
              </a:spcAft>
              <a:buNone/>
            </a:pPr>
            <a:r>
              <a:rPr lang="fr-FR" sz="2200" b="0" i="0" u="none" strike="noStrike" cap="none">
                <a:solidFill>
                  <a:srgbClr val="E36C09"/>
                </a:solidFill>
                <a:latin typeface="Calibri"/>
                <a:ea typeface="Calibri"/>
                <a:cs typeface="Calibri"/>
                <a:sym typeface="Calibri"/>
              </a:rPr>
              <a:t>Saisie du mot de passe</a:t>
            </a:r>
            <a:endParaRPr sz="2200" b="0" i="0" u="none" strike="noStrike" cap="none">
              <a:solidFill>
                <a:srgbClr val="E36C09"/>
              </a:solidFill>
              <a:latin typeface="Calibri"/>
              <a:ea typeface="Calibri"/>
              <a:cs typeface="Calibri"/>
              <a:sym typeface="Calibri"/>
            </a:endParaRPr>
          </a:p>
        </p:txBody>
      </p:sp>
      <p:cxnSp>
        <p:nvCxnSpPr>
          <p:cNvPr id="439" name="Google Shape;439;p34"/>
          <p:cNvCxnSpPr/>
          <p:nvPr/>
        </p:nvCxnSpPr>
        <p:spPr>
          <a:xfrm>
            <a:off x="3059400" y="1981425"/>
            <a:ext cx="390300" cy="903300"/>
          </a:xfrm>
          <a:prstGeom prst="straightConnector1">
            <a:avLst/>
          </a:prstGeom>
          <a:noFill/>
          <a:ln w="9525" cap="flat" cmpd="sng">
            <a:solidFill>
              <a:srgbClr val="000000"/>
            </a:solidFill>
            <a:prstDash val="solid"/>
            <a:miter lim="800000"/>
            <a:headEnd type="none" w="sm" len="sm"/>
            <a:tailEnd type="triangle" w="med" len="med"/>
          </a:ln>
        </p:spPr>
      </p:cxnSp>
      <p:sp>
        <p:nvSpPr>
          <p:cNvPr id="440" name="Google Shape;440;p34"/>
          <p:cNvSpPr txBox="1"/>
          <p:nvPr/>
        </p:nvSpPr>
        <p:spPr>
          <a:xfrm>
            <a:off x="1776100" y="1409131"/>
            <a:ext cx="3143400" cy="399300"/>
          </a:xfrm>
          <a:prstGeom prst="rect">
            <a:avLst/>
          </a:prstGeom>
          <a:noFill/>
          <a:ln>
            <a:noFill/>
          </a:ln>
        </p:spPr>
        <p:txBody>
          <a:bodyPr spcFirstLastPara="1" wrap="square" lIns="90000" tIns="46800" rIns="90000" bIns="46800" anchor="t" anchorCtr="0">
            <a:spAutoFit/>
          </a:bodyPr>
          <a:lstStyle/>
          <a:p>
            <a:pPr marL="0" marR="0" lvl="0" indent="0" algn="l" rtl="0">
              <a:lnSpc>
                <a:spcPct val="90000"/>
              </a:lnSpc>
              <a:spcBef>
                <a:spcPts val="0"/>
              </a:spcBef>
              <a:spcAft>
                <a:spcPts val="0"/>
              </a:spcAft>
              <a:buNone/>
            </a:pPr>
            <a:r>
              <a:rPr lang="fr-FR" sz="2200" b="0" i="0" u="none" strike="noStrike" cap="none">
                <a:solidFill>
                  <a:srgbClr val="E36C09"/>
                </a:solidFill>
                <a:latin typeface="Calibri"/>
                <a:ea typeface="Calibri"/>
                <a:cs typeface="Calibri"/>
                <a:sym typeface="Calibri"/>
              </a:rPr>
              <a:t>La session d'utilisateur</a:t>
            </a:r>
            <a:endParaRPr sz="2200" b="0" i="0" u="none" strike="noStrike" cap="none">
              <a:solidFill>
                <a:srgbClr val="E36C09"/>
              </a:solidFill>
              <a:latin typeface="Calibri"/>
              <a:ea typeface="Calibri"/>
              <a:cs typeface="Calibri"/>
              <a:sym typeface="Calibri"/>
            </a:endParaRPr>
          </a:p>
        </p:txBody>
      </p:sp>
      <p:sp>
        <p:nvSpPr>
          <p:cNvPr id="441" name="Google Shape;441;p34"/>
          <p:cNvSpPr txBox="1"/>
          <p:nvPr/>
        </p:nvSpPr>
        <p:spPr>
          <a:xfrm>
            <a:off x="5627637" y="4523407"/>
            <a:ext cx="2592300" cy="704100"/>
          </a:xfrm>
          <a:prstGeom prst="rect">
            <a:avLst/>
          </a:prstGeom>
          <a:noFill/>
          <a:ln>
            <a:noFill/>
          </a:ln>
        </p:spPr>
        <p:txBody>
          <a:bodyPr spcFirstLastPara="1" wrap="square" lIns="90000" tIns="46800" rIns="90000" bIns="46800" anchor="t" anchorCtr="0">
            <a:spAutoFit/>
          </a:bodyPr>
          <a:lstStyle/>
          <a:p>
            <a:pPr marL="0" marR="0" lvl="0" indent="0" algn="l" rtl="0">
              <a:lnSpc>
                <a:spcPct val="90000"/>
              </a:lnSpc>
              <a:spcBef>
                <a:spcPts val="0"/>
              </a:spcBef>
              <a:spcAft>
                <a:spcPts val="0"/>
              </a:spcAft>
              <a:buNone/>
            </a:pPr>
            <a:r>
              <a:rPr lang="fr-FR" sz="2200" b="0" i="0" u="none" strike="noStrike" cap="none">
                <a:solidFill>
                  <a:srgbClr val="FF9900"/>
                </a:solidFill>
                <a:latin typeface="Calibri"/>
                <a:ea typeface="Calibri"/>
                <a:cs typeface="Calibri"/>
                <a:sym typeface="Calibri"/>
              </a:rPr>
              <a:t>type de session X (GNOME ou KDE</a:t>
            </a:r>
            <a:r>
              <a:rPr lang="fr-FR" sz="2200" b="0" i="0" u="none" strike="noStrike" cap="none">
                <a:solidFill>
                  <a:srgbClr val="E36C09"/>
                </a:solidFill>
                <a:latin typeface="Calibri"/>
                <a:ea typeface="Calibri"/>
                <a:cs typeface="Calibri"/>
                <a:sym typeface="Calibri"/>
              </a:rPr>
              <a:t>)</a:t>
            </a:r>
            <a:endParaRPr sz="2200" b="0" i="0" u="none" strike="noStrike" cap="none">
              <a:solidFill>
                <a:srgbClr val="E36C09"/>
              </a:solidFill>
              <a:latin typeface="Calibri"/>
              <a:ea typeface="Calibri"/>
              <a:cs typeface="Calibri"/>
              <a:sym typeface="Calibri"/>
            </a:endParaRPr>
          </a:p>
        </p:txBody>
      </p:sp>
      <p:cxnSp>
        <p:nvCxnSpPr>
          <p:cNvPr id="442" name="Google Shape;442;p34"/>
          <p:cNvCxnSpPr/>
          <p:nvPr/>
        </p:nvCxnSpPr>
        <p:spPr>
          <a:xfrm rot="10800000">
            <a:off x="6072100" y="3857650"/>
            <a:ext cx="477900" cy="628800"/>
          </a:xfrm>
          <a:prstGeom prst="straightConnector1">
            <a:avLst/>
          </a:prstGeom>
          <a:noFill/>
          <a:ln w="9525" cap="flat" cmpd="sng">
            <a:solidFill>
              <a:srgbClr val="000000"/>
            </a:solidFill>
            <a:prstDash val="solid"/>
            <a:miter lim="800000"/>
            <a:headEnd type="none" w="sm" len="sm"/>
            <a:tailEnd type="triangle" w="med" len="med"/>
          </a:ln>
        </p:spPr>
      </p:cxnSp>
      <p:sp>
        <p:nvSpPr>
          <p:cNvPr id="443" name="Google Shape;443;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35"/>
          <p:cNvSpPr txBox="1">
            <a:spLocks noGrp="1"/>
          </p:cNvSpPr>
          <p:nvPr>
            <p:ph type="body" idx="1"/>
          </p:nvPr>
        </p:nvSpPr>
        <p:spPr>
          <a:xfrm>
            <a:off x="457200" y="1071546"/>
            <a:ext cx="8229600" cy="68579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900"/>
              <a:buChar char="•"/>
            </a:pPr>
            <a:r>
              <a:rPr lang="fr-FR" sz="1900"/>
              <a:t>On arrive sous l'environnement X-Windows (KDE ou gnome = interface graphique rendant l'interaction avec le système plus conviviale) :</a:t>
            </a:r>
            <a:endParaRPr sz="1900"/>
          </a:p>
        </p:txBody>
      </p:sp>
      <p:sp>
        <p:nvSpPr>
          <p:cNvPr id="449" name="Google Shape;449;p35"/>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rgbClr val="FFFFFF"/>
                </a:solidFill>
                <a:latin typeface="Calibri"/>
                <a:ea typeface="Calibri"/>
                <a:cs typeface="Calibri"/>
                <a:sym typeface="Calibri"/>
              </a:rPr>
              <a:t>Linux </a:t>
            </a:r>
            <a:endParaRPr sz="1800" b="0" i="0" u="none" strike="noStrike" cap="none">
              <a:solidFill>
                <a:srgbClr val="FFFFFF"/>
              </a:solidFill>
              <a:latin typeface="Calibri"/>
              <a:ea typeface="Calibri"/>
              <a:cs typeface="Calibri"/>
              <a:sym typeface="Calibri"/>
            </a:endParaRPr>
          </a:p>
        </p:txBody>
      </p:sp>
      <p:sp>
        <p:nvSpPr>
          <p:cNvPr id="450" name="Google Shape;450;p35"/>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366092"/>
                </a:solidFill>
                <a:latin typeface="Calibri"/>
                <a:ea typeface="Calibri"/>
                <a:cs typeface="Calibri"/>
                <a:sym typeface="Calibri"/>
              </a:rPr>
              <a:t>Chapitre 1: Présentation</a:t>
            </a:r>
            <a:endParaRPr sz="1800" b="0" i="0" u="none" strike="noStrike" cap="none">
              <a:solidFill>
                <a:srgbClr val="366092"/>
              </a:solidFill>
              <a:latin typeface="Calibri"/>
              <a:ea typeface="Calibri"/>
              <a:cs typeface="Calibri"/>
              <a:sym typeface="Calibri"/>
            </a:endParaRPr>
          </a:p>
        </p:txBody>
      </p:sp>
      <p:sp>
        <p:nvSpPr>
          <p:cNvPr id="451" name="Google Shape;451;p35"/>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rgbClr val="0070C0"/>
                </a:solidFill>
                <a:latin typeface="Calibri"/>
                <a:ea typeface="Calibri"/>
                <a:cs typeface="Calibri"/>
                <a:sym typeface="Calibri"/>
              </a:rPr>
              <a:t>L'environnement X-Windows</a:t>
            </a:r>
            <a:endParaRPr sz="2400" b="0" i="0" u="none" strike="noStrike" cap="none">
              <a:solidFill>
                <a:srgbClr val="0070C0"/>
              </a:solidFill>
              <a:latin typeface="Calibri"/>
              <a:ea typeface="Calibri"/>
              <a:cs typeface="Calibri"/>
              <a:sym typeface="Calibri"/>
            </a:endParaRPr>
          </a:p>
        </p:txBody>
      </p:sp>
      <p:sp>
        <p:nvSpPr>
          <p:cNvPr id="452" name="Google Shape;452;p35"/>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FFFFFF"/>
                </a:solidFill>
                <a:latin typeface="Calibri"/>
                <a:ea typeface="Calibri"/>
                <a:cs typeface="Calibri"/>
                <a:sym typeface="Calibri"/>
              </a:rPr>
              <a:t>		    					</a:t>
            </a:r>
            <a:endParaRPr sz="1400" b="0" i="0" u="none" strike="noStrike" cap="none">
              <a:solidFill>
                <a:srgbClr val="FFFFFF"/>
              </a:solidFill>
              <a:latin typeface="Calibri"/>
              <a:ea typeface="Calibri"/>
              <a:cs typeface="Calibri"/>
              <a:sym typeface="Calibri"/>
            </a:endParaRPr>
          </a:p>
        </p:txBody>
      </p:sp>
      <p:pic>
        <p:nvPicPr>
          <p:cNvPr id="453" name="Google Shape;453;p35" descr="C:\Users\loubna\Downloads\8v7i5mk3hyw31.png"/>
          <p:cNvPicPr preferRelativeResize="0"/>
          <p:nvPr/>
        </p:nvPicPr>
        <p:blipFill rotWithShape="1">
          <a:blip r:embed="rId3">
            <a:alphaModFix/>
          </a:blip>
          <a:srcRect/>
          <a:stretch/>
        </p:blipFill>
        <p:spPr>
          <a:xfrm>
            <a:off x="928726" y="1785927"/>
            <a:ext cx="7500926" cy="4143403"/>
          </a:xfrm>
          <a:prstGeom prst="rect">
            <a:avLst/>
          </a:prstGeom>
          <a:noFill/>
          <a:ln>
            <a:noFill/>
          </a:ln>
        </p:spPr>
      </p:pic>
      <p:cxnSp>
        <p:nvCxnSpPr>
          <p:cNvPr id="454" name="Google Shape;454;p35"/>
          <p:cNvCxnSpPr/>
          <p:nvPr/>
        </p:nvCxnSpPr>
        <p:spPr>
          <a:xfrm>
            <a:off x="1000100" y="4500571"/>
            <a:ext cx="500066" cy="1357322"/>
          </a:xfrm>
          <a:prstGeom prst="straightConnector1">
            <a:avLst/>
          </a:prstGeom>
          <a:noFill/>
          <a:ln w="9525" cap="flat" cmpd="sng">
            <a:solidFill>
              <a:srgbClr val="000000"/>
            </a:solidFill>
            <a:prstDash val="solid"/>
            <a:miter lim="800000"/>
            <a:headEnd type="none" w="sm" len="sm"/>
            <a:tailEnd type="triangle" w="med" len="med"/>
          </a:ln>
        </p:spPr>
      </p:cxnSp>
      <p:sp>
        <p:nvSpPr>
          <p:cNvPr id="455" name="Google Shape;455;p35"/>
          <p:cNvSpPr txBox="1"/>
          <p:nvPr/>
        </p:nvSpPr>
        <p:spPr>
          <a:xfrm>
            <a:off x="0" y="5143512"/>
            <a:ext cx="1439862" cy="642937"/>
          </a:xfrm>
          <a:prstGeom prst="rect">
            <a:avLst/>
          </a:prstGeom>
          <a:noFill/>
          <a:ln>
            <a:noFill/>
          </a:ln>
        </p:spPr>
        <p:txBody>
          <a:bodyPr spcFirstLastPara="1" wrap="square" lIns="90000" tIns="46800" rIns="90000" bIns="46800" anchor="t" anchorCtr="0">
            <a:spAutoFit/>
          </a:bodyPr>
          <a:lstStyle/>
          <a:p>
            <a:pPr marL="0" marR="0" lvl="0" indent="0" algn="l" rtl="0">
              <a:lnSpc>
                <a:spcPct val="90000"/>
              </a:lnSpc>
              <a:spcBef>
                <a:spcPts val="0"/>
              </a:spcBef>
              <a:spcAft>
                <a:spcPts val="0"/>
              </a:spcAft>
              <a:buNone/>
            </a:pPr>
            <a:r>
              <a:rPr lang="fr-FR" sz="1900" b="0" i="0" u="none" strike="noStrike" cap="none">
                <a:solidFill>
                  <a:srgbClr val="E36C09"/>
                </a:solidFill>
                <a:latin typeface="Calibri"/>
                <a:ea typeface="Calibri"/>
                <a:cs typeface="Calibri"/>
                <a:sym typeface="Calibri"/>
              </a:rPr>
              <a:t>Bouton de menu</a:t>
            </a:r>
            <a:endParaRPr/>
          </a:p>
        </p:txBody>
      </p:sp>
      <p:cxnSp>
        <p:nvCxnSpPr>
          <p:cNvPr id="456" name="Google Shape;456;p35"/>
          <p:cNvCxnSpPr/>
          <p:nvPr/>
        </p:nvCxnSpPr>
        <p:spPr>
          <a:xfrm rot="10800000" flipH="1">
            <a:off x="4214810" y="5500702"/>
            <a:ext cx="2000264" cy="322236"/>
          </a:xfrm>
          <a:prstGeom prst="straightConnector1">
            <a:avLst/>
          </a:prstGeom>
          <a:noFill/>
          <a:ln w="9525" cap="flat" cmpd="sng">
            <a:solidFill>
              <a:srgbClr val="000000"/>
            </a:solidFill>
            <a:prstDash val="solid"/>
            <a:miter lim="800000"/>
            <a:headEnd type="triangle" w="med" len="med"/>
            <a:tailEnd type="none" w="sm" len="sm"/>
          </a:ln>
        </p:spPr>
      </p:cxnSp>
      <p:cxnSp>
        <p:nvCxnSpPr>
          <p:cNvPr id="457" name="Google Shape;457;p35"/>
          <p:cNvCxnSpPr/>
          <p:nvPr/>
        </p:nvCxnSpPr>
        <p:spPr>
          <a:xfrm flipH="1">
            <a:off x="5473725" y="4703734"/>
            <a:ext cx="2670175" cy="1588"/>
          </a:xfrm>
          <a:prstGeom prst="straightConnector1">
            <a:avLst/>
          </a:prstGeom>
          <a:noFill/>
          <a:ln w="9525" cap="flat" cmpd="sng">
            <a:solidFill>
              <a:srgbClr val="000000"/>
            </a:solidFill>
            <a:prstDash val="solid"/>
            <a:miter lim="800000"/>
            <a:headEnd type="none" w="sm" len="sm"/>
            <a:tailEnd type="triangle" w="med" len="med"/>
          </a:ln>
        </p:spPr>
      </p:cxnSp>
      <p:sp>
        <p:nvSpPr>
          <p:cNvPr id="458" name="Google Shape;458;p35"/>
          <p:cNvSpPr txBox="1"/>
          <p:nvPr/>
        </p:nvSpPr>
        <p:spPr>
          <a:xfrm>
            <a:off x="8135970" y="4486247"/>
            <a:ext cx="1008062" cy="371513"/>
          </a:xfrm>
          <a:prstGeom prst="rect">
            <a:avLst/>
          </a:prstGeom>
          <a:noFill/>
          <a:ln>
            <a:noFill/>
          </a:ln>
        </p:spPr>
        <p:txBody>
          <a:bodyPr spcFirstLastPara="1" wrap="square" lIns="90000" tIns="46800" rIns="90000" bIns="46800" anchor="t" anchorCtr="0">
            <a:spAutoFit/>
          </a:bodyPr>
          <a:lstStyle/>
          <a:p>
            <a:pPr marL="0" marR="0" lvl="0" indent="0" algn="l" rtl="0">
              <a:lnSpc>
                <a:spcPct val="90000"/>
              </a:lnSpc>
              <a:spcBef>
                <a:spcPts val="0"/>
              </a:spcBef>
              <a:spcAft>
                <a:spcPts val="0"/>
              </a:spcAft>
              <a:buNone/>
            </a:pPr>
            <a:r>
              <a:rPr lang="fr-FR" sz="1900" b="0" i="0" u="none" strike="noStrike" cap="none">
                <a:solidFill>
                  <a:srgbClr val="E36C09"/>
                </a:solidFill>
                <a:latin typeface="Calibri"/>
                <a:ea typeface="Calibri"/>
                <a:cs typeface="Calibri"/>
                <a:sym typeface="Calibri"/>
              </a:rPr>
              <a:t>bureau</a:t>
            </a:r>
            <a:endParaRPr/>
          </a:p>
        </p:txBody>
      </p:sp>
      <p:cxnSp>
        <p:nvCxnSpPr>
          <p:cNvPr id="459" name="Google Shape;459;p35"/>
          <p:cNvCxnSpPr/>
          <p:nvPr/>
        </p:nvCxnSpPr>
        <p:spPr>
          <a:xfrm>
            <a:off x="714348" y="5643578"/>
            <a:ext cx="287337" cy="215900"/>
          </a:xfrm>
          <a:prstGeom prst="straightConnector1">
            <a:avLst/>
          </a:prstGeom>
          <a:noFill/>
          <a:ln w="9525" cap="flat" cmpd="sng">
            <a:solidFill>
              <a:srgbClr val="000000"/>
            </a:solidFill>
            <a:prstDash val="solid"/>
            <a:miter lim="800000"/>
            <a:headEnd type="none" w="sm" len="sm"/>
            <a:tailEnd type="triangle" w="med" len="med"/>
          </a:ln>
        </p:spPr>
      </p:cxnSp>
      <p:sp>
        <p:nvSpPr>
          <p:cNvPr id="460" name="Google Shape;460;p35"/>
          <p:cNvSpPr txBox="1"/>
          <p:nvPr/>
        </p:nvSpPr>
        <p:spPr>
          <a:xfrm>
            <a:off x="6500826" y="5214950"/>
            <a:ext cx="2071670" cy="357663"/>
          </a:xfrm>
          <a:prstGeom prst="rect">
            <a:avLst/>
          </a:prstGeom>
          <a:noFill/>
          <a:ln>
            <a:noFill/>
          </a:ln>
        </p:spPr>
        <p:txBody>
          <a:bodyPr spcFirstLastPara="1" wrap="square" lIns="90000" tIns="46800" rIns="90000" bIns="46800" anchor="t" anchorCtr="0">
            <a:spAutoFit/>
          </a:bodyPr>
          <a:lstStyle/>
          <a:p>
            <a:pPr marL="0" marR="0" lvl="0" indent="0" algn="l" rtl="0">
              <a:lnSpc>
                <a:spcPct val="90000"/>
              </a:lnSpc>
              <a:spcBef>
                <a:spcPts val="0"/>
              </a:spcBef>
              <a:spcAft>
                <a:spcPts val="0"/>
              </a:spcAft>
              <a:buNone/>
            </a:pPr>
            <a:r>
              <a:rPr lang="fr-FR" sz="1900" b="0" i="0" u="none" strike="noStrike" cap="none">
                <a:solidFill>
                  <a:srgbClr val="E36C09"/>
                </a:solidFill>
                <a:latin typeface="Calibri"/>
                <a:ea typeface="Calibri"/>
                <a:cs typeface="Calibri"/>
                <a:sym typeface="Calibri"/>
              </a:rPr>
              <a:t>barre de tâches</a:t>
            </a:r>
            <a:endParaRPr sz="1900" b="0" i="0" u="none" strike="noStrike" cap="none">
              <a:solidFill>
                <a:srgbClr val="E36C09"/>
              </a:solidFill>
              <a:latin typeface="Calibri"/>
              <a:ea typeface="Calibri"/>
              <a:cs typeface="Calibri"/>
              <a:sym typeface="Calibri"/>
            </a:endParaRPr>
          </a:p>
        </p:txBody>
      </p:sp>
      <p:sp>
        <p:nvSpPr>
          <p:cNvPr id="461" name="Google Shape;461;p35"/>
          <p:cNvSpPr txBox="1"/>
          <p:nvPr/>
        </p:nvSpPr>
        <p:spPr>
          <a:xfrm>
            <a:off x="0" y="4000504"/>
            <a:ext cx="1368425" cy="620812"/>
          </a:xfrm>
          <a:prstGeom prst="rect">
            <a:avLst/>
          </a:prstGeom>
          <a:noFill/>
          <a:ln>
            <a:noFill/>
          </a:ln>
        </p:spPr>
        <p:txBody>
          <a:bodyPr spcFirstLastPara="1" wrap="square" lIns="90000" tIns="46800" rIns="90000" bIns="46800" anchor="t" anchorCtr="0">
            <a:spAutoFit/>
          </a:bodyPr>
          <a:lstStyle/>
          <a:p>
            <a:pPr marL="0" marR="0" lvl="0" indent="0" algn="l" rtl="0">
              <a:lnSpc>
                <a:spcPct val="90000"/>
              </a:lnSpc>
              <a:spcBef>
                <a:spcPts val="0"/>
              </a:spcBef>
              <a:spcAft>
                <a:spcPts val="0"/>
              </a:spcAft>
              <a:buNone/>
            </a:pPr>
            <a:r>
              <a:rPr lang="fr-FR" sz="1900" b="0" i="0" u="none" strike="noStrike" cap="none">
                <a:solidFill>
                  <a:srgbClr val="E36C09"/>
                </a:solidFill>
                <a:latin typeface="Calibri"/>
                <a:ea typeface="Calibri"/>
                <a:cs typeface="Calibri"/>
                <a:sym typeface="Calibri"/>
              </a:rPr>
              <a:t>Ouverture d'un shell</a:t>
            </a:r>
            <a:endParaRPr/>
          </a:p>
        </p:txBody>
      </p:sp>
      <p:sp>
        <p:nvSpPr>
          <p:cNvPr id="462" name="Google Shape;462;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6"/>
          <p:cNvSpPr txBox="1">
            <a:spLocks noGrp="1"/>
          </p:cNvSpPr>
          <p:nvPr>
            <p:ph type="body" idx="1"/>
          </p:nvPr>
        </p:nvSpPr>
        <p:spPr>
          <a:xfrm>
            <a:off x="500034" y="1071546"/>
            <a:ext cx="8229600" cy="1114419"/>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2400"/>
              <a:buChar char="•"/>
            </a:pPr>
            <a:r>
              <a:rPr lang="fr-FR" sz="2400"/>
              <a:t>Nécessité de se déconnecter à la fin d'une session (pour des raisons de sécurité</a:t>
            </a:r>
            <a:r>
              <a:rPr lang="fr-FR" sz="2800"/>
              <a:t>)</a:t>
            </a:r>
            <a:endParaRPr/>
          </a:p>
          <a:p>
            <a:pPr marL="342900" lvl="0" indent="-342900" algn="l" rtl="0">
              <a:spcBef>
                <a:spcPts val="640"/>
              </a:spcBef>
              <a:spcAft>
                <a:spcPts val="0"/>
              </a:spcAft>
              <a:buClr>
                <a:schemeClr val="dk1"/>
              </a:buClr>
              <a:buSzPts val="3200"/>
              <a:buNone/>
            </a:pPr>
            <a:endParaRPr/>
          </a:p>
        </p:txBody>
      </p:sp>
      <p:sp>
        <p:nvSpPr>
          <p:cNvPr id="468" name="Google Shape;468;p36"/>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rgbClr val="FFFFFF"/>
                </a:solidFill>
                <a:latin typeface="Calibri"/>
                <a:ea typeface="Calibri"/>
                <a:cs typeface="Calibri"/>
                <a:sym typeface="Calibri"/>
              </a:rPr>
              <a:t>Linux </a:t>
            </a:r>
            <a:endParaRPr sz="1800" b="0" i="0" u="none" strike="noStrike" cap="none">
              <a:solidFill>
                <a:srgbClr val="FFFFFF"/>
              </a:solidFill>
              <a:latin typeface="Calibri"/>
              <a:ea typeface="Calibri"/>
              <a:cs typeface="Calibri"/>
              <a:sym typeface="Calibri"/>
            </a:endParaRPr>
          </a:p>
        </p:txBody>
      </p:sp>
      <p:sp>
        <p:nvSpPr>
          <p:cNvPr id="469" name="Google Shape;469;p36"/>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366092"/>
                </a:solidFill>
                <a:latin typeface="Calibri"/>
                <a:ea typeface="Calibri"/>
                <a:cs typeface="Calibri"/>
                <a:sym typeface="Calibri"/>
              </a:rPr>
              <a:t>Chapitre 1: Présentation</a:t>
            </a:r>
            <a:endParaRPr sz="1800" b="0" i="0" u="none" strike="noStrike" cap="none">
              <a:solidFill>
                <a:srgbClr val="366092"/>
              </a:solidFill>
              <a:latin typeface="Calibri"/>
              <a:ea typeface="Calibri"/>
              <a:cs typeface="Calibri"/>
              <a:sym typeface="Calibri"/>
            </a:endParaRPr>
          </a:p>
        </p:txBody>
      </p:sp>
      <p:sp>
        <p:nvSpPr>
          <p:cNvPr id="470" name="Google Shape;470;p36"/>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rgbClr val="0070C0"/>
                </a:solidFill>
                <a:latin typeface="Calibri"/>
                <a:ea typeface="Calibri"/>
                <a:cs typeface="Calibri"/>
                <a:sym typeface="Calibri"/>
              </a:rPr>
              <a:t>Déconnexion de la session X-Windows</a:t>
            </a:r>
            <a:endParaRPr sz="2400" b="0" i="0" u="none" strike="noStrike" cap="none">
              <a:solidFill>
                <a:srgbClr val="0070C0"/>
              </a:solidFill>
              <a:latin typeface="Calibri"/>
              <a:ea typeface="Calibri"/>
              <a:cs typeface="Calibri"/>
              <a:sym typeface="Calibri"/>
            </a:endParaRPr>
          </a:p>
        </p:txBody>
      </p:sp>
      <p:sp>
        <p:nvSpPr>
          <p:cNvPr id="471" name="Google Shape;471;p36"/>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FFFFFF"/>
                </a:solidFill>
                <a:latin typeface="Calibri"/>
                <a:ea typeface="Calibri"/>
                <a:cs typeface="Calibri"/>
                <a:sym typeface="Calibri"/>
              </a:rPr>
              <a:t>		    					</a:t>
            </a:r>
            <a:endParaRPr sz="1400" b="0" i="0" u="none" strike="noStrike" cap="none">
              <a:solidFill>
                <a:srgbClr val="FFFFFF"/>
              </a:solidFill>
              <a:latin typeface="Calibri"/>
              <a:ea typeface="Calibri"/>
              <a:cs typeface="Calibri"/>
              <a:sym typeface="Calibri"/>
            </a:endParaRPr>
          </a:p>
        </p:txBody>
      </p:sp>
      <p:sp>
        <p:nvSpPr>
          <p:cNvPr id="472" name="Google Shape;472;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24</a:t>
            </a:fld>
            <a:endParaRPr/>
          </a:p>
        </p:txBody>
      </p:sp>
      <p:pic>
        <p:nvPicPr>
          <p:cNvPr id="473" name="Google Shape;473;p36"/>
          <p:cNvPicPr preferRelativeResize="0"/>
          <p:nvPr/>
        </p:nvPicPr>
        <p:blipFill>
          <a:blip r:embed="rId3">
            <a:alphaModFix/>
          </a:blip>
          <a:stretch>
            <a:fillRect/>
          </a:stretch>
        </p:blipFill>
        <p:spPr>
          <a:xfrm>
            <a:off x="2509800" y="2348640"/>
            <a:ext cx="4210050" cy="1905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37"/>
          <p:cNvSpPr txBox="1">
            <a:spLocks noGrp="1"/>
          </p:cNvSpPr>
          <p:nvPr>
            <p:ph type="body" idx="1"/>
          </p:nvPr>
        </p:nvSpPr>
        <p:spPr>
          <a:xfrm>
            <a:off x="500034" y="1357298"/>
            <a:ext cx="8229600" cy="2971808"/>
          </a:xfrm>
          <a:prstGeom prst="rect">
            <a:avLst/>
          </a:prstGeom>
          <a:noFill/>
          <a:ln>
            <a:noFill/>
          </a:ln>
        </p:spPr>
        <p:txBody>
          <a:bodyPr spcFirstLastPara="1" wrap="square" lIns="91425" tIns="45700" rIns="91425" bIns="45700" anchor="t" anchorCtr="0">
            <a:normAutofit/>
          </a:bodyPr>
          <a:lstStyle/>
          <a:p>
            <a:pPr marL="339725" lvl="0" indent="-339725" algn="l" rtl="0">
              <a:lnSpc>
                <a:spcPct val="90000"/>
              </a:lnSpc>
              <a:spcBef>
                <a:spcPts val="0"/>
              </a:spcBef>
              <a:spcAft>
                <a:spcPts val="0"/>
              </a:spcAft>
              <a:buClr>
                <a:srgbClr val="006666"/>
              </a:buClr>
              <a:buSzPts val="2200"/>
              <a:buFont typeface="Noto Sans Symbols"/>
              <a:buChar char="▪"/>
            </a:pPr>
            <a:r>
              <a:rPr lang="fr-FR" sz="2200"/>
              <a:t>Le shell est un interpréteur de commandes</a:t>
            </a:r>
            <a:endParaRPr/>
          </a:p>
          <a:p>
            <a:pPr marL="739775" lvl="1" indent="-282575" algn="l" rtl="0">
              <a:lnSpc>
                <a:spcPct val="90000"/>
              </a:lnSpc>
              <a:spcBef>
                <a:spcPts val="475"/>
              </a:spcBef>
              <a:spcAft>
                <a:spcPts val="0"/>
              </a:spcAft>
              <a:buClr>
                <a:srgbClr val="99CCCC"/>
              </a:buClr>
              <a:buSzPts val="1330"/>
              <a:buFont typeface="Noto Sans Symbols"/>
              <a:buChar char="●"/>
            </a:pPr>
            <a:r>
              <a:rPr lang="fr-FR" sz="1900"/>
              <a:t>Permet à l’utilisateur d’interagir avec le système</a:t>
            </a:r>
            <a:endParaRPr/>
          </a:p>
          <a:p>
            <a:pPr marL="739775" lvl="1" indent="-282575" algn="l" rtl="0">
              <a:lnSpc>
                <a:spcPct val="90000"/>
              </a:lnSpc>
              <a:spcBef>
                <a:spcPts val="475"/>
              </a:spcBef>
              <a:spcAft>
                <a:spcPts val="0"/>
              </a:spcAft>
              <a:buClr>
                <a:srgbClr val="99CCCC"/>
              </a:buClr>
              <a:buSzPts val="1330"/>
              <a:buFont typeface="Noto Sans Symbols"/>
              <a:buChar char="●"/>
            </a:pPr>
            <a:r>
              <a:rPr lang="fr-FR" sz="1900"/>
              <a:t>Il lit et exécute les commandes de l’utilisateur</a:t>
            </a:r>
            <a:endParaRPr/>
          </a:p>
          <a:p>
            <a:pPr marL="339725" lvl="0" indent="-339725" algn="l" rtl="0">
              <a:lnSpc>
                <a:spcPct val="90000"/>
              </a:lnSpc>
              <a:spcBef>
                <a:spcPts val="475"/>
              </a:spcBef>
              <a:spcAft>
                <a:spcPts val="0"/>
              </a:spcAft>
              <a:buClr>
                <a:srgbClr val="006666"/>
              </a:buClr>
              <a:buSzPts val="2200"/>
              <a:buFont typeface="Noto Sans Symbols"/>
              <a:buChar char="▪"/>
            </a:pPr>
            <a:r>
              <a:rPr lang="fr-FR" sz="2200"/>
              <a:t>C’est aussi un véritable langage de programmation</a:t>
            </a:r>
            <a:endParaRPr/>
          </a:p>
          <a:p>
            <a:pPr marL="739775" lvl="1" indent="-282575" algn="l" rtl="0">
              <a:lnSpc>
                <a:spcPct val="90000"/>
              </a:lnSpc>
              <a:spcBef>
                <a:spcPts val="475"/>
              </a:spcBef>
              <a:spcAft>
                <a:spcPts val="0"/>
              </a:spcAft>
              <a:buClr>
                <a:srgbClr val="99CCCC"/>
              </a:buClr>
              <a:buSzPts val="1330"/>
              <a:buFont typeface="Noto Sans Symbols"/>
              <a:buChar char="●"/>
            </a:pPr>
            <a:r>
              <a:rPr lang="fr-FR" sz="1900"/>
              <a:t>Il sera possible d’écrire des scripts exécutant des commandes répétitives</a:t>
            </a:r>
            <a:endParaRPr/>
          </a:p>
          <a:p>
            <a:pPr marL="339725" lvl="0" indent="-339725" algn="l" rtl="0">
              <a:lnSpc>
                <a:spcPct val="90000"/>
              </a:lnSpc>
              <a:spcBef>
                <a:spcPts val="475"/>
              </a:spcBef>
              <a:spcAft>
                <a:spcPts val="0"/>
              </a:spcAft>
              <a:buClr>
                <a:srgbClr val="006666"/>
              </a:buClr>
              <a:buSzPts val="2200"/>
              <a:buFont typeface="Noto Sans Symbols"/>
              <a:buChar char="▪"/>
            </a:pPr>
            <a:r>
              <a:rPr lang="fr-FR" sz="2200"/>
              <a:t>Il en existe plusieurs</a:t>
            </a:r>
            <a:endParaRPr/>
          </a:p>
          <a:p>
            <a:pPr marL="739775" lvl="1" indent="-282575" algn="l" rtl="0">
              <a:lnSpc>
                <a:spcPct val="90000"/>
              </a:lnSpc>
              <a:spcBef>
                <a:spcPts val="475"/>
              </a:spcBef>
              <a:spcAft>
                <a:spcPts val="0"/>
              </a:spcAft>
              <a:buClr>
                <a:srgbClr val="99CCCC"/>
              </a:buClr>
              <a:buSzPts val="1330"/>
              <a:buFont typeface="Noto Sans Symbols"/>
              <a:buChar char="●"/>
            </a:pPr>
            <a:r>
              <a:rPr lang="fr-FR" sz="1900"/>
              <a:t>Le shell « bash » est le plus courant</a:t>
            </a:r>
            <a:endParaRPr/>
          </a:p>
          <a:p>
            <a:pPr marL="739775" lvl="1" indent="-282575" algn="l" rtl="0">
              <a:lnSpc>
                <a:spcPct val="90000"/>
              </a:lnSpc>
              <a:spcBef>
                <a:spcPts val="475"/>
              </a:spcBef>
              <a:spcAft>
                <a:spcPts val="0"/>
              </a:spcAft>
              <a:buClr>
                <a:srgbClr val="99CCCC"/>
              </a:buClr>
              <a:buSzPts val="1330"/>
              <a:buFont typeface="Noto Sans Symbols"/>
              <a:buChar char="●"/>
            </a:pPr>
            <a:r>
              <a:rPr lang="fr-FR" sz="1900"/>
              <a:t>Mais aussi les shells « csh », « ksh », « tcsh »</a:t>
            </a:r>
            <a:endParaRPr/>
          </a:p>
          <a:p>
            <a:pPr marL="342900" lvl="0" indent="-342900" algn="l" rtl="0">
              <a:spcBef>
                <a:spcPts val="640"/>
              </a:spcBef>
              <a:spcAft>
                <a:spcPts val="0"/>
              </a:spcAft>
              <a:buClr>
                <a:schemeClr val="dk1"/>
              </a:buClr>
              <a:buSzPts val="3200"/>
              <a:buNone/>
            </a:pPr>
            <a:endParaRPr/>
          </a:p>
        </p:txBody>
      </p:sp>
      <p:sp>
        <p:nvSpPr>
          <p:cNvPr id="479" name="Google Shape;479;p37"/>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rgbClr val="FFFFFF"/>
                </a:solidFill>
                <a:latin typeface="Calibri"/>
                <a:ea typeface="Calibri"/>
                <a:cs typeface="Calibri"/>
                <a:sym typeface="Calibri"/>
              </a:rPr>
              <a:t>Linux </a:t>
            </a:r>
            <a:endParaRPr sz="1800" b="0" i="0" u="none" strike="noStrike" cap="none">
              <a:solidFill>
                <a:srgbClr val="FFFFFF"/>
              </a:solidFill>
              <a:latin typeface="Calibri"/>
              <a:ea typeface="Calibri"/>
              <a:cs typeface="Calibri"/>
              <a:sym typeface="Calibri"/>
            </a:endParaRPr>
          </a:p>
        </p:txBody>
      </p:sp>
      <p:sp>
        <p:nvSpPr>
          <p:cNvPr id="480" name="Google Shape;480;p37"/>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366092"/>
                </a:solidFill>
                <a:latin typeface="Calibri"/>
                <a:ea typeface="Calibri"/>
                <a:cs typeface="Calibri"/>
                <a:sym typeface="Calibri"/>
              </a:rPr>
              <a:t>Chapitre 1: Présentation</a:t>
            </a:r>
            <a:endParaRPr sz="1800" b="0" i="0" u="none" strike="noStrike" cap="none">
              <a:solidFill>
                <a:srgbClr val="366092"/>
              </a:solidFill>
              <a:latin typeface="Calibri"/>
              <a:ea typeface="Calibri"/>
              <a:cs typeface="Calibri"/>
              <a:sym typeface="Calibri"/>
            </a:endParaRPr>
          </a:p>
        </p:txBody>
      </p:sp>
      <p:sp>
        <p:nvSpPr>
          <p:cNvPr id="481" name="Google Shape;481;p37"/>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rgbClr val="0070C0"/>
                </a:solidFill>
                <a:latin typeface="Calibri"/>
                <a:ea typeface="Calibri"/>
                <a:cs typeface="Calibri"/>
                <a:sym typeface="Calibri"/>
              </a:rPr>
              <a:t>Notion de shell </a:t>
            </a:r>
            <a:endParaRPr sz="2400" b="0" i="0" u="none" strike="noStrike" cap="none">
              <a:solidFill>
                <a:srgbClr val="0070C0"/>
              </a:solidFill>
              <a:latin typeface="Calibri"/>
              <a:ea typeface="Calibri"/>
              <a:cs typeface="Calibri"/>
              <a:sym typeface="Calibri"/>
            </a:endParaRPr>
          </a:p>
        </p:txBody>
      </p:sp>
      <p:sp>
        <p:nvSpPr>
          <p:cNvPr id="482" name="Google Shape;482;p37"/>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FFFFFF"/>
                </a:solidFill>
                <a:latin typeface="Calibri"/>
                <a:ea typeface="Calibri"/>
                <a:cs typeface="Calibri"/>
                <a:sym typeface="Calibri"/>
              </a:rPr>
              <a:t>		    					</a:t>
            </a:r>
            <a:endParaRPr sz="1400" b="0" i="0" u="none" strike="noStrike" cap="none">
              <a:solidFill>
                <a:srgbClr val="FFFFFF"/>
              </a:solidFill>
              <a:latin typeface="Calibri"/>
              <a:ea typeface="Calibri"/>
              <a:cs typeface="Calibri"/>
              <a:sym typeface="Calibri"/>
            </a:endParaRPr>
          </a:p>
        </p:txBody>
      </p:sp>
      <p:sp>
        <p:nvSpPr>
          <p:cNvPr id="483" name="Google Shape;483;p37"/>
          <p:cNvSpPr/>
          <p:nvPr/>
        </p:nvSpPr>
        <p:spPr>
          <a:xfrm>
            <a:off x="3071832" y="4643445"/>
            <a:ext cx="4143375" cy="1143000"/>
          </a:xfrm>
          <a:prstGeom prst="rect">
            <a:avLst/>
          </a:prstGeom>
          <a:solidFill>
            <a:schemeClr val="lt1"/>
          </a:solidFill>
          <a:ln w="25400" cap="flat" cmpd="sng">
            <a:solidFill>
              <a:srgbClr val="FFC000"/>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spcBef>
                <a:spcPts val="0"/>
              </a:spcBef>
              <a:spcAft>
                <a:spcPts val="0"/>
              </a:spcAft>
              <a:buNone/>
            </a:pPr>
            <a:r>
              <a:rPr lang="fr-FR" sz="1400" b="0" i="0" u="none" strike="noStrike" cap="none">
                <a:solidFill>
                  <a:schemeClr val="dk1"/>
                </a:solidFill>
                <a:latin typeface="Droid Sans Mono"/>
                <a:ea typeface="Droid Sans Mono"/>
                <a:cs typeface="Droid Sans Mono"/>
                <a:sym typeface="Droid Sans Mono"/>
              </a:rPr>
              <a:t>root@localhost:~# </a:t>
            </a:r>
            <a:r>
              <a:rPr lang="fr-FR" sz="1400" b="1" i="0" u="none" strike="noStrike" cap="none">
                <a:solidFill>
                  <a:schemeClr val="dk1"/>
                </a:solidFill>
                <a:latin typeface="Droid Sans Mono"/>
                <a:ea typeface="Droid Sans Mono"/>
                <a:cs typeface="Droid Sans Mono"/>
                <a:sym typeface="Droid Sans Mono"/>
              </a:rPr>
              <a:t>pwd</a:t>
            </a:r>
            <a:endParaRPr sz="1400" b="1" i="0" u="none" strike="noStrike" cap="none">
              <a:solidFill>
                <a:schemeClr val="dk1"/>
              </a:solidFill>
              <a:latin typeface="Droid Sans Mono"/>
              <a:ea typeface="Droid Sans Mono"/>
              <a:cs typeface="Droid Sans Mono"/>
              <a:sym typeface="Droid Sans Mono"/>
            </a:endParaRPr>
          </a:p>
          <a:p>
            <a:pPr marL="0" marR="0" lvl="0" indent="0" algn="l" rtl="0">
              <a:spcBef>
                <a:spcPts val="0"/>
              </a:spcBef>
              <a:spcAft>
                <a:spcPts val="0"/>
              </a:spcAft>
              <a:buNone/>
            </a:pPr>
            <a:endParaRPr sz="1400" b="0" i="0" u="none" strike="noStrike" cap="none">
              <a:solidFill>
                <a:schemeClr val="dk1"/>
              </a:solidFill>
              <a:latin typeface="Droid Sans Mono"/>
              <a:ea typeface="Droid Sans Mono"/>
              <a:cs typeface="Droid Sans Mono"/>
              <a:sym typeface="Droid Sans Mono"/>
            </a:endParaRPr>
          </a:p>
          <a:p>
            <a:pPr marL="0" marR="0" lvl="0" indent="0" algn="l" rtl="0">
              <a:spcBef>
                <a:spcPts val="0"/>
              </a:spcBef>
              <a:spcAft>
                <a:spcPts val="0"/>
              </a:spcAft>
              <a:buNone/>
            </a:pPr>
            <a:r>
              <a:rPr lang="fr-FR" sz="1400" b="0" i="0" u="none" strike="noStrike" cap="none">
                <a:solidFill>
                  <a:schemeClr val="dk1"/>
                </a:solidFill>
                <a:latin typeface="Droid Sans Mono"/>
                <a:ea typeface="Droid Sans Mono"/>
                <a:cs typeface="Droid Sans Mono"/>
                <a:sym typeface="Droid Sans Mono"/>
              </a:rPr>
              <a:t>/root</a:t>
            </a:r>
            <a:endParaRPr sz="1400" b="0" i="0" u="none" strike="noStrike" cap="none">
              <a:solidFill>
                <a:schemeClr val="dk1"/>
              </a:solidFill>
              <a:latin typeface="Droid Sans Mono"/>
              <a:ea typeface="Droid Sans Mono"/>
              <a:cs typeface="Droid Sans Mono"/>
              <a:sym typeface="Droid Sans Mono"/>
            </a:endParaRPr>
          </a:p>
          <a:p>
            <a:pPr marL="0" marR="0" lvl="0" indent="0" algn="l" rtl="0">
              <a:spcBef>
                <a:spcPts val="0"/>
              </a:spcBef>
              <a:spcAft>
                <a:spcPts val="0"/>
              </a:spcAft>
              <a:buNone/>
            </a:pPr>
            <a:endParaRPr sz="1400" b="0" i="0" u="none" strike="noStrike" cap="none">
              <a:solidFill>
                <a:schemeClr val="dk1"/>
              </a:solidFill>
              <a:latin typeface="Droid Sans Mono"/>
              <a:ea typeface="Droid Sans Mono"/>
              <a:cs typeface="Droid Sans Mono"/>
              <a:sym typeface="Droid Sans Mono"/>
            </a:endParaRPr>
          </a:p>
          <a:p>
            <a:pPr marL="0" marR="0" lvl="0" indent="0" algn="l" rtl="0">
              <a:spcBef>
                <a:spcPts val="0"/>
              </a:spcBef>
              <a:spcAft>
                <a:spcPts val="0"/>
              </a:spcAft>
              <a:buNone/>
            </a:pPr>
            <a:r>
              <a:rPr lang="fr-FR" sz="1400" b="0" i="0" u="none" strike="noStrike" cap="none">
                <a:solidFill>
                  <a:schemeClr val="dk1"/>
                </a:solidFill>
                <a:latin typeface="Droid Sans Mono"/>
                <a:ea typeface="Droid Sans Mono"/>
                <a:cs typeface="Droid Sans Mono"/>
                <a:sym typeface="Droid Sans Mono"/>
              </a:rPr>
              <a:t>root@localhost:~# </a:t>
            </a:r>
            <a:endParaRPr sz="1400" b="0" i="0" u="none" strike="noStrike" cap="none">
              <a:solidFill>
                <a:schemeClr val="dk1"/>
              </a:solidFill>
              <a:latin typeface="Droid Sans Mono"/>
              <a:ea typeface="Droid Sans Mono"/>
              <a:cs typeface="Droid Sans Mono"/>
              <a:sym typeface="Droid Sans Mono"/>
            </a:endParaRPr>
          </a:p>
          <a:p>
            <a:pPr marL="0" marR="0" lvl="0" indent="0" algn="l" rtl="0">
              <a:spcBef>
                <a:spcPts val="0"/>
              </a:spcBef>
              <a:spcAft>
                <a:spcPts val="0"/>
              </a:spcAft>
              <a:buNone/>
            </a:pPr>
            <a:endParaRPr sz="1400" b="0" i="0" u="none" strike="noStrike" cap="none">
              <a:solidFill>
                <a:schemeClr val="dk1"/>
              </a:solidFill>
              <a:latin typeface="Droid Sans Mono"/>
              <a:ea typeface="Droid Sans Mono"/>
              <a:cs typeface="Droid Sans Mono"/>
              <a:sym typeface="Droid Sans Mono"/>
            </a:endParaRPr>
          </a:p>
        </p:txBody>
      </p:sp>
      <p:sp>
        <p:nvSpPr>
          <p:cNvPr id="484" name="Google Shape;484;p37"/>
          <p:cNvSpPr/>
          <p:nvPr/>
        </p:nvSpPr>
        <p:spPr>
          <a:xfrm>
            <a:off x="5652125" y="4714872"/>
            <a:ext cx="2133600" cy="490200"/>
          </a:xfrm>
          <a:prstGeom prst="wedgeRectCallout">
            <a:avLst>
              <a:gd name="adj1" fmla="val -59593"/>
              <a:gd name="adj2" fmla="val -18074"/>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600" b="0" i="0" u="none" strike="noStrike" cap="none">
                <a:solidFill>
                  <a:schemeClr val="dk1"/>
                </a:solidFill>
                <a:latin typeface="Calibri"/>
                <a:ea typeface="Calibri"/>
                <a:cs typeface="Calibri"/>
                <a:sym typeface="Calibri"/>
              </a:rPr>
              <a:t>Commande à exécuter</a:t>
            </a:r>
            <a:endParaRPr/>
          </a:p>
        </p:txBody>
      </p:sp>
      <p:sp>
        <p:nvSpPr>
          <p:cNvPr id="485" name="Google Shape;485;p37"/>
          <p:cNvSpPr/>
          <p:nvPr/>
        </p:nvSpPr>
        <p:spPr>
          <a:xfrm>
            <a:off x="2970232" y="4643444"/>
            <a:ext cx="2033816" cy="297723"/>
          </a:xfrm>
          <a:prstGeom prst="bracketPair">
            <a:avLst/>
          </a:prstGeom>
          <a:noFill/>
          <a:ln w="25400" cap="flat" cmpd="sng">
            <a:solidFill>
              <a:schemeClr val="accent5"/>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486" name="Google Shape;486;p37"/>
          <p:cNvSpPr/>
          <p:nvPr/>
        </p:nvSpPr>
        <p:spPr>
          <a:xfrm>
            <a:off x="1357332" y="4500570"/>
            <a:ext cx="1357313" cy="357188"/>
          </a:xfrm>
          <a:prstGeom prst="wedgeRectCallout">
            <a:avLst>
              <a:gd name="adj1" fmla="val 63173"/>
              <a:gd name="adj2" fmla="val 13926"/>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600" b="0" i="0" u="none" strike="noStrike" cap="none">
                <a:solidFill>
                  <a:schemeClr val="dk1"/>
                </a:solidFill>
                <a:latin typeface="Calibri"/>
                <a:ea typeface="Calibri"/>
                <a:cs typeface="Calibri"/>
                <a:sym typeface="Calibri"/>
              </a:rPr>
              <a:t>Contexte</a:t>
            </a:r>
            <a:endParaRPr/>
          </a:p>
        </p:txBody>
      </p:sp>
      <p:sp>
        <p:nvSpPr>
          <p:cNvPr id="487" name="Google Shape;487;p37"/>
          <p:cNvSpPr/>
          <p:nvPr/>
        </p:nvSpPr>
        <p:spPr>
          <a:xfrm>
            <a:off x="2967057" y="5072074"/>
            <a:ext cx="884863" cy="301142"/>
          </a:xfrm>
          <a:prstGeom prst="bracketPair">
            <a:avLst/>
          </a:prstGeom>
          <a:noFill/>
          <a:ln w="25400" cap="flat" cmpd="sng">
            <a:solidFill>
              <a:schemeClr val="accent5"/>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488" name="Google Shape;488;p37"/>
          <p:cNvSpPr/>
          <p:nvPr/>
        </p:nvSpPr>
        <p:spPr>
          <a:xfrm>
            <a:off x="1357332" y="5000633"/>
            <a:ext cx="1357313" cy="642937"/>
          </a:xfrm>
          <a:prstGeom prst="wedgeRectCallout">
            <a:avLst>
              <a:gd name="adj1" fmla="val 62050"/>
              <a:gd name="adj2" fmla="val -8592"/>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600" b="0" i="0" u="none" strike="noStrike" cap="none">
                <a:solidFill>
                  <a:schemeClr val="dk1"/>
                </a:solidFill>
                <a:latin typeface="Calibri"/>
                <a:ea typeface="Calibri"/>
                <a:cs typeface="Calibri"/>
                <a:sym typeface="Calibri"/>
              </a:rPr>
              <a:t>Résultat de la commande</a:t>
            </a:r>
            <a:endParaRPr/>
          </a:p>
        </p:txBody>
      </p:sp>
      <p:sp>
        <p:nvSpPr>
          <p:cNvPr id="489" name="Google Shape;489;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25</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3"/>
                                        </p:tgtEl>
                                        <p:attrNameLst>
                                          <p:attrName>style.visibility</p:attrName>
                                        </p:attrNameLst>
                                      </p:cBhvr>
                                      <p:to>
                                        <p:strVal val="visible"/>
                                      </p:to>
                                    </p:set>
                                    <p:animEffect transition="in" filter="fade">
                                      <p:cBhvr>
                                        <p:cTn id="7" dur="500"/>
                                        <p:tgtEl>
                                          <p:spTgt spid="4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4"/>
                                        </p:tgtEl>
                                        <p:attrNameLst>
                                          <p:attrName>style.visibility</p:attrName>
                                        </p:attrNameLst>
                                      </p:cBhvr>
                                      <p:to>
                                        <p:strVal val="visible"/>
                                      </p:to>
                                    </p:set>
                                    <p:animEffect transition="in" filter="fade">
                                      <p:cBhvr>
                                        <p:cTn id="12" dur="500"/>
                                        <p:tgtEl>
                                          <p:spTgt spid="4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6"/>
                                        </p:tgtEl>
                                        <p:attrNameLst>
                                          <p:attrName>style.visibility</p:attrName>
                                        </p:attrNameLst>
                                      </p:cBhvr>
                                      <p:to>
                                        <p:strVal val="visible"/>
                                      </p:to>
                                    </p:set>
                                    <p:animEffect transition="in" filter="fade">
                                      <p:cBhvr>
                                        <p:cTn id="17" dur="500"/>
                                        <p:tgtEl>
                                          <p:spTgt spid="486"/>
                                        </p:tgtEl>
                                      </p:cBhvr>
                                    </p:animEffect>
                                  </p:childTnLst>
                                </p:cTn>
                              </p:par>
                              <p:par>
                                <p:cTn id="18" presetID="10" presetClass="entr" presetSubtype="0" fill="hold" nodeType="withEffect">
                                  <p:stCondLst>
                                    <p:cond delay="0"/>
                                  </p:stCondLst>
                                  <p:childTnLst>
                                    <p:set>
                                      <p:cBhvr>
                                        <p:cTn id="19" dur="1" fill="hold">
                                          <p:stCondLst>
                                            <p:cond delay="0"/>
                                          </p:stCondLst>
                                        </p:cTn>
                                        <p:tgtEl>
                                          <p:spTgt spid="485"/>
                                        </p:tgtEl>
                                        <p:attrNameLst>
                                          <p:attrName>style.visibility</p:attrName>
                                        </p:attrNameLst>
                                      </p:cBhvr>
                                      <p:to>
                                        <p:strVal val="visible"/>
                                      </p:to>
                                    </p:set>
                                    <p:animEffect transition="in" filter="fade">
                                      <p:cBhvr>
                                        <p:cTn id="20" dur="500"/>
                                        <p:tgtEl>
                                          <p:spTgt spid="48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88"/>
                                        </p:tgtEl>
                                        <p:attrNameLst>
                                          <p:attrName>style.visibility</p:attrName>
                                        </p:attrNameLst>
                                      </p:cBhvr>
                                      <p:to>
                                        <p:strVal val="visible"/>
                                      </p:to>
                                    </p:set>
                                    <p:animEffect transition="in" filter="fade">
                                      <p:cBhvr>
                                        <p:cTn id="25" dur="500"/>
                                        <p:tgtEl>
                                          <p:spTgt spid="488"/>
                                        </p:tgtEl>
                                      </p:cBhvr>
                                    </p:animEffect>
                                  </p:childTnLst>
                                </p:cTn>
                              </p:par>
                              <p:par>
                                <p:cTn id="26" presetID="10" presetClass="entr" presetSubtype="0" fill="hold" nodeType="withEffect">
                                  <p:stCondLst>
                                    <p:cond delay="0"/>
                                  </p:stCondLst>
                                  <p:childTnLst>
                                    <p:set>
                                      <p:cBhvr>
                                        <p:cTn id="27" dur="1" fill="hold">
                                          <p:stCondLst>
                                            <p:cond delay="0"/>
                                          </p:stCondLst>
                                        </p:cTn>
                                        <p:tgtEl>
                                          <p:spTgt spid="487"/>
                                        </p:tgtEl>
                                        <p:attrNameLst>
                                          <p:attrName>style.visibility</p:attrName>
                                        </p:attrNameLst>
                                      </p:cBhvr>
                                      <p:to>
                                        <p:strVal val="visible"/>
                                      </p:to>
                                    </p:set>
                                    <p:animEffect transition="in" filter="fade">
                                      <p:cBhvr>
                                        <p:cTn id="28" dur="500"/>
                                        <p:tgtEl>
                                          <p:spTgt spid="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8"/>
          <p:cNvSpPr txBox="1">
            <a:spLocks noGrp="1"/>
          </p:cNvSpPr>
          <p:nvPr>
            <p:ph type="body" idx="1"/>
          </p:nvPr>
        </p:nvSpPr>
        <p:spPr>
          <a:xfrm>
            <a:off x="457200" y="1285860"/>
            <a:ext cx="8229600" cy="4525963"/>
          </a:xfrm>
          <a:prstGeom prst="rect">
            <a:avLst/>
          </a:prstGeom>
          <a:noFill/>
          <a:ln>
            <a:noFill/>
          </a:ln>
        </p:spPr>
        <p:txBody>
          <a:bodyPr spcFirstLastPara="1" wrap="square" lIns="91425" tIns="45700" rIns="91425" bIns="45700" anchor="t" anchorCtr="0">
            <a:normAutofit/>
          </a:bodyPr>
          <a:lstStyle/>
          <a:p>
            <a:pPr marL="339725" lvl="0" indent="-339725" algn="l" rtl="0">
              <a:lnSpc>
                <a:spcPct val="90000"/>
              </a:lnSpc>
              <a:spcBef>
                <a:spcPts val="0"/>
              </a:spcBef>
              <a:spcAft>
                <a:spcPts val="0"/>
              </a:spcAft>
              <a:buClr>
                <a:srgbClr val="006666"/>
              </a:buClr>
              <a:buSzPts val="2200"/>
              <a:buFont typeface="Noto Sans Symbols"/>
              <a:buChar char="▪"/>
            </a:pPr>
            <a:r>
              <a:rPr lang="fr-FR" sz="2200"/>
              <a:t>Ouverture du shell (sous X-Window) :</a:t>
            </a:r>
            <a:endParaRPr/>
          </a:p>
          <a:p>
            <a:pPr marL="739775" lvl="1" indent="-282575" algn="l" rtl="0">
              <a:lnSpc>
                <a:spcPct val="90000"/>
              </a:lnSpc>
              <a:spcBef>
                <a:spcPts val="475"/>
              </a:spcBef>
              <a:spcAft>
                <a:spcPts val="0"/>
              </a:spcAft>
              <a:buClr>
                <a:srgbClr val="99CCCC"/>
              </a:buClr>
              <a:buSzPts val="1400"/>
              <a:buFont typeface="Noto Sans Symbols"/>
              <a:buChar char="●"/>
            </a:pPr>
            <a:r>
              <a:rPr lang="fr-FR" sz="2000"/>
              <a:t>cliquer sur l'icône représentant le shell, ou sélectionner «ouvrir un terminal» dans le menu droit de la souris</a:t>
            </a:r>
            <a:endParaRPr/>
          </a:p>
          <a:p>
            <a:pPr marL="739775" lvl="1" indent="-282575" algn="l" rtl="0">
              <a:lnSpc>
                <a:spcPct val="90000"/>
              </a:lnSpc>
              <a:spcBef>
                <a:spcPts val="475"/>
              </a:spcBef>
              <a:spcAft>
                <a:spcPts val="0"/>
              </a:spcAft>
              <a:buClr>
                <a:srgbClr val="99CCCC"/>
              </a:buClr>
              <a:buSzPts val="560"/>
              <a:buNone/>
            </a:pPr>
            <a:endParaRPr sz="800"/>
          </a:p>
          <a:p>
            <a:pPr marL="339725" lvl="0" indent="-339725" algn="l" rtl="0">
              <a:spcBef>
                <a:spcPts val="525"/>
              </a:spcBef>
              <a:spcAft>
                <a:spcPts val="0"/>
              </a:spcAft>
              <a:buClr>
                <a:srgbClr val="006666"/>
              </a:buClr>
              <a:buSzPts val="2200"/>
              <a:buFont typeface="Noto Sans Symbols"/>
              <a:buChar char="▪"/>
            </a:pPr>
            <a:r>
              <a:rPr lang="fr-FR" sz="2200"/>
              <a:t>A ce point le shell peut recevoir des commandes </a:t>
            </a:r>
            <a:r>
              <a:rPr lang="fr-FR" sz="2100">
                <a:latin typeface="Times New Roman"/>
                <a:ea typeface="Times New Roman"/>
                <a:cs typeface="Times New Roman"/>
                <a:sym typeface="Times New Roman"/>
              </a:rPr>
              <a:t>:</a:t>
            </a:r>
            <a:endParaRPr/>
          </a:p>
          <a:p>
            <a:pPr marL="739775" lvl="1" indent="-282575" algn="l" rtl="0">
              <a:lnSpc>
                <a:spcPct val="90000"/>
              </a:lnSpc>
              <a:spcBef>
                <a:spcPts val="475"/>
              </a:spcBef>
              <a:spcAft>
                <a:spcPts val="0"/>
              </a:spcAft>
              <a:buClr>
                <a:srgbClr val="99CCCC"/>
              </a:buClr>
              <a:buSzPts val="1400"/>
              <a:buFont typeface="Noto Sans Symbols"/>
              <a:buChar char="●"/>
            </a:pPr>
            <a:r>
              <a:rPr lang="fr-FR" sz="2000"/>
              <a:t>exemples :</a:t>
            </a:r>
            <a:endParaRPr/>
          </a:p>
          <a:p>
            <a:pPr marL="1139825" lvl="2" indent="-282575" algn="l" rtl="0">
              <a:lnSpc>
                <a:spcPct val="90000"/>
              </a:lnSpc>
              <a:spcBef>
                <a:spcPts val="475"/>
              </a:spcBef>
              <a:spcAft>
                <a:spcPts val="0"/>
              </a:spcAft>
              <a:buClr>
                <a:srgbClr val="99CCCC"/>
              </a:buClr>
              <a:buSzPts val="1400"/>
              <a:buFont typeface="Noto Sans Symbols"/>
              <a:buChar char="✔"/>
            </a:pPr>
            <a:r>
              <a:rPr lang="fr-FR" sz="2000"/>
              <a:t>date : affiche la date</a:t>
            </a:r>
            <a:endParaRPr/>
          </a:p>
          <a:p>
            <a:pPr marL="1139825" lvl="2" indent="-282575" algn="l" rtl="0">
              <a:lnSpc>
                <a:spcPct val="90000"/>
              </a:lnSpc>
              <a:spcBef>
                <a:spcPts val="475"/>
              </a:spcBef>
              <a:spcAft>
                <a:spcPts val="0"/>
              </a:spcAft>
              <a:buClr>
                <a:srgbClr val="99CCCC"/>
              </a:buClr>
              <a:buSzPts val="1400"/>
              <a:buFont typeface="Noto Sans Symbols"/>
              <a:buChar char="✔"/>
            </a:pPr>
            <a:r>
              <a:rPr lang="fr-FR" sz="2000"/>
              <a:t>ls : liste les fichiers du répertoire courant</a:t>
            </a:r>
            <a:endParaRPr/>
          </a:p>
          <a:p>
            <a:pPr marL="1141413" lvl="2" indent="-227012" algn="l" rtl="0">
              <a:spcBef>
                <a:spcPts val="160"/>
              </a:spcBef>
              <a:spcAft>
                <a:spcPts val="0"/>
              </a:spcAft>
              <a:buClr>
                <a:srgbClr val="006666"/>
              </a:buClr>
              <a:buSzPts val="520"/>
              <a:buNone/>
            </a:pPr>
            <a:endParaRPr sz="800">
              <a:latin typeface="Times New Roman"/>
              <a:ea typeface="Times New Roman"/>
              <a:cs typeface="Times New Roman"/>
              <a:sym typeface="Times New Roman"/>
            </a:endParaRPr>
          </a:p>
          <a:p>
            <a:pPr marL="339725" lvl="0" indent="-339725" algn="l" rtl="0">
              <a:spcBef>
                <a:spcPts val="525"/>
              </a:spcBef>
              <a:spcAft>
                <a:spcPts val="0"/>
              </a:spcAft>
              <a:buClr>
                <a:srgbClr val="006666"/>
              </a:buClr>
              <a:buSzPts val="2200"/>
              <a:buFont typeface="Noto Sans Symbols"/>
              <a:buChar char="▪"/>
            </a:pPr>
            <a:r>
              <a:rPr lang="fr-FR" sz="2200"/>
              <a:t>Fermeture du shell :</a:t>
            </a:r>
            <a:endParaRPr/>
          </a:p>
          <a:p>
            <a:pPr marL="739775" lvl="1" indent="-282575" algn="l" rtl="0">
              <a:lnSpc>
                <a:spcPct val="90000"/>
              </a:lnSpc>
              <a:spcBef>
                <a:spcPts val="475"/>
              </a:spcBef>
              <a:spcAft>
                <a:spcPts val="0"/>
              </a:spcAft>
              <a:buClr>
                <a:srgbClr val="99CCCC"/>
              </a:buClr>
              <a:buSzPts val="1400"/>
              <a:buFont typeface="Noto Sans Symbols"/>
              <a:buChar char="●"/>
            </a:pPr>
            <a:r>
              <a:rPr lang="fr-FR" sz="2000"/>
              <a:t>commande exit</a:t>
            </a:r>
            <a:endParaRPr/>
          </a:p>
          <a:p>
            <a:pPr marL="739775" lvl="1" indent="-282575" algn="l" rtl="0">
              <a:lnSpc>
                <a:spcPct val="90000"/>
              </a:lnSpc>
              <a:spcBef>
                <a:spcPts val="475"/>
              </a:spcBef>
              <a:spcAft>
                <a:spcPts val="0"/>
              </a:spcAft>
              <a:buClr>
                <a:srgbClr val="99CCCC"/>
              </a:buClr>
              <a:buSzPts val="1400"/>
              <a:buFont typeface="Noto Sans Symbols"/>
              <a:buChar char="●"/>
            </a:pPr>
            <a:r>
              <a:rPr lang="fr-FR" sz="2000"/>
              <a:t>commande logout</a:t>
            </a:r>
            <a:endParaRPr/>
          </a:p>
          <a:p>
            <a:pPr marL="739775" lvl="1" indent="-282575" algn="l" rtl="0">
              <a:lnSpc>
                <a:spcPct val="90000"/>
              </a:lnSpc>
              <a:spcBef>
                <a:spcPts val="475"/>
              </a:spcBef>
              <a:spcAft>
                <a:spcPts val="0"/>
              </a:spcAft>
              <a:buClr>
                <a:srgbClr val="99CCCC"/>
              </a:buClr>
              <a:buSzPts val="1400"/>
              <a:buFont typeface="Noto Sans Symbols"/>
              <a:buChar char="●"/>
            </a:pPr>
            <a:r>
              <a:rPr lang="fr-FR" sz="2000"/>
              <a:t>Ctrl-D</a:t>
            </a:r>
            <a:endParaRPr/>
          </a:p>
          <a:p>
            <a:pPr marL="342900" lvl="0" indent="-139700" algn="l" rtl="0">
              <a:spcBef>
                <a:spcPts val="640"/>
              </a:spcBef>
              <a:spcAft>
                <a:spcPts val="0"/>
              </a:spcAft>
              <a:buClr>
                <a:schemeClr val="dk1"/>
              </a:buClr>
              <a:buSzPts val="3200"/>
              <a:buNone/>
            </a:pPr>
            <a:endParaRPr/>
          </a:p>
        </p:txBody>
      </p:sp>
      <p:sp>
        <p:nvSpPr>
          <p:cNvPr id="495" name="Google Shape;495;p38"/>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rgbClr val="FFFFFF"/>
                </a:solidFill>
                <a:latin typeface="Calibri"/>
                <a:ea typeface="Calibri"/>
                <a:cs typeface="Calibri"/>
                <a:sym typeface="Calibri"/>
              </a:rPr>
              <a:t>Linux </a:t>
            </a:r>
            <a:endParaRPr sz="1800" b="0" i="0" u="none" strike="noStrike" cap="none">
              <a:solidFill>
                <a:srgbClr val="FFFFFF"/>
              </a:solidFill>
              <a:latin typeface="Calibri"/>
              <a:ea typeface="Calibri"/>
              <a:cs typeface="Calibri"/>
              <a:sym typeface="Calibri"/>
            </a:endParaRPr>
          </a:p>
        </p:txBody>
      </p:sp>
      <p:sp>
        <p:nvSpPr>
          <p:cNvPr id="496" name="Google Shape;496;p38"/>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366092"/>
                </a:solidFill>
                <a:latin typeface="Calibri"/>
                <a:ea typeface="Calibri"/>
                <a:cs typeface="Calibri"/>
                <a:sym typeface="Calibri"/>
              </a:rPr>
              <a:t>Chapitre 1: Présentation</a:t>
            </a:r>
            <a:endParaRPr sz="1800" b="0" i="0" u="none" strike="noStrike" cap="none">
              <a:solidFill>
                <a:srgbClr val="366092"/>
              </a:solidFill>
              <a:latin typeface="Calibri"/>
              <a:ea typeface="Calibri"/>
              <a:cs typeface="Calibri"/>
              <a:sym typeface="Calibri"/>
            </a:endParaRPr>
          </a:p>
        </p:txBody>
      </p:sp>
      <p:sp>
        <p:nvSpPr>
          <p:cNvPr id="497" name="Google Shape;497;p38"/>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rgbClr val="0070C0"/>
                </a:solidFill>
                <a:latin typeface="Calibri"/>
                <a:ea typeface="Calibri"/>
                <a:cs typeface="Calibri"/>
                <a:sym typeface="Calibri"/>
              </a:rPr>
              <a:t>Notion de shell (2)</a:t>
            </a:r>
            <a:endParaRPr sz="2400" b="0" i="0" u="none" strike="noStrike" cap="none">
              <a:solidFill>
                <a:srgbClr val="0070C0"/>
              </a:solidFill>
              <a:latin typeface="Calibri"/>
              <a:ea typeface="Calibri"/>
              <a:cs typeface="Calibri"/>
              <a:sym typeface="Calibri"/>
            </a:endParaRPr>
          </a:p>
        </p:txBody>
      </p:sp>
      <p:sp>
        <p:nvSpPr>
          <p:cNvPr id="498" name="Google Shape;498;p38"/>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FFFFFF"/>
                </a:solidFill>
                <a:latin typeface="Calibri"/>
                <a:ea typeface="Calibri"/>
                <a:cs typeface="Calibri"/>
                <a:sym typeface="Calibri"/>
              </a:rPr>
              <a:t>		    					</a:t>
            </a:r>
            <a:endParaRPr sz="1400" b="0" i="0" u="none" strike="noStrike" cap="none">
              <a:solidFill>
                <a:srgbClr val="FFFFFF"/>
              </a:solidFill>
              <a:latin typeface="Calibri"/>
              <a:ea typeface="Calibri"/>
              <a:cs typeface="Calibri"/>
              <a:sym typeface="Calibri"/>
            </a:endParaRPr>
          </a:p>
        </p:txBody>
      </p:sp>
      <p:sp>
        <p:nvSpPr>
          <p:cNvPr id="499" name="Google Shape;499;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39"/>
          <p:cNvSpPr txBox="1">
            <a:spLocks noGrp="1"/>
          </p:cNvSpPr>
          <p:nvPr>
            <p:ph type="body" idx="1"/>
          </p:nvPr>
        </p:nvSpPr>
        <p:spPr>
          <a:xfrm>
            <a:off x="457200" y="1214422"/>
            <a:ext cx="8229600" cy="4911741"/>
          </a:xfrm>
          <a:prstGeom prst="rect">
            <a:avLst/>
          </a:prstGeom>
          <a:noFill/>
          <a:ln>
            <a:noFill/>
          </a:ln>
        </p:spPr>
        <p:txBody>
          <a:bodyPr spcFirstLastPara="1" wrap="square" lIns="91425" tIns="45700" rIns="91425" bIns="45700" anchor="t" anchorCtr="0">
            <a:normAutofit/>
          </a:bodyPr>
          <a:lstStyle/>
          <a:p>
            <a:pPr marL="339725" lvl="0" indent="-339725" algn="just" rtl="0">
              <a:lnSpc>
                <a:spcPct val="90000"/>
              </a:lnSpc>
              <a:spcBef>
                <a:spcPts val="0"/>
              </a:spcBef>
              <a:spcAft>
                <a:spcPts val="0"/>
              </a:spcAft>
              <a:buClr>
                <a:srgbClr val="006666"/>
              </a:buClr>
              <a:buSzPts val="2200"/>
              <a:buFont typeface="Noto Sans Symbols"/>
              <a:buChar char="▪"/>
            </a:pPr>
            <a:r>
              <a:rPr lang="fr-FR" sz="2200"/>
              <a:t>syntaxe générale : </a:t>
            </a:r>
            <a:endParaRPr/>
          </a:p>
          <a:p>
            <a:pPr marL="339725" lvl="0" indent="-339725" algn="just" rtl="0">
              <a:spcBef>
                <a:spcPts val="525"/>
              </a:spcBef>
              <a:spcAft>
                <a:spcPts val="0"/>
              </a:spcAft>
              <a:buClr>
                <a:srgbClr val="00B0F0"/>
              </a:buClr>
              <a:buSzPts val="2000"/>
              <a:buNone/>
            </a:pPr>
            <a:r>
              <a:rPr lang="fr-FR" sz="2000" b="1">
                <a:solidFill>
                  <a:srgbClr val="00B0F0"/>
                </a:solidFill>
              </a:rPr>
              <a:t>		 $  commande    options    arguments</a:t>
            </a:r>
            <a:endParaRPr/>
          </a:p>
          <a:p>
            <a:pPr marL="339725" lvl="0" indent="-339725" algn="just" rtl="0">
              <a:spcBef>
                <a:spcPts val="525"/>
              </a:spcBef>
              <a:spcAft>
                <a:spcPts val="0"/>
              </a:spcAft>
              <a:buClr>
                <a:schemeClr val="dk1"/>
              </a:buClr>
              <a:buSzPts val="800"/>
              <a:buNone/>
            </a:pPr>
            <a:endParaRPr sz="800"/>
          </a:p>
          <a:p>
            <a:pPr marL="339725" lvl="0" indent="-339725" algn="just" rtl="0">
              <a:spcBef>
                <a:spcPts val="525"/>
              </a:spcBef>
              <a:spcAft>
                <a:spcPts val="0"/>
              </a:spcAft>
              <a:buClr>
                <a:schemeClr val="dk1"/>
              </a:buClr>
              <a:buSzPts val="2000"/>
              <a:buNone/>
            </a:pPr>
            <a:r>
              <a:rPr lang="fr-FR" sz="2000"/>
              <a:t>Exemple : ls -al</a:t>
            </a:r>
            <a:endParaRPr/>
          </a:p>
          <a:p>
            <a:pPr marL="339725" lvl="0" indent="-339725" algn="just" rtl="0">
              <a:spcBef>
                <a:spcPts val="525"/>
              </a:spcBef>
              <a:spcAft>
                <a:spcPts val="0"/>
              </a:spcAft>
              <a:buClr>
                <a:schemeClr val="dk1"/>
              </a:buClr>
              <a:buSzPts val="2000"/>
              <a:buNone/>
            </a:pPr>
            <a:r>
              <a:rPr lang="fr-FR" sz="2000"/>
              <a:t>	les options (souvent très nombreuses)  permettent de modifier le comportement de la commande; en général elles sont précédées du signe '-' (e.g. ls -l)</a:t>
            </a:r>
            <a:endParaRPr/>
          </a:p>
          <a:p>
            <a:pPr marL="339725" lvl="0" indent="-339725" algn="just" rtl="0">
              <a:spcBef>
                <a:spcPts val="525"/>
              </a:spcBef>
              <a:spcAft>
                <a:spcPts val="0"/>
              </a:spcAft>
              <a:buClr>
                <a:schemeClr val="dk1"/>
              </a:buClr>
              <a:buSzPts val="2000"/>
              <a:buNone/>
            </a:pPr>
            <a:r>
              <a:rPr lang="fr-FR" sz="2000"/>
              <a:t>	Certaines commandes utilisent des arguments (e.g. nom de fichier) il y a un manuel en ligne:  </a:t>
            </a:r>
            <a:r>
              <a:rPr lang="fr-FR" sz="2000" b="1"/>
              <a:t>man ls</a:t>
            </a:r>
            <a:endParaRPr/>
          </a:p>
          <a:p>
            <a:pPr marL="339725" lvl="0" indent="-339725" algn="just" rtl="0">
              <a:spcBef>
                <a:spcPts val="525"/>
              </a:spcBef>
              <a:spcAft>
                <a:spcPts val="0"/>
              </a:spcAft>
              <a:buClr>
                <a:schemeClr val="dk1"/>
              </a:buClr>
              <a:buSzPts val="1000"/>
              <a:buNone/>
            </a:pPr>
            <a:endParaRPr sz="1000"/>
          </a:p>
          <a:p>
            <a:pPr marL="339725" lvl="0" indent="-339725" algn="just" rtl="0">
              <a:lnSpc>
                <a:spcPct val="90000"/>
              </a:lnSpc>
              <a:spcBef>
                <a:spcPts val="475"/>
              </a:spcBef>
              <a:spcAft>
                <a:spcPts val="0"/>
              </a:spcAft>
              <a:buClr>
                <a:srgbClr val="006666"/>
              </a:buClr>
              <a:buSzPts val="2200"/>
              <a:buFont typeface="Noto Sans Symbols"/>
              <a:buChar char="▪"/>
            </a:pPr>
            <a:r>
              <a:rPr lang="fr-FR" sz="2200"/>
              <a:t>IMPORTANT : </a:t>
            </a:r>
            <a:endParaRPr/>
          </a:p>
          <a:p>
            <a:pPr marL="739775" lvl="1" indent="-282575" algn="just" rtl="0">
              <a:lnSpc>
                <a:spcPct val="90000"/>
              </a:lnSpc>
              <a:spcBef>
                <a:spcPts val="475"/>
              </a:spcBef>
              <a:spcAft>
                <a:spcPts val="0"/>
              </a:spcAft>
              <a:buClr>
                <a:srgbClr val="99CCCC"/>
              </a:buClr>
              <a:buSzPts val="1400"/>
              <a:buFont typeface="Noto Sans Symbols"/>
              <a:buChar char="●"/>
            </a:pPr>
            <a:r>
              <a:rPr lang="fr-FR" sz="2000"/>
              <a:t>Unix est sensible à la casse </a:t>
            </a:r>
            <a:r>
              <a:rPr lang="fr-FR" sz="2000" b="1"/>
              <a:t>( a != A): ls != LS </a:t>
            </a:r>
            <a:r>
              <a:rPr lang="fr-FR" sz="2000"/>
              <a:t>ou  de </a:t>
            </a:r>
            <a:r>
              <a:rPr lang="fr-FR" sz="2000" b="1"/>
              <a:t>Ls</a:t>
            </a:r>
            <a:endParaRPr sz="2000" b="1"/>
          </a:p>
          <a:p>
            <a:pPr marL="739775" lvl="1" indent="-282575" algn="just" rtl="0">
              <a:lnSpc>
                <a:spcPct val="90000"/>
              </a:lnSpc>
              <a:spcBef>
                <a:spcPts val="475"/>
              </a:spcBef>
              <a:spcAft>
                <a:spcPts val="0"/>
              </a:spcAft>
              <a:buClr>
                <a:srgbClr val="99CCCC"/>
              </a:buClr>
              <a:buSzPts val="1400"/>
              <a:buFont typeface="Noto Sans Symbols"/>
              <a:buChar char="●"/>
            </a:pPr>
            <a:r>
              <a:rPr lang="fr-FR" sz="2000"/>
              <a:t>Unix utilise l'espace comme séparateur de commandes</a:t>
            </a:r>
            <a:endParaRPr sz="2000"/>
          </a:p>
        </p:txBody>
      </p:sp>
      <p:sp>
        <p:nvSpPr>
          <p:cNvPr id="505" name="Google Shape;505;p39"/>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rgbClr val="FFFFFF"/>
                </a:solidFill>
                <a:latin typeface="Calibri"/>
                <a:ea typeface="Calibri"/>
                <a:cs typeface="Calibri"/>
                <a:sym typeface="Calibri"/>
              </a:rPr>
              <a:t>Linux </a:t>
            </a:r>
            <a:endParaRPr sz="1800" b="0" i="0" u="none" strike="noStrike" cap="none">
              <a:solidFill>
                <a:srgbClr val="FFFFFF"/>
              </a:solidFill>
              <a:latin typeface="Calibri"/>
              <a:ea typeface="Calibri"/>
              <a:cs typeface="Calibri"/>
              <a:sym typeface="Calibri"/>
            </a:endParaRPr>
          </a:p>
        </p:txBody>
      </p:sp>
      <p:sp>
        <p:nvSpPr>
          <p:cNvPr id="506" name="Google Shape;506;p39"/>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366092"/>
                </a:solidFill>
                <a:latin typeface="Calibri"/>
                <a:ea typeface="Calibri"/>
                <a:cs typeface="Calibri"/>
                <a:sym typeface="Calibri"/>
              </a:rPr>
              <a:t>Chapitre 1: Présentation</a:t>
            </a:r>
            <a:endParaRPr sz="1800" b="0" i="0" u="none" strike="noStrike" cap="none">
              <a:solidFill>
                <a:srgbClr val="366092"/>
              </a:solidFill>
              <a:latin typeface="Calibri"/>
              <a:ea typeface="Calibri"/>
              <a:cs typeface="Calibri"/>
              <a:sym typeface="Calibri"/>
            </a:endParaRPr>
          </a:p>
        </p:txBody>
      </p:sp>
      <p:sp>
        <p:nvSpPr>
          <p:cNvPr id="507" name="Google Shape;507;p39"/>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rgbClr val="0070C0"/>
                </a:solidFill>
                <a:latin typeface="Calibri"/>
                <a:ea typeface="Calibri"/>
                <a:cs typeface="Calibri"/>
                <a:sym typeface="Calibri"/>
              </a:rPr>
              <a:t>Syntaxe générale des commandes UNIX</a:t>
            </a:r>
            <a:endParaRPr sz="2400" b="0" i="0" u="none" strike="noStrike" cap="none">
              <a:solidFill>
                <a:srgbClr val="0070C0"/>
              </a:solidFill>
              <a:latin typeface="Calibri"/>
              <a:ea typeface="Calibri"/>
              <a:cs typeface="Calibri"/>
              <a:sym typeface="Calibri"/>
            </a:endParaRPr>
          </a:p>
        </p:txBody>
      </p:sp>
      <p:sp>
        <p:nvSpPr>
          <p:cNvPr id="508" name="Google Shape;508;p39"/>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FFFFFF"/>
                </a:solidFill>
                <a:latin typeface="Calibri"/>
                <a:ea typeface="Calibri"/>
                <a:cs typeface="Calibri"/>
                <a:sym typeface="Calibri"/>
              </a:rPr>
              <a:t>		    					</a:t>
            </a:r>
            <a:endParaRPr sz="1400" b="0" i="0" u="none" strike="noStrike" cap="none">
              <a:solidFill>
                <a:srgbClr val="FFFFFF"/>
              </a:solidFill>
              <a:latin typeface="Calibri"/>
              <a:ea typeface="Calibri"/>
              <a:cs typeface="Calibri"/>
              <a:sym typeface="Calibri"/>
            </a:endParaRPr>
          </a:p>
        </p:txBody>
      </p:sp>
      <p:sp>
        <p:nvSpPr>
          <p:cNvPr id="509" name="Google Shape;509;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40"/>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a:p>
        </p:txBody>
      </p:sp>
      <p:sp>
        <p:nvSpPr>
          <p:cNvPr id="516" name="Google Shape;516;p40"/>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fr-FR"/>
              <a:t>28</a:t>
            </a:fld>
            <a:endParaRPr/>
          </a:p>
        </p:txBody>
      </p:sp>
      <p:pic>
        <p:nvPicPr>
          <p:cNvPr id="517" name="Google Shape;517;p40"/>
          <p:cNvPicPr preferRelativeResize="0"/>
          <p:nvPr/>
        </p:nvPicPr>
        <p:blipFill>
          <a:blip r:embed="rId3">
            <a:alphaModFix/>
          </a:blip>
          <a:stretch>
            <a:fillRect/>
          </a:stretch>
        </p:blipFill>
        <p:spPr>
          <a:xfrm>
            <a:off x="102650" y="148251"/>
            <a:ext cx="9144001" cy="606869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41"/>
          <p:cNvSpPr txBox="1">
            <a:spLocks noGrp="1"/>
          </p:cNvSpPr>
          <p:nvPr>
            <p:ph type="body" idx="1"/>
          </p:nvPr>
        </p:nvSpPr>
        <p:spPr>
          <a:xfrm>
            <a:off x="457200" y="1357298"/>
            <a:ext cx="8229600" cy="4525963"/>
          </a:xfrm>
          <a:prstGeom prst="rect">
            <a:avLst/>
          </a:prstGeom>
          <a:noFill/>
          <a:ln>
            <a:noFill/>
          </a:ln>
        </p:spPr>
        <p:txBody>
          <a:bodyPr spcFirstLastPara="1" wrap="square" lIns="91425" tIns="45700" rIns="91425" bIns="45700" anchor="t" anchorCtr="0">
            <a:normAutofit fontScale="92500"/>
          </a:bodyPr>
          <a:lstStyle/>
          <a:p>
            <a:pPr marL="339725" lvl="0" indent="-339725" algn="l" rtl="0">
              <a:spcBef>
                <a:spcPts val="0"/>
              </a:spcBef>
              <a:spcAft>
                <a:spcPts val="0"/>
              </a:spcAft>
              <a:buClr>
                <a:srgbClr val="006666"/>
              </a:buClr>
              <a:buSzPct val="100000"/>
              <a:buFont typeface="Noto Sans Symbols"/>
              <a:buChar char="▪"/>
            </a:pPr>
            <a:r>
              <a:rPr lang="fr-FR" sz="2200"/>
              <a:t> </a:t>
            </a:r>
            <a:r>
              <a:rPr lang="fr-FR" sz="2200" b="1"/>
              <a:t>more fichier : </a:t>
            </a:r>
            <a:r>
              <a:rPr lang="fr-FR" sz="2200"/>
              <a:t>affiche le contenu de fichier page par page</a:t>
            </a:r>
            <a:endParaRPr/>
          </a:p>
          <a:p>
            <a:pPr marL="739775" lvl="1" indent="-282575" algn="l" rtl="0">
              <a:lnSpc>
                <a:spcPct val="90000"/>
              </a:lnSpc>
              <a:spcBef>
                <a:spcPts val="475"/>
              </a:spcBef>
              <a:spcAft>
                <a:spcPts val="0"/>
              </a:spcAft>
              <a:buClr>
                <a:srgbClr val="99CCCC"/>
              </a:buClr>
              <a:buSzPct val="70000"/>
              <a:buFont typeface="Noto Sans Symbols"/>
              <a:buChar char="●"/>
            </a:pPr>
            <a:r>
              <a:rPr lang="fr-FR" sz="2200"/>
              <a:t>utiliser la touche espace pour passer à la page suivante</a:t>
            </a:r>
            <a:endParaRPr/>
          </a:p>
          <a:p>
            <a:pPr marL="739775" lvl="1" indent="-282575" algn="l" rtl="0">
              <a:lnSpc>
                <a:spcPct val="90000"/>
              </a:lnSpc>
              <a:spcBef>
                <a:spcPts val="475"/>
              </a:spcBef>
              <a:spcAft>
                <a:spcPts val="0"/>
              </a:spcAft>
              <a:buClr>
                <a:srgbClr val="99CCCC"/>
              </a:buClr>
              <a:buSzPct val="70000"/>
              <a:buFont typeface="Noto Sans Symbols"/>
              <a:buChar char="●"/>
            </a:pPr>
            <a:r>
              <a:rPr lang="fr-FR" sz="2200"/>
              <a:t>utiliser la touche b pour revenir à la page précédente</a:t>
            </a:r>
            <a:endParaRPr/>
          </a:p>
          <a:p>
            <a:pPr marL="739775" lvl="1" indent="-282575" algn="l" rtl="0">
              <a:lnSpc>
                <a:spcPct val="90000"/>
              </a:lnSpc>
              <a:spcBef>
                <a:spcPts val="475"/>
              </a:spcBef>
              <a:spcAft>
                <a:spcPts val="0"/>
              </a:spcAft>
              <a:buClr>
                <a:srgbClr val="99CCCC"/>
              </a:buClr>
              <a:buSzPct val="70000"/>
              <a:buFont typeface="Noto Sans Symbols"/>
              <a:buChar char="●"/>
            </a:pPr>
            <a:r>
              <a:rPr lang="fr-FR" sz="2200"/>
              <a:t>utiliser la touche q pour quitter</a:t>
            </a:r>
            <a:endParaRPr/>
          </a:p>
          <a:p>
            <a:pPr marL="339725" lvl="0" indent="-339725" algn="l" rtl="0">
              <a:spcBef>
                <a:spcPts val="475"/>
              </a:spcBef>
              <a:spcAft>
                <a:spcPts val="0"/>
              </a:spcAft>
              <a:buClr>
                <a:srgbClr val="006666"/>
              </a:buClr>
              <a:buSzPct val="100000"/>
              <a:buFont typeface="Noto Sans Symbols"/>
              <a:buChar char="▪"/>
            </a:pPr>
            <a:r>
              <a:rPr lang="fr-FR" sz="2200" b="1"/>
              <a:t>ls : </a:t>
            </a:r>
            <a:r>
              <a:rPr lang="fr-FR" sz="2200"/>
              <a:t>affiche la liste des fichiers</a:t>
            </a:r>
            <a:endParaRPr/>
          </a:p>
          <a:p>
            <a:pPr marL="339725" lvl="0" indent="-339725" algn="l" rtl="0">
              <a:spcBef>
                <a:spcPts val="475"/>
              </a:spcBef>
              <a:spcAft>
                <a:spcPts val="0"/>
              </a:spcAft>
              <a:buClr>
                <a:srgbClr val="006666"/>
              </a:buClr>
              <a:buSzPct val="100000"/>
              <a:buFont typeface="Noto Sans Symbols"/>
              <a:buChar char="▪"/>
            </a:pPr>
            <a:r>
              <a:rPr lang="fr-FR" sz="2200" b="1"/>
              <a:t>cd  : </a:t>
            </a:r>
            <a:r>
              <a:rPr lang="fr-FR" sz="2200"/>
              <a:t>change de répertoire</a:t>
            </a:r>
            <a:endParaRPr/>
          </a:p>
          <a:p>
            <a:pPr marL="339725" lvl="0" indent="-339725" algn="l" rtl="0">
              <a:spcBef>
                <a:spcPts val="475"/>
              </a:spcBef>
              <a:spcAft>
                <a:spcPts val="0"/>
              </a:spcAft>
              <a:buClr>
                <a:srgbClr val="006666"/>
              </a:buClr>
              <a:buSzPct val="100000"/>
              <a:buFont typeface="Noto Sans Symbols"/>
              <a:buChar char="▪"/>
            </a:pPr>
            <a:r>
              <a:rPr lang="fr-FR" sz="2200" b="1"/>
              <a:t>rm : </a:t>
            </a:r>
            <a:r>
              <a:rPr lang="fr-FR" sz="2200"/>
              <a:t>supprime un fichier</a:t>
            </a:r>
            <a:endParaRPr/>
          </a:p>
          <a:p>
            <a:pPr marL="339725" lvl="0" indent="-339725" algn="l" rtl="0">
              <a:spcBef>
                <a:spcPts val="475"/>
              </a:spcBef>
              <a:spcAft>
                <a:spcPts val="0"/>
              </a:spcAft>
              <a:buClr>
                <a:srgbClr val="006666"/>
              </a:buClr>
              <a:buSzPct val="100000"/>
              <a:buFont typeface="Noto Sans Symbols"/>
              <a:buChar char="▪"/>
            </a:pPr>
            <a:r>
              <a:rPr lang="fr-FR" sz="2200" b="1"/>
              <a:t>mv : </a:t>
            </a:r>
            <a:r>
              <a:rPr lang="fr-FR" sz="2200"/>
              <a:t>Change le nom d’un fichier, déplace un fichier </a:t>
            </a:r>
            <a:endParaRPr/>
          </a:p>
          <a:p>
            <a:pPr marL="339725" lvl="0" indent="-339725" algn="l" rtl="0">
              <a:spcBef>
                <a:spcPts val="475"/>
              </a:spcBef>
              <a:spcAft>
                <a:spcPts val="0"/>
              </a:spcAft>
              <a:buClr>
                <a:srgbClr val="006666"/>
              </a:buClr>
              <a:buSzPct val="100000"/>
              <a:buFont typeface="Noto Sans Symbols"/>
              <a:buChar char="▪"/>
            </a:pPr>
            <a:r>
              <a:rPr lang="fr-FR" sz="2200" b="1"/>
              <a:t>vi : </a:t>
            </a:r>
            <a:r>
              <a:rPr lang="fr-FR" sz="2200"/>
              <a:t>édite un fichier</a:t>
            </a:r>
            <a:endParaRPr/>
          </a:p>
          <a:p>
            <a:pPr marL="339725" lvl="0" indent="-339725" algn="l" rtl="0">
              <a:spcBef>
                <a:spcPts val="475"/>
              </a:spcBef>
              <a:spcAft>
                <a:spcPts val="0"/>
              </a:spcAft>
              <a:buClr>
                <a:srgbClr val="006666"/>
              </a:buClr>
              <a:buSzPct val="100000"/>
              <a:buFont typeface="Noto Sans Symbols"/>
              <a:buChar char="▪"/>
            </a:pPr>
            <a:r>
              <a:rPr lang="fr-FR" sz="2200" b="1"/>
              <a:t>man commande </a:t>
            </a:r>
            <a:r>
              <a:rPr lang="fr-FR" sz="2200"/>
              <a:t>: affiche les pages de manuel de commande (utilise les mêmes touches que more pour se déplacer le long des pages)</a:t>
            </a:r>
            <a:endParaRPr/>
          </a:p>
          <a:p>
            <a:pPr marL="339725" lvl="0" indent="-339725" algn="l" rtl="0">
              <a:spcBef>
                <a:spcPts val="475"/>
              </a:spcBef>
              <a:spcAft>
                <a:spcPts val="0"/>
              </a:spcAft>
              <a:buClr>
                <a:srgbClr val="006666"/>
              </a:buClr>
              <a:buSzPct val="100000"/>
              <a:buFont typeface="Noto Sans Symbols"/>
              <a:buChar char="▪"/>
            </a:pPr>
            <a:r>
              <a:rPr lang="fr-FR" sz="2200"/>
              <a:t> </a:t>
            </a:r>
            <a:r>
              <a:rPr lang="fr-FR" sz="2200" b="1"/>
              <a:t>date : </a:t>
            </a:r>
            <a:r>
              <a:rPr lang="fr-FR" sz="2200"/>
              <a:t>affiche la date</a:t>
            </a:r>
            <a:endParaRPr/>
          </a:p>
          <a:p>
            <a:pPr marL="342900" lvl="0" indent="-154940" algn="l" rtl="0">
              <a:spcBef>
                <a:spcPts val="592"/>
              </a:spcBef>
              <a:spcAft>
                <a:spcPts val="0"/>
              </a:spcAft>
              <a:buClr>
                <a:schemeClr val="dk1"/>
              </a:buClr>
              <a:buSzPct val="100000"/>
              <a:buNone/>
            </a:pPr>
            <a:endParaRPr/>
          </a:p>
        </p:txBody>
      </p:sp>
      <p:sp>
        <p:nvSpPr>
          <p:cNvPr id="523" name="Google Shape;523;p41"/>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rgbClr val="FFFFFF"/>
                </a:solidFill>
                <a:latin typeface="Calibri"/>
                <a:ea typeface="Calibri"/>
                <a:cs typeface="Calibri"/>
                <a:sym typeface="Calibri"/>
              </a:rPr>
              <a:t>Linux </a:t>
            </a:r>
            <a:endParaRPr sz="1800" b="0" i="0" u="none" strike="noStrike" cap="none">
              <a:solidFill>
                <a:srgbClr val="FFFFFF"/>
              </a:solidFill>
              <a:latin typeface="Calibri"/>
              <a:ea typeface="Calibri"/>
              <a:cs typeface="Calibri"/>
              <a:sym typeface="Calibri"/>
            </a:endParaRPr>
          </a:p>
        </p:txBody>
      </p:sp>
      <p:sp>
        <p:nvSpPr>
          <p:cNvPr id="524" name="Google Shape;524;p41"/>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366092"/>
                </a:solidFill>
                <a:latin typeface="Calibri"/>
                <a:ea typeface="Calibri"/>
                <a:cs typeface="Calibri"/>
                <a:sym typeface="Calibri"/>
              </a:rPr>
              <a:t>Chapitre 1: Présentation</a:t>
            </a:r>
            <a:endParaRPr sz="1800" b="0" i="0" u="none" strike="noStrike" cap="none">
              <a:solidFill>
                <a:srgbClr val="366092"/>
              </a:solidFill>
              <a:latin typeface="Calibri"/>
              <a:ea typeface="Calibri"/>
              <a:cs typeface="Calibri"/>
              <a:sym typeface="Calibri"/>
            </a:endParaRPr>
          </a:p>
        </p:txBody>
      </p:sp>
      <p:sp>
        <p:nvSpPr>
          <p:cNvPr id="525" name="Google Shape;525;p41"/>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rgbClr val="0070C0"/>
                </a:solidFill>
                <a:latin typeface="Calibri"/>
                <a:ea typeface="Calibri"/>
                <a:cs typeface="Calibri"/>
                <a:sym typeface="Calibri"/>
              </a:rPr>
              <a:t>Quelques commandes de base</a:t>
            </a:r>
            <a:endParaRPr sz="2400" b="0" i="0" u="none" strike="noStrike" cap="none">
              <a:solidFill>
                <a:srgbClr val="0070C0"/>
              </a:solidFill>
              <a:latin typeface="Calibri"/>
              <a:ea typeface="Calibri"/>
              <a:cs typeface="Calibri"/>
              <a:sym typeface="Calibri"/>
            </a:endParaRPr>
          </a:p>
        </p:txBody>
      </p:sp>
      <p:sp>
        <p:nvSpPr>
          <p:cNvPr id="526" name="Google Shape;526;p41"/>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FFFFFF"/>
                </a:solidFill>
                <a:latin typeface="Calibri"/>
                <a:ea typeface="Calibri"/>
                <a:cs typeface="Calibri"/>
                <a:sym typeface="Calibri"/>
              </a:rPr>
              <a:t>		    					</a:t>
            </a:r>
            <a:endParaRPr sz="1400" b="0" i="0" u="none" strike="noStrike" cap="none">
              <a:solidFill>
                <a:srgbClr val="FFFFFF"/>
              </a:solidFill>
              <a:latin typeface="Calibri"/>
              <a:ea typeface="Calibri"/>
              <a:cs typeface="Calibri"/>
              <a:sym typeface="Calibri"/>
            </a:endParaRPr>
          </a:p>
        </p:txBody>
      </p:sp>
      <p:sp>
        <p:nvSpPr>
          <p:cNvPr id="527" name="Google Shape;527;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p:nvPr/>
        </p:nvSpPr>
        <p:spPr>
          <a:xfrm>
            <a:off x="142844" y="104604"/>
            <a:ext cx="3000300"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rgbClr val="FFFFFF"/>
                </a:solidFill>
                <a:latin typeface="Calibri"/>
                <a:ea typeface="Calibri"/>
                <a:cs typeface="Calibri"/>
                <a:sym typeface="Calibri"/>
              </a:rPr>
              <a:t>Linux </a:t>
            </a:r>
            <a:endParaRPr sz="1800" b="0" i="0" u="none" strike="noStrike" cap="none">
              <a:solidFill>
                <a:srgbClr val="FFFFFF"/>
              </a:solidFill>
              <a:latin typeface="Calibri"/>
              <a:ea typeface="Calibri"/>
              <a:cs typeface="Calibri"/>
              <a:sym typeface="Calibri"/>
            </a:endParaRPr>
          </a:p>
        </p:txBody>
      </p:sp>
      <p:sp>
        <p:nvSpPr>
          <p:cNvPr id="113" name="Google Shape;113;p15"/>
          <p:cNvSpPr/>
          <p:nvPr/>
        </p:nvSpPr>
        <p:spPr>
          <a:xfrm>
            <a:off x="3143240" y="71414"/>
            <a:ext cx="5857800"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366092"/>
                </a:solidFill>
                <a:latin typeface="Calibri"/>
                <a:ea typeface="Calibri"/>
                <a:cs typeface="Calibri"/>
                <a:sym typeface="Calibri"/>
              </a:rPr>
              <a:t>Chapitre 1: Présentation</a:t>
            </a:r>
            <a:endParaRPr sz="1800" b="0" i="0" u="none" strike="noStrike" cap="none">
              <a:solidFill>
                <a:srgbClr val="366092"/>
              </a:solidFill>
              <a:latin typeface="Calibri"/>
              <a:ea typeface="Calibri"/>
              <a:cs typeface="Calibri"/>
              <a:sym typeface="Calibri"/>
            </a:endParaRPr>
          </a:p>
        </p:txBody>
      </p:sp>
      <p:sp>
        <p:nvSpPr>
          <p:cNvPr id="114" name="Google Shape;114;p15"/>
          <p:cNvSpPr/>
          <p:nvPr/>
        </p:nvSpPr>
        <p:spPr>
          <a:xfrm>
            <a:off x="142844" y="6357958"/>
            <a:ext cx="8858400" cy="285900"/>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fadeDir="5400012"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FFFFFF"/>
                </a:solidFill>
                <a:latin typeface="Calibri"/>
                <a:ea typeface="Calibri"/>
                <a:cs typeface="Calibri"/>
                <a:sym typeface="Calibri"/>
              </a:rPr>
              <a:t>		    					</a:t>
            </a:r>
            <a:r>
              <a:rPr lang="fr-FR" sz="1400" b="0" i="0" u="none" strike="noStrike" cap="none">
                <a:solidFill>
                  <a:srgbClr val="FFFFFF"/>
                </a:solidFill>
                <a:latin typeface="Calibri"/>
                <a:ea typeface="Calibri"/>
                <a:cs typeface="Calibri"/>
                <a:sym typeface="Calibri"/>
              </a:rPr>
              <a:t>                </a:t>
            </a:r>
            <a:endParaRPr sz="1400" b="0" i="0" u="none" strike="noStrike" cap="none">
              <a:solidFill>
                <a:srgbClr val="FFFFFF"/>
              </a:solidFill>
              <a:latin typeface="Calibri"/>
              <a:ea typeface="Calibri"/>
              <a:cs typeface="Calibri"/>
              <a:sym typeface="Calibri"/>
            </a:endParaRPr>
          </a:p>
        </p:txBody>
      </p:sp>
      <p:pic>
        <p:nvPicPr>
          <p:cNvPr id="115" name="Google Shape;115;p15"/>
          <p:cNvPicPr preferRelativeResize="0"/>
          <p:nvPr/>
        </p:nvPicPr>
        <p:blipFill rotWithShape="1">
          <a:blip r:embed="rId3">
            <a:alphaModFix/>
          </a:blip>
          <a:srcRect/>
          <a:stretch/>
        </p:blipFill>
        <p:spPr>
          <a:xfrm>
            <a:off x="7524328" y="4653136"/>
            <a:ext cx="1296144" cy="1490565"/>
          </a:xfrm>
          <a:prstGeom prst="rect">
            <a:avLst/>
          </a:prstGeom>
          <a:noFill/>
          <a:ln>
            <a:noFill/>
          </a:ln>
        </p:spPr>
      </p:pic>
      <p:sp>
        <p:nvSpPr>
          <p:cNvPr id="116" name="Google Shape;116;p15"/>
          <p:cNvSpPr txBox="1">
            <a:spLocks noGrp="1"/>
          </p:cNvSpPr>
          <p:nvPr>
            <p:ph type="sldNum" idx="12"/>
          </p:nvPr>
        </p:nvSpPr>
        <p:spPr>
          <a:xfrm>
            <a:off x="6588224" y="6318283"/>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sz="1400">
                <a:solidFill>
                  <a:schemeClr val="lt1"/>
                </a:solidFill>
              </a:rPr>
              <a:t>3</a:t>
            </a:fld>
            <a:endParaRPr sz="1400">
              <a:solidFill>
                <a:schemeClr val="lt1"/>
              </a:solidFill>
            </a:endParaRPr>
          </a:p>
        </p:txBody>
      </p:sp>
      <p:sp>
        <p:nvSpPr>
          <p:cNvPr id="117" name="Google Shape;117;p15"/>
          <p:cNvSpPr txBox="1"/>
          <p:nvPr/>
        </p:nvSpPr>
        <p:spPr>
          <a:xfrm>
            <a:off x="410650" y="1108775"/>
            <a:ext cx="7925700" cy="4989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fr-FR" sz="1800" u="sng">
                <a:latin typeface="Source Code Pro"/>
                <a:ea typeface="Source Code Pro"/>
                <a:cs typeface="Source Code Pro"/>
                <a:sym typeface="Source Code Pro"/>
              </a:rPr>
              <a:t>Ce cours va…. </a:t>
            </a:r>
            <a:endParaRPr sz="1800" u="sng">
              <a:latin typeface="Source Code Pro"/>
              <a:ea typeface="Source Code Pro"/>
              <a:cs typeface="Source Code Pro"/>
              <a:sym typeface="Source Code Pro"/>
            </a:endParaRPr>
          </a:p>
          <a:p>
            <a:pPr marL="0" lvl="0" indent="0" algn="l" rtl="0">
              <a:lnSpc>
                <a:spcPct val="150000"/>
              </a:lnSpc>
              <a:spcBef>
                <a:spcPts val="0"/>
              </a:spcBef>
              <a:spcAft>
                <a:spcPts val="0"/>
              </a:spcAft>
              <a:buNone/>
            </a:pPr>
            <a:endParaRPr sz="1800">
              <a:latin typeface="Source Code Pro"/>
              <a:ea typeface="Source Code Pro"/>
              <a:cs typeface="Source Code Pro"/>
              <a:sym typeface="Source Code Pro"/>
            </a:endParaRPr>
          </a:p>
          <a:p>
            <a:pPr marL="457200" lvl="0" indent="-342900" algn="l" rtl="0">
              <a:lnSpc>
                <a:spcPct val="150000"/>
              </a:lnSpc>
              <a:spcBef>
                <a:spcPts val="0"/>
              </a:spcBef>
              <a:spcAft>
                <a:spcPts val="0"/>
              </a:spcAft>
              <a:buSzPts val="1800"/>
              <a:buFont typeface="Source Code Pro"/>
              <a:buChar char="●"/>
            </a:pPr>
            <a:r>
              <a:rPr lang="fr-FR" sz="1800">
                <a:latin typeface="Source Code Pro"/>
                <a:ea typeface="Source Code Pro"/>
                <a:cs typeface="Source Code Pro"/>
                <a:sym typeface="Source Code Pro"/>
              </a:rPr>
              <a:t>Fournir un concept de base pour les utilisateurs familiers avec lINUX / UNIX.</a:t>
            </a:r>
            <a:endParaRPr sz="1800">
              <a:latin typeface="Source Code Pro"/>
              <a:ea typeface="Source Code Pro"/>
              <a:cs typeface="Source Code Pro"/>
              <a:sym typeface="Source Code Pro"/>
            </a:endParaRPr>
          </a:p>
          <a:p>
            <a:pPr marL="457200" lvl="0" indent="-342900" algn="l" rtl="0">
              <a:lnSpc>
                <a:spcPct val="150000"/>
              </a:lnSpc>
              <a:spcBef>
                <a:spcPts val="0"/>
              </a:spcBef>
              <a:spcAft>
                <a:spcPts val="0"/>
              </a:spcAft>
              <a:buSzPts val="1800"/>
              <a:buFont typeface="Source Code Pro"/>
              <a:buChar char="●"/>
            </a:pPr>
            <a:r>
              <a:rPr lang="fr-FR" sz="1800">
                <a:latin typeface="Source Code Pro"/>
                <a:ea typeface="Source Code Pro"/>
                <a:cs typeface="Source Code Pro"/>
                <a:sym typeface="Source Code Pro"/>
              </a:rPr>
              <a:t>Familiarisez-vous avec les commandes Linux.</a:t>
            </a:r>
            <a:endParaRPr sz="1800">
              <a:latin typeface="Source Code Pro"/>
              <a:ea typeface="Source Code Pro"/>
              <a:cs typeface="Source Code Pro"/>
              <a:sym typeface="Source Code Pro"/>
            </a:endParaRPr>
          </a:p>
          <a:p>
            <a:pPr marL="457200" lvl="0" indent="0" algn="l" rtl="0">
              <a:lnSpc>
                <a:spcPct val="150000"/>
              </a:lnSpc>
              <a:spcBef>
                <a:spcPts val="0"/>
              </a:spcBef>
              <a:spcAft>
                <a:spcPts val="0"/>
              </a:spcAft>
              <a:buNone/>
            </a:pPr>
            <a:endParaRPr sz="1800">
              <a:latin typeface="Source Code Pro"/>
              <a:ea typeface="Source Code Pro"/>
              <a:cs typeface="Source Code Pro"/>
              <a:sym typeface="Source Code Pro"/>
            </a:endParaRPr>
          </a:p>
          <a:p>
            <a:pPr marL="457200" lvl="0" indent="0" algn="l" rtl="0">
              <a:lnSpc>
                <a:spcPct val="150000"/>
              </a:lnSpc>
              <a:spcBef>
                <a:spcPts val="0"/>
              </a:spcBef>
              <a:spcAft>
                <a:spcPts val="0"/>
              </a:spcAft>
              <a:buNone/>
            </a:pPr>
            <a:endParaRPr sz="1800">
              <a:latin typeface="Source Code Pro"/>
              <a:ea typeface="Source Code Pro"/>
              <a:cs typeface="Source Code Pro"/>
              <a:sym typeface="Source Code Pro"/>
            </a:endParaRPr>
          </a:p>
        </p:txBody>
      </p:sp>
    </p:spTree>
  </p:cSld>
  <p:clrMapOvr>
    <a:masterClrMapping/>
  </p:clrMapOvr>
  <mc:AlternateContent xmlns:mc="http://schemas.openxmlformats.org/markup-compatibility/2006" xmlns:p14="http://schemas.microsoft.com/office/powerpoint/2010/main">
    <mc:Choice Requires="p14">
      <p:transition spd="slow" p14:dur="1600">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42"/>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rgbClr val="FFFFFF"/>
                </a:solidFill>
                <a:latin typeface="Calibri"/>
                <a:ea typeface="Calibri"/>
                <a:cs typeface="Calibri"/>
                <a:sym typeface="Calibri"/>
              </a:rPr>
              <a:t>Linux </a:t>
            </a:r>
            <a:endParaRPr sz="1800" b="0" i="0" u="none" strike="noStrike" cap="none">
              <a:solidFill>
                <a:srgbClr val="FFFFFF"/>
              </a:solidFill>
              <a:latin typeface="Calibri"/>
              <a:ea typeface="Calibri"/>
              <a:cs typeface="Calibri"/>
              <a:sym typeface="Calibri"/>
            </a:endParaRPr>
          </a:p>
        </p:txBody>
      </p:sp>
      <p:sp>
        <p:nvSpPr>
          <p:cNvPr id="533" name="Google Shape;533;p42"/>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366092"/>
                </a:solidFill>
                <a:latin typeface="Calibri"/>
                <a:ea typeface="Calibri"/>
                <a:cs typeface="Calibri"/>
                <a:sym typeface="Calibri"/>
              </a:rPr>
              <a:t>Chapitre 1: Présentation</a:t>
            </a:r>
            <a:endParaRPr sz="1800" b="0" i="0" u="none" strike="noStrike" cap="none">
              <a:solidFill>
                <a:srgbClr val="366092"/>
              </a:solidFill>
              <a:latin typeface="Calibri"/>
              <a:ea typeface="Calibri"/>
              <a:cs typeface="Calibri"/>
              <a:sym typeface="Calibri"/>
            </a:endParaRPr>
          </a:p>
        </p:txBody>
      </p:sp>
      <p:sp>
        <p:nvSpPr>
          <p:cNvPr id="534" name="Google Shape;534;p42"/>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rgbClr val="0070C0"/>
                </a:solidFill>
                <a:latin typeface="Calibri"/>
                <a:ea typeface="Calibri"/>
                <a:cs typeface="Calibri"/>
                <a:sym typeface="Calibri"/>
              </a:rPr>
              <a:t>Quelques commandes de base (2)</a:t>
            </a:r>
            <a:endParaRPr sz="2400" b="0" i="0" u="none" strike="noStrike" cap="none">
              <a:solidFill>
                <a:srgbClr val="0070C0"/>
              </a:solidFill>
              <a:latin typeface="Calibri"/>
              <a:ea typeface="Calibri"/>
              <a:cs typeface="Calibri"/>
              <a:sym typeface="Calibri"/>
            </a:endParaRPr>
          </a:p>
        </p:txBody>
      </p:sp>
      <p:sp>
        <p:nvSpPr>
          <p:cNvPr id="535" name="Google Shape;535;p42"/>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FFFFFF"/>
                </a:solidFill>
                <a:latin typeface="Calibri"/>
                <a:ea typeface="Calibri"/>
                <a:cs typeface="Calibri"/>
                <a:sym typeface="Calibri"/>
              </a:rPr>
              <a:t>		    					</a:t>
            </a:r>
            <a:endParaRPr sz="1400" b="0" i="0" u="none" strike="noStrike" cap="none">
              <a:solidFill>
                <a:srgbClr val="FFFFFF"/>
              </a:solidFill>
              <a:latin typeface="Calibri"/>
              <a:ea typeface="Calibri"/>
              <a:cs typeface="Calibri"/>
              <a:sym typeface="Calibri"/>
            </a:endParaRPr>
          </a:p>
        </p:txBody>
      </p:sp>
      <p:graphicFrame>
        <p:nvGraphicFramePr>
          <p:cNvPr id="536" name="Google Shape;536;p42"/>
          <p:cNvGraphicFramePr/>
          <p:nvPr/>
        </p:nvGraphicFramePr>
        <p:xfrm>
          <a:off x="571472" y="1728800"/>
          <a:ext cx="8231175" cy="3557600"/>
        </p:xfrm>
        <a:graphic>
          <a:graphicData uri="http://schemas.openxmlformats.org/drawingml/2006/table">
            <a:tbl>
              <a:tblPr>
                <a:noFill/>
                <a:tableStyleId>{29B079E3-500C-4810-8717-E9866FEADD1C}</a:tableStyleId>
              </a:tblPr>
              <a:tblGrid>
                <a:gridCol w="1738300">
                  <a:extLst>
                    <a:ext uri="{9D8B030D-6E8A-4147-A177-3AD203B41FA5}">
                      <a16:colId xmlns:a16="http://schemas.microsoft.com/office/drawing/2014/main" val="20000"/>
                    </a:ext>
                  </a:extLst>
                </a:gridCol>
                <a:gridCol w="6492875">
                  <a:extLst>
                    <a:ext uri="{9D8B030D-6E8A-4147-A177-3AD203B41FA5}">
                      <a16:colId xmlns:a16="http://schemas.microsoft.com/office/drawing/2014/main" val="20001"/>
                    </a:ext>
                  </a:extLst>
                </a:gridCol>
              </a:tblGrid>
              <a:tr h="3557600">
                <a:tc>
                  <a:txBody>
                    <a:bodyPr/>
                    <a:lstStyle/>
                    <a:p>
                      <a:pPr marL="0" marR="0" lvl="0" indent="0" algn="l" rtl="0">
                        <a:lnSpc>
                          <a:spcPct val="150000"/>
                        </a:lnSpc>
                        <a:spcBef>
                          <a:spcPts val="0"/>
                        </a:spcBef>
                        <a:spcAft>
                          <a:spcPts val="0"/>
                        </a:spcAft>
                        <a:buClr>
                          <a:srgbClr val="000000"/>
                        </a:buClr>
                        <a:buSzPts val="2100"/>
                        <a:buFont typeface="Times New Roman"/>
                        <a:buNone/>
                      </a:pPr>
                      <a:r>
                        <a:rPr lang="fr-FR" sz="2100" b="1">
                          <a:latin typeface="Calibri"/>
                          <a:ea typeface="Calibri"/>
                          <a:cs typeface="Calibri"/>
                          <a:sym typeface="Calibri"/>
                        </a:rPr>
                        <a:t>p</a:t>
                      </a:r>
                      <a:r>
                        <a:rPr lang="fr-FR" sz="2100" b="1" i="0" u="none" strike="noStrike" cap="none">
                          <a:solidFill>
                            <a:srgbClr val="000000"/>
                          </a:solidFill>
                          <a:latin typeface="Calibri"/>
                          <a:ea typeface="Calibri"/>
                          <a:cs typeface="Calibri"/>
                          <a:sym typeface="Calibri"/>
                        </a:rPr>
                        <a:t>wd</a:t>
                      </a:r>
                      <a:endParaRPr sz="2100" b="1"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2100"/>
                        <a:buFont typeface="Times New Roman"/>
                        <a:buNone/>
                      </a:pPr>
                      <a:r>
                        <a:rPr lang="fr-FR" sz="2100" b="1" i="0" u="none" strike="noStrike" cap="none">
                          <a:solidFill>
                            <a:srgbClr val="000000"/>
                          </a:solidFill>
                          <a:latin typeface="Calibri"/>
                          <a:ea typeface="Calibri"/>
                          <a:cs typeface="Calibri"/>
                          <a:sym typeface="Calibri"/>
                        </a:rPr>
                        <a:t>mkdir</a:t>
                      </a:r>
                      <a:endParaRPr/>
                    </a:p>
                    <a:p>
                      <a:pPr marL="0" marR="0" lvl="0" indent="0" algn="l" rtl="0">
                        <a:lnSpc>
                          <a:spcPct val="150000"/>
                        </a:lnSpc>
                        <a:spcBef>
                          <a:spcPts val="0"/>
                        </a:spcBef>
                        <a:spcAft>
                          <a:spcPts val="0"/>
                        </a:spcAft>
                        <a:buClr>
                          <a:srgbClr val="000000"/>
                        </a:buClr>
                        <a:buSzPts val="2100"/>
                        <a:buFont typeface="Times New Roman"/>
                        <a:buNone/>
                      </a:pPr>
                      <a:r>
                        <a:rPr lang="fr-FR" sz="2100" b="1" i="0" u="none" strike="noStrike" cap="none">
                          <a:solidFill>
                            <a:srgbClr val="000000"/>
                          </a:solidFill>
                          <a:latin typeface="Calibri"/>
                          <a:ea typeface="Calibri"/>
                          <a:cs typeface="Calibri"/>
                          <a:sym typeface="Calibri"/>
                        </a:rPr>
                        <a:t>rmdir</a:t>
                      </a:r>
                      <a:endParaRPr sz="2100" b="1"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2100"/>
                        <a:buFont typeface="Times New Roman"/>
                        <a:buNone/>
                      </a:pPr>
                      <a:r>
                        <a:rPr lang="fr-FR" sz="2100" b="1" i="0" u="none" strike="noStrike" cap="none">
                          <a:solidFill>
                            <a:srgbClr val="000000"/>
                          </a:solidFill>
                          <a:latin typeface="Calibri"/>
                          <a:ea typeface="Calibri"/>
                          <a:cs typeface="Calibri"/>
                          <a:sym typeface="Calibri"/>
                        </a:rPr>
                        <a:t>cp</a:t>
                      </a:r>
                      <a:endParaRPr/>
                    </a:p>
                    <a:p>
                      <a:pPr marL="0" marR="0" lvl="0" indent="0" algn="l" rtl="0">
                        <a:lnSpc>
                          <a:spcPct val="150000"/>
                        </a:lnSpc>
                        <a:spcBef>
                          <a:spcPts val="0"/>
                        </a:spcBef>
                        <a:spcAft>
                          <a:spcPts val="0"/>
                        </a:spcAft>
                        <a:buClr>
                          <a:srgbClr val="000000"/>
                        </a:buClr>
                        <a:buSzPts val="2100"/>
                        <a:buFont typeface="Times New Roman"/>
                        <a:buNone/>
                      </a:pPr>
                      <a:r>
                        <a:rPr lang="fr-FR" sz="2100" b="1" i="0" u="none" strike="noStrike" cap="none">
                          <a:solidFill>
                            <a:srgbClr val="000000"/>
                          </a:solidFill>
                          <a:latin typeface="Calibri"/>
                          <a:ea typeface="Calibri"/>
                          <a:cs typeface="Calibri"/>
                          <a:sym typeface="Calibri"/>
                        </a:rPr>
                        <a:t>du</a:t>
                      </a:r>
                      <a:endParaRPr/>
                    </a:p>
                    <a:p>
                      <a:pPr marL="0" marR="0" lvl="0" indent="0" algn="l" rtl="0">
                        <a:lnSpc>
                          <a:spcPct val="150000"/>
                        </a:lnSpc>
                        <a:spcBef>
                          <a:spcPts val="0"/>
                        </a:spcBef>
                        <a:spcAft>
                          <a:spcPts val="0"/>
                        </a:spcAft>
                        <a:buClr>
                          <a:srgbClr val="000000"/>
                        </a:buClr>
                        <a:buSzPts val="2100"/>
                        <a:buFont typeface="Times New Roman"/>
                        <a:buNone/>
                      </a:pPr>
                      <a:r>
                        <a:rPr lang="fr-FR" sz="2100" b="1" i="0" u="none" strike="noStrike" cap="none">
                          <a:solidFill>
                            <a:srgbClr val="000000"/>
                          </a:solidFill>
                          <a:latin typeface="Calibri"/>
                          <a:ea typeface="Calibri"/>
                          <a:cs typeface="Calibri"/>
                          <a:sym typeface="Calibri"/>
                        </a:rPr>
                        <a:t>find</a:t>
                      </a:r>
                      <a:endParaRPr sz="2100" b="1" i="0" u="none" strike="noStrike" cap="none">
                        <a:solidFill>
                          <a:srgbClr val="000000"/>
                        </a:solidFill>
                        <a:latin typeface="Calibri"/>
                        <a:ea typeface="Calibri"/>
                        <a:cs typeface="Calibri"/>
                        <a:sym typeface="Calibri"/>
                      </a:endParaRPr>
                    </a:p>
                  </a:txBody>
                  <a:tcPr marL="91450" marR="91450" marT="185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2100"/>
                        <a:buFont typeface="Times New Roman"/>
                        <a:buNone/>
                      </a:pPr>
                      <a:r>
                        <a:rPr lang="fr-FR" sz="2100" b="0" i="0" u="none" strike="noStrike" cap="none">
                          <a:solidFill>
                            <a:srgbClr val="000000"/>
                          </a:solidFill>
                          <a:latin typeface="Calibri"/>
                          <a:ea typeface="Calibri"/>
                          <a:cs typeface="Calibri"/>
                          <a:sym typeface="Calibri"/>
                        </a:rPr>
                        <a:t>: Afficher le répertoire courant</a:t>
                      </a:r>
                      <a:endParaRPr/>
                    </a:p>
                    <a:p>
                      <a:pPr marL="0" marR="0" lvl="0" indent="0" algn="just" rtl="0">
                        <a:lnSpc>
                          <a:spcPct val="150000"/>
                        </a:lnSpc>
                        <a:spcBef>
                          <a:spcPts val="0"/>
                        </a:spcBef>
                        <a:spcAft>
                          <a:spcPts val="0"/>
                        </a:spcAft>
                        <a:buClr>
                          <a:srgbClr val="000000"/>
                        </a:buClr>
                        <a:buSzPts val="2100"/>
                        <a:buFont typeface="Times New Roman"/>
                        <a:buNone/>
                      </a:pPr>
                      <a:r>
                        <a:rPr lang="fr-FR" sz="2100" b="0" i="0" u="none" strike="noStrike" cap="none">
                          <a:solidFill>
                            <a:srgbClr val="000000"/>
                          </a:solidFill>
                          <a:latin typeface="Calibri"/>
                          <a:ea typeface="Calibri"/>
                          <a:cs typeface="Calibri"/>
                          <a:sym typeface="Calibri"/>
                        </a:rPr>
                        <a:t>: </a:t>
                      </a:r>
                      <a:r>
                        <a:rPr lang="fr-FR" sz="2100">
                          <a:latin typeface="Calibri"/>
                          <a:ea typeface="Calibri"/>
                          <a:cs typeface="Calibri"/>
                          <a:sym typeface="Calibri"/>
                        </a:rPr>
                        <a:t>Créer</a:t>
                      </a:r>
                      <a:r>
                        <a:rPr lang="fr-FR" sz="2100" b="0" i="0" u="none" strike="noStrike" cap="none">
                          <a:solidFill>
                            <a:srgbClr val="000000"/>
                          </a:solidFill>
                          <a:latin typeface="Calibri"/>
                          <a:ea typeface="Calibri"/>
                          <a:cs typeface="Calibri"/>
                          <a:sym typeface="Calibri"/>
                        </a:rPr>
                        <a:t> un répertoire</a:t>
                      </a:r>
                      <a:endParaRPr/>
                    </a:p>
                    <a:p>
                      <a:pPr marL="0" marR="0" lvl="0" indent="0" algn="just" rtl="0">
                        <a:lnSpc>
                          <a:spcPct val="150000"/>
                        </a:lnSpc>
                        <a:spcBef>
                          <a:spcPts val="0"/>
                        </a:spcBef>
                        <a:spcAft>
                          <a:spcPts val="0"/>
                        </a:spcAft>
                        <a:buClr>
                          <a:srgbClr val="000000"/>
                        </a:buClr>
                        <a:buSzPts val="2100"/>
                        <a:buFont typeface="Times New Roman"/>
                        <a:buNone/>
                      </a:pPr>
                      <a:r>
                        <a:rPr lang="fr-FR" sz="2100" b="0" i="0" u="none" strike="noStrike" cap="none">
                          <a:solidFill>
                            <a:srgbClr val="000000"/>
                          </a:solidFill>
                          <a:latin typeface="Calibri"/>
                          <a:ea typeface="Calibri"/>
                          <a:cs typeface="Calibri"/>
                          <a:sym typeface="Calibri"/>
                        </a:rPr>
                        <a:t>: Supprimer un répertoire</a:t>
                      </a:r>
                      <a:endParaRPr/>
                    </a:p>
                    <a:p>
                      <a:pPr marL="0" marR="0" lvl="0" indent="0" algn="just" rtl="0">
                        <a:lnSpc>
                          <a:spcPct val="150000"/>
                        </a:lnSpc>
                        <a:spcBef>
                          <a:spcPts val="0"/>
                        </a:spcBef>
                        <a:spcAft>
                          <a:spcPts val="0"/>
                        </a:spcAft>
                        <a:buClr>
                          <a:srgbClr val="000000"/>
                        </a:buClr>
                        <a:buSzPts val="2100"/>
                        <a:buFont typeface="Times New Roman"/>
                        <a:buNone/>
                      </a:pPr>
                      <a:r>
                        <a:rPr lang="fr-FR" sz="2100" b="0" i="0" u="none" strike="noStrike" cap="none">
                          <a:solidFill>
                            <a:srgbClr val="000000"/>
                          </a:solidFill>
                          <a:latin typeface="Calibri"/>
                          <a:ea typeface="Calibri"/>
                          <a:cs typeface="Calibri"/>
                          <a:sym typeface="Calibri"/>
                        </a:rPr>
                        <a:t>: Copier des fichiers dans un répertoire</a:t>
                      </a:r>
                      <a:endParaRPr/>
                    </a:p>
                    <a:p>
                      <a:pPr marL="0" marR="0" lvl="0" indent="0" algn="just" rtl="0">
                        <a:lnSpc>
                          <a:spcPct val="150000"/>
                        </a:lnSpc>
                        <a:spcBef>
                          <a:spcPts val="0"/>
                        </a:spcBef>
                        <a:spcAft>
                          <a:spcPts val="0"/>
                        </a:spcAft>
                        <a:buClr>
                          <a:srgbClr val="000000"/>
                        </a:buClr>
                        <a:buSzPts val="2100"/>
                        <a:buFont typeface="Times New Roman"/>
                        <a:buNone/>
                      </a:pPr>
                      <a:r>
                        <a:rPr lang="fr-FR" sz="2100" b="0" i="0" u="none" strike="noStrike" cap="none">
                          <a:solidFill>
                            <a:srgbClr val="000000"/>
                          </a:solidFill>
                          <a:latin typeface="Calibri"/>
                          <a:ea typeface="Calibri"/>
                          <a:cs typeface="Calibri"/>
                          <a:sym typeface="Calibri"/>
                        </a:rPr>
                        <a:t>: Afficher la taille d’une arborescence</a:t>
                      </a:r>
                      <a:endParaRPr/>
                    </a:p>
                    <a:p>
                      <a:pPr marL="0" marR="0" lvl="0" indent="0" algn="just" rtl="0">
                        <a:lnSpc>
                          <a:spcPct val="150000"/>
                        </a:lnSpc>
                        <a:spcBef>
                          <a:spcPts val="0"/>
                        </a:spcBef>
                        <a:spcAft>
                          <a:spcPts val="0"/>
                        </a:spcAft>
                        <a:buClr>
                          <a:srgbClr val="000000"/>
                        </a:buClr>
                        <a:buSzPts val="2100"/>
                        <a:buFont typeface="Times New Roman"/>
                        <a:buNone/>
                      </a:pPr>
                      <a:r>
                        <a:rPr lang="fr-FR" sz="2100" b="0" i="0" u="none" strike="noStrike" cap="none">
                          <a:solidFill>
                            <a:srgbClr val="000000"/>
                          </a:solidFill>
                          <a:latin typeface="Calibri"/>
                          <a:ea typeface="Calibri"/>
                          <a:cs typeface="Calibri"/>
                          <a:sym typeface="Calibri"/>
                        </a:rPr>
                        <a:t>: Rechercher de fichier dans une arborescence</a:t>
                      </a:r>
                      <a:endParaRPr/>
                    </a:p>
                  </a:txBody>
                  <a:tcPr marL="91450" marR="91450" marT="185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537" name="Google Shape;537;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43"/>
          <p:cNvSpPr txBox="1">
            <a:spLocks noGrp="1"/>
          </p:cNvSpPr>
          <p:nvPr>
            <p:ph type="body" idx="1"/>
          </p:nvPr>
        </p:nvSpPr>
        <p:spPr>
          <a:xfrm>
            <a:off x="457200" y="1357298"/>
            <a:ext cx="8229600" cy="4768865"/>
          </a:xfrm>
          <a:prstGeom prst="rect">
            <a:avLst/>
          </a:prstGeom>
          <a:noFill/>
          <a:ln>
            <a:noFill/>
          </a:ln>
        </p:spPr>
        <p:txBody>
          <a:bodyPr spcFirstLastPara="1" wrap="square" lIns="91425" tIns="45700" rIns="91425" bIns="45700" anchor="t" anchorCtr="0">
            <a:normAutofit fontScale="92500" lnSpcReduction="10000"/>
          </a:bodyPr>
          <a:lstStyle/>
          <a:p>
            <a:pPr marL="339725" lvl="0" indent="-339756" algn="just" rtl="0">
              <a:lnSpc>
                <a:spcPct val="80000"/>
              </a:lnSpc>
              <a:spcBef>
                <a:spcPts val="0"/>
              </a:spcBef>
              <a:spcAft>
                <a:spcPts val="0"/>
              </a:spcAft>
              <a:buClr>
                <a:srgbClr val="006666"/>
              </a:buClr>
              <a:buSzPct val="100000"/>
              <a:buFont typeface="Noto Sans Symbols"/>
              <a:buChar char="▪"/>
            </a:pPr>
            <a:r>
              <a:rPr lang="fr-FR" sz="2900"/>
              <a:t>Syntaxe</a:t>
            </a:r>
            <a:endParaRPr/>
          </a:p>
          <a:p>
            <a:pPr marL="339725" lvl="0" indent="-339725" algn="just" rtl="0">
              <a:lnSpc>
                <a:spcPct val="80000"/>
              </a:lnSpc>
              <a:spcBef>
                <a:spcPts val="475"/>
              </a:spcBef>
              <a:spcAft>
                <a:spcPts val="0"/>
              </a:spcAft>
              <a:buClr>
                <a:srgbClr val="006666"/>
              </a:buClr>
              <a:buSzPct val="100000"/>
              <a:buNone/>
            </a:pPr>
            <a:endParaRPr sz="900"/>
          </a:p>
          <a:p>
            <a:pPr marL="339725" lvl="0" indent="-339725" algn="just" rtl="0">
              <a:lnSpc>
                <a:spcPct val="80000"/>
              </a:lnSpc>
              <a:spcBef>
                <a:spcPts val="475"/>
              </a:spcBef>
              <a:spcAft>
                <a:spcPts val="0"/>
              </a:spcAft>
              <a:buClr>
                <a:srgbClr val="006666"/>
              </a:buClr>
              <a:buSzPct val="100000"/>
              <a:buNone/>
            </a:pPr>
            <a:r>
              <a:rPr lang="fr-FR" sz="2900"/>
              <a:t>		$ ls  [Option…]  [(Chemin | Fichier)…]</a:t>
            </a:r>
            <a:endParaRPr/>
          </a:p>
          <a:p>
            <a:pPr marL="341313" lvl="0" indent="-341313" algn="just" rtl="0">
              <a:lnSpc>
                <a:spcPct val="80000"/>
              </a:lnSpc>
              <a:spcBef>
                <a:spcPts val="250"/>
              </a:spcBef>
              <a:spcAft>
                <a:spcPts val="0"/>
              </a:spcAft>
              <a:buClr>
                <a:schemeClr val="dk1"/>
              </a:buClr>
              <a:buSzPct val="100000"/>
              <a:buNone/>
            </a:pPr>
            <a:endParaRPr sz="1400">
              <a:latin typeface="Times New Roman"/>
              <a:ea typeface="Times New Roman"/>
              <a:cs typeface="Times New Roman"/>
              <a:sym typeface="Times New Roman"/>
            </a:endParaRPr>
          </a:p>
          <a:p>
            <a:pPr marL="339725" lvl="0" indent="-339756" algn="just" rtl="0">
              <a:lnSpc>
                <a:spcPct val="80000"/>
              </a:lnSpc>
              <a:spcBef>
                <a:spcPts val="475"/>
              </a:spcBef>
              <a:spcAft>
                <a:spcPts val="0"/>
              </a:spcAft>
              <a:buClr>
                <a:srgbClr val="006666"/>
              </a:buClr>
              <a:buSzPct val="100000"/>
              <a:buFont typeface="Noto Sans Symbols"/>
              <a:buChar char="▪"/>
            </a:pPr>
            <a:r>
              <a:rPr lang="fr-FR" sz="2900"/>
              <a:t>Principales options</a:t>
            </a:r>
            <a:endParaRPr/>
          </a:p>
          <a:p>
            <a:pPr marL="341313" lvl="0" indent="-341313" algn="just" rtl="0">
              <a:lnSpc>
                <a:spcPct val="80000"/>
              </a:lnSpc>
              <a:spcBef>
                <a:spcPts val="625"/>
              </a:spcBef>
              <a:spcAft>
                <a:spcPts val="0"/>
              </a:spcAft>
              <a:buClr>
                <a:schemeClr val="dk1"/>
              </a:buClr>
              <a:buSzPct val="100000"/>
              <a:buNone/>
            </a:pPr>
            <a:endParaRPr sz="1800">
              <a:latin typeface="Times New Roman"/>
              <a:ea typeface="Times New Roman"/>
              <a:cs typeface="Times New Roman"/>
              <a:sym typeface="Times New Roman"/>
            </a:endParaRPr>
          </a:p>
          <a:p>
            <a:pPr marL="739775" lvl="1" indent="-339725" algn="just" rtl="0">
              <a:lnSpc>
                <a:spcPct val="80000"/>
              </a:lnSpc>
              <a:spcBef>
                <a:spcPts val="475"/>
              </a:spcBef>
              <a:spcAft>
                <a:spcPts val="0"/>
              </a:spcAft>
              <a:buClr>
                <a:srgbClr val="006666"/>
              </a:buClr>
              <a:buSzPct val="100000"/>
              <a:buFont typeface="Noto Sans Symbols"/>
              <a:buChar char="▪"/>
            </a:pPr>
            <a:r>
              <a:rPr lang="fr-FR" sz="2200"/>
              <a:t>ls -m  : </a:t>
            </a:r>
            <a:r>
              <a:rPr lang="fr-FR" sz="1800"/>
              <a:t>Affiche les fichiers en les séparant par une virgule au lieu de les présenter en colonnes. </a:t>
            </a:r>
            <a:endParaRPr/>
          </a:p>
          <a:p>
            <a:pPr marL="739775" lvl="1" indent="-339725" algn="just" rtl="0">
              <a:lnSpc>
                <a:spcPct val="80000"/>
              </a:lnSpc>
              <a:spcBef>
                <a:spcPts val="475"/>
              </a:spcBef>
              <a:spcAft>
                <a:spcPts val="0"/>
              </a:spcAft>
              <a:buClr>
                <a:srgbClr val="006666"/>
              </a:buClr>
              <a:buSzPct val="100000"/>
              <a:buFont typeface="Noto Sans Symbols"/>
              <a:buChar char="▪"/>
            </a:pPr>
            <a:r>
              <a:rPr lang="fr-FR" sz="2200"/>
              <a:t>ls</a:t>
            </a:r>
            <a:r>
              <a:rPr lang="fr-FR" sz="1800"/>
              <a:t> -t  :  Affiche les fichiers par date, c'est-à-dire en les classant du récent au plus ancien. </a:t>
            </a:r>
            <a:endParaRPr/>
          </a:p>
          <a:p>
            <a:pPr marL="739775" lvl="1" indent="-339725" algn="just" rtl="0">
              <a:lnSpc>
                <a:spcPct val="80000"/>
              </a:lnSpc>
              <a:spcBef>
                <a:spcPts val="475"/>
              </a:spcBef>
              <a:spcAft>
                <a:spcPts val="0"/>
              </a:spcAft>
              <a:buClr>
                <a:srgbClr val="006666"/>
              </a:buClr>
              <a:buSzPct val="100000"/>
              <a:buFont typeface="Noto Sans Symbols"/>
              <a:buChar char="▪"/>
            </a:pPr>
            <a:r>
              <a:rPr lang="fr-FR" sz="2200"/>
              <a:t>ls</a:t>
            </a:r>
            <a:r>
              <a:rPr lang="fr-FR" sz="1800"/>
              <a:t> -lu  :  Affiche les fichiers par date de dernier accès et indique cette date. </a:t>
            </a:r>
            <a:endParaRPr/>
          </a:p>
          <a:p>
            <a:pPr marL="739775" lvl="1" indent="-339725" algn="just" rtl="0">
              <a:lnSpc>
                <a:spcPct val="80000"/>
              </a:lnSpc>
              <a:spcBef>
                <a:spcPts val="475"/>
              </a:spcBef>
              <a:spcAft>
                <a:spcPts val="0"/>
              </a:spcAft>
              <a:buClr>
                <a:srgbClr val="006666"/>
              </a:buClr>
              <a:buSzPct val="100000"/>
              <a:buFont typeface="Noto Sans Symbols"/>
              <a:buChar char="▪"/>
            </a:pPr>
            <a:r>
              <a:rPr lang="fr-FR" sz="2200"/>
              <a:t>ls</a:t>
            </a:r>
            <a:r>
              <a:rPr lang="fr-FR" sz="1800"/>
              <a:t> -F :  Affiche les fichiers par type. Ainsi un fichier suivi d'un slash (/) est un répertoire, un fichier suivi d'une étoile est un fichier exécutable et un fichier suivi d'un "@" est un lien (nous reviendrons sur les liens dans la section consacrée à ln). </a:t>
            </a:r>
            <a:endParaRPr/>
          </a:p>
          <a:p>
            <a:pPr marL="739775" lvl="1" indent="-339725" algn="just" rtl="0">
              <a:lnSpc>
                <a:spcPct val="80000"/>
              </a:lnSpc>
              <a:spcBef>
                <a:spcPts val="475"/>
              </a:spcBef>
              <a:spcAft>
                <a:spcPts val="0"/>
              </a:spcAft>
              <a:buClr>
                <a:srgbClr val="006666"/>
              </a:buClr>
              <a:buSzPct val="100000"/>
              <a:buFont typeface="Noto Sans Symbols"/>
              <a:buChar char="▪"/>
            </a:pPr>
            <a:r>
              <a:rPr lang="fr-FR" sz="2200"/>
              <a:t>ls</a:t>
            </a:r>
            <a:r>
              <a:rPr lang="fr-FR" sz="1800"/>
              <a:t> -S :  Affiche les fichiers triés par ordre de taille décroissante. </a:t>
            </a:r>
            <a:endParaRPr/>
          </a:p>
          <a:p>
            <a:pPr marL="739775" lvl="1" indent="-339725" algn="just" rtl="0">
              <a:lnSpc>
                <a:spcPct val="80000"/>
              </a:lnSpc>
              <a:spcBef>
                <a:spcPts val="475"/>
              </a:spcBef>
              <a:spcAft>
                <a:spcPts val="0"/>
              </a:spcAft>
              <a:buClr>
                <a:srgbClr val="006666"/>
              </a:buClr>
              <a:buSzPct val="100000"/>
              <a:buFont typeface="Noto Sans Symbols"/>
              <a:buChar char="▪"/>
            </a:pPr>
            <a:r>
              <a:rPr lang="fr-FR" sz="2200"/>
              <a:t>ls</a:t>
            </a:r>
            <a:r>
              <a:rPr lang="fr-FR" sz="1800"/>
              <a:t> -X :  Affiche les fichiers par type d'extension. </a:t>
            </a:r>
            <a:endParaRPr/>
          </a:p>
          <a:p>
            <a:pPr marL="739775" lvl="1" indent="-339725" algn="just" rtl="0">
              <a:lnSpc>
                <a:spcPct val="80000"/>
              </a:lnSpc>
              <a:spcBef>
                <a:spcPts val="475"/>
              </a:spcBef>
              <a:spcAft>
                <a:spcPts val="0"/>
              </a:spcAft>
              <a:buClr>
                <a:srgbClr val="006666"/>
              </a:buClr>
              <a:buSzPct val="100000"/>
              <a:buFont typeface="Noto Sans Symbols"/>
              <a:buChar char="▪"/>
            </a:pPr>
            <a:r>
              <a:rPr lang="fr-FR" sz="2200"/>
              <a:t>ls</a:t>
            </a:r>
            <a:r>
              <a:rPr lang="fr-FR" sz="1800"/>
              <a:t> -r  : Affiche les fichier en ordre alphabétique inverse.</a:t>
            </a:r>
            <a:r>
              <a:rPr lang="fr-FR">
                <a:latin typeface="Times New Roman"/>
                <a:ea typeface="Times New Roman"/>
                <a:cs typeface="Times New Roman"/>
                <a:sym typeface="Times New Roman"/>
              </a:rPr>
              <a:t/>
            </a:r>
            <a:br>
              <a:rPr lang="fr-FR">
                <a:latin typeface="Times New Roman"/>
                <a:ea typeface="Times New Roman"/>
                <a:cs typeface="Times New Roman"/>
                <a:sym typeface="Times New Roman"/>
              </a:rPr>
            </a:br>
            <a:endParaRPr>
              <a:latin typeface="Times New Roman"/>
              <a:ea typeface="Times New Roman"/>
              <a:cs typeface="Times New Roman"/>
              <a:sym typeface="Times New Roman"/>
            </a:endParaRPr>
          </a:p>
          <a:p>
            <a:pPr marL="342900" lvl="0" indent="-342900" algn="just" rtl="0">
              <a:spcBef>
                <a:spcPts val="592"/>
              </a:spcBef>
              <a:spcAft>
                <a:spcPts val="0"/>
              </a:spcAft>
              <a:buClr>
                <a:schemeClr val="dk1"/>
              </a:buClr>
              <a:buSzPct val="100000"/>
              <a:buNone/>
            </a:pPr>
            <a:endParaRPr/>
          </a:p>
        </p:txBody>
      </p:sp>
      <p:sp>
        <p:nvSpPr>
          <p:cNvPr id="543" name="Google Shape;543;p43"/>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rgbClr val="FFFFFF"/>
                </a:solidFill>
                <a:latin typeface="Calibri"/>
                <a:ea typeface="Calibri"/>
                <a:cs typeface="Calibri"/>
                <a:sym typeface="Calibri"/>
              </a:rPr>
              <a:t>Linux </a:t>
            </a:r>
            <a:endParaRPr sz="1800" b="0" i="0" u="none" strike="noStrike" cap="none">
              <a:solidFill>
                <a:srgbClr val="FFFFFF"/>
              </a:solidFill>
              <a:latin typeface="Calibri"/>
              <a:ea typeface="Calibri"/>
              <a:cs typeface="Calibri"/>
              <a:sym typeface="Calibri"/>
            </a:endParaRPr>
          </a:p>
        </p:txBody>
      </p:sp>
      <p:sp>
        <p:nvSpPr>
          <p:cNvPr id="544" name="Google Shape;544;p43"/>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366092"/>
                </a:solidFill>
                <a:latin typeface="Calibri"/>
                <a:ea typeface="Calibri"/>
                <a:cs typeface="Calibri"/>
                <a:sym typeface="Calibri"/>
              </a:rPr>
              <a:t>Chapitre 1: Présentation</a:t>
            </a:r>
            <a:endParaRPr sz="1800" b="0" i="0" u="none" strike="noStrike" cap="none">
              <a:solidFill>
                <a:srgbClr val="366092"/>
              </a:solidFill>
              <a:latin typeface="Calibri"/>
              <a:ea typeface="Calibri"/>
              <a:cs typeface="Calibri"/>
              <a:sym typeface="Calibri"/>
            </a:endParaRPr>
          </a:p>
        </p:txBody>
      </p:sp>
      <p:sp>
        <p:nvSpPr>
          <p:cNvPr id="545" name="Google Shape;545;p43"/>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rgbClr val="0070C0"/>
                </a:solidFill>
                <a:latin typeface="Calibri"/>
                <a:ea typeface="Calibri"/>
                <a:cs typeface="Calibri"/>
                <a:sym typeface="Calibri"/>
              </a:rPr>
              <a:t>La commande ls</a:t>
            </a:r>
            <a:endParaRPr/>
          </a:p>
        </p:txBody>
      </p:sp>
      <p:sp>
        <p:nvSpPr>
          <p:cNvPr id="546" name="Google Shape;546;p43"/>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FFFFFF"/>
                </a:solidFill>
                <a:latin typeface="Calibri"/>
                <a:ea typeface="Calibri"/>
                <a:cs typeface="Calibri"/>
                <a:sym typeface="Calibri"/>
              </a:rPr>
              <a:t>		    					</a:t>
            </a:r>
            <a:endParaRPr sz="1400" b="0" i="0" u="none" strike="noStrike" cap="none">
              <a:solidFill>
                <a:srgbClr val="FFFFFF"/>
              </a:solidFill>
              <a:latin typeface="Calibri"/>
              <a:ea typeface="Calibri"/>
              <a:cs typeface="Calibri"/>
              <a:sym typeface="Calibri"/>
            </a:endParaRPr>
          </a:p>
        </p:txBody>
      </p:sp>
      <p:sp>
        <p:nvSpPr>
          <p:cNvPr id="547" name="Google Shape;547;p4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4"/>
          <p:cNvSpPr txBox="1">
            <a:spLocks noGrp="1"/>
          </p:cNvSpPr>
          <p:nvPr>
            <p:ph type="body" idx="1"/>
          </p:nvPr>
        </p:nvSpPr>
        <p:spPr>
          <a:xfrm>
            <a:off x="539552" y="1556792"/>
            <a:ext cx="8229600" cy="4518265"/>
          </a:xfrm>
          <a:prstGeom prst="rect">
            <a:avLst/>
          </a:prstGeom>
          <a:noFill/>
          <a:ln>
            <a:noFill/>
          </a:ln>
        </p:spPr>
        <p:txBody>
          <a:bodyPr spcFirstLastPara="1" wrap="square" lIns="91425" tIns="45700" rIns="91425" bIns="45700" anchor="t" anchorCtr="0">
            <a:normAutofit fontScale="77500" lnSpcReduction="20000"/>
          </a:bodyPr>
          <a:lstStyle/>
          <a:p>
            <a:pPr marL="339725" lvl="0" indent="-339725" algn="l" rtl="0">
              <a:lnSpc>
                <a:spcPct val="90000"/>
              </a:lnSpc>
              <a:spcBef>
                <a:spcPts val="0"/>
              </a:spcBef>
              <a:spcAft>
                <a:spcPts val="0"/>
              </a:spcAft>
              <a:buClr>
                <a:srgbClr val="006666"/>
              </a:buClr>
              <a:buSzPct val="100000"/>
              <a:buFont typeface="Noto Sans Symbols"/>
              <a:buChar char="▪"/>
            </a:pPr>
            <a:r>
              <a:rPr lang="fr-FR"/>
              <a:t>Syntaxe</a:t>
            </a:r>
            <a:endParaRPr/>
          </a:p>
          <a:p>
            <a:pPr marL="339725" lvl="0" indent="-339725" algn="l" rtl="0">
              <a:lnSpc>
                <a:spcPct val="90000"/>
              </a:lnSpc>
              <a:spcBef>
                <a:spcPts val="475"/>
              </a:spcBef>
              <a:spcAft>
                <a:spcPts val="0"/>
              </a:spcAft>
              <a:buClr>
                <a:srgbClr val="006666"/>
              </a:buClr>
              <a:buSzPct val="100000"/>
              <a:buNone/>
            </a:pPr>
            <a:r>
              <a:rPr lang="fr-FR" sz="3900"/>
              <a:t>	</a:t>
            </a:r>
            <a:r>
              <a:rPr lang="fr-FR"/>
              <a:t>	$ cp	[Option…]	Fichier1     Rep_Dest</a:t>
            </a:r>
            <a:endParaRPr/>
          </a:p>
          <a:p>
            <a:pPr marL="339725" lvl="0" indent="-339725" algn="l" rtl="0">
              <a:lnSpc>
                <a:spcPct val="90000"/>
              </a:lnSpc>
              <a:spcBef>
                <a:spcPts val="475"/>
              </a:spcBef>
              <a:spcAft>
                <a:spcPts val="0"/>
              </a:spcAft>
              <a:buClr>
                <a:srgbClr val="006666"/>
              </a:buClr>
              <a:buSzPct val="100000"/>
              <a:buNone/>
            </a:pPr>
            <a:endParaRPr/>
          </a:p>
          <a:p>
            <a:pPr marL="339725" lvl="0" indent="-339725" algn="l" rtl="0">
              <a:lnSpc>
                <a:spcPct val="90000"/>
              </a:lnSpc>
              <a:spcBef>
                <a:spcPts val="475"/>
              </a:spcBef>
              <a:spcAft>
                <a:spcPts val="0"/>
              </a:spcAft>
              <a:buClr>
                <a:srgbClr val="006666"/>
              </a:buClr>
              <a:buSzPct val="100000"/>
              <a:buFont typeface="Noto Sans Symbols"/>
              <a:buChar char="▪"/>
            </a:pPr>
            <a:r>
              <a:rPr lang="fr-FR"/>
              <a:t>Principales options</a:t>
            </a:r>
            <a:endParaRPr/>
          </a:p>
          <a:p>
            <a:pPr marL="341313" lvl="0" indent="-341313" algn="l" rtl="0">
              <a:lnSpc>
                <a:spcPct val="80000"/>
              </a:lnSpc>
              <a:spcBef>
                <a:spcPts val="450"/>
              </a:spcBef>
              <a:spcAft>
                <a:spcPts val="0"/>
              </a:spcAft>
              <a:buClr>
                <a:schemeClr val="dk1"/>
              </a:buClr>
              <a:buSzPct val="100000"/>
              <a:buNone/>
            </a:pPr>
            <a:endParaRPr sz="2800" b="1">
              <a:latin typeface="Times New Roman"/>
              <a:ea typeface="Times New Roman"/>
              <a:cs typeface="Times New Roman"/>
              <a:sym typeface="Times New Roman"/>
            </a:endParaRPr>
          </a:p>
          <a:p>
            <a:pPr marL="739775" lvl="1" indent="-339725" algn="l" rtl="0">
              <a:lnSpc>
                <a:spcPct val="90000"/>
              </a:lnSpc>
              <a:spcBef>
                <a:spcPts val="475"/>
              </a:spcBef>
              <a:spcAft>
                <a:spcPts val="0"/>
              </a:spcAft>
              <a:buClr>
                <a:srgbClr val="006666"/>
              </a:buClr>
              <a:buSzPct val="100000"/>
              <a:buFont typeface="Noto Sans Symbols"/>
              <a:buChar char="▪"/>
            </a:pPr>
            <a:r>
              <a:rPr lang="fr-FR" sz="2400"/>
              <a:t>cp  -i: Avertit de l'existence d'un fichier du même nom et demande s'il peut le remplacer ou non.</a:t>
            </a:r>
            <a:endParaRPr/>
          </a:p>
          <a:p>
            <a:pPr marL="739775" lvl="1" indent="-339725" algn="l" rtl="0">
              <a:lnSpc>
                <a:spcPct val="90000"/>
              </a:lnSpc>
              <a:spcBef>
                <a:spcPts val="475"/>
              </a:spcBef>
              <a:spcAft>
                <a:spcPts val="0"/>
              </a:spcAft>
              <a:buClr>
                <a:srgbClr val="006666"/>
              </a:buClr>
              <a:buSzPct val="100000"/>
              <a:buNone/>
            </a:pPr>
            <a:endParaRPr sz="1100"/>
          </a:p>
          <a:p>
            <a:pPr marL="739775" lvl="1" indent="-339725" algn="l" rtl="0">
              <a:lnSpc>
                <a:spcPct val="90000"/>
              </a:lnSpc>
              <a:spcBef>
                <a:spcPts val="475"/>
              </a:spcBef>
              <a:spcAft>
                <a:spcPts val="0"/>
              </a:spcAft>
              <a:buClr>
                <a:srgbClr val="006666"/>
              </a:buClr>
              <a:buSzPct val="100000"/>
              <a:buFont typeface="Noto Sans Symbols"/>
              <a:buChar char="▪"/>
            </a:pPr>
            <a:r>
              <a:rPr lang="fr-FR" sz="2400"/>
              <a:t>cp  -l: Permet de faire un lien en "dur" entre le fichier source et sa copie</a:t>
            </a:r>
            <a:endParaRPr/>
          </a:p>
          <a:p>
            <a:pPr marL="739775" lvl="1" indent="-339725" algn="l" rtl="0">
              <a:lnSpc>
                <a:spcPct val="90000"/>
              </a:lnSpc>
              <a:spcBef>
                <a:spcPts val="475"/>
              </a:spcBef>
              <a:spcAft>
                <a:spcPts val="0"/>
              </a:spcAft>
              <a:buClr>
                <a:srgbClr val="006666"/>
              </a:buClr>
              <a:buSzPct val="100000"/>
              <a:buNone/>
            </a:pPr>
            <a:endParaRPr sz="1100"/>
          </a:p>
          <a:p>
            <a:pPr marL="739775" lvl="1" indent="-339725" algn="l" rtl="0">
              <a:lnSpc>
                <a:spcPct val="90000"/>
              </a:lnSpc>
              <a:spcBef>
                <a:spcPts val="475"/>
              </a:spcBef>
              <a:spcAft>
                <a:spcPts val="0"/>
              </a:spcAft>
              <a:buClr>
                <a:srgbClr val="006666"/>
              </a:buClr>
              <a:buSzPct val="100000"/>
              <a:buFont typeface="Noto Sans Symbols"/>
              <a:buChar char="▪"/>
            </a:pPr>
            <a:r>
              <a:rPr lang="fr-FR" sz="2400"/>
              <a:t>cp  -s: Permet de faire un lien "symbolique" entre le fichier source et sa copie</a:t>
            </a:r>
            <a:endParaRPr/>
          </a:p>
          <a:p>
            <a:pPr marL="739775" lvl="1" indent="-339725" algn="l" rtl="0">
              <a:lnSpc>
                <a:spcPct val="90000"/>
              </a:lnSpc>
              <a:spcBef>
                <a:spcPts val="475"/>
              </a:spcBef>
              <a:spcAft>
                <a:spcPts val="0"/>
              </a:spcAft>
              <a:buClr>
                <a:srgbClr val="006666"/>
              </a:buClr>
              <a:buSzPct val="100000"/>
              <a:buNone/>
            </a:pPr>
            <a:endParaRPr sz="1100"/>
          </a:p>
          <a:p>
            <a:pPr marL="739775" lvl="1" indent="-339725" algn="l" rtl="0">
              <a:lnSpc>
                <a:spcPct val="90000"/>
              </a:lnSpc>
              <a:spcBef>
                <a:spcPts val="475"/>
              </a:spcBef>
              <a:spcAft>
                <a:spcPts val="0"/>
              </a:spcAft>
              <a:buClr>
                <a:srgbClr val="006666"/>
              </a:buClr>
              <a:buSzPct val="100000"/>
              <a:buFont typeface="Noto Sans Symbols"/>
              <a:buChar char="▪"/>
            </a:pPr>
            <a:r>
              <a:rPr lang="fr-FR" sz="2400"/>
              <a:t>cp  -p: Permet lors de la copie de préserver toutes les informations concernant le fichier.</a:t>
            </a:r>
            <a:endParaRPr/>
          </a:p>
          <a:p>
            <a:pPr marL="739775" lvl="1" indent="-339725" algn="l" rtl="0">
              <a:lnSpc>
                <a:spcPct val="90000"/>
              </a:lnSpc>
              <a:spcBef>
                <a:spcPts val="475"/>
              </a:spcBef>
              <a:spcAft>
                <a:spcPts val="0"/>
              </a:spcAft>
              <a:buClr>
                <a:srgbClr val="006666"/>
              </a:buClr>
              <a:buSzPct val="100000"/>
              <a:buNone/>
            </a:pPr>
            <a:endParaRPr sz="1100"/>
          </a:p>
          <a:p>
            <a:pPr marL="739775" lvl="1" indent="-339725" algn="l" rtl="0">
              <a:lnSpc>
                <a:spcPct val="90000"/>
              </a:lnSpc>
              <a:spcBef>
                <a:spcPts val="475"/>
              </a:spcBef>
              <a:spcAft>
                <a:spcPts val="0"/>
              </a:spcAft>
              <a:buClr>
                <a:srgbClr val="006666"/>
              </a:buClr>
              <a:buSzPct val="100000"/>
              <a:buFont typeface="Noto Sans Symbols"/>
              <a:buChar char="▪"/>
            </a:pPr>
            <a:r>
              <a:rPr lang="fr-FR" sz="2400"/>
              <a:t>cp  -r: Permet de copier de manière récursive l'ensemble d'un répertoire et de ses sous répertoires</a:t>
            </a:r>
            <a:endParaRPr/>
          </a:p>
          <a:p>
            <a:pPr marL="342900" lvl="0" indent="-342900" algn="l" rtl="0">
              <a:spcBef>
                <a:spcPts val="496"/>
              </a:spcBef>
              <a:spcAft>
                <a:spcPts val="0"/>
              </a:spcAft>
              <a:buClr>
                <a:schemeClr val="dk1"/>
              </a:buClr>
              <a:buSzPct val="100000"/>
              <a:buNone/>
            </a:pPr>
            <a:endParaRPr/>
          </a:p>
        </p:txBody>
      </p:sp>
      <p:sp>
        <p:nvSpPr>
          <p:cNvPr id="553" name="Google Shape;553;p44"/>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rgbClr val="FFFFFF"/>
                </a:solidFill>
                <a:latin typeface="Calibri"/>
                <a:ea typeface="Calibri"/>
                <a:cs typeface="Calibri"/>
                <a:sym typeface="Calibri"/>
              </a:rPr>
              <a:t>Linux </a:t>
            </a:r>
            <a:endParaRPr sz="1800" b="0" i="0" u="none" strike="noStrike" cap="none">
              <a:solidFill>
                <a:srgbClr val="FFFFFF"/>
              </a:solidFill>
              <a:latin typeface="Calibri"/>
              <a:ea typeface="Calibri"/>
              <a:cs typeface="Calibri"/>
              <a:sym typeface="Calibri"/>
            </a:endParaRPr>
          </a:p>
        </p:txBody>
      </p:sp>
      <p:sp>
        <p:nvSpPr>
          <p:cNvPr id="554" name="Google Shape;554;p44"/>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366092"/>
                </a:solidFill>
                <a:latin typeface="Calibri"/>
                <a:ea typeface="Calibri"/>
                <a:cs typeface="Calibri"/>
                <a:sym typeface="Calibri"/>
              </a:rPr>
              <a:t>Chapitre 1: Présentation</a:t>
            </a:r>
            <a:endParaRPr sz="1800" b="0" i="0" u="none" strike="noStrike" cap="none">
              <a:solidFill>
                <a:srgbClr val="366092"/>
              </a:solidFill>
              <a:latin typeface="Calibri"/>
              <a:ea typeface="Calibri"/>
              <a:cs typeface="Calibri"/>
              <a:sym typeface="Calibri"/>
            </a:endParaRPr>
          </a:p>
        </p:txBody>
      </p:sp>
      <p:sp>
        <p:nvSpPr>
          <p:cNvPr id="555" name="Google Shape;555;p44"/>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rgbClr val="0070C0"/>
                </a:solidFill>
                <a:latin typeface="Calibri"/>
                <a:ea typeface="Calibri"/>
                <a:cs typeface="Calibri"/>
                <a:sym typeface="Calibri"/>
              </a:rPr>
              <a:t>La commande cp</a:t>
            </a:r>
            <a:endParaRPr/>
          </a:p>
        </p:txBody>
      </p:sp>
      <p:sp>
        <p:nvSpPr>
          <p:cNvPr id="556" name="Google Shape;556;p44"/>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FFFFFF"/>
                </a:solidFill>
                <a:latin typeface="Calibri"/>
                <a:ea typeface="Calibri"/>
                <a:cs typeface="Calibri"/>
                <a:sym typeface="Calibri"/>
              </a:rPr>
              <a:t>		    					</a:t>
            </a:r>
            <a:endParaRPr sz="1400" b="0" i="0" u="none" strike="noStrike" cap="none">
              <a:solidFill>
                <a:srgbClr val="FFFFFF"/>
              </a:solidFill>
              <a:latin typeface="Calibri"/>
              <a:ea typeface="Calibri"/>
              <a:cs typeface="Calibri"/>
              <a:sym typeface="Calibri"/>
            </a:endParaRPr>
          </a:p>
        </p:txBody>
      </p:sp>
      <p:sp>
        <p:nvSpPr>
          <p:cNvPr id="557" name="Google Shape;557;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4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39725" lvl="0" indent="-339725" algn="l" rtl="0">
              <a:lnSpc>
                <a:spcPct val="80000"/>
              </a:lnSpc>
              <a:spcBef>
                <a:spcPts val="0"/>
              </a:spcBef>
              <a:spcAft>
                <a:spcPts val="0"/>
              </a:spcAft>
              <a:buClr>
                <a:srgbClr val="006666"/>
              </a:buClr>
              <a:buSzPts val="2900"/>
              <a:buFont typeface="Noto Sans Symbols"/>
              <a:buChar char="▪"/>
            </a:pPr>
            <a:r>
              <a:rPr lang="fr-FR" sz="2900"/>
              <a:t>Syntaxe</a:t>
            </a:r>
            <a:endParaRPr/>
          </a:p>
          <a:p>
            <a:pPr marL="342900" lvl="0" indent="-342900" algn="l" rtl="0">
              <a:lnSpc>
                <a:spcPct val="80000"/>
              </a:lnSpc>
              <a:spcBef>
                <a:spcPts val="975"/>
              </a:spcBef>
              <a:spcAft>
                <a:spcPts val="0"/>
              </a:spcAft>
              <a:buClr>
                <a:srgbClr val="006666"/>
              </a:buClr>
              <a:buSzPts val="1400"/>
              <a:buNone/>
            </a:pPr>
            <a:endParaRPr sz="1400" b="1">
              <a:latin typeface="Times New Roman"/>
              <a:ea typeface="Times New Roman"/>
              <a:cs typeface="Times New Roman"/>
              <a:sym typeface="Times New Roman"/>
            </a:endParaRPr>
          </a:p>
          <a:p>
            <a:pPr marL="339725" lvl="0" indent="-339725" algn="l" rtl="0">
              <a:lnSpc>
                <a:spcPct val="80000"/>
              </a:lnSpc>
              <a:spcBef>
                <a:spcPts val="475"/>
              </a:spcBef>
              <a:spcAft>
                <a:spcPts val="0"/>
              </a:spcAft>
              <a:buClr>
                <a:srgbClr val="006666"/>
              </a:buClr>
              <a:buSzPts val="2900"/>
              <a:buNone/>
            </a:pPr>
            <a:r>
              <a:rPr lang="fr-FR" sz="2900"/>
              <a:t>		$ mv	[Option…]	Fichier1  Répertoire</a:t>
            </a:r>
            <a:endParaRPr/>
          </a:p>
          <a:p>
            <a:pPr marL="342900" lvl="0" indent="-342900" algn="l" rtl="0">
              <a:lnSpc>
                <a:spcPct val="80000"/>
              </a:lnSpc>
              <a:spcBef>
                <a:spcPts val="625"/>
              </a:spcBef>
              <a:spcAft>
                <a:spcPts val="0"/>
              </a:spcAft>
              <a:buClr>
                <a:schemeClr val="dk1"/>
              </a:buClr>
              <a:buSzPts val="3200"/>
              <a:buNone/>
            </a:pPr>
            <a:endParaRPr/>
          </a:p>
          <a:p>
            <a:pPr marL="739775" lvl="1" indent="-339725" algn="l" rtl="0">
              <a:lnSpc>
                <a:spcPct val="80000"/>
              </a:lnSpc>
              <a:spcBef>
                <a:spcPts val="475"/>
              </a:spcBef>
              <a:spcAft>
                <a:spcPts val="0"/>
              </a:spcAft>
              <a:buClr>
                <a:srgbClr val="006666"/>
              </a:buClr>
              <a:buSzPts val="2400"/>
              <a:buFont typeface="Noto Sans Symbols"/>
              <a:buChar char="▪"/>
            </a:pPr>
            <a:r>
              <a:rPr lang="fr-FR" sz="2400"/>
              <a:t>mv  -b: </a:t>
            </a:r>
            <a:r>
              <a:rPr lang="fr-FR" sz="2000"/>
              <a:t>Va effectuer une sauvegarde des fichiers avant de les déplacer</a:t>
            </a:r>
            <a:endParaRPr/>
          </a:p>
          <a:p>
            <a:pPr marL="739775" lvl="1" indent="-339725" algn="l" rtl="0">
              <a:lnSpc>
                <a:spcPct val="80000"/>
              </a:lnSpc>
              <a:spcBef>
                <a:spcPts val="475"/>
              </a:spcBef>
              <a:spcAft>
                <a:spcPts val="0"/>
              </a:spcAft>
              <a:buClr>
                <a:srgbClr val="006666"/>
              </a:buClr>
              <a:buSzPts val="800"/>
              <a:buNone/>
            </a:pPr>
            <a:endParaRPr sz="800"/>
          </a:p>
          <a:p>
            <a:pPr marL="739775" lvl="1" indent="-339725" algn="l" rtl="0">
              <a:lnSpc>
                <a:spcPct val="80000"/>
              </a:lnSpc>
              <a:spcBef>
                <a:spcPts val="475"/>
              </a:spcBef>
              <a:spcAft>
                <a:spcPts val="0"/>
              </a:spcAft>
              <a:buClr>
                <a:srgbClr val="006666"/>
              </a:buClr>
              <a:buSzPts val="2400"/>
              <a:buFont typeface="Noto Sans Symbols"/>
              <a:buChar char="▪"/>
            </a:pPr>
            <a:r>
              <a:rPr lang="fr-FR" sz="2400"/>
              <a:t>mv  -i: </a:t>
            </a:r>
            <a:r>
              <a:rPr lang="fr-FR" sz="2000"/>
              <a:t>Demande pour chaque fichier et chaque répertoire s'il peut ou non le déplacer</a:t>
            </a:r>
            <a:endParaRPr/>
          </a:p>
          <a:p>
            <a:pPr marL="739775" lvl="1" indent="-339725" algn="l" rtl="0">
              <a:lnSpc>
                <a:spcPct val="80000"/>
              </a:lnSpc>
              <a:spcBef>
                <a:spcPts val="475"/>
              </a:spcBef>
              <a:spcAft>
                <a:spcPts val="0"/>
              </a:spcAft>
              <a:buClr>
                <a:srgbClr val="006666"/>
              </a:buClr>
              <a:buSzPts val="800"/>
              <a:buNone/>
            </a:pPr>
            <a:endParaRPr sz="800"/>
          </a:p>
          <a:p>
            <a:pPr marL="739775" lvl="1" indent="-339725" algn="l" rtl="0">
              <a:lnSpc>
                <a:spcPct val="80000"/>
              </a:lnSpc>
              <a:spcBef>
                <a:spcPts val="475"/>
              </a:spcBef>
              <a:spcAft>
                <a:spcPts val="0"/>
              </a:spcAft>
              <a:buClr>
                <a:srgbClr val="006666"/>
              </a:buClr>
              <a:buSzPts val="2400"/>
              <a:buFont typeface="Noto Sans Symbols"/>
              <a:buChar char="▪"/>
            </a:pPr>
            <a:r>
              <a:rPr lang="fr-FR" sz="2400"/>
              <a:t>mv  -u: </a:t>
            </a:r>
            <a:r>
              <a:rPr lang="fr-FR" sz="2000"/>
              <a:t>Demande a "mv" de ne pas supprimer le fichier si la date de modification est la même ou plus récente que son remplaçant.</a:t>
            </a:r>
            <a:endParaRPr/>
          </a:p>
          <a:p>
            <a:pPr marL="342900" lvl="0" indent="-342900" algn="l" rtl="0">
              <a:spcBef>
                <a:spcPts val="640"/>
              </a:spcBef>
              <a:spcAft>
                <a:spcPts val="0"/>
              </a:spcAft>
              <a:buClr>
                <a:schemeClr val="dk1"/>
              </a:buClr>
              <a:buSzPts val="3200"/>
              <a:buNone/>
            </a:pPr>
            <a:endParaRPr/>
          </a:p>
        </p:txBody>
      </p:sp>
      <p:sp>
        <p:nvSpPr>
          <p:cNvPr id="563" name="Google Shape;563;p45"/>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rgbClr val="FFFFFF"/>
                </a:solidFill>
                <a:latin typeface="Calibri"/>
                <a:ea typeface="Calibri"/>
                <a:cs typeface="Calibri"/>
                <a:sym typeface="Calibri"/>
              </a:rPr>
              <a:t>Linux </a:t>
            </a:r>
            <a:endParaRPr sz="1800" b="0" i="0" u="none" strike="noStrike" cap="none">
              <a:solidFill>
                <a:srgbClr val="FFFFFF"/>
              </a:solidFill>
              <a:latin typeface="Calibri"/>
              <a:ea typeface="Calibri"/>
              <a:cs typeface="Calibri"/>
              <a:sym typeface="Calibri"/>
            </a:endParaRPr>
          </a:p>
        </p:txBody>
      </p:sp>
      <p:sp>
        <p:nvSpPr>
          <p:cNvPr id="564" name="Google Shape;564;p45"/>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366092"/>
                </a:solidFill>
                <a:latin typeface="Calibri"/>
                <a:ea typeface="Calibri"/>
                <a:cs typeface="Calibri"/>
                <a:sym typeface="Calibri"/>
              </a:rPr>
              <a:t>Chapitre 1: Présentation</a:t>
            </a:r>
            <a:endParaRPr sz="1800" b="0" i="0" u="none" strike="noStrike" cap="none">
              <a:solidFill>
                <a:srgbClr val="366092"/>
              </a:solidFill>
              <a:latin typeface="Calibri"/>
              <a:ea typeface="Calibri"/>
              <a:cs typeface="Calibri"/>
              <a:sym typeface="Calibri"/>
            </a:endParaRPr>
          </a:p>
        </p:txBody>
      </p:sp>
      <p:sp>
        <p:nvSpPr>
          <p:cNvPr id="565" name="Google Shape;565;p45"/>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rgbClr val="0070C0"/>
                </a:solidFill>
                <a:latin typeface="Calibri"/>
                <a:ea typeface="Calibri"/>
                <a:cs typeface="Calibri"/>
                <a:sym typeface="Calibri"/>
              </a:rPr>
              <a:t>La commande mv</a:t>
            </a:r>
            <a:endParaRPr/>
          </a:p>
        </p:txBody>
      </p:sp>
      <p:sp>
        <p:nvSpPr>
          <p:cNvPr id="566" name="Google Shape;566;p45"/>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FFFFFF"/>
                </a:solidFill>
                <a:latin typeface="Calibri"/>
                <a:ea typeface="Calibri"/>
                <a:cs typeface="Calibri"/>
                <a:sym typeface="Calibri"/>
              </a:rPr>
              <a:t>		    					</a:t>
            </a:r>
            <a:endParaRPr sz="1400" b="0" i="0" u="none" strike="noStrike" cap="none">
              <a:solidFill>
                <a:srgbClr val="FFFFFF"/>
              </a:solidFill>
              <a:latin typeface="Calibri"/>
              <a:ea typeface="Calibri"/>
              <a:cs typeface="Calibri"/>
              <a:sym typeface="Calibri"/>
            </a:endParaRPr>
          </a:p>
        </p:txBody>
      </p:sp>
      <p:sp>
        <p:nvSpPr>
          <p:cNvPr id="567" name="Google Shape;567;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4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39725" lvl="0" indent="-339725" algn="l" rtl="0">
              <a:lnSpc>
                <a:spcPct val="80000"/>
              </a:lnSpc>
              <a:spcBef>
                <a:spcPts val="0"/>
              </a:spcBef>
              <a:spcAft>
                <a:spcPts val="0"/>
              </a:spcAft>
              <a:buClr>
                <a:srgbClr val="006666"/>
              </a:buClr>
              <a:buSzPts val="2900"/>
              <a:buFont typeface="Noto Sans Symbols"/>
              <a:buChar char="▪"/>
            </a:pPr>
            <a:r>
              <a:rPr lang="fr-FR" sz="2900"/>
              <a:t>Syntaxe</a:t>
            </a:r>
            <a:endParaRPr/>
          </a:p>
          <a:p>
            <a:pPr marL="341313" lvl="0" indent="-341313" algn="l" rtl="0">
              <a:spcBef>
                <a:spcPts val="640"/>
              </a:spcBef>
              <a:spcAft>
                <a:spcPts val="0"/>
              </a:spcAft>
              <a:buClr>
                <a:schemeClr val="dk1"/>
              </a:buClr>
              <a:buSzPts val="3200"/>
              <a:buNone/>
            </a:pPr>
            <a:r>
              <a:rPr lang="fr-FR">
                <a:latin typeface="Times New Roman"/>
                <a:ea typeface="Times New Roman"/>
                <a:cs typeface="Times New Roman"/>
                <a:sym typeface="Times New Roman"/>
              </a:rPr>
              <a:t>	</a:t>
            </a:r>
            <a:r>
              <a:rPr lang="fr-FR" sz="2900"/>
              <a:t>	$ rm	[Option…]	Fichier1 Fichier2</a:t>
            </a:r>
            <a:r>
              <a:rPr lang="fr-FR">
                <a:latin typeface="Times New Roman"/>
                <a:ea typeface="Times New Roman"/>
                <a:cs typeface="Times New Roman"/>
                <a:sym typeface="Times New Roman"/>
              </a:rPr>
              <a:t>	</a:t>
            </a:r>
            <a:endParaRPr/>
          </a:p>
          <a:p>
            <a:pPr marL="341313" lvl="0" indent="-341313" algn="l" rtl="0">
              <a:spcBef>
                <a:spcPts val="220"/>
              </a:spcBef>
              <a:spcAft>
                <a:spcPts val="0"/>
              </a:spcAft>
              <a:buClr>
                <a:schemeClr val="dk1"/>
              </a:buClr>
              <a:buSzPts val="1100"/>
              <a:buNone/>
            </a:pPr>
            <a:endParaRPr sz="1100">
              <a:latin typeface="Times New Roman"/>
              <a:ea typeface="Times New Roman"/>
              <a:cs typeface="Times New Roman"/>
              <a:sym typeface="Times New Roman"/>
            </a:endParaRPr>
          </a:p>
          <a:p>
            <a:pPr marL="339725" lvl="0" indent="-339725" algn="l" rtl="0">
              <a:lnSpc>
                <a:spcPct val="70000"/>
              </a:lnSpc>
              <a:spcBef>
                <a:spcPts val="475"/>
              </a:spcBef>
              <a:spcAft>
                <a:spcPts val="0"/>
              </a:spcAft>
              <a:buClr>
                <a:srgbClr val="006666"/>
              </a:buClr>
              <a:buSzPts val="2700"/>
              <a:buFont typeface="Noto Sans Symbols"/>
              <a:buChar char="▪"/>
            </a:pPr>
            <a:r>
              <a:rPr lang="fr-FR" sz="2700"/>
              <a:t>Principales options</a:t>
            </a:r>
            <a:endParaRPr/>
          </a:p>
          <a:p>
            <a:pPr marL="339725" lvl="0" indent="-339725" algn="l" rtl="0">
              <a:lnSpc>
                <a:spcPct val="70000"/>
              </a:lnSpc>
              <a:spcBef>
                <a:spcPts val="475"/>
              </a:spcBef>
              <a:spcAft>
                <a:spcPts val="0"/>
              </a:spcAft>
              <a:buClr>
                <a:srgbClr val="006666"/>
              </a:buClr>
              <a:buSzPts val="800"/>
              <a:buNone/>
            </a:pPr>
            <a:endParaRPr sz="800"/>
          </a:p>
          <a:p>
            <a:pPr marL="739775" lvl="1" indent="-339724" algn="l" rtl="0">
              <a:lnSpc>
                <a:spcPct val="80000"/>
              </a:lnSpc>
              <a:spcBef>
                <a:spcPts val="475"/>
              </a:spcBef>
              <a:spcAft>
                <a:spcPts val="0"/>
              </a:spcAft>
              <a:buClr>
                <a:srgbClr val="006666"/>
              </a:buClr>
              <a:buSzPts val="1680"/>
              <a:buFont typeface="Noto Sans Symbols"/>
              <a:buChar char="▪"/>
            </a:pPr>
            <a:r>
              <a:rPr lang="fr-FR" sz="2400"/>
              <a:t>rm  -i : </a:t>
            </a:r>
            <a:r>
              <a:rPr lang="fr-FR" sz="2000"/>
              <a:t>demander à l’utilisateur la confirmation avant la suppression des fichiers.</a:t>
            </a:r>
            <a:endParaRPr/>
          </a:p>
          <a:p>
            <a:pPr marL="739775" lvl="1" indent="-339725" algn="l" rtl="0">
              <a:lnSpc>
                <a:spcPct val="80000"/>
              </a:lnSpc>
              <a:spcBef>
                <a:spcPts val="475"/>
              </a:spcBef>
              <a:spcAft>
                <a:spcPts val="0"/>
              </a:spcAft>
              <a:buClr>
                <a:srgbClr val="006666"/>
              </a:buClr>
              <a:buSzPts val="840"/>
              <a:buNone/>
            </a:pPr>
            <a:endParaRPr sz="1200"/>
          </a:p>
          <a:p>
            <a:pPr marL="739775" lvl="1" indent="-339724" algn="l" rtl="0">
              <a:lnSpc>
                <a:spcPct val="80000"/>
              </a:lnSpc>
              <a:spcBef>
                <a:spcPts val="475"/>
              </a:spcBef>
              <a:spcAft>
                <a:spcPts val="0"/>
              </a:spcAft>
              <a:buClr>
                <a:srgbClr val="006666"/>
              </a:buClr>
              <a:buSzPts val="1680"/>
              <a:buFont typeface="Noto Sans Symbols"/>
              <a:buChar char="▪"/>
            </a:pPr>
            <a:r>
              <a:rPr lang="fr-FR" sz="2400"/>
              <a:t>rm  -r: </a:t>
            </a:r>
            <a:r>
              <a:rPr lang="fr-FR" sz="2000"/>
              <a:t>Permet de supprimer un répertoire et ses sous répertoires. </a:t>
            </a:r>
            <a:endParaRPr sz="2000"/>
          </a:p>
          <a:p>
            <a:pPr marL="739775" lvl="1" indent="-339725" algn="l" rtl="0">
              <a:lnSpc>
                <a:spcPct val="80000"/>
              </a:lnSpc>
              <a:spcBef>
                <a:spcPts val="475"/>
              </a:spcBef>
              <a:spcAft>
                <a:spcPts val="0"/>
              </a:spcAft>
              <a:buClr>
                <a:srgbClr val="006666"/>
              </a:buClr>
              <a:buSzPts val="840"/>
              <a:buNone/>
            </a:pPr>
            <a:endParaRPr sz="1200"/>
          </a:p>
          <a:p>
            <a:pPr marL="739775" lvl="1" indent="-339724" algn="l" rtl="0">
              <a:lnSpc>
                <a:spcPct val="80000"/>
              </a:lnSpc>
              <a:spcBef>
                <a:spcPts val="475"/>
              </a:spcBef>
              <a:spcAft>
                <a:spcPts val="0"/>
              </a:spcAft>
              <a:buClr>
                <a:srgbClr val="006666"/>
              </a:buClr>
              <a:buSzPts val="1680"/>
              <a:buFont typeface="Noto Sans Symbols"/>
              <a:buChar char="▪"/>
            </a:pPr>
            <a:r>
              <a:rPr lang="fr-FR" sz="2400"/>
              <a:t>rm  -f: </a:t>
            </a:r>
            <a:r>
              <a:rPr lang="fr-FR" sz="2000"/>
              <a:t>Permet de supprimer les fichiers protégés en écriture et répertoires sans confirmation.</a:t>
            </a:r>
            <a:endParaRPr/>
          </a:p>
          <a:p>
            <a:pPr marL="342900" lvl="0" indent="-342900" algn="l" rtl="0">
              <a:spcBef>
                <a:spcPts val="640"/>
              </a:spcBef>
              <a:spcAft>
                <a:spcPts val="0"/>
              </a:spcAft>
              <a:buClr>
                <a:schemeClr val="dk1"/>
              </a:buClr>
              <a:buSzPts val="3200"/>
              <a:buNone/>
            </a:pPr>
            <a:endParaRPr/>
          </a:p>
        </p:txBody>
      </p:sp>
      <p:sp>
        <p:nvSpPr>
          <p:cNvPr id="573" name="Google Shape;573;p46"/>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rgbClr val="FFFFFF"/>
                </a:solidFill>
                <a:latin typeface="Calibri"/>
                <a:ea typeface="Calibri"/>
                <a:cs typeface="Calibri"/>
                <a:sym typeface="Calibri"/>
              </a:rPr>
              <a:t>Linux </a:t>
            </a:r>
            <a:endParaRPr sz="1800" b="0" i="0" u="none" strike="noStrike" cap="none">
              <a:solidFill>
                <a:srgbClr val="FFFFFF"/>
              </a:solidFill>
              <a:latin typeface="Calibri"/>
              <a:ea typeface="Calibri"/>
              <a:cs typeface="Calibri"/>
              <a:sym typeface="Calibri"/>
            </a:endParaRPr>
          </a:p>
        </p:txBody>
      </p:sp>
      <p:sp>
        <p:nvSpPr>
          <p:cNvPr id="574" name="Google Shape;574;p46"/>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366092"/>
                </a:solidFill>
                <a:latin typeface="Calibri"/>
                <a:ea typeface="Calibri"/>
                <a:cs typeface="Calibri"/>
                <a:sym typeface="Calibri"/>
              </a:rPr>
              <a:t>Chapitre 1: Présentation</a:t>
            </a:r>
            <a:endParaRPr sz="1800" b="0" i="0" u="none" strike="noStrike" cap="none">
              <a:solidFill>
                <a:srgbClr val="366092"/>
              </a:solidFill>
              <a:latin typeface="Calibri"/>
              <a:ea typeface="Calibri"/>
              <a:cs typeface="Calibri"/>
              <a:sym typeface="Calibri"/>
            </a:endParaRPr>
          </a:p>
        </p:txBody>
      </p:sp>
      <p:sp>
        <p:nvSpPr>
          <p:cNvPr id="575" name="Google Shape;575;p46"/>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rgbClr val="0070C0"/>
                </a:solidFill>
                <a:latin typeface="Calibri"/>
                <a:ea typeface="Calibri"/>
                <a:cs typeface="Calibri"/>
                <a:sym typeface="Calibri"/>
              </a:rPr>
              <a:t>La commande rm</a:t>
            </a:r>
            <a:endParaRPr/>
          </a:p>
        </p:txBody>
      </p:sp>
      <p:sp>
        <p:nvSpPr>
          <p:cNvPr id="576" name="Google Shape;576;p46"/>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FFFFFF"/>
                </a:solidFill>
                <a:latin typeface="Calibri"/>
                <a:ea typeface="Calibri"/>
                <a:cs typeface="Calibri"/>
                <a:sym typeface="Calibri"/>
              </a:rPr>
              <a:t>		    					</a:t>
            </a:r>
            <a:endParaRPr sz="1400" b="0" i="0" u="none" strike="noStrike" cap="none">
              <a:solidFill>
                <a:srgbClr val="FFFFFF"/>
              </a:solidFill>
              <a:latin typeface="Calibri"/>
              <a:ea typeface="Calibri"/>
              <a:cs typeface="Calibri"/>
              <a:sym typeface="Calibri"/>
            </a:endParaRPr>
          </a:p>
        </p:txBody>
      </p:sp>
      <p:sp>
        <p:nvSpPr>
          <p:cNvPr id="577" name="Google Shape;577;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4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39725" lvl="0" indent="-339725" algn="l" rtl="0">
              <a:lnSpc>
                <a:spcPct val="80000"/>
              </a:lnSpc>
              <a:spcBef>
                <a:spcPts val="0"/>
              </a:spcBef>
              <a:spcAft>
                <a:spcPts val="0"/>
              </a:spcAft>
              <a:buClr>
                <a:srgbClr val="006666"/>
              </a:buClr>
              <a:buSzPts val="2900"/>
              <a:buFont typeface="Noto Sans Symbols"/>
              <a:buChar char="▪"/>
            </a:pPr>
            <a:r>
              <a:rPr lang="fr-FR" sz="2900"/>
              <a:t>Syntaxe</a:t>
            </a:r>
            <a:endParaRPr/>
          </a:p>
          <a:p>
            <a:pPr marL="341313" lvl="0" indent="-341313" algn="l" rtl="0">
              <a:spcBef>
                <a:spcPts val="640"/>
              </a:spcBef>
              <a:spcAft>
                <a:spcPts val="0"/>
              </a:spcAft>
              <a:buClr>
                <a:schemeClr val="dk1"/>
              </a:buClr>
              <a:buSzPts val="3200"/>
              <a:buNone/>
            </a:pPr>
            <a:r>
              <a:rPr lang="fr-FR">
                <a:latin typeface="Times New Roman"/>
                <a:ea typeface="Times New Roman"/>
                <a:cs typeface="Times New Roman"/>
                <a:sym typeface="Times New Roman"/>
              </a:rPr>
              <a:t>	</a:t>
            </a:r>
            <a:r>
              <a:rPr lang="fr-FR" sz="2900"/>
              <a:t>$ mkdir   répertoire  …. </a:t>
            </a:r>
            <a:endParaRPr sz="1400">
              <a:latin typeface="Times New Roman"/>
              <a:ea typeface="Times New Roman"/>
              <a:cs typeface="Times New Roman"/>
              <a:sym typeface="Times New Roman"/>
            </a:endParaRPr>
          </a:p>
          <a:p>
            <a:pPr marL="341313" lvl="0" indent="-341313" algn="just" rtl="0">
              <a:spcBef>
                <a:spcPts val="640"/>
              </a:spcBef>
              <a:spcAft>
                <a:spcPts val="0"/>
              </a:spcAft>
              <a:buClr>
                <a:srgbClr val="006666"/>
              </a:buClr>
              <a:buSzPts val="3200"/>
              <a:buNone/>
            </a:pPr>
            <a:r>
              <a:rPr lang="fr-FR">
                <a:latin typeface="Times New Roman"/>
                <a:ea typeface="Times New Roman"/>
                <a:cs typeface="Times New Roman"/>
                <a:sym typeface="Times New Roman"/>
              </a:rPr>
              <a:t>	</a:t>
            </a:r>
            <a:r>
              <a:rPr lang="fr-FR" sz="2000"/>
              <a:t>La commande mkdir crée les répertoires qui sont fournis en argument. Les sous répertoires qui peuvent figurer dans le chemin d’accès à  un répertoire à créer doivent exister, sinon la commande échoue. </a:t>
            </a:r>
            <a:endParaRPr sz="2000"/>
          </a:p>
          <a:p>
            <a:pPr marL="341313" lvl="0" indent="-341313" algn="just" rtl="0">
              <a:spcBef>
                <a:spcPts val="580"/>
              </a:spcBef>
              <a:spcAft>
                <a:spcPts val="0"/>
              </a:spcAft>
              <a:buClr>
                <a:srgbClr val="006666"/>
              </a:buClr>
              <a:buSzPts val="2700"/>
              <a:buNone/>
            </a:pPr>
            <a:r>
              <a:rPr lang="fr-FR" sz="2700"/>
              <a:t>	</a:t>
            </a:r>
            <a:r>
              <a:rPr lang="fr-FR" sz="2900"/>
              <a:t>$ mkdir  </a:t>
            </a:r>
            <a:r>
              <a:rPr lang="fr-FR" sz="2900">
                <a:solidFill>
                  <a:srgbClr val="FF0000"/>
                </a:solidFill>
              </a:rPr>
              <a:t>–p </a:t>
            </a:r>
            <a:r>
              <a:rPr lang="fr-FR" sz="2900"/>
              <a:t>répertoire/sous-répertoire …..  </a:t>
            </a:r>
            <a:endParaRPr sz="2900"/>
          </a:p>
          <a:p>
            <a:pPr marL="342900" lvl="0" indent="-342900" algn="l" rtl="0">
              <a:spcBef>
                <a:spcPts val="640"/>
              </a:spcBef>
              <a:spcAft>
                <a:spcPts val="0"/>
              </a:spcAft>
              <a:buClr>
                <a:schemeClr val="dk1"/>
              </a:buClr>
              <a:buSzPts val="3200"/>
              <a:buNone/>
            </a:pPr>
            <a:endParaRPr/>
          </a:p>
        </p:txBody>
      </p:sp>
      <p:sp>
        <p:nvSpPr>
          <p:cNvPr id="583" name="Google Shape;583;p47"/>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rgbClr val="FFFFFF"/>
                </a:solidFill>
                <a:latin typeface="Calibri"/>
                <a:ea typeface="Calibri"/>
                <a:cs typeface="Calibri"/>
                <a:sym typeface="Calibri"/>
              </a:rPr>
              <a:t>Linux </a:t>
            </a:r>
            <a:endParaRPr sz="1800" b="0" i="0" u="none" strike="noStrike" cap="none">
              <a:solidFill>
                <a:srgbClr val="FFFFFF"/>
              </a:solidFill>
              <a:latin typeface="Calibri"/>
              <a:ea typeface="Calibri"/>
              <a:cs typeface="Calibri"/>
              <a:sym typeface="Calibri"/>
            </a:endParaRPr>
          </a:p>
        </p:txBody>
      </p:sp>
      <p:sp>
        <p:nvSpPr>
          <p:cNvPr id="584" name="Google Shape;584;p47"/>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366092"/>
                </a:solidFill>
                <a:latin typeface="Calibri"/>
                <a:ea typeface="Calibri"/>
                <a:cs typeface="Calibri"/>
                <a:sym typeface="Calibri"/>
              </a:rPr>
              <a:t>Chapitre 1: Présentation</a:t>
            </a:r>
            <a:endParaRPr sz="1800" b="0" i="0" u="none" strike="noStrike" cap="none">
              <a:solidFill>
                <a:srgbClr val="366092"/>
              </a:solidFill>
              <a:latin typeface="Calibri"/>
              <a:ea typeface="Calibri"/>
              <a:cs typeface="Calibri"/>
              <a:sym typeface="Calibri"/>
            </a:endParaRPr>
          </a:p>
        </p:txBody>
      </p:sp>
      <p:sp>
        <p:nvSpPr>
          <p:cNvPr id="585" name="Google Shape;585;p47"/>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rgbClr val="0070C0"/>
                </a:solidFill>
                <a:latin typeface="Calibri"/>
                <a:ea typeface="Calibri"/>
                <a:cs typeface="Calibri"/>
                <a:sym typeface="Calibri"/>
              </a:rPr>
              <a:t>La commande mkdir</a:t>
            </a:r>
            <a:endParaRPr/>
          </a:p>
        </p:txBody>
      </p:sp>
      <p:sp>
        <p:nvSpPr>
          <p:cNvPr id="586" name="Google Shape;586;p47"/>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FFFFFF"/>
                </a:solidFill>
                <a:latin typeface="Calibri"/>
                <a:ea typeface="Calibri"/>
                <a:cs typeface="Calibri"/>
                <a:sym typeface="Calibri"/>
              </a:rPr>
              <a:t>		    					</a:t>
            </a:r>
            <a:endParaRPr sz="1400" b="0" i="0" u="none" strike="noStrike" cap="none">
              <a:solidFill>
                <a:srgbClr val="FFFFFF"/>
              </a:solidFill>
              <a:latin typeface="Calibri"/>
              <a:ea typeface="Calibri"/>
              <a:cs typeface="Calibri"/>
              <a:sym typeface="Calibri"/>
            </a:endParaRPr>
          </a:p>
        </p:txBody>
      </p:sp>
      <p:grpSp>
        <p:nvGrpSpPr>
          <p:cNvPr id="587" name="Google Shape;587;p47"/>
          <p:cNvGrpSpPr/>
          <p:nvPr/>
        </p:nvGrpSpPr>
        <p:grpSpPr>
          <a:xfrm>
            <a:off x="5413734" y="4366183"/>
            <a:ext cx="2565003" cy="1870048"/>
            <a:chOff x="697718" y="1079"/>
            <a:chExt cx="2565003" cy="1870048"/>
          </a:xfrm>
        </p:grpSpPr>
        <p:sp>
          <p:nvSpPr>
            <p:cNvPr id="588" name="Google Shape;588;p47"/>
            <p:cNvSpPr/>
            <p:nvPr/>
          </p:nvSpPr>
          <p:spPr>
            <a:xfrm>
              <a:off x="2381001" y="1127076"/>
              <a:ext cx="440860" cy="209809"/>
            </a:xfrm>
            <a:custGeom>
              <a:avLst/>
              <a:gdLst/>
              <a:ahLst/>
              <a:cxnLst/>
              <a:rect l="l" t="t" r="r" b="b"/>
              <a:pathLst>
                <a:path w="120000" h="120000" extrusionOk="0">
                  <a:moveTo>
                    <a:pt x="0" y="0"/>
                  </a:moveTo>
                  <a:lnTo>
                    <a:pt x="0" y="81776"/>
                  </a:lnTo>
                  <a:lnTo>
                    <a:pt x="120000" y="81776"/>
                  </a:lnTo>
                  <a:lnTo>
                    <a:pt x="120000" y="120000"/>
                  </a:lnTo>
                </a:path>
              </a:pathLst>
            </a:custGeom>
            <a:noFill/>
            <a:ln w="25400" cap="flat" cmpd="sng">
              <a:solidFill>
                <a:srgbClr val="4674AA"/>
              </a:solidFill>
              <a:prstDash val="solid"/>
              <a:round/>
              <a:headEnd type="none" w="sm" len="sm"/>
              <a:tailEnd type="none" w="sm" len="sm"/>
            </a:ln>
          </p:spPr>
        </p:sp>
        <p:sp>
          <p:nvSpPr>
            <p:cNvPr id="589" name="Google Shape;589;p47"/>
            <p:cNvSpPr/>
            <p:nvPr/>
          </p:nvSpPr>
          <p:spPr>
            <a:xfrm>
              <a:off x="1940141" y="1127076"/>
              <a:ext cx="440860" cy="209809"/>
            </a:xfrm>
            <a:custGeom>
              <a:avLst/>
              <a:gdLst/>
              <a:ahLst/>
              <a:cxnLst/>
              <a:rect l="l" t="t" r="r" b="b"/>
              <a:pathLst>
                <a:path w="120000" h="120000" extrusionOk="0">
                  <a:moveTo>
                    <a:pt x="120000" y="0"/>
                  </a:moveTo>
                  <a:lnTo>
                    <a:pt x="120000" y="81776"/>
                  </a:lnTo>
                  <a:lnTo>
                    <a:pt x="0" y="81776"/>
                  </a:lnTo>
                  <a:lnTo>
                    <a:pt x="0" y="120000"/>
                  </a:lnTo>
                </a:path>
              </a:pathLst>
            </a:custGeom>
            <a:noFill/>
            <a:ln w="25400" cap="flat" cmpd="sng">
              <a:solidFill>
                <a:srgbClr val="4674AA"/>
              </a:solidFill>
              <a:prstDash val="solid"/>
              <a:round/>
              <a:headEnd type="none" w="sm" len="sm"/>
              <a:tailEnd type="none" w="sm" len="sm"/>
            </a:ln>
          </p:spPr>
        </p:sp>
        <p:sp>
          <p:nvSpPr>
            <p:cNvPr id="590" name="Google Shape;590;p47"/>
            <p:cNvSpPr/>
            <p:nvPr/>
          </p:nvSpPr>
          <p:spPr>
            <a:xfrm>
              <a:off x="1719711" y="459173"/>
              <a:ext cx="661290" cy="209809"/>
            </a:xfrm>
            <a:custGeom>
              <a:avLst/>
              <a:gdLst/>
              <a:ahLst/>
              <a:cxnLst/>
              <a:rect l="l" t="t" r="r" b="b"/>
              <a:pathLst>
                <a:path w="120000" h="120000" extrusionOk="0">
                  <a:moveTo>
                    <a:pt x="0" y="0"/>
                  </a:moveTo>
                  <a:lnTo>
                    <a:pt x="0" y="81776"/>
                  </a:lnTo>
                  <a:lnTo>
                    <a:pt x="120000" y="81776"/>
                  </a:lnTo>
                  <a:lnTo>
                    <a:pt x="120000" y="120000"/>
                  </a:lnTo>
                </a:path>
              </a:pathLst>
            </a:custGeom>
            <a:noFill/>
            <a:ln w="25400" cap="flat" cmpd="sng">
              <a:solidFill>
                <a:srgbClr val="3B6495"/>
              </a:solidFill>
              <a:prstDash val="solid"/>
              <a:round/>
              <a:headEnd type="none" w="sm" len="sm"/>
              <a:tailEnd type="none" w="sm" len="sm"/>
            </a:ln>
          </p:spPr>
        </p:sp>
        <p:sp>
          <p:nvSpPr>
            <p:cNvPr id="591" name="Google Shape;591;p47"/>
            <p:cNvSpPr/>
            <p:nvPr/>
          </p:nvSpPr>
          <p:spPr>
            <a:xfrm>
              <a:off x="1012701" y="1127076"/>
              <a:ext cx="91440" cy="209809"/>
            </a:xfrm>
            <a:custGeom>
              <a:avLst/>
              <a:gdLst/>
              <a:ahLst/>
              <a:cxnLst/>
              <a:rect l="l" t="t" r="r" b="b"/>
              <a:pathLst>
                <a:path w="120000" h="120000" extrusionOk="0">
                  <a:moveTo>
                    <a:pt x="60000" y="0"/>
                  </a:moveTo>
                  <a:lnTo>
                    <a:pt x="60000" y="120000"/>
                  </a:lnTo>
                </a:path>
              </a:pathLst>
            </a:custGeom>
            <a:noFill/>
            <a:ln w="25400" cap="flat" cmpd="sng">
              <a:solidFill>
                <a:srgbClr val="4674AA"/>
              </a:solidFill>
              <a:prstDash val="solid"/>
              <a:round/>
              <a:headEnd type="none" w="sm" len="sm"/>
              <a:tailEnd type="none" w="sm" len="sm"/>
            </a:ln>
          </p:spPr>
        </p:sp>
        <p:sp>
          <p:nvSpPr>
            <p:cNvPr id="592" name="Google Shape;592;p47"/>
            <p:cNvSpPr/>
            <p:nvPr/>
          </p:nvSpPr>
          <p:spPr>
            <a:xfrm>
              <a:off x="1058421" y="459173"/>
              <a:ext cx="661290" cy="209809"/>
            </a:xfrm>
            <a:custGeom>
              <a:avLst/>
              <a:gdLst/>
              <a:ahLst/>
              <a:cxnLst/>
              <a:rect l="l" t="t" r="r" b="b"/>
              <a:pathLst>
                <a:path w="120000" h="120000" extrusionOk="0">
                  <a:moveTo>
                    <a:pt x="120000" y="0"/>
                  </a:moveTo>
                  <a:lnTo>
                    <a:pt x="120000" y="81776"/>
                  </a:lnTo>
                  <a:lnTo>
                    <a:pt x="0" y="81776"/>
                  </a:lnTo>
                  <a:lnTo>
                    <a:pt x="0" y="120000"/>
                  </a:lnTo>
                </a:path>
              </a:pathLst>
            </a:custGeom>
            <a:noFill/>
            <a:ln w="25400" cap="flat" cmpd="sng">
              <a:solidFill>
                <a:srgbClr val="3B6495"/>
              </a:solidFill>
              <a:prstDash val="solid"/>
              <a:round/>
              <a:headEnd type="none" w="sm" len="sm"/>
              <a:tailEnd type="none" w="sm" len="sm"/>
            </a:ln>
          </p:spPr>
        </p:sp>
        <p:sp>
          <p:nvSpPr>
            <p:cNvPr id="593" name="Google Shape;593;p47"/>
            <p:cNvSpPr/>
            <p:nvPr/>
          </p:nvSpPr>
          <p:spPr>
            <a:xfrm>
              <a:off x="1359008" y="1079"/>
              <a:ext cx="721407" cy="458093"/>
            </a:xfrm>
            <a:prstGeom prst="roundRect">
              <a:avLst>
                <a:gd name="adj" fmla="val 10000"/>
              </a:avLst>
            </a:prstGeom>
            <a:gradFill>
              <a:gsLst>
                <a:gs pos="0">
                  <a:srgbClr val="2D5C97"/>
                </a:gs>
                <a:gs pos="80000">
                  <a:srgbClr val="3C7AC5"/>
                </a:gs>
                <a:gs pos="100000">
                  <a:srgbClr val="397BC9"/>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7"/>
            <p:cNvSpPr/>
            <p:nvPr/>
          </p:nvSpPr>
          <p:spPr>
            <a:xfrm>
              <a:off x="1439164" y="77228"/>
              <a:ext cx="721407" cy="458093"/>
            </a:xfrm>
            <a:prstGeom prst="roundRect">
              <a:avLst>
                <a:gd name="adj" fmla="val 10000"/>
              </a:avLst>
            </a:prstGeom>
            <a:solidFill>
              <a:schemeClr val="lt1">
                <a:alpha val="89803"/>
              </a:schemeClr>
            </a:solidFill>
            <a:ln w="9525"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7"/>
            <p:cNvSpPr txBox="1"/>
            <p:nvPr/>
          </p:nvSpPr>
          <p:spPr>
            <a:xfrm>
              <a:off x="1452581" y="90645"/>
              <a:ext cx="694573" cy="431259"/>
            </a:xfrm>
            <a:prstGeom prst="rect">
              <a:avLst/>
            </a:prstGeom>
            <a:noFill/>
            <a:ln>
              <a:noFill/>
            </a:ln>
          </p:spPr>
          <p:txBody>
            <a:bodyPr spcFirstLastPara="1" wrap="square" lIns="49525" tIns="49525" rIns="49525" bIns="49525" anchor="ctr" anchorCtr="0">
              <a:noAutofit/>
            </a:bodyPr>
            <a:lstStyle/>
            <a:p>
              <a:pPr marL="0" marR="0" lvl="0" indent="0" algn="ctr" rtl="0">
                <a:lnSpc>
                  <a:spcPct val="90000"/>
                </a:lnSpc>
                <a:spcBef>
                  <a:spcPts val="0"/>
                </a:spcBef>
                <a:spcAft>
                  <a:spcPts val="0"/>
                </a:spcAft>
                <a:buNone/>
              </a:pPr>
              <a:r>
                <a:rPr lang="fr-FR" sz="1300" b="0" i="0" u="none" strike="noStrike" cap="none">
                  <a:solidFill>
                    <a:schemeClr val="dk1"/>
                  </a:solidFill>
                  <a:latin typeface="Calibri"/>
                  <a:ea typeface="Calibri"/>
                  <a:cs typeface="Calibri"/>
                  <a:sym typeface="Calibri"/>
                </a:rPr>
                <a:t>rep1</a:t>
              </a:r>
              <a:endParaRPr sz="1300" b="0" i="0" u="none" strike="noStrike" cap="none">
                <a:solidFill>
                  <a:schemeClr val="dk1"/>
                </a:solidFill>
                <a:latin typeface="Calibri"/>
                <a:ea typeface="Calibri"/>
                <a:cs typeface="Calibri"/>
                <a:sym typeface="Calibri"/>
              </a:endParaRPr>
            </a:p>
          </p:txBody>
        </p:sp>
        <p:sp>
          <p:nvSpPr>
            <p:cNvPr id="596" name="Google Shape;596;p47"/>
            <p:cNvSpPr/>
            <p:nvPr/>
          </p:nvSpPr>
          <p:spPr>
            <a:xfrm>
              <a:off x="697718" y="668982"/>
              <a:ext cx="721407" cy="458093"/>
            </a:xfrm>
            <a:prstGeom prst="roundRect">
              <a:avLst>
                <a:gd name="adj" fmla="val 10000"/>
              </a:avLst>
            </a:prstGeom>
            <a:gradFill>
              <a:gsLst>
                <a:gs pos="0">
                  <a:srgbClr val="2D5C97"/>
                </a:gs>
                <a:gs pos="80000">
                  <a:srgbClr val="3C7AC5"/>
                </a:gs>
                <a:gs pos="100000">
                  <a:srgbClr val="397BC9"/>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7"/>
            <p:cNvSpPr/>
            <p:nvPr/>
          </p:nvSpPr>
          <p:spPr>
            <a:xfrm>
              <a:off x="777874" y="745131"/>
              <a:ext cx="721407" cy="458093"/>
            </a:xfrm>
            <a:prstGeom prst="roundRect">
              <a:avLst>
                <a:gd name="adj" fmla="val 10000"/>
              </a:avLst>
            </a:prstGeom>
            <a:solidFill>
              <a:schemeClr val="lt1">
                <a:alpha val="89803"/>
              </a:schemeClr>
            </a:solidFill>
            <a:ln w="9525"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7"/>
            <p:cNvSpPr txBox="1"/>
            <p:nvPr/>
          </p:nvSpPr>
          <p:spPr>
            <a:xfrm>
              <a:off x="791291" y="758548"/>
              <a:ext cx="694573" cy="431259"/>
            </a:xfrm>
            <a:prstGeom prst="rect">
              <a:avLst/>
            </a:prstGeom>
            <a:noFill/>
            <a:ln>
              <a:noFill/>
            </a:ln>
          </p:spPr>
          <p:txBody>
            <a:bodyPr spcFirstLastPara="1" wrap="square" lIns="49525" tIns="49525" rIns="49525" bIns="49525" anchor="ctr" anchorCtr="0">
              <a:noAutofit/>
            </a:bodyPr>
            <a:lstStyle/>
            <a:p>
              <a:pPr marL="0" marR="0" lvl="0" indent="0" algn="ctr" rtl="0">
                <a:lnSpc>
                  <a:spcPct val="90000"/>
                </a:lnSpc>
                <a:spcBef>
                  <a:spcPts val="0"/>
                </a:spcBef>
                <a:spcAft>
                  <a:spcPts val="0"/>
                </a:spcAft>
                <a:buNone/>
              </a:pPr>
              <a:r>
                <a:rPr lang="fr-FR" sz="1300" b="0" i="0" u="none" strike="noStrike" cap="none">
                  <a:solidFill>
                    <a:schemeClr val="dk1"/>
                  </a:solidFill>
                  <a:latin typeface="Calibri"/>
                  <a:ea typeface="Calibri"/>
                  <a:cs typeface="Calibri"/>
                  <a:sym typeface="Calibri"/>
                </a:rPr>
                <a:t>rep11</a:t>
              </a:r>
              <a:endParaRPr sz="1300" b="0" i="0" u="none" strike="noStrike" cap="none">
                <a:solidFill>
                  <a:schemeClr val="dk1"/>
                </a:solidFill>
                <a:latin typeface="Calibri"/>
                <a:ea typeface="Calibri"/>
                <a:cs typeface="Calibri"/>
                <a:sym typeface="Calibri"/>
              </a:endParaRPr>
            </a:p>
          </p:txBody>
        </p:sp>
        <p:sp>
          <p:nvSpPr>
            <p:cNvPr id="599" name="Google Shape;599;p47"/>
            <p:cNvSpPr/>
            <p:nvPr/>
          </p:nvSpPr>
          <p:spPr>
            <a:xfrm>
              <a:off x="697718" y="1336885"/>
              <a:ext cx="721407" cy="458093"/>
            </a:xfrm>
            <a:prstGeom prst="roundRect">
              <a:avLst>
                <a:gd name="adj" fmla="val 10000"/>
              </a:avLst>
            </a:prstGeom>
            <a:gradFill>
              <a:gsLst>
                <a:gs pos="0">
                  <a:srgbClr val="2D5C97"/>
                </a:gs>
                <a:gs pos="80000">
                  <a:srgbClr val="3C7AC5"/>
                </a:gs>
                <a:gs pos="100000">
                  <a:srgbClr val="397BC9"/>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7"/>
            <p:cNvSpPr/>
            <p:nvPr/>
          </p:nvSpPr>
          <p:spPr>
            <a:xfrm>
              <a:off x="777874" y="1413034"/>
              <a:ext cx="721407" cy="458093"/>
            </a:xfrm>
            <a:prstGeom prst="roundRect">
              <a:avLst>
                <a:gd name="adj" fmla="val 10000"/>
              </a:avLst>
            </a:prstGeom>
            <a:solidFill>
              <a:schemeClr val="lt1">
                <a:alpha val="89803"/>
              </a:schemeClr>
            </a:solidFill>
            <a:ln w="9525"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7"/>
            <p:cNvSpPr txBox="1"/>
            <p:nvPr/>
          </p:nvSpPr>
          <p:spPr>
            <a:xfrm>
              <a:off x="791291" y="1426451"/>
              <a:ext cx="694573" cy="431259"/>
            </a:xfrm>
            <a:prstGeom prst="rect">
              <a:avLst/>
            </a:prstGeom>
            <a:noFill/>
            <a:ln>
              <a:noFill/>
            </a:ln>
          </p:spPr>
          <p:txBody>
            <a:bodyPr spcFirstLastPara="1" wrap="square" lIns="49525" tIns="49525" rIns="49525" bIns="49525" anchor="ctr" anchorCtr="0">
              <a:noAutofit/>
            </a:bodyPr>
            <a:lstStyle/>
            <a:p>
              <a:pPr marL="0" marR="0" lvl="0" indent="0" algn="ctr" rtl="0">
                <a:lnSpc>
                  <a:spcPct val="90000"/>
                </a:lnSpc>
                <a:spcBef>
                  <a:spcPts val="0"/>
                </a:spcBef>
                <a:spcAft>
                  <a:spcPts val="0"/>
                </a:spcAft>
                <a:buNone/>
              </a:pPr>
              <a:r>
                <a:rPr lang="fr-FR" sz="1300" b="0" i="0" u="none" strike="noStrike" cap="none">
                  <a:solidFill>
                    <a:schemeClr val="dk1"/>
                  </a:solidFill>
                  <a:latin typeface="Calibri"/>
                  <a:ea typeface="Calibri"/>
                  <a:cs typeface="Calibri"/>
                  <a:sym typeface="Calibri"/>
                </a:rPr>
                <a:t>rep110</a:t>
              </a:r>
              <a:endParaRPr sz="1300" b="0" i="0" u="none" strike="noStrike" cap="none">
                <a:solidFill>
                  <a:schemeClr val="dk1"/>
                </a:solidFill>
                <a:latin typeface="Calibri"/>
                <a:ea typeface="Calibri"/>
                <a:cs typeface="Calibri"/>
                <a:sym typeface="Calibri"/>
              </a:endParaRPr>
            </a:p>
          </p:txBody>
        </p:sp>
        <p:sp>
          <p:nvSpPr>
            <p:cNvPr id="602" name="Google Shape;602;p47"/>
            <p:cNvSpPr/>
            <p:nvPr/>
          </p:nvSpPr>
          <p:spPr>
            <a:xfrm>
              <a:off x="2020298" y="668982"/>
              <a:ext cx="721407" cy="458093"/>
            </a:xfrm>
            <a:prstGeom prst="roundRect">
              <a:avLst>
                <a:gd name="adj" fmla="val 10000"/>
              </a:avLst>
            </a:prstGeom>
            <a:gradFill>
              <a:gsLst>
                <a:gs pos="0">
                  <a:srgbClr val="2D5C97"/>
                </a:gs>
                <a:gs pos="80000">
                  <a:srgbClr val="3C7AC5"/>
                </a:gs>
                <a:gs pos="100000">
                  <a:srgbClr val="397BC9"/>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7"/>
            <p:cNvSpPr/>
            <p:nvPr/>
          </p:nvSpPr>
          <p:spPr>
            <a:xfrm>
              <a:off x="2100454" y="745131"/>
              <a:ext cx="721407" cy="458093"/>
            </a:xfrm>
            <a:prstGeom prst="roundRect">
              <a:avLst>
                <a:gd name="adj" fmla="val 10000"/>
              </a:avLst>
            </a:prstGeom>
            <a:solidFill>
              <a:schemeClr val="lt1">
                <a:alpha val="89803"/>
              </a:schemeClr>
            </a:solidFill>
            <a:ln w="9525"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7"/>
            <p:cNvSpPr txBox="1"/>
            <p:nvPr/>
          </p:nvSpPr>
          <p:spPr>
            <a:xfrm>
              <a:off x="2113871" y="758548"/>
              <a:ext cx="694573" cy="431259"/>
            </a:xfrm>
            <a:prstGeom prst="rect">
              <a:avLst/>
            </a:prstGeom>
            <a:noFill/>
            <a:ln>
              <a:noFill/>
            </a:ln>
          </p:spPr>
          <p:txBody>
            <a:bodyPr spcFirstLastPara="1" wrap="square" lIns="49525" tIns="49525" rIns="49525" bIns="49525" anchor="ctr" anchorCtr="0">
              <a:noAutofit/>
            </a:bodyPr>
            <a:lstStyle/>
            <a:p>
              <a:pPr marL="0" marR="0" lvl="0" indent="0" algn="ctr" rtl="0">
                <a:lnSpc>
                  <a:spcPct val="90000"/>
                </a:lnSpc>
                <a:spcBef>
                  <a:spcPts val="0"/>
                </a:spcBef>
                <a:spcAft>
                  <a:spcPts val="0"/>
                </a:spcAft>
                <a:buNone/>
              </a:pPr>
              <a:r>
                <a:rPr lang="fr-FR" sz="1300" b="0" i="0" u="none" strike="noStrike" cap="none">
                  <a:solidFill>
                    <a:schemeClr val="dk1"/>
                  </a:solidFill>
                  <a:latin typeface="Calibri"/>
                  <a:ea typeface="Calibri"/>
                  <a:cs typeface="Calibri"/>
                  <a:sym typeface="Calibri"/>
                </a:rPr>
                <a:t>rep12</a:t>
              </a:r>
              <a:endParaRPr sz="1300" b="0" i="0" u="none" strike="noStrike" cap="none">
                <a:solidFill>
                  <a:schemeClr val="dk1"/>
                </a:solidFill>
                <a:latin typeface="Calibri"/>
                <a:ea typeface="Calibri"/>
                <a:cs typeface="Calibri"/>
                <a:sym typeface="Calibri"/>
              </a:endParaRPr>
            </a:p>
          </p:txBody>
        </p:sp>
        <p:sp>
          <p:nvSpPr>
            <p:cNvPr id="605" name="Google Shape;605;p47"/>
            <p:cNvSpPr/>
            <p:nvPr/>
          </p:nvSpPr>
          <p:spPr>
            <a:xfrm>
              <a:off x="1579438" y="1336885"/>
              <a:ext cx="721407" cy="458093"/>
            </a:xfrm>
            <a:prstGeom prst="roundRect">
              <a:avLst>
                <a:gd name="adj" fmla="val 10000"/>
              </a:avLst>
            </a:prstGeom>
            <a:gradFill>
              <a:gsLst>
                <a:gs pos="0">
                  <a:srgbClr val="2D5C97"/>
                </a:gs>
                <a:gs pos="80000">
                  <a:srgbClr val="3C7AC5"/>
                </a:gs>
                <a:gs pos="100000">
                  <a:srgbClr val="397BC9"/>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7"/>
            <p:cNvSpPr/>
            <p:nvPr/>
          </p:nvSpPr>
          <p:spPr>
            <a:xfrm>
              <a:off x="1659594" y="1413034"/>
              <a:ext cx="721407" cy="458093"/>
            </a:xfrm>
            <a:prstGeom prst="roundRect">
              <a:avLst>
                <a:gd name="adj" fmla="val 10000"/>
              </a:avLst>
            </a:prstGeom>
            <a:solidFill>
              <a:schemeClr val="lt1">
                <a:alpha val="89803"/>
              </a:schemeClr>
            </a:solidFill>
            <a:ln w="9525"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7"/>
            <p:cNvSpPr txBox="1"/>
            <p:nvPr/>
          </p:nvSpPr>
          <p:spPr>
            <a:xfrm>
              <a:off x="1673011" y="1426451"/>
              <a:ext cx="694573" cy="431259"/>
            </a:xfrm>
            <a:prstGeom prst="rect">
              <a:avLst/>
            </a:prstGeom>
            <a:noFill/>
            <a:ln>
              <a:noFill/>
            </a:ln>
          </p:spPr>
          <p:txBody>
            <a:bodyPr spcFirstLastPara="1" wrap="square" lIns="49525" tIns="49525" rIns="49525" bIns="49525" anchor="ctr" anchorCtr="0">
              <a:noAutofit/>
            </a:bodyPr>
            <a:lstStyle/>
            <a:p>
              <a:pPr marL="0" marR="0" lvl="0" indent="0" algn="ctr" rtl="0">
                <a:lnSpc>
                  <a:spcPct val="90000"/>
                </a:lnSpc>
                <a:spcBef>
                  <a:spcPts val="0"/>
                </a:spcBef>
                <a:spcAft>
                  <a:spcPts val="0"/>
                </a:spcAft>
                <a:buNone/>
              </a:pPr>
              <a:r>
                <a:rPr lang="fr-FR" sz="1300" b="0" i="0" u="none" strike="noStrike" cap="none">
                  <a:solidFill>
                    <a:schemeClr val="dk1"/>
                  </a:solidFill>
                  <a:latin typeface="Calibri"/>
                  <a:ea typeface="Calibri"/>
                  <a:cs typeface="Calibri"/>
                  <a:sym typeface="Calibri"/>
                </a:rPr>
                <a:t>rep120</a:t>
              </a:r>
              <a:endParaRPr sz="1300" b="0" i="0" u="none" strike="noStrike" cap="none">
                <a:solidFill>
                  <a:schemeClr val="dk1"/>
                </a:solidFill>
                <a:latin typeface="Calibri"/>
                <a:ea typeface="Calibri"/>
                <a:cs typeface="Calibri"/>
                <a:sym typeface="Calibri"/>
              </a:endParaRPr>
            </a:p>
          </p:txBody>
        </p:sp>
        <p:sp>
          <p:nvSpPr>
            <p:cNvPr id="608" name="Google Shape;608;p47"/>
            <p:cNvSpPr/>
            <p:nvPr/>
          </p:nvSpPr>
          <p:spPr>
            <a:xfrm>
              <a:off x="2461158" y="1336885"/>
              <a:ext cx="721407" cy="458093"/>
            </a:xfrm>
            <a:prstGeom prst="roundRect">
              <a:avLst>
                <a:gd name="adj" fmla="val 10000"/>
              </a:avLst>
            </a:prstGeom>
            <a:gradFill>
              <a:gsLst>
                <a:gs pos="0">
                  <a:srgbClr val="2D5C97"/>
                </a:gs>
                <a:gs pos="80000">
                  <a:srgbClr val="3C7AC5"/>
                </a:gs>
                <a:gs pos="100000">
                  <a:srgbClr val="397BC9"/>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7"/>
            <p:cNvSpPr/>
            <p:nvPr/>
          </p:nvSpPr>
          <p:spPr>
            <a:xfrm>
              <a:off x="2541314" y="1413034"/>
              <a:ext cx="721407" cy="458093"/>
            </a:xfrm>
            <a:prstGeom prst="roundRect">
              <a:avLst>
                <a:gd name="adj" fmla="val 10000"/>
              </a:avLst>
            </a:prstGeom>
            <a:solidFill>
              <a:schemeClr val="lt1">
                <a:alpha val="89803"/>
              </a:schemeClr>
            </a:solidFill>
            <a:ln w="9525"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7"/>
            <p:cNvSpPr txBox="1"/>
            <p:nvPr/>
          </p:nvSpPr>
          <p:spPr>
            <a:xfrm>
              <a:off x="2554731" y="1426451"/>
              <a:ext cx="694573" cy="431259"/>
            </a:xfrm>
            <a:prstGeom prst="rect">
              <a:avLst/>
            </a:prstGeom>
            <a:noFill/>
            <a:ln>
              <a:noFill/>
            </a:ln>
          </p:spPr>
          <p:txBody>
            <a:bodyPr spcFirstLastPara="1" wrap="square" lIns="49525" tIns="49525" rIns="49525" bIns="49525" anchor="ctr" anchorCtr="0">
              <a:noAutofit/>
            </a:bodyPr>
            <a:lstStyle/>
            <a:p>
              <a:pPr marL="0" marR="0" lvl="0" indent="0" algn="ctr" rtl="0">
                <a:lnSpc>
                  <a:spcPct val="90000"/>
                </a:lnSpc>
                <a:spcBef>
                  <a:spcPts val="0"/>
                </a:spcBef>
                <a:spcAft>
                  <a:spcPts val="0"/>
                </a:spcAft>
                <a:buNone/>
              </a:pPr>
              <a:r>
                <a:rPr lang="fr-FR" sz="1300" b="0" i="0" u="none" strike="noStrike" cap="none">
                  <a:solidFill>
                    <a:schemeClr val="dk1"/>
                  </a:solidFill>
                  <a:latin typeface="Calibri"/>
                  <a:ea typeface="Calibri"/>
                  <a:cs typeface="Calibri"/>
                  <a:sym typeface="Calibri"/>
                </a:rPr>
                <a:t>repp121</a:t>
              </a:r>
              <a:endParaRPr sz="1300" b="0" i="0" u="none" strike="noStrike" cap="none">
                <a:solidFill>
                  <a:schemeClr val="dk1"/>
                </a:solidFill>
                <a:latin typeface="Calibri"/>
                <a:ea typeface="Calibri"/>
                <a:cs typeface="Calibri"/>
                <a:sym typeface="Calibri"/>
              </a:endParaRPr>
            </a:p>
          </p:txBody>
        </p:sp>
      </p:grpSp>
      <p:sp>
        <p:nvSpPr>
          <p:cNvPr id="611" name="Google Shape;611;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35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2">
                                            <p:txEl>
                                              <p:pRg st="0" end="0"/>
                                            </p:txEl>
                                          </p:spTgt>
                                        </p:tgtEl>
                                        <p:attrNameLst>
                                          <p:attrName>style.visibility</p:attrName>
                                        </p:attrNameLst>
                                      </p:cBhvr>
                                      <p:to>
                                        <p:strVal val="visible"/>
                                      </p:to>
                                    </p:set>
                                    <p:animEffect transition="in" filter="fade">
                                      <p:cBhvr>
                                        <p:cTn id="7" dur="500"/>
                                        <p:tgtEl>
                                          <p:spTgt spid="5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2">
                                            <p:txEl>
                                              <p:pRg st="1" end="1"/>
                                            </p:txEl>
                                          </p:spTgt>
                                        </p:tgtEl>
                                        <p:attrNameLst>
                                          <p:attrName>style.visibility</p:attrName>
                                        </p:attrNameLst>
                                      </p:cBhvr>
                                      <p:to>
                                        <p:strVal val="visible"/>
                                      </p:to>
                                    </p:set>
                                    <p:animEffect transition="in" filter="fade">
                                      <p:cBhvr>
                                        <p:cTn id="12" dur="500"/>
                                        <p:tgtEl>
                                          <p:spTgt spid="5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2">
                                            <p:txEl>
                                              <p:pRg st="2" end="2"/>
                                            </p:txEl>
                                          </p:spTgt>
                                        </p:tgtEl>
                                        <p:attrNameLst>
                                          <p:attrName>style.visibility</p:attrName>
                                        </p:attrNameLst>
                                      </p:cBhvr>
                                      <p:to>
                                        <p:strVal val="visible"/>
                                      </p:to>
                                    </p:set>
                                    <p:animEffect transition="in" filter="fade">
                                      <p:cBhvr>
                                        <p:cTn id="17" dur="500"/>
                                        <p:tgtEl>
                                          <p:spTgt spid="58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2">
                                            <p:txEl>
                                              <p:pRg st="3" end="3"/>
                                            </p:txEl>
                                          </p:spTgt>
                                        </p:tgtEl>
                                        <p:attrNameLst>
                                          <p:attrName>style.visibility</p:attrName>
                                        </p:attrNameLst>
                                      </p:cBhvr>
                                      <p:to>
                                        <p:strVal val="visible"/>
                                      </p:to>
                                    </p:set>
                                    <p:animEffect transition="in" filter="fade">
                                      <p:cBhvr>
                                        <p:cTn id="22" dur="500"/>
                                        <p:tgtEl>
                                          <p:spTgt spid="58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82">
                                            <p:txEl>
                                              <p:pRg st="4" end="4"/>
                                            </p:txEl>
                                          </p:spTgt>
                                        </p:tgtEl>
                                        <p:attrNameLst>
                                          <p:attrName>style.visibility</p:attrName>
                                        </p:attrNameLst>
                                      </p:cBhvr>
                                      <p:to>
                                        <p:strVal val="visible"/>
                                      </p:to>
                                    </p:set>
                                    <p:animEffect transition="in" filter="fade">
                                      <p:cBhvr>
                                        <p:cTn id="27" dur="500"/>
                                        <p:tgtEl>
                                          <p:spTgt spid="5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4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39725" lvl="0" indent="-339725" algn="l" rtl="0">
              <a:lnSpc>
                <a:spcPct val="80000"/>
              </a:lnSpc>
              <a:spcBef>
                <a:spcPts val="0"/>
              </a:spcBef>
              <a:spcAft>
                <a:spcPts val="0"/>
              </a:spcAft>
              <a:buClr>
                <a:srgbClr val="006666"/>
              </a:buClr>
              <a:buSzPts val="2900"/>
              <a:buFont typeface="Noto Sans Symbols"/>
              <a:buChar char="▪"/>
            </a:pPr>
            <a:r>
              <a:rPr lang="fr-FR" sz="2900"/>
              <a:t>Syntaxe</a:t>
            </a:r>
            <a:endParaRPr/>
          </a:p>
          <a:p>
            <a:pPr marL="341313" lvl="0" indent="-341313" algn="l" rtl="0">
              <a:lnSpc>
                <a:spcPct val="90000"/>
              </a:lnSpc>
              <a:spcBef>
                <a:spcPts val="640"/>
              </a:spcBef>
              <a:spcAft>
                <a:spcPts val="0"/>
              </a:spcAft>
              <a:buClr>
                <a:srgbClr val="006666"/>
              </a:buClr>
              <a:buSzPts val="3200"/>
              <a:buNone/>
            </a:pPr>
            <a:r>
              <a:rPr lang="fr-FR">
                <a:latin typeface="Times New Roman"/>
                <a:ea typeface="Times New Roman"/>
                <a:cs typeface="Times New Roman"/>
                <a:sym typeface="Times New Roman"/>
              </a:rPr>
              <a:t>		</a:t>
            </a:r>
            <a:r>
              <a:rPr lang="fr-FR" sz="2900"/>
              <a:t>$ rmdir	[-p]	répertoire …. </a:t>
            </a:r>
            <a:endParaRPr/>
          </a:p>
          <a:p>
            <a:pPr marL="341313" lvl="0" indent="-341313" algn="l" rtl="0">
              <a:lnSpc>
                <a:spcPct val="90000"/>
              </a:lnSpc>
              <a:spcBef>
                <a:spcPts val="625"/>
              </a:spcBef>
              <a:spcAft>
                <a:spcPts val="0"/>
              </a:spcAft>
              <a:buClr>
                <a:srgbClr val="006666"/>
              </a:buClr>
              <a:buSzPts val="1600"/>
              <a:buNone/>
            </a:pPr>
            <a:endParaRPr sz="1600"/>
          </a:p>
          <a:p>
            <a:pPr marL="341313" lvl="0" indent="-341313" algn="just" rtl="0">
              <a:lnSpc>
                <a:spcPct val="90000"/>
              </a:lnSpc>
              <a:spcBef>
                <a:spcPts val="540"/>
              </a:spcBef>
              <a:spcAft>
                <a:spcPts val="0"/>
              </a:spcAft>
              <a:buClr>
                <a:srgbClr val="006666"/>
              </a:buClr>
              <a:buSzPts val="2700"/>
              <a:buNone/>
            </a:pPr>
            <a:r>
              <a:rPr lang="fr-FR" sz="2700"/>
              <a:t>	La commande rmdir supprime les répertoires qui sont fournis en arguments , à condition qu’ils soient vides. Avec l’option –p, les sous répertoires qui peuvent figurer dans le chemin d’accès à un répertoire sont eux aussi détruits s’ils sont vides, après que le répertoire terminal ait été détruit.</a:t>
            </a:r>
            <a:endParaRPr/>
          </a:p>
          <a:p>
            <a:pPr marL="342900" lvl="0" indent="-139700" algn="l" rtl="0">
              <a:spcBef>
                <a:spcPts val="640"/>
              </a:spcBef>
              <a:spcAft>
                <a:spcPts val="0"/>
              </a:spcAft>
              <a:buClr>
                <a:schemeClr val="dk1"/>
              </a:buClr>
              <a:buSzPts val="3200"/>
              <a:buNone/>
            </a:pPr>
            <a:endParaRPr/>
          </a:p>
        </p:txBody>
      </p:sp>
      <p:sp>
        <p:nvSpPr>
          <p:cNvPr id="617" name="Google Shape;617;p48"/>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rgbClr val="FFFFFF"/>
                </a:solidFill>
                <a:latin typeface="Calibri"/>
                <a:ea typeface="Calibri"/>
                <a:cs typeface="Calibri"/>
                <a:sym typeface="Calibri"/>
              </a:rPr>
              <a:t>Linux </a:t>
            </a:r>
            <a:endParaRPr sz="1800" b="0" i="0" u="none" strike="noStrike" cap="none">
              <a:solidFill>
                <a:srgbClr val="FFFFFF"/>
              </a:solidFill>
              <a:latin typeface="Calibri"/>
              <a:ea typeface="Calibri"/>
              <a:cs typeface="Calibri"/>
              <a:sym typeface="Calibri"/>
            </a:endParaRPr>
          </a:p>
        </p:txBody>
      </p:sp>
      <p:sp>
        <p:nvSpPr>
          <p:cNvPr id="618" name="Google Shape;618;p48"/>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366092"/>
                </a:solidFill>
                <a:latin typeface="Calibri"/>
                <a:ea typeface="Calibri"/>
                <a:cs typeface="Calibri"/>
                <a:sym typeface="Calibri"/>
              </a:rPr>
              <a:t>Chapitre 1: Présentation</a:t>
            </a:r>
            <a:endParaRPr sz="1800" b="0" i="0" u="none" strike="noStrike" cap="none">
              <a:solidFill>
                <a:srgbClr val="366092"/>
              </a:solidFill>
              <a:latin typeface="Calibri"/>
              <a:ea typeface="Calibri"/>
              <a:cs typeface="Calibri"/>
              <a:sym typeface="Calibri"/>
            </a:endParaRPr>
          </a:p>
        </p:txBody>
      </p:sp>
      <p:sp>
        <p:nvSpPr>
          <p:cNvPr id="619" name="Google Shape;619;p48"/>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rgbClr val="0070C0"/>
                </a:solidFill>
                <a:latin typeface="Calibri"/>
                <a:ea typeface="Calibri"/>
                <a:cs typeface="Calibri"/>
                <a:sym typeface="Calibri"/>
              </a:rPr>
              <a:t>La commande rmdir</a:t>
            </a:r>
            <a:endParaRPr sz="2400" b="0" i="0" u="none" strike="noStrike" cap="none">
              <a:solidFill>
                <a:srgbClr val="0070C0"/>
              </a:solidFill>
              <a:latin typeface="Calibri"/>
              <a:ea typeface="Calibri"/>
              <a:cs typeface="Calibri"/>
              <a:sym typeface="Calibri"/>
            </a:endParaRPr>
          </a:p>
        </p:txBody>
      </p:sp>
      <p:sp>
        <p:nvSpPr>
          <p:cNvPr id="620" name="Google Shape;620;p48"/>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FFFFFF"/>
                </a:solidFill>
                <a:latin typeface="Calibri"/>
                <a:ea typeface="Calibri"/>
                <a:cs typeface="Calibri"/>
                <a:sym typeface="Calibri"/>
              </a:rPr>
              <a:t>		    					</a:t>
            </a:r>
            <a:endParaRPr sz="1400" b="0" i="0" u="none" strike="noStrike" cap="none">
              <a:solidFill>
                <a:srgbClr val="FFFFFF"/>
              </a:solidFill>
              <a:latin typeface="Calibri"/>
              <a:ea typeface="Calibri"/>
              <a:cs typeface="Calibri"/>
              <a:sym typeface="Calibri"/>
            </a:endParaRPr>
          </a:p>
        </p:txBody>
      </p:sp>
      <p:sp>
        <p:nvSpPr>
          <p:cNvPr id="621" name="Google Shape;621;p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49"/>
          <p:cNvSpPr txBox="1">
            <a:spLocks noGrp="1"/>
          </p:cNvSpPr>
          <p:nvPr>
            <p:ph type="body" idx="1"/>
          </p:nvPr>
        </p:nvSpPr>
        <p:spPr>
          <a:xfrm>
            <a:off x="457200" y="1285860"/>
            <a:ext cx="8229600" cy="2857521"/>
          </a:xfrm>
          <a:prstGeom prst="rect">
            <a:avLst/>
          </a:prstGeom>
          <a:noFill/>
          <a:ln>
            <a:noFill/>
          </a:ln>
        </p:spPr>
        <p:txBody>
          <a:bodyPr spcFirstLastPara="1" wrap="square" lIns="91425" tIns="45700" rIns="91425" bIns="45700" anchor="t" anchorCtr="0">
            <a:normAutofit fontScale="70000" lnSpcReduction="20000"/>
          </a:bodyPr>
          <a:lstStyle/>
          <a:p>
            <a:pPr marL="339725" lvl="0" indent="-339725" algn="l" rtl="0">
              <a:spcBef>
                <a:spcPts val="0"/>
              </a:spcBef>
              <a:spcAft>
                <a:spcPts val="0"/>
              </a:spcAft>
              <a:buClr>
                <a:srgbClr val="006666"/>
              </a:buClr>
              <a:buSzPct val="100000"/>
              <a:buFont typeface="Noto Sans Symbols"/>
              <a:buChar char="▪"/>
            </a:pPr>
            <a:r>
              <a:rPr lang="fr-FR" sz="3400"/>
              <a:t>Syntaxe</a:t>
            </a:r>
            <a:endParaRPr/>
          </a:p>
          <a:p>
            <a:pPr marL="339725" lvl="0" indent="-339725" algn="l" rtl="0">
              <a:lnSpc>
                <a:spcPct val="80000"/>
              </a:lnSpc>
              <a:spcBef>
                <a:spcPts val="475"/>
              </a:spcBef>
              <a:spcAft>
                <a:spcPts val="0"/>
              </a:spcAft>
              <a:buClr>
                <a:srgbClr val="006666"/>
              </a:buClr>
              <a:buSzPct val="100000"/>
              <a:buNone/>
            </a:pPr>
            <a:endParaRPr sz="3100"/>
          </a:p>
          <a:p>
            <a:pPr marL="339725" lvl="0" indent="-339725" algn="l" rtl="0">
              <a:lnSpc>
                <a:spcPct val="80000"/>
              </a:lnSpc>
              <a:spcBef>
                <a:spcPts val="475"/>
              </a:spcBef>
              <a:spcAft>
                <a:spcPts val="0"/>
              </a:spcAft>
              <a:buClr>
                <a:srgbClr val="006666"/>
              </a:buClr>
              <a:buSzPct val="100000"/>
              <a:buNone/>
            </a:pPr>
            <a:r>
              <a:rPr lang="fr-FR" sz="3100"/>
              <a:t>		$ ln  [-s]  fichier 1 fichier2</a:t>
            </a:r>
            <a:endParaRPr/>
          </a:p>
          <a:p>
            <a:pPr marL="341313" lvl="0" indent="-341313" algn="l" rtl="0">
              <a:spcBef>
                <a:spcPts val="98"/>
              </a:spcBef>
              <a:spcAft>
                <a:spcPts val="0"/>
              </a:spcAft>
              <a:buClr>
                <a:srgbClr val="006666"/>
              </a:buClr>
              <a:buSzPct val="100000"/>
              <a:buNone/>
            </a:pPr>
            <a:endParaRPr sz="700">
              <a:latin typeface="Times New Roman"/>
              <a:ea typeface="Times New Roman"/>
              <a:cs typeface="Times New Roman"/>
              <a:sym typeface="Times New Roman"/>
            </a:endParaRPr>
          </a:p>
          <a:p>
            <a:pPr marL="341313" lvl="0" indent="-341313" algn="just" rtl="0">
              <a:spcBef>
                <a:spcPts val="448"/>
              </a:spcBef>
              <a:spcAft>
                <a:spcPts val="0"/>
              </a:spcAft>
              <a:buClr>
                <a:srgbClr val="006666"/>
              </a:buClr>
              <a:buSzPct val="110344"/>
              <a:buNone/>
            </a:pPr>
            <a:r>
              <a:rPr lang="fr-FR">
                <a:latin typeface="Times New Roman"/>
                <a:ea typeface="Times New Roman"/>
                <a:cs typeface="Times New Roman"/>
                <a:sym typeface="Times New Roman"/>
              </a:rPr>
              <a:t>	</a:t>
            </a:r>
            <a:r>
              <a:rPr lang="fr-FR" sz="2900"/>
              <a:t>La commande ln permet de créer des entrées multiples dans l’arborescence d’un système de fichiers pour un même fichier physique. Ce qui revient à dire que si l’on modifier, ses liens le sont aussi.</a:t>
            </a:r>
            <a:endParaRPr sz="2900"/>
          </a:p>
          <a:p>
            <a:pPr marL="341313" lvl="0" indent="-341313" algn="l" rtl="0">
              <a:spcBef>
                <a:spcPts val="98"/>
              </a:spcBef>
              <a:spcAft>
                <a:spcPts val="0"/>
              </a:spcAft>
              <a:buClr>
                <a:srgbClr val="006666"/>
              </a:buClr>
              <a:buSzPct val="100000"/>
              <a:buNone/>
            </a:pPr>
            <a:endParaRPr sz="700">
              <a:latin typeface="Times New Roman"/>
              <a:ea typeface="Times New Roman"/>
              <a:cs typeface="Times New Roman"/>
              <a:sym typeface="Times New Roman"/>
            </a:endParaRPr>
          </a:p>
          <a:p>
            <a:pPr marL="339725" lvl="0" indent="-339725" algn="l" rtl="0">
              <a:lnSpc>
                <a:spcPct val="90000"/>
              </a:lnSpc>
              <a:spcBef>
                <a:spcPts val="475"/>
              </a:spcBef>
              <a:spcAft>
                <a:spcPts val="0"/>
              </a:spcAft>
              <a:buClr>
                <a:srgbClr val="006666"/>
              </a:buClr>
              <a:buSzPct val="100000"/>
              <a:buFont typeface="Noto Sans Symbols"/>
              <a:buChar char="▪"/>
            </a:pPr>
            <a:r>
              <a:rPr lang="fr-FR" sz="3100"/>
              <a:t>L’option –s permet de faire des lien symbolique</a:t>
            </a:r>
            <a:endParaRPr/>
          </a:p>
          <a:p>
            <a:pPr marL="341313" lvl="0" indent="-341313" algn="l" rtl="0">
              <a:spcBef>
                <a:spcPts val="98"/>
              </a:spcBef>
              <a:spcAft>
                <a:spcPts val="0"/>
              </a:spcAft>
              <a:buClr>
                <a:srgbClr val="006666"/>
              </a:buClr>
              <a:buSzPct val="100000"/>
              <a:buNone/>
            </a:pPr>
            <a:endParaRPr sz="700">
              <a:latin typeface="Times New Roman"/>
              <a:ea typeface="Times New Roman"/>
              <a:cs typeface="Times New Roman"/>
              <a:sym typeface="Times New Roman"/>
            </a:endParaRPr>
          </a:p>
          <a:p>
            <a:pPr marL="339725" lvl="0" indent="-339725" algn="l" rtl="0">
              <a:lnSpc>
                <a:spcPct val="90000"/>
              </a:lnSpc>
              <a:spcBef>
                <a:spcPts val="475"/>
              </a:spcBef>
              <a:spcAft>
                <a:spcPts val="0"/>
              </a:spcAft>
              <a:buClr>
                <a:srgbClr val="006666"/>
              </a:buClr>
              <a:buSzPct val="100000"/>
              <a:buFont typeface="Noto Sans Symbols"/>
              <a:buChar char="▪"/>
            </a:pPr>
            <a:r>
              <a:rPr lang="fr-FR" sz="3100"/>
              <a:t>Un petit dessin :</a:t>
            </a:r>
            <a:endParaRPr/>
          </a:p>
          <a:p>
            <a:pPr marL="342900" lvl="0" indent="-200660" algn="l" rtl="0">
              <a:spcBef>
                <a:spcPts val="448"/>
              </a:spcBef>
              <a:spcAft>
                <a:spcPts val="0"/>
              </a:spcAft>
              <a:buClr>
                <a:schemeClr val="dk1"/>
              </a:buClr>
              <a:buSzPct val="100000"/>
              <a:buNone/>
            </a:pPr>
            <a:endParaRPr/>
          </a:p>
        </p:txBody>
      </p:sp>
      <p:sp>
        <p:nvSpPr>
          <p:cNvPr id="627" name="Google Shape;627;p49"/>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rgbClr val="FFFFFF"/>
                </a:solidFill>
                <a:latin typeface="Calibri"/>
                <a:ea typeface="Calibri"/>
                <a:cs typeface="Calibri"/>
                <a:sym typeface="Calibri"/>
              </a:rPr>
              <a:t>Linux </a:t>
            </a:r>
            <a:endParaRPr sz="1800" b="0" i="0" u="none" strike="noStrike" cap="none">
              <a:solidFill>
                <a:srgbClr val="FFFFFF"/>
              </a:solidFill>
              <a:latin typeface="Calibri"/>
              <a:ea typeface="Calibri"/>
              <a:cs typeface="Calibri"/>
              <a:sym typeface="Calibri"/>
            </a:endParaRPr>
          </a:p>
        </p:txBody>
      </p:sp>
      <p:sp>
        <p:nvSpPr>
          <p:cNvPr id="628" name="Google Shape;628;p49"/>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366092"/>
                </a:solidFill>
                <a:latin typeface="Calibri"/>
                <a:ea typeface="Calibri"/>
                <a:cs typeface="Calibri"/>
                <a:sym typeface="Calibri"/>
              </a:rPr>
              <a:t>Chapitre 1: Présentation</a:t>
            </a:r>
            <a:endParaRPr sz="1800" b="0" i="0" u="none" strike="noStrike" cap="none">
              <a:solidFill>
                <a:srgbClr val="366092"/>
              </a:solidFill>
              <a:latin typeface="Calibri"/>
              <a:ea typeface="Calibri"/>
              <a:cs typeface="Calibri"/>
              <a:sym typeface="Calibri"/>
            </a:endParaRPr>
          </a:p>
        </p:txBody>
      </p:sp>
      <p:sp>
        <p:nvSpPr>
          <p:cNvPr id="629" name="Google Shape;629;p49"/>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rgbClr val="0070C0"/>
                </a:solidFill>
                <a:latin typeface="Calibri"/>
                <a:ea typeface="Calibri"/>
                <a:cs typeface="Calibri"/>
                <a:sym typeface="Calibri"/>
              </a:rPr>
              <a:t>La commande ln</a:t>
            </a:r>
            <a:endParaRPr/>
          </a:p>
        </p:txBody>
      </p:sp>
      <p:sp>
        <p:nvSpPr>
          <p:cNvPr id="630" name="Google Shape;630;p49"/>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FFFFFF"/>
                </a:solidFill>
                <a:latin typeface="Calibri"/>
                <a:ea typeface="Calibri"/>
                <a:cs typeface="Calibri"/>
                <a:sym typeface="Calibri"/>
              </a:rPr>
              <a:t>		    					</a:t>
            </a:r>
            <a:endParaRPr sz="1400" b="0" i="0" u="none" strike="noStrike" cap="none">
              <a:solidFill>
                <a:srgbClr val="FFFFFF"/>
              </a:solidFill>
              <a:latin typeface="Calibri"/>
              <a:ea typeface="Calibri"/>
              <a:cs typeface="Calibri"/>
              <a:sym typeface="Calibri"/>
            </a:endParaRPr>
          </a:p>
        </p:txBody>
      </p:sp>
      <p:sp>
        <p:nvSpPr>
          <p:cNvPr id="631" name="Google Shape;631;p49"/>
          <p:cNvSpPr/>
          <p:nvPr/>
        </p:nvSpPr>
        <p:spPr>
          <a:xfrm>
            <a:off x="2428849" y="4143378"/>
            <a:ext cx="1571625" cy="1214438"/>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dk1"/>
                </a:solidFill>
                <a:latin typeface="Arial"/>
                <a:ea typeface="Arial"/>
                <a:cs typeface="Arial"/>
                <a:sym typeface="Arial"/>
              </a:rPr>
              <a:t>01100011110101010110010101001000010101010…</a:t>
            </a:r>
            <a:endParaRPr/>
          </a:p>
        </p:txBody>
      </p:sp>
      <p:sp>
        <p:nvSpPr>
          <p:cNvPr id="632" name="Google Shape;632;p49"/>
          <p:cNvSpPr/>
          <p:nvPr/>
        </p:nvSpPr>
        <p:spPr>
          <a:xfrm>
            <a:off x="857224" y="4143378"/>
            <a:ext cx="1571625" cy="571500"/>
          </a:xfrm>
          <a:prstGeom prst="rightArrowCallout">
            <a:avLst>
              <a:gd name="adj1" fmla="val 19667"/>
              <a:gd name="adj2" fmla="val 25000"/>
              <a:gd name="adj3" fmla="val 29333"/>
              <a:gd name="adj4" fmla="val 49333"/>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dk1"/>
                </a:solidFill>
                <a:latin typeface="Arial"/>
                <a:ea typeface="Arial"/>
                <a:cs typeface="Arial"/>
                <a:sym typeface="Arial"/>
              </a:rPr>
              <a:t>fich1</a:t>
            </a:r>
            <a:endParaRPr/>
          </a:p>
        </p:txBody>
      </p:sp>
      <p:sp>
        <p:nvSpPr>
          <p:cNvPr id="633" name="Google Shape;633;p49"/>
          <p:cNvSpPr/>
          <p:nvPr/>
        </p:nvSpPr>
        <p:spPr>
          <a:xfrm>
            <a:off x="857224" y="4857753"/>
            <a:ext cx="1571625" cy="571500"/>
          </a:xfrm>
          <a:prstGeom prst="rightArrowCallout">
            <a:avLst>
              <a:gd name="adj1" fmla="val 19667"/>
              <a:gd name="adj2" fmla="val 25000"/>
              <a:gd name="adj3" fmla="val 29333"/>
              <a:gd name="adj4" fmla="val 49333"/>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dk1"/>
                </a:solidFill>
                <a:latin typeface="Arial"/>
                <a:ea typeface="Arial"/>
                <a:cs typeface="Arial"/>
                <a:sym typeface="Arial"/>
              </a:rPr>
              <a:t>fich2</a:t>
            </a:r>
            <a:endParaRPr/>
          </a:p>
        </p:txBody>
      </p:sp>
      <p:sp>
        <p:nvSpPr>
          <p:cNvPr id="634" name="Google Shape;634;p49"/>
          <p:cNvSpPr/>
          <p:nvPr/>
        </p:nvSpPr>
        <p:spPr>
          <a:xfrm>
            <a:off x="6500787" y="4143378"/>
            <a:ext cx="1571625" cy="1214438"/>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dk1"/>
                </a:solidFill>
                <a:latin typeface="Arial"/>
                <a:ea typeface="Arial"/>
                <a:cs typeface="Arial"/>
                <a:sym typeface="Arial"/>
              </a:rPr>
              <a:t>01100011110101010110010101001000010101010…</a:t>
            </a:r>
            <a:endParaRPr/>
          </a:p>
        </p:txBody>
      </p:sp>
      <p:sp>
        <p:nvSpPr>
          <p:cNvPr id="635" name="Google Shape;635;p49"/>
          <p:cNvSpPr/>
          <p:nvPr/>
        </p:nvSpPr>
        <p:spPr>
          <a:xfrm>
            <a:off x="4929162" y="4143378"/>
            <a:ext cx="1571625" cy="571500"/>
          </a:xfrm>
          <a:prstGeom prst="rightArrowCallout">
            <a:avLst>
              <a:gd name="adj1" fmla="val 19667"/>
              <a:gd name="adj2" fmla="val 25000"/>
              <a:gd name="adj3" fmla="val 29333"/>
              <a:gd name="adj4" fmla="val 49333"/>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dk1"/>
                </a:solidFill>
                <a:latin typeface="Arial"/>
                <a:ea typeface="Arial"/>
                <a:cs typeface="Arial"/>
                <a:sym typeface="Arial"/>
              </a:rPr>
              <a:t>fich1</a:t>
            </a:r>
            <a:endParaRPr/>
          </a:p>
        </p:txBody>
      </p:sp>
      <p:sp>
        <p:nvSpPr>
          <p:cNvPr id="636" name="Google Shape;636;p49"/>
          <p:cNvSpPr/>
          <p:nvPr/>
        </p:nvSpPr>
        <p:spPr>
          <a:xfrm>
            <a:off x="4429099" y="4714878"/>
            <a:ext cx="1785938" cy="857250"/>
          </a:xfrm>
          <a:prstGeom prst="upArrowCallout">
            <a:avLst>
              <a:gd name="adj1" fmla="val 17593"/>
              <a:gd name="adj2" fmla="val 25000"/>
              <a:gd name="adj3" fmla="val 25000"/>
              <a:gd name="adj4" fmla="val 44977"/>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dk1"/>
                </a:solidFill>
                <a:latin typeface="Arial"/>
                <a:ea typeface="Arial"/>
                <a:cs typeface="Arial"/>
                <a:sym typeface="Arial"/>
              </a:rPr>
              <a:t>fich2</a:t>
            </a:r>
            <a:endParaRPr/>
          </a:p>
        </p:txBody>
      </p:sp>
      <p:sp>
        <p:nvSpPr>
          <p:cNvPr id="637" name="Google Shape;637;p49"/>
          <p:cNvSpPr txBox="1"/>
          <p:nvPr/>
        </p:nvSpPr>
        <p:spPr>
          <a:xfrm>
            <a:off x="1571599" y="5572128"/>
            <a:ext cx="1825625" cy="3698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800" b="0" i="0" u="none" strike="noStrike" cap="none">
                <a:solidFill>
                  <a:srgbClr val="FF0000"/>
                </a:solidFill>
                <a:latin typeface="Calibri"/>
                <a:ea typeface="Calibri"/>
                <a:cs typeface="Calibri"/>
                <a:sym typeface="Calibri"/>
              </a:rPr>
              <a:t> liens physiques</a:t>
            </a:r>
            <a:endParaRPr/>
          </a:p>
        </p:txBody>
      </p:sp>
      <p:cxnSp>
        <p:nvCxnSpPr>
          <p:cNvPr id="638" name="Google Shape;638;p49"/>
          <p:cNvCxnSpPr/>
          <p:nvPr/>
        </p:nvCxnSpPr>
        <p:spPr>
          <a:xfrm rot="5400000" flipH="1">
            <a:off x="1466030" y="5320510"/>
            <a:ext cx="352425" cy="284162"/>
          </a:xfrm>
          <a:prstGeom prst="straightConnector1">
            <a:avLst/>
          </a:prstGeom>
          <a:noFill/>
          <a:ln w="15875" cap="flat" cmpd="sng">
            <a:solidFill>
              <a:srgbClr val="FF0000"/>
            </a:solidFill>
            <a:prstDash val="solid"/>
            <a:round/>
            <a:headEnd type="none" w="sm" len="sm"/>
            <a:tailEnd type="stealth" w="med" len="med"/>
          </a:ln>
        </p:spPr>
      </p:cxnSp>
      <p:cxnSp>
        <p:nvCxnSpPr>
          <p:cNvPr id="639" name="Google Shape;639;p49"/>
          <p:cNvCxnSpPr/>
          <p:nvPr/>
        </p:nvCxnSpPr>
        <p:spPr>
          <a:xfrm rot="5400000" flipH="1">
            <a:off x="1142974" y="5000629"/>
            <a:ext cx="1000125" cy="285750"/>
          </a:xfrm>
          <a:prstGeom prst="straightConnector1">
            <a:avLst/>
          </a:prstGeom>
          <a:noFill/>
          <a:ln w="15875" cap="flat" cmpd="sng">
            <a:solidFill>
              <a:srgbClr val="FF0000"/>
            </a:solidFill>
            <a:prstDash val="solid"/>
            <a:round/>
            <a:headEnd type="none" w="sm" len="sm"/>
            <a:tailEnd type="stealth" w="med" len="med"/>
          </a:ln>
        </p:spPr>
      </p:cxnSp>
      <p:sp>
        <p:nvSpPr>
          <p:cNvPr id="640" name="Google Shape;640;p49"/>
          <p:cNvSpPr txBox="1"/>
          <p:nvPr/>
        </p:nvSpPr>
        <p:spPr>
          <a:xfrm>
            <a:off x="5072037" y="5643566"/>
            <a:ext cx="1838325" cy="3698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800" b="0" i="0" u="none" strike="noStrike" cap="none">
                <a:solidFill>
                  <a:srgbClr val="FF0000"/>
                </a:solidFill>
                <a:latin typeface="Calibri"/>
                <a:ea typeface="Calibri"/>
                <a:cs typeface="Calibri"/>
                <a:sym typeface="Calibri"/>
              </a:rPr>
              <a:t> lien symbolique</a:t>
            </a:r>
            <a:endParaRPr/>
          </a:p>
        </p:txBody>
      </p:sp>
      <p:cxnSp>
        <p:nvCxnSpPr>
          <p:cNvPr id="641" name="Google Shape;641;p49"/>
          <p:cNvCxnSpPr/>
          <p:nvPr/>
        </p:nvCxnSpPr>
        <p:spPr>
          <a:xfrm rot="10800000">
            <a:off x="5145062" y="5502278"/>
            <a:ext cx="498475" cy="212725"/>
          </a:xfrm>
          <a:prstGeom prst="straightConnector1">
            <a:avLst/>
          </a:prstGeom>
          <a:noFill/>
          <a:ln w="15875" cap="flat" cmpd="sng">
            <a:solidFill>
              <a:srgbClr val="FF0000"/>
            </a:solidFill>
            <a:prstDash val="solid"/>
            <a:round/>
            <a:headEnd type="none" w="sm" len="sm"/>
            <a:tailEnd type="stealth" w="med" len="med"/>
          </a:ln>
        </p:spPr>
      </p:cxnSp>
      <p:sp>
        <p:nvSpPr>
          <p:cNvPr id="642" name="Google Shape;642;p49"/>
          <p:cNvSpPr txBox="1"/>
          <p:nvPr/>
        </p:nvSpPr>
        <p:spPr>
          <a:xfrm>
            <a:off x="2445728" y="3857628"/>
            <a:ext cx="1697644"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400" b="0" i="0" u="none" strike="noStrike" cap="none">
                <a:solidFill>
                  <a:srgbClr val="00B0F0"/>
                </a:solidFill>
                <a:latin typeface="Calibri"/>
                <a:ea typeface="Calibri"/>
                <a:cs typeface="Calibri"/>
                <a:sym typeface="Calibri"/>
              </a:rPr>
              <a:t> support de stockage</a:t>
            </a:r>
            <a:endParaRPr/>
          </a:p>
        </p:txBody>
      </p:sp>
      <p:sp>
        <p:nvSpPr>
          <p:cNvPr id="643" name="Google Shape;643;p49"/>
          <p:cNvSpPr txBox="1"/>
          <p:nvPr/>
        </p:nvSpPr>
        <p:spPr>
          <a:xfrm>
            <a:off x="6446256" y="3857628"/>
            <a:ext cx="1697644"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400" b="0" i="0" u="none" strike="noStrike" cap="none">
                <a:solidFill>
                  <a:srgbClr val="00B0F0"/>
                </a:solidFill>
                <a:latin typeface="Calibri"/>
                <a:ea typeface="Calibri"/>
                <a:cs typeface="Calibri"/>
                <a:sym typeface="Calibri"/>
              </a:rPr>
              <a:t> support de stockage</a:t>
            </a:r>
            <a:endParaRPr/>
          </a:p>
        </p:txBody>
      </p:sp>
      <p:sp>
        <p:nvSpPr>
          <p:cNvPr id="644" name="Google Shape;644;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37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2"/>
                                        </p:tgtEl>
                                        <p:attrNameLst>
                                          <p:attrName>style.visibility</p:attrName>
                                        </p:attrNameLst>
                                      </p:cBhvr>
                                      <p:to>
                                        <p:strVal val="visible"/>
                                      </p:to>
                                    </p:set>
                                    <p:animEffect transition="in" filter="fade">
                                      <p:cBhvr>
                                        <p:cTn id="7" dur="500"/>
                                        <p:tgtEl>
                                          <p:spTgt spid="632"/>
                                        </p:tgtEl>
                                      </p:cBhvr>
                                    </p:animEffect>
                                  </p:childTnLst>
                                </p:cTn>
                              </p:par>
                              <p:par>
                                <p:cTn id="8" presetID="10" presetClass="entr" presetSubtype="0" fill="hold" nodeType="withEffect">
                                  <p:stCondLst>
                                    <p:cond delay="0"/>
                                  </p:stCondLst>
                                  <p:childTnLst>
                                    <p:set>
                                      <p:cBhvr>
                                        <p:cTn id="9" dur="1" fill="hold">
                                          <p:stCondLst>
                                            <p:cond delay="0"/>
                                          </p:stCondLst>
                                        </p:cTn>
                                        <p:tgtEl>
                                          <p:spTgt spid="631"/>
                                        </p:tgtEl>
                                        <p:attrNameLst>
                                          <p:attrName>style.visibility</p:attrName>
                                        </p:attrNameLst>
                                      </p:cBhvr>
                                      <p:to>
                                        <p:strVal val="visible"/>
                                      </p:to>
                                    </p:set>
                                    <p:animEffect transition="in" filter="fade">
                                      <p:cBhvr>
                                        <p:cTn id="10" dur="500"/>
                                        <p:tgtEl>
                                          <p:spTgt spid="631"/>
                                        </p:tgtEl>
                                      </p:cBhvr>
                                    </p:animEffect>
                                  </p:childTnLst>
                                </p:cTn>
                              </p:par>
                              <p:par>
                                <p:cTn id="11" presetID="10" presetClass="entr" presetSubtype="0" fill="hold" nodeType="withEffect">
                                  <p:stCondLst>
                                    <p:cond delay="0"/>
                                  </p:stCondLst>
                                  <p:childTnLst>
                                    <p:set>
                                      <p:cBhvr>
                                        <p:cTn id="12" dur="1" fill="hold">
                                          <p:stCondLst>
                                            <p:cond delay="0"/>
                                          </p:stCondLst>
                                        </p:cTn>
                                        <p:tgtEl>
                                          <p:spTgt spid="633"/>
                                        </p:tgtEl>
                                        <p:attrNameLst>
                                          <p:attrName>style.visibility</p:attrName>
                                        </p:attrNameLst>
                                      </p:cBhvr>
                                      <p:to>
                                        <p:strVal val="visible"/>
                                      </p:to>
                                    </p:set>
                                    <p:animEffect transition="in" filter="fade">
                                      <p:cBhvr>
                                        <p:cTn id="13" dur="500"/>
                                        <p:tgtEl>
                                          <p:spTgt spid="633"/>
                                        </p:tgtEl>
                                      </p:cBhvr>
                                    </p:animEffect>
                                  </p:childTnLst>
                                </p:cTn>
                              </p:par>
                              <p:par>
                                <p:cTn id="14" presetID="10" presetClass="entr" presetSubtype="0" fill="hold" nodeType="withEffect">
                                  <p:stCondLst>
                                    <p:cond delay="0"/>
                                  </p:stCondLst>
                                  <p:childTnLst>
                                    <p:set>
                                      <p:cBhvr>
                                        <p:cTn id="15" dur="1" fill="hold">
                                          <p:stCondLst>
                                            <p:cond delay="0"/>
                                          </p:stCondLst>
                                        </p:cTn>
                                        <p:tgtEl>
                                          <p:spTgt spid="642"/>
                                        </p:tgtEl>
                                        <p:attrNameLst>
                                          <p:attrName>style.visibility</p:attrName>
                                        </p:attrNameLst>
                                      </p:cBhvr>
                                      <p:to>
                                        <p:strVal val="visible"/>
                                      </p:to>
                                    </p:set>
                                    <p:animEffect transition="in" filter="fade">
                                      <p:cBhvr>
                                        <p:cTn id="16" dur="500"/>
                                        <p:tgtEl>
                                          <p:spTgt spid="64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38"/>
                                        </p:tgtEl>
                                        <p:attrNameLst>
                                          <p:attrName>style.visibility</p:attrName>
                                        </p:attrNameLst>
                                      </p:cBhvr>
                                      <p:to>
                                        <p:strVal val="visible"/>
                                      </p:to>
                                    </p:set>
                                    <p:animEffect transition="in" filter="fade">
                                      <p:cBhvr>
                                        <p:cTn id="21" dur="500"/>
                                        <p:tgtEl>
                                          <p:spTgt spid="638"/>
                                        </p:tgtEl>
                                      </p:cBhvr>
                                    </p:animEffect>
                                  </p:childTnLst>
                                </p:cTn>
                              </p:par>
                              <p:par>
                                <p:cTn id="22" presetID="10" presetClass="entr" presetSubtype="0" fill="hold" nodeType="withEffect">
                                  <p:stCondLst>
                                    <p:cond delay="0"/>
                                  </p:stCondLst>
                                  <p:childTnLst>
                                    <p:set>
                                      <p:cBhvr>
                                        <p:cTn id="23" dur="1" fill="hold">
                                          <p:stCondLst>
                                            <p:cond delay="0"/>
                                          </p:stCondLst>
                                        </p:cTn>
                                        <p:tgtEl>
                                          <p:spTgt spid="637"/>
                                        </p:tgtEl>
                                        <p:attrNameLst>
                                          <p:attrName>style.visibility</p:attrName>
                                        </p:attrNameLst>
                                      </p:cBhvr>
                                      <p:to>
                                        <p:strVal val="visible"/>
                                      </p:to>
                                    </p:set>
                                    <p:animEffect transition="in" filter="fade">
                                      <p:cBhvr>
                                        <p:cTn id="24" dur="500"/>
                                        <p:tgtEl>
                                          <p:spTgt spid="637"/>
                                        </p:tgtEl>
                                      </p:cBhvr>
                                    </p:animEffect>
                                  </p:childTnLst>
                                </p:cTn>
                              </p:par>
                              <p:par>
                                <p:cTn id="25" presetID="10" presetClass="entr" presetSubtype="0" fill="hold" nodeType="withEffect">
                                  <p:stCondLst>
                                    <p:cond delay="0"/>
                                  </p:stCondLst>
                                  <p:childTnLst>
                                    <p:set>
                                      <p:cBhvr>
                                        <p:cTn id="26" dur="1" fill="hold">
                                          <p:stCondLst>
                                            <p:cond delay="0"/>
                                          </p:stCondLst>
                                        </p:cTn>
                                        <p:tgtEl>
                                          <p:spTgt spid="639"/>
                                        </p:tgtEl>
                                        <p:attrNameLst>
                                          <p:attrName>style.visibility</p:attrName>
                                        </p:attrNameLst>
                                      </p:cBhvr>
                                      <p:to>
                                        <p:strVal val="visible"/>
                                      </p:to>
                                    </p:set>
                                    <p:animEffect transition="in" filter="fade">
                                      <p:cBhvr>
                                        <p:cTn id="27" dur="500"/>
                                        <p:tgtEl>
                                          <p:spTgt spid="63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35"/>
                                        </p:tgtEl>
                                        <p:attrNameLst>
                                          <p:attrName>style.visibility</p:attrName>
                                        </p:attrNameLst>
                                      </p:cBhvr>
                                      <p:to>
                                        <p:strVal val="visible"/>
                                      </p:to>
                                    </p:set>
                                    <p:animEffect transition="in" filter="fade">
                                      <p:cBhvr>
                                        <p:cTn id="32" dur="500"/>
                                        <p:tgtEl>
                                          <p:spTgt spid="635"/>
                                        </p:tgtEl>
                                      </p:cBhvr>
                                    </p:animEffect>
                                  </p:childTnLst>
                                </p:cTn>
                              </p:par>
                              <p:par>
                                <p:cTn id="33" presetID="10" presetClass="entr" presetSubtype="0" fill="hold" nodeType="withEffect">
                                  <p:stCondLst>
                                    <p:cond delay="0"/>
                                  </p:stCondLst>
                                  <p:childTnLst>
                                    <p:set>
                                      <p:cBhvr>
                                        <p:cTn id="34" dur="1" fill="hold">
                                          <p:stCondLst>
                                            <p:cond delay="0"/>
                                          </p:stCondLst>
                                        </p:cTn>
                                        <p:tgtEl>
                                          <p:spTgt spid="643"/>
                                        </p:tgtEl>
                                        <p:attrNameLst>
                                          <p:attrName>style.visibility</p:attrName>
                                        </p:attrNameLst>
                                      </p:cBhvr>
                                      <p:to>
                                        <p:strVal val="visible"/>
                                      </p:to>
                                    </p:set>
                                    <p:animEffect transition="in" filter="fade">
                                      <p:cBhvr>
                                        <p:cTn id="35" dur="500"/>
                                        <p:tgtEl>
                                          <p:spTgt spid="643"/>
                                        </p:tgtEl>
                                      </p:cBhvr>
                                    </p:animEffect>
                                  </p:childTnLst>
                                </p:cTn>
                              </p:par>
                              <p:par>
                                <p:cTn id="36" presetID="10" presetClass="entr" presetSubtype="0" fill="hold" nodeType="withEffect">
                                  <p:stCondLst>
                                    <p:cond delay="0"/>
                                  </p:stCondLst>
                                  <p:childTnLst>
                                    <p:set>
                                      <p:cBhvr>
                                        <p:cTn id="37" dur="1" fill="hold">
                                          <p:stCondLst>
                                            <p:cond delay="0"/>
                                          </p:stCondLst>
                                        </p:cTn>
                                        <p:tgtEl>
                                          <p:spTgt spid="634"/>
                                        </p:tgtEl>
                                        <p:attrNameLst>
                                          <p:attrName>style.visibility</p:attrName>
                                        </p:attrNameLst>
                                      </p:cBhvr>
                                      <p:to>
                                        <p:strVal val="visible"/>
                                      </p:to>
                                    </p:set>
                                    <p:animEffect transition="in" filter="fade">
                                      <p:cBhvr>
                                        <p:cTn id="38" dur="500"/>
                                        <p:tgtEl>
                                          <p:spTgt spid="634"/>
                                        </p:tgtEl>
                                      </p:cBhvr>
                                    </p:animEffect>
                                  </p:childTnLst>
                                </p:cTn>
                              </p:par>
                              <p:par>
                                <p:cTn id="39" presetID="10" presetClass="entr" presetSubtype="0" fill="hold" nodeType="withEffect">
                                  <p:stCondLst>
                                    <p:cond delay="0"/>
                                  </p:stCondLst>
                                  <p:childTnLst>
                                    <p:set>
                                      <p:cBhvr>
                                        <p:cTn id="40" dur="1" fill="hold">
                                          <p:stCondLst>
                                            <p:cond delay="0"/>
                                          </p:stCondLst>
                                        </p:cTn>
                                        <p:tgtEl>
                                          <p:spTgt spid="636"/>
                                        </p:tgtEl>
                                        <p:attrNameLst>
                                          <p:attrName>style.visibility</p:attrName>
                                        </p:attrNameLst>
                                      </p:cBhvr>
                                      <p:to>
                                        <p:strVal val="visible"/>
                                      </p:to>
                                    </p:set>
                                    <p:animEffect transition="in" filter="fade">
                                      <p:cBhvr>
                                        <p:cTn id="41" dur="500"/>
                                        <p:tgtEl>
                                          <p:spTgt spid="63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41"/>
                                        </p:tgtEl>
                                        <p:attrNameLst>
                                          <p:attrName>style.visibility</p:attrName>
                                        </p:attrNameLst>
                                      </p:cBhvr>
                                      <p:to>
                                        <p:strVal val="visible"/>
                                      </p:to>
                                    </p:set>
                                    <p:animEffect transition="in" filter="fade">
                                      <p:cBhvr>
                                        <p:cTn id="46" dur="500"/>
                                        <p:tgtEl>
                                          <p:spTgt spid="641"/>
                                        </p:tgtEl>
                                      </p:cBhvr>
                                    </p:animEffect>
                                  </p:childTnLst>
                                </p:cTn>
                              </p:par>
                              <p:par>
                                <p:cTn id="47" presetID="10" presetClass="entr" presetSubtype="0" fill="hold" nodeType="withEffect">
                                  <p:stCondLst>
                                    <p:cond delay="0"/>
                                  </p:stCondLst>
                                  <p:childTnLst>
                                    <p:set>
                                      <p:cBhvr>
                                        <p:cTn id="48" dur="1" fill="hold">
                                          <p:stCondLst>
                                            <p:cond delay="0"/>
                                          </p:stCondLst>
                                        </p:cTn>
                                        <p:tgtEl>
                                          <p:spTgt spid="640"/>
                                        </p:tgtEl>
                                        <p:attrNameLst>
                                          <p:attrName>style.visibility</p:attrName>
                                        </p:attrNameLst>
                                      </p:cBhvr>
                                      <p:to>
                                        <p:strVal val="visible"/>
                                      </p:to>
                                    </p:set>
                                    <p:animEffect transition="in" filter="fade">
                                      <p:cBhvr>
                                        <p:cTn id="49" dur="500"/>
                                        <p:tgtEl>
                                          <p:spTgt spid="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50"/>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rgbClr val="FFFFFF"/>
                </a:solidFill>
                <a:latin typeface="Calibri"/>
                <a:ea typeface="Calibri"/>
                <a:cs typeface="Calibri"/>
                <a:sym typeface="Calibri"/>
              </a:rPr>
              <a:t>Linux </a:t>
            </a:r>
            <a:endParaRPr sz="1800" b="0" i="0" u="none" strike="noStrike" cap="none">
              <a:solidFill>
                <a:srgbClr val="FFFFFF"/>
              </a:solidFill>
              <a:latin typeface="Calibri"/>
              <a:ea typeface="Calibri"/>
              <a:cs typeface="Calibri"/>
              <a:sym typeface="Calibri"/>
            </a:endParaRPr>
          </a:p>
        </p:txBody>
      </p:sp>
      <p:sp>
        <p:nvSpPr>
          <p:cNvPr id="650" name="Google Shape;650;p50"/>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366092"/>
                </a:solidFill>
                <a:latin typeface="Calibri"/>
                <a:ea typeface="Calibri"/>
                <a:cs typeface="Calibri"/>
                <a:sym typeface="Calibri"/>
              </a:rPr>
              <a:t>Chapitre 1: Présentation</a:t>
            </a:r>
            <a:endParaRPr sz="1800" b="0" i="0" u="none" strike="noStrike" cap="none">
              <a:solidFill>
                <a:srgbClr val="366092"/>
              </a:solidFill>
              <a:latin typeface="Calibri"/>
              <a:ea typeface="Calibri"/>
              <a:cs typeface="Calibri"/>
              <a:sym typeface="Calibri"/>
            </a:endParaRPr>
          </a:p>
        </p:txBody>
      </p:sp>
      <p:sp>
        <p:nvSpPr>
          <p:cNvPr id="651" name="Google Shape;651;p50"/>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rgbClr val="0070C0"/>
                </a:solidFill>
                <a:latin typeface="Calibri"/>
                <a:ea typeface="Calibri"/>
                <a:cs typeface="Calibri"/>
                <a:sym typeface="Calibri"/>
              </a:rPr>
              <a:t>Caractères spéciaux</a:t>
            </a:r>
            <a:endParaRPr/>
          </a:p>
        </p:txBody>
      </p:sp>
      <p:sp>
        <p:nvSpPr>
          <p:cNvPr id="652" name="Google Shape;652;p50"/>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FFFFFF"/>
                </a:solidFill>
                <a:latin typeface="Calibri"/>
                <a:ea typeface="Calibri"/>
                <a:cs typeface="Calibri"/>
                <a:sym typeface="Calibri"/>
              </a:rPr>
              <a:t>		    					</a:t>
            </a:r>
            <a:endParaRPr sz="1400" b="0" i="0" u="none" strike="noStrike" cap="none">
              <a:solidFill>
                <a:srgbClr val="FFFFFF"/>
              </a:solidFill>
              <a:latin typeface="Calibri"/>
              <a:ea typeface="Calibri"/>
              <a:cs typeface="Calibri"/>
              <a:sym typeface="Calibri"/>
            </a:endParaRPr>
          </a:p>
        </p:txBody>
      </p:sp>
      <p:sp>
        <p:nvSpPr>
          <p:cNvPr id="653" name="Google Shape;653;p50"/>
          <p:cNvSpPr txBox="1">
            <a:spLocks noGrp="1"/>
          </p:cNvSpPr>
          <p:nvPr>
            <p:ph type="body" idx="1"/>
          </p:nvPr>
        </p:nvSpPr>
        <p:spPr>
          <a:xfrm>
            <a:off x="911253" y="1285860"/>
            <a:ext cx="7661275" cy="4972056"/>
          </a:xfrm>
          <a:prstGeom prst="rect">
            <a:avLst/>
          </a:prstGeom>
          <a:noFill/>
          <a:ln>
            <a:noFill/>
          </a:ln>
        </p:spPr>
        <p:txBody>
          <a:bodyPr spcFirstLastPara="1" wrap="square" lIns="91425" tIns="45700" rIns="91425" bIns="45700" anchor="t" anchorCtr="0">
            <a:normAutofit/>
          </a:bodyPr>
          <a:lstStyle/>
          <a:p>
            <a:pPr marL="339725" lvl="0" indent="-339725" algn="l" rtl="0">
              <a:lnSpc>
                <a:spcPct val="80000"/>
              </a:lnSpc>
              <a:spcBef>
                <a:spcPts val="0"/>
              </a:spcBef>
              <a:spcAft>
                <a:spcPts val="0"/>
              </a:spcAft>
              <a:buClr>
                <a:srgbClr val="006666"/>
              </a:buClr>
              <a:buSzPts val="2400"/>
              <a:buFont typeface="Noto Sans Symbols"/>
              <a:buChar char="▪"/>
            </a:pPr>
            <a:r>
              <a:rPr lang="fr-FR" sz="2400"/>
              <a:t>Certains caractères ont une signification particulière</a:t>
            </a:r>
            <a:endParaRPr/>
          </a:p>
          <a:p>
            <a:pPr marL="739775" lvl="1" indent="-282575" algn="l" rtl="0">
              <a:lnSpc>
                <a:spcPct val="90000"/>
              </a:lnSpc>
              <a:spcBef>
                <a:spcPts val="475"/>
              </a:spcBef>
              <a:spcAft>
                <a:spcPts val="0"/>
              </a:spcAft>
              <a:buClr>
                <a:srgbClr val="99CCCC"/>
              </a:buClr>
              <a:buSzPts val="1260"/>
              <a:buFont typeface="Noto Sans Symbols"/>
              <a:buChar char="●"/>
            </a:pPr>
            <a:r>
              <a:rPr lang="fr-FR" sz="1800"/>
              <a:t>Interprétés par le shell</a:t>
            </a:r>
            <a:endParaRPr/>
          </a:p>
          <a:p>
            <a:pPr marL="339725" lvl="0" indent="-339725" algn="l" rtl="0">
              <a:lnSpc>
                <a:spcPct val="80000"/>
              </a:lnSpc>
              <a:spcBef>
                <a:spcPts val="475"/>
              </a:spcBef>
              <a:spcAft>
                <a:spcPts val="0"/>
              </a:spcAft>
              <a:buClr>
                <a:srgbClr val="006666"/>
              </a:buClr>
              <a:buSzPts val="2400"/>
              <a:buFont typeface="Noto Sans Symbols"/>
              <a:buChar char="▪"/>
            </a:pPr>
            <a:r>
              <a:rPr lang="fr-FR" sz="2400"/>
              <a:t>Astérisque ou étoile : *</a:t>
            </a:r>
            <a:endParaRPr/>
          </a:p>
          <a:p>
            <a:pPr marL="739775" lvl="1" indent="-282575" algn="l" rtl="0">
              <a:lnSpc>
                <a:spcPct val="90000"/>
              </a:lnSpc>
              <a:spcBef>
                <a:spcPts val="475"/>
              </a:spcBef>
              <a:spcAft>
                <a:spcPts val="0"/>
              </a:spcAft>
              <a:buClr>
                <a:srgbClr val="99CCCC"/>
              </a:buClr>
              <a:buSzPts val="1260"/>
              <a:buFont typeface="Noto Sans Symbols"/>
              <a:buChar char="●"/>
            </a:pPr>
            <a:r>
              <a:rPr lang="fr-FR" sz="1800"/>
              <a:t>Interprété comme toute suite de caractères alphanumérique</a:t>
            </a:r>
            <a:endParaRPr/>
          </a:p>
          <a:p>
            <a:pPr marL="739775" lvl="1" indent="-282575" algn="l" rtl="0">
              <a:lnSpc>
                <a:spcPct val="90000"/>
              </a:lnSpc>
              <a:spcBef>
                <a:spcPts val="475"/>
              </a:spcBef>
              <a:spcAft>
                <a:spcPts val="0"/>
              </a:spcAft>
              <a:buClr>
                <a:srgbClr val="99CCCC"/>
              </a:buClr>
              <a:buSzPts val="1260"/>
              <a:buFont typeface="Noto Sans Symbols"/>
              <a:buChar char="●"/>
            </a:pPr>
            <a:r>
              <a:rPr lang="fr-FR" sz="1800"/>
              <a:t>Exemple : Effacer tous les fichiers commençant par « rapport »</a:t>
            </a:r>
            <a:endParaRPr/>
          </a:p>
          <a:p>
            <a:pPr marL="742950" lvl="1" indent="-158750" algn="l" rtl="0">
              <a:spcBef>
                <a:spcPts val="400"/>
              </a:spcBef>
              <a:spcAft>
                <a:spcPts val="0"/>
              </a:spcAft>
              <a:buClr>
                <a:schemeClr val="dk1"/>
              </a:buClr>
              <a:buSzPts val="2000"/>
              <a:buNone/>
            </a:pPr>
            <a:endParaRPr sz="2000">
              <a:latin typeface="Times New Roman"/>
              <a:ea typeface="Times New Roman"/>
              <a:cs typeface="Times New Roman"/>
              <a:sym typeface="Times New Roman"/>
            </a:endParaRPr>
          </a:p>
          <a:p>
            <a:pPr marL="339725" lvl="0" indent="-339725" algn="l" rtl="0">
              <a:lnSpc>
                <a:spcPct val="80000"/>
              </a:lnSpc>
              <a:spcBef>
                <a:spcPts val="475"/>
              </a:spcBef>
              <a:spcAft>
                <a:spcPts val="0"/>
              </a:spcAft>
              <a:buClr>
                <a:srgbClr val="006666"/>
              </a:buClr>
              <a:buSzPts val="2400"/>
              <a:buFont typeface="Noto Sans Symbols"/>
              <a:buChar char="▪"/>
            </a:pPr>
            <a:r>
              <a:rPr lang="fr-FR" sz="2400"/>
              <a:t>Point d’interrogation : ?</a:t>
            </a:r>
            <a:endParaRPr/>
          </a:p>
          <a:p>
            <a:pPr marL="739775" lvl="1" indent="-282575" algn="l" rtl="0">
              <a:lnSpc>
                <a:spcPct val="90000"/>
              </a:lnSpc>
              <a:spcBef>
                <a:spcPts val="475"/>
              </a:spcBef>
              <a:spcAft>
                <a:spcPts val="0"/>
              </a:spcAft>
              <a:buClr>
                <a:srgbClr val="99CCCC"/>
              </a:buClr>
              <a:buSzPts val="1260"/>
              <a:buFont typeface="Noto Sans Symbols"/>
              <a:buChar char="●"/>
            </a:pPr>
            <a:r>
              <a:rPr lang="fr-FR" sz="1800"/>
              <a:t>Interprété comme un seul caractère alphanumérique</a:t>
            </a:r>
            <a:endParaRPr/>
          </a:p>
          <a:p>
            <a:pPr marL="739775" lvl="1" indent="-282575" algn="l" rtl="0">
              <a:lnSpc>
                <a:spcPct val="90000"/>
              </a:lnSpc>
              <a:spcBef>
                <a:spcPts val="475"/>
              </a:spcBef>
              <a:spcAft>
                <a:spcPts val="0"/>
              </a:spcAft>
              <a:buClr>
                <a:srgbClr val="99CCCC"/>
              </a:buClr>
              <a:buSzPts val="1260"/>
              <a:buFont typeface="Noto Sans Symbols"/>
              <a:buChar char="●"/>
            </a:pPr>
            <a:r>
              <a:rPr lang="fr-FR" sz="1800"/>
              <a:t>Exemple : Effacer certains fichiers commençant par « rapport?.doc »</a:t>
            </a:r>
            <a:endParaRPr/>
          </a:p>
          <a:p>
            <a:pPr marL="742950" lvl="1" indent="-158750" algn="l" rtl="0">
              <a:spcBef>
                <a:spcPts val="400"/>
              </a:spcBef>
              <a:spcAft>
                <a:spcPts val="0"/>
              </a:spcAft>
              <a:buClr>
                <a:schemeClr val="dk1"/>
              </a:buClr>
              <a:buSzPts val="2000"/>
              <a:buNone/>
            </a:pPr>
            <a:endParaRPr sz="2000">
              <a:latin typeface="Times New Roman"/>
              <a:ea typeface="Times New Roman"/>
              <a:cs typeface="Times New Roman"/>
              <a:sym typeface="Times New Roman"/>
            </a:endParaRPr>
          </a:p>
          <a:p>
            <a:pPr marL="739775" lvl="1" indent="-282575" algn="l" rtl="0">
              <a:lnSpc>
                <a:spcPct val="90000"/>
              </a:lnSpc>
              <a:spcBef>
                <a:spcPts val="475"/>
              </a:spcBef>
              <a:spcAft>
                <a:spcPts val="0"/>
              </a:spcAft>
              <a:buClr>
                <a:srgbClr val="99CCCC"/>
              </a:buClr>
              <a:buSzPts val="1260"/>
              <a:buFont typeface="Noto Sans Symbols"/>
              <a:buChar char="●"/>
            </a:pPr>
            <a:r>
              <a:rPr lang="fr-FR" sz="1800"/>
              <a:t>« rapport1.doc » sera effacé mais pas « rapport12.doc »</a:t>
            </a:r>
            <a:endParaRPr/>
          </a:p>
          <a:p>
            <a:pPr marL="339725" lvl="0" indent="-339725" algn="l" rtl="0">
              <a:lnSpc>
                <a:spcPct val="80000"/>
              </a:lnSpc>
              <a:spcBef>
                <a:spcPts val="475"/>
              </a:spcBef>
              <a:spcAft>
                <a:spcPts val="0"/>
              </a:spcAft>
              <a:buClr>
                <a:srgbClr val="006666"/>
              </a:buClr>
              <a:buSzPts val="2400"/>
              <a:buFont typeface="Noto Sans Symbols"/>
              <a:buChar char="▪"/>
            </a:pPr>
            <a:r>
              <a:rPr lang="fr-FR" sz="2400"/>
              <a:t>Point virgule : ;</a:t>
            </a:r>
            <a:endParaRPr/>
          </a:p>
          <a:p>
            <a:pPr marL="739775" lvl="1" indent="-282575" algn="l" rtl="0">
              <a:lnSpc>
                <a:spcPct val="90000"/>
              </a:lnSpc>
              <a:spcBef>
                <a:spcPts val="475"/>
              </a:spcBef>
              <a:spcAft>
                <a:spcPts val="0"/>
              </a:spcAft>
              <a:buClr>
                <a:srgbClr val="99CCCC"/>
              </a:buClr>
              <a:buSzPts val="1260"/>
              <a:buFont typeface="Noto Sans Symbols"/>
              <a:buChar char="●"/>
            </a:pPr>
            <a:r>
              <a:rPr lang="fr-FR" sz="1800"/>
              <a:t>Séparateur de commandes</a:t>
            </a:r>
            <a:endParaRPr/>
          </a:p>
          <a:p>
            <a:pPr marL="742950" lvl="1" indent="-285750" algn="l" rtl="0">
              <a:spcBef>
                <a:spcPts val="560"/>
              </a:spcBef>
              <a:spcAft>
                <a:spcPts val="0"/>
              </a:spcAft>
              <a:buClr>
                <a:schemeClr val="dk1"/>
              </a:buClr>
              <a:buSzPts val="2800"/>
              <a:buNone/>
            </a:pPr>
            <a:endParaRPr>
              <a:latin typeface="Arial"/>
              <a:ea typeface="Arial"/>
              <a:cs typeface="Arial"/>
              <a:sym typeface="Arial"/>
            </a:endParaRPr>
          </a:p>
        </p:txBody>
      </p:sp>
      <p:sp>
        <p:nvSpPr>
          <p:cNvPr id="654" name="Google Shape;654;p50"/>
          <p:cNvSpPr/>
          <p:nvPr/>
        </p:nvSpPr>
        <p:spPr>
          <a:xfrm>
            <a:off x="1033491" y="2928934"/>
            <a:ext cx="6500812" cy="285750"/>
          </a:xfrm>
          <a:prstGeom prst="rect">
            <a:avLst/>
          </a:prstGeom>
          <a:solidFill>
            <a:schemeClr val="lt1"/>
          </a:solidFill>
          <a:ln w="25400" cap="flat" cmpd="sng">
            <a:solidFill>
              <a:srgbClr val="FFC000"/>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spcBef>
                <a:spcPts val="0"/>
              </a:spcBef>
              <a:spcAft>
                <a:spcPts val="0"/>
              </a:spcAft>
              <a:buNone/>
            </a:pPr>
            <a:r>
              <a:rPr lang="fr-FR" sz="1400" b="1" i="0" u="none" strike="noStrike" cap="none">
                <a:solidFill>
                  <a:schemeClr val="dk1"/>
                </a:solidFill>
                <a:latin typeface="Droid Sans Mono"/>
                <a:ea typeface="Droid Sans Mono"/>
                <a:cs typeface="Droid Sans Mono"/>
                <a:sym typeface="Droid Sans Mono"/>
              </a:rPr>
              <a:t>rm rapport*</a:t>
            </a:r>
            <a:endParaRPr/>
          </a:p>
        </p:txBody>
      </p:sp>
      <p:sp>
        <p:nvSpPr>
          <p:cNvPr id="655" name="Google Shape;655;p50"/>
          <p:cNvSpPr/>
          <p:nvPr/>
        </p:nvSpPr>
        <p:spPr>
          <a:xfrm>
            <a:off x="962053" y="4257654"/>
            <a:ext cx="6500813" cy="285750"/>
          </a:xfrm>
          <a:prstGeom prst="rect">
            <a:avLst/>
          </a:prstGeom>
          <a:solidFill>
            <a:schemeClr val="lt1"/>
          </a:solidFill>
          <a:ln w="25400" cap="flat" cmpd="sng">
            <a:solidFill>
              <a:srgbClr val="FFC000"/>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spcBef>
                <a:spcPts val="0"/>
              </a:spcBef>
              <a:spcAft>
                <a:spcPts val="0"/>
              </a:spcAft>
              <a:buNone/>
            </a:pPr>
            <a:r>
              <a:rPr lang="fr-FR" sz="1400" b="1" i="0" u="none" strike="noStrike" cap="none">
                <a:solidFill>
                  <a:schemeClr val="dk1"/>
                </a:solidFill>
                <a:latin typeface="Droid Sans Mono"/>
                <a:ea typeface="Droid Sans Mono"/>
                <a:cs typeface="Droid Sans Mono"/>
                <a:sym typeface="Droid Sans Mono"/>
              </a:rPr>
              <a:t>rm rapport?.doc</a:t>
            </a:r>
            <a:endParaRPr/>
          </a:p>
        </p:txBody>
      </p:sp>
      <p:sp>
        <p:nvSpPr>
          <p:cNvPr id="656" name="Google Shape;656;p50"/>
          <p:cNvSpPr/>
          <p:nvPr/>
        </p:nvSpPr>
        <p:spPr>
          <a:xfrm>
            <a:off x="962053" y="5643580"/>
            <a:ext cx="6500813" cy="285750"/>
          </a:xfrm>
          <a:prstGeom prst="rect">
            <a:avLst/>
          </a:prstGeom>
          <a:solidFill>
            <a:schemeClr val="lt1"/>
          </a:solidFill>
          <a:ln w="25400" cap="flat" cmpd="sng">
            <a:solidFill>
              <a:srgbClr val="FFC000"/>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spcBef>
                <a:spcPts val="0"/>
              </a:spcBef>
              <a:spcAft>
                <a:spcPts val="0"/>
              </a:spcAft>
              <a:buNone/>
            </a:pPr>
            <a:r>
              <a:rPr lang="fr-FR" sz="1400" b="1" i="0" u="none" strike="noStrike" cap="none">
                <a:solidFill>
                  <a:schemeClr val="dk1"/>
                </a:solidFill>
                <a:latin typeface="Droid Sans Mono"/>
                <a:ea typeface="Droid Sans Mono"/>
                <a:cs typeface="Droid Sans Mono"/>
                <a:sym typeface="Droid Sans Mono"/>
              </a:rPr>
              <a:t>cp bilan.txt bilan2007.txt ; rm bilan.txt </a:t>
            </a:r>
            <a:endParaRPr/>
          </a:p>
        </p:txBody>
      </p:sp>
      <p:sp>
        <p:nvSpPr>
          <p:cNvPr id="657" name="Google Shape;657;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51"/>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rgbClr val="FFFFFF"/>
                </a:solidFill>
                <a:latin typeface="Calibri"/>
                <a:ea typeface="Calibri"/>
                <a:cs typeface="Calibri"/>
                <a:sym typeface="Calibri"/>
              </a:rPr>
              <a:t>Linux </a:t>
            </a:r>
            <a:endParaRPr sz="1800" b="0" i="0" u="none" strike="noStrike" cap="none">
              <a:solidFill>
                <a:srgbClr val="FFFFFF"/>
              </a:solidFill>
              <a:latin typeface="Calibri"/>
              <a:ea typeface="Calibri"/>
              <a:cs typeface="Calibri"/>
              <a:sym typeface="Calibri"/>
            </a:endParaRPr>
          </a:p>
        </p:txBody>
      </p:sp>
      <p:sp>
        <p:nvSpPr>
          <p:cNvPr id="663" name="Google Shape;663;p51"/>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366092"/>
                </a:solidFill>
                <a:latin typeface="Calibri"/>
                <a:ea typeface="Calibri"/>
                <a:cs typeface="Calibri"/>
                <a:sym typeface="Calibri"/>
              </a:rPr>
              <a:t>Chapitre 1: Présentation</a:t>
            </a:r>
            <a:endParaRPr sz="1800" b="0" i="0" u="none" strike="noStrike" cap="none">
              <a:solidFill>
                <a:srgbClr val="366092"/>
              </a:solidFill>
              <a:latin typeface="Calibri"/>
              <a:ea typeface="Calibri"/>
              <a:cs typeface="Calibri"/>
              <a:sym typeface="Calibri"/>
            </a:endParaRPr>
          </a:p>
        </p:txBody>
      </p:sp>
      <p:sp>
        <p:nvSpPr>
          <p:cNvPr id="664" name="Google Shape;664;p51"/>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rgbClr val="0070C0"/>
                </a:solidFill>
                <a:latin typeface="Calibri"/>
                <a:ea typeface="Calibri"/>
                <a:cs typeface="Calibri"/>
                <a:sym typeface="Calibri"/>
              </a:rPr>
              <a:t>Caractères spéciaux (2)</a:t>
            </a:r>
            <a:endParaRPr/>
          </a:p>
        </p:txBody>
      </p:sp>
      <p:sp>
        <p:nvSpPr>
          <p:cNvPr id="665" name="Google Shape;665;p51"/>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FFFFFF"/>
                </a:solidFill>
                <a:latin typeface="Calibri"/>
                <a:ea typeface="Calibri"/>
                <a:cs typeface="Calibri"/>
                <a:sym typeface="Calibri"/>
              </a:rPr>
              <a:t>		    					</a:t>
            </a:r>
            <a:endParaRPr sz="1400" b="0" i="0" u="none" strike="noStrike" cap="none">
              <a:solidFill>
                <a:srgbClr val="FFFFFF"/>
              </a:solidFill>
              <a:latin typeface="Calibri"/>
              <a:ea typeface="Calibri"/>
              <a:cs typeface="Calibri"/>
              <a:sym typeface="Calibri"/>
            </a:endParaRPr>
          </a:p>
        </p:txBody>
      </p:sp>
      <p:sp>
        <p:nvSpPr>
          <p:cNvPr id="666" name="Google Shape;666;p51"/>
          <p:cNvSpPr txBox="1">
            <a:spLocks noGrp="1"/>
          </p:cNvSpPr>
          <p:nvPr>
            <p:ph type="body" idx="1"/>
          </p:nvPr>
        </p:nvSpPr>
        <p:spPr>
          <a:xfrm>
            <a:off x="839815" y="1285860"/>
            <a:ext cx="7661275" cy="4857784"/>
          </a:xfrm>
          <a:prstGeom prst="rect">
            <a:avLst/>
          </a:prstGeom>
          <a:noFill/>
          <a:ln>
            <a:noFill/>
          </a:ln>
        </p:spPr>
        <p:txBody>
          <a:bodyPr spcFirstLastPara="1" wrap="square" lIns="91425" tIns="45700" rIns="91425" bIns="45700" anchor="t" anchorCtr="0">
            <a:normAutofit/>
          </a:bodyPr>
          <a:lstStyle/>
          <a:p>
            <a:pPr marL="339725" lvl="0" indent="-339725" algn="l" rtl="0">
              <a:lnSpc>
                <a:spcPct val="80000"/>
              </a:lnSpc>
              <a:spcBef>
                <a:spcPts val="0"/>
              </a:spcBef>
              <a:spcAft>
                <a:spcPts val="0"/>
              </a:spcAft>
              <a:buClr>
                <a:srgbClr val="006666"/>
              </a:buClr>
              <a:buSzPts val="2400"/>
              <a:buFont typeface="Noto Sans Symbols"/>
              <a:buChar char="▪"/>
            </a:pPr>
            <a:r>
              <a:rPr lang="fr-FR" sz="2400"/>
              <a:t>Les crochets : []</a:t>
            </a:r>
            <a:endParaRPr/>
          </a:p>
          <a:p>
            <a:pPr marL="739775" lvl="1" indent="-282575" algn="l" rtl="0">
              <a:lnSpc>
                <a:spcPct val="90000"/>
              </a:lnSpc>
              <a:spcBef>
                <a:spcPts val="475"/>
              </a:spcBef>
              <a:spcAft>
                <a:spcPts val="0"/>
              </a:spcAft>
              <a:buClr>
                <a:srgbClr val="99CCCC"/>
              </a:buClr>
              <a:buSzPts val="1260"/>
              <a:buFont typeface="Noto Sans Symbols"/>
              <a:buChar char="●"/>
            </a:pPr>
            <a:r>
              <a:rPr lang="fr-FR" sz="1800"/>
              <a:t>Remplace un caractère choisi parmi ceux énumérés entre les crochets</a:t>
            </a:r>
            <a:endParaRPr/>
          </a:p>
          <a:p>
            <a:pPr marL="739775" lvl="1" indent="-282575" algn="l" rtl="0">
              <a:lnSpc>
                <a:spcPct val="90000"/>
              </a:lnSpc>
              <a:spcBef>
                <a:spcPts val="475"/>
              </a:spcBef>
              <a:spcAft>
                <a:spcPts val="0"/>
              </a:spcAft>
              <a:buClr>
                <a:srgbClr val="99CCCC"/>
              </a:buClr>
              <a:buSzPts val="1260"/>
              <a:buFont typeface="Noto Sans Symbols"/>
              <a:buChar char="●"/>
            </a:pPr>
            <a:r>
              <a:rPr lang="fr-FR" sz="1800"/>
              <a:t>Exemple : Effacer les fichiers dont la 1ère lettre est « a » ou « b » et se terminant par « .txt »</a:t>
            </a:r>
            <a:endParaRPr/>
          </a:p>
          <a:p>
            <a:pPr marL="742950" lvl="1" indent="-171450" algn="l" rtl="0">
              <a:spcBef>
                <a:spcPts val="360"/>
              </a:spcBef>
              <a:spcAft>
                <a:spcPts val="0"/>
              </a:spcAft>
              <a:buClr>
                <a:schemeClr val="dk1"/>
              </a:buClr>
              <a:buSzPts val="1800"/>
              <a:buNone/>
            </a:pPr>
            <a:endParaRPr sz="1800">
              <a:latin typeface="Times New Roman"/>
              <a:ea typeface="Times New Roman"/>
              <a:cs typeface="Times New Roman"/>
              <a:sym typeface="Times New Roman"/>
            </a:endParaRPr>
          </a:p>
          <a:p>
            <a:pPr marL="1143000" lvl="2" indent="-228600" algn="l" rtl="0">
              <a:spcBef>
                <a:spcPts val="360"/>
              </a:spcBef>
              <a:spcAft>
                <a:spcPts val="0"/>
              </a:spcAft>
              <a:buClr>
                <a:schemeClr val="dk1"/>
              </a:buClr>
              <a:buSzPts val="1800"/>
              <a:buChar char="•"/>
            </a:pPr>
            <a:r>
              <a:rPr lang="fr-FR" sz="1800">
                <a:latin typeface="Times New Roman"/>
                <a:ea typeface="Times New Roman"/>
                <a:cs typeface="Times New Roman"/>
                <a:sym typeface="Times New Roman"/>
              </a:rPr>
              <a:t>« args1.txt » et « bilan.txt » seront effacés mais pas « comment.txt » </a:t>
            </a:r>
            <a:endParaRPr/>
          </a:p>
          <a:p>
            <a:pPr marL="739775" lvl="1" indent="-282575" algn="l" rtl="0">
              <a:lnSpc>
                <a:spcPct val="90000"/>
              </a:lnSpc>
              <a:spcBef>
                <a:spcPts val="475"/>
              </a:spcBef>
              <a:spcAft>
                <a:spcPts val="0"/>
              </a:spcAft>
              <a:buClr>
                <a:srgbClr val="99CCCC"/>
              </a:buClr>
              <a:buSzPts val="1260"/>
              <a:buFont typeface="Noto Sans Symbols"/>
              <a:buChar char="●"/>
            </a:pPr>
            <a:r>
              <a:rPr lang="fr-FR" sz="1800"/>
              <a:t>Exemple : Effacer les fichiers numérotés de 10 à 29 </a:t>
            </a:r>
            <a:endParaRPr/>
          </a:p>
          <a:p>
            <a:pPr marL="1143000" lvl="2" indent="-228600" algn="l" rtl="0">
              <a:spcBef>
                <a:spcPts val="360"/>
              </a:spcBef>
              <a:spcAft>
                <a:spcPts val="0"/>
              </a:spcAft>
              <a:buClr>
                <a:schemeClr val="dk1"/>
              </a:buClr>
              <a:buSzPts val="1800"/>
              <a:buChar char="•"/>
            </a:pPr>
            <a:r>
              <a:rPr lang="fr-FR" sz="1800">
                <a:latin typeface="Times New Roman"/>
                <a:ea typeface="Times New Roman"/>
                <a:cs typeface="Times New Roman"/>
                <a:sym typeface="Times New Roman"/>
              </a:rPr>
              <a:t>« rapport12.txt » mais pas « rapport3.txt »</a:t>
            </a:r>
            <a:endParaRPr/>
          </a:p>
          <a:p>
            <a:pPr marL="1143000" lvl="2" indent="-114300" algn="l" rtl="0">
              <a:spcBef>
                <a:spcPts val="360"/>
              </a:spcBef>
              <a:spcAft>
                <a:spcPts val="0"/>
              </a:spcAft>
              <a:buClr>
                <a:schemeClr val="dk1"/>
              </a:buClr>
              <a:buSzPts val="1800"/>
              <a:buNone/>
            </a:pPr>
            <a:endParaRPr sz="1800">
              <a:latin typeface="Times New Roman"/>
              <a:ea typeface="Times New Roman"/>
              <a:cs typeface="Times New Roman"/>
              <a:sym typeface="Times New Roman"/>
            </a:endParaRPr>
          </a:p>
          <a:p>
            <a:pPr marL="339725" lvl="0" indent="-339725" algn="l" rtl="0">
              <a:lnSpc>
                <a:spcPct val="80000"/>
              </a:lnSpc>
              <a:spcBef>
                <a:spcPts val="475"/>
              </a:spcBef>
              <a:spcAft>
                <a:spcPts val="0"/>
              </a:spcAft>
              <a:buClr>
                <a:srgbClr val="006666"/>
              </a:buClr>
              <a:buSzPts val="1400"/>
              <a:buNone/>
            </a:pPr>
            <a:endParaRPr sz="1400"/>
          </a:p>
          <a:p>
            <a:pPr marL="339725" lvl="0" indent="-339725" algn="l" rtl="0">
              <a:lnSpc>
                <a:spcPct val="80000"/>
              </a:lnSpc>
              <a:spcBef>
                <a:spcPts val="475"/>
              </a:spcBef>
              <a:spcAft>
                <a:spcPts val="0"/>
              </a:spcAft>
              <a:buClr>
                <a:srgbClr val="006666"/>
              </a:buClr>
              <a:buSzPts val="2400"/>
              <a:buFont typeface="Noto Sans Symbols"/>
              <a:buChar char="▪"/>
            </a:pPr>
            <a:r>
              <a:rPr lang="fr-FR" sz="2400"/>
              <a:t>L’espace</a:t>
            </a:r>
            <a:endParaRPr sz="2400"/>
          </a:p>
          <a:p>
            <a:pPr marL="739775" lvl="1" indent="-282575" algn="l" rtl="0">
              <a:lnSpc>
                <a:spcPct val="90000"/>
              </a:lnSpc>
              <a:spcBef>
                <a:spcPts val="475"/>
              </a:spcBef>
              <a:spcAft>
                <a:spcPts val="0"/>
              </a:spcAft>
              <a:buClr>
                <a:srgbClr val="99CCCC"/>
              </a:buClr>
              <a:buSzPts val="1260"/>
              <a:buFont typeface="Noto Sans Symbols"/>
              <a:buChar char="●"/>
            </a:pPr>
            <a:r>
              <a:rPr lang="fr-FR" sz="1800"/>
              <a:t>Utilisé comme séparateur de paramètres pour une commande</a:t>
            </a:r>
            <a:endParaRPr/>
          </a:p>
          <a:p>
            <a:pPr marL="739775" lvl="1" indent="-282575" algn="l" rtl="0">
              <a:lnSpc>
                <a:spcPct val="90000"/>
              </a:lnSpc>
              <a:spcBef>
                <a:spcPts val="475"/>
              </a:spcBef>
              <a:spcAft>
                <a:spcPts val="0"/>
              </a:spcAft>
              <a:buClr>
                <a:srgbClr val="99CCCC"/>
              </a:buClr>
              <a:buSzPts val="1260"/>
              <a:buFont typeface="Noto Sans Symbols"/>
              <a:buChar char="●"/>
            </a:pPr>
            <a:r>
              <a:rPr lang="fr-FR" sz="1800"/>
              <a:t>Exemple : Effacement de 2 fichiers passés en paramètres</a:t>
            </a:r>
            <a:endParaRPr/>
          </a:p>
        </p:txBody>
      </p:sp>
      <p:sp>
        <p:nvSpPr>
          <p:cNvPr id="667" name="Google Shape;667;p51"/>
          <p:cNvSpPr/>
          <p:nvPr/>
        </p:nvSpPr>
        <p:spPr>
          <a:xfrm>
            <a:off x="962028" y="2571746"/>
            <a:ext cx="6500813" cy="285750"/>
          </a:xfrm>
          <a:prstGeom prst="rect">
            <a:avLst/>
          </a:prstGeom>
          <a:solidFill>
            <a:schemeClr val="lt1"/>
          </a:solidFill>
          <a:ln w="25400" cap="flat" cmpd="sng">
            <a:solidFill>
              <a:srgbClr val="FFC000"/>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spcBef>
                <a:spcPts val="0"/>
              </a:spcBef>
              <a:spcAft>
                <a:spcPts val="0"/>
              </a:spcAft>
              <a:buNone/>
            </a:pPr>
            <a:r>
              <a:rPr lang="fr-FR" sz="1400" b="0" i="0" u="none" strike="noStrike" cap="none">
                <a:solidFill>
                  <a:schemeClr val="dk1"/>
                </a:solidFill>
                <a:latin typeface="Droid Sans Mono"/>
                <a:ea typeface="Droid Sans Mono"/>
                <a:cs typeface="Droid Sans Mono"/>
                <a:sym typeface="Droid Sans Mono"/>
              </a:rPr>
              <a:t>rm </a:t>
            </a:r>
            <a:r>
              <a:rPr lang="fr-FR" sz="1400" b="1" i="0" u="none" strike="noStrike" cap="none">
                <a:solidFill>
                  <a:schemeClr val="dk1"/>
                </a:solidFill>
                <a:latin typeface="Droid Sans Mono"/>
                <a:ea typeface="Droid Sans Mono"/>
                <a:cs typeface="Droid Sans Mono"/>
                <a:sym typeface="Droid Sans Mono"/>
              </a:rPr>
              <a:t>[ab]</a:t>
            </a:r>
            <a:r>
              <a:rPr lang="fr-FR" sz="1400" b="0" i="0" u="none" strike="noStrike" cap="none">
                <a:solidFill>
                  <a:schemeClr val="dk1"/>
                </a:solidFill>
                <a:latin typeface="Droid Sans Mono"/>
                <a:ea typeface="Droid Sans Mono"/>
                <a:cs typeface="Droid Sans Mono"/>
                <a:sym typeface="Droid Sans Mono"/>
              </a:rPr>
              <a:t>*.txt</a:t>
            </a:r>
            <a:endParaRPr/>
          </a:p>
        </p:txBody>
      </p:sp>
      <p:sp>
        <p:nvSpPr>
          <p:cNvPr id="668" name="Google Shape;668;p51"/>
          <p:cNvSpPr/>
          <p:nvPr/>
        </p:nvSpPr>
        <p:spPr>
          <a:xfrm>
            <a:off x="962028" y="3857628"/>
            <a:ext cx="6500812" cy="285750"/>
          </a:xfrm>
          <a:prstGeom prst="rect">
            <a:avLst/>
          </a:prstGeom>
          <a:solidFill>
            <a:schemeClr val="lt1"/>
          </a:solidFill>
          <a:ln w="25400" cap="flat" cmpd="sng">
            <a:solidFill>
              <a:srgbClr val="FFC000"/>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spcBef>
                <a:spcPts val="0"/>
              </a:spcBef>
              <a:spcAft>
                <a:spcPts val="0"/>
              </a:spcAft>
              <a:buNone/>
            </a:pPr>
            <a:r>
              <a:rPr lang="fr-FR" sz="1400" b="0" i="0" u="none" strike="noStrike" cap="none">
                <a:solidFill>
                  <a:schemeClr val="dk1"/>
                </a:solidFill>
                <a:latin typeface="Droid Sans Mono"/>
                <a:ea typeface="Droid Sans Mono"/>
                <a:cs typeface="Droid Sans Mono"/>
                <a:sym typeface="Droid Sans Mono"/>
              </a:rPr>
              <a:t>rm rapport</a:t>
            </a:r>
            <a:r>
              <a:rPr lang="fr-FR" sz="1400" b="1" i="0" u="none" strike="noStrike" cap="none">
                <a:solidFill>
                  <a:schemeClr val="dk1"/>
                </a:solidFill>
                <a:latin typeface="Droid Sans Mono"/>
                <a:ea typeface="Droid Sans Mono"/>
                <a:cs typeface="Droid Sans Mono"/>
                <a:sym typeface="Droid Sans Mono"/>
              </a:rPr>
              <a:t>[12][0-9]</a:t>
            </a:r>
            <a:r>
              <a:rPr lang="fr-FR" sz="1400" b="0" i="0" u="none" strike="noStrike" cap="none">
                <a:solidFill>
                  <a:schemeClr val="dk1"/>
                </a:solidFill>
                <a:latin typeface="Droid Sans Mono"/>
                <a:ea typeface="Droid Sans Mono"/>
                <a:cs typeface="Droid Sans Mono"/>
                <a:sym typeface="Droid Sans Mono"/>
              </a:rPr>
              <a:t>.txt</a:t>
            </a:r>
            <a:endParaRPr/>
          </a:p>
        </p:txBody>
      </p:sp>
      <p:sp>
        <p:nvSpPr>
          <p:cNvPr id="669" name="Google Shape;669;p51"/>
          <p:cNvSpPr/>
          <p:nvPr/>
        </p:nvSpPr>
        <p:spPr>
          <a:xfrm>
            <a:off x="962074" y="5500704"/>
            <a:ext cx="6500812" cy="285750"/>
          </a:xfrm>
          <a:prstGeom prst="rect">
            <a:avLst/>
          </a:prstGeom>
          <a:solidFill>
            <a:schemeClr val="lt1"/>
          </a:solidFill>
          <a:ln w="25400" cap="flat" cmpd="sng">
            <a:solidFill>
              <a:srgbClr val="FFC000"/>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spcBef>
                <a:spcPts val="0"/>
              </a:spcBef>
              <a:spcAft>
                <a:spcPts val="0"/>
              </a:spcAft>
              <a:buNone/>
            </a:pPr>
            <a:r>
              <a:rPr lang="fr-FR" sz="1400" b="0" i="0" u="none" strike="noStrike" cap="none">
                <a:solidFill>
                  <a:schemeClr val="dk1"/>
                </a:solidFill>
                <a:latin typeface="Droid Sans Mono"/>
                <a:ea typeface="Droid Sans Mono"/>
                <a:cs typeface="Droid Sans Mono"/>
                <a:sym typeface="Droid Sans Mono"/>
              </a:rPr>
              <a:t>rm rapport.doc</a:t>
            </a:r>
            <a:r>
              <a:rPr lang="fr-FR" sz="1400" b="0" i="0" u="none" strike="noStrike" cap="none">
                <a:solidFill>
                  <a:srgbClr val="FFC000"/>
                </a:solidFill>
                <a:latin typeface="Droid Sans Mono"/>
                <a:ea typeface="Droid Sans Mono"/>
                <a:cs typeface="Droid Sans Mono"/>
                <a:sym typeface="Droid Sans Mono"/>
              </a:rPr>
              <a:t> </a:t>
            </a:r>
            <a:r>
              <a:rPr lang="fr-FR" sz="1400" b="0" i="0" u="none" strike="noStrike" cap="none">
                <a:solidFill>
                  <a:schemeClr val="dk1"/>
                </a:solidFill>
                <a:latin typeface="Droid Sans Mono"/>
                <a:ea typeface="Droid Sans Mono"/>
                <a:cs typeface="Droid Sans Mono"/>
                <a:sym typeface="Droid Sans Mono"/>
              </a:rPr>
              <a:t>rapport2008.txt</a:t>
            </a:r>
            <a:endParaRPr/>
          </a:p>
        </p:txBody>
      </p:sp>
      <p:sp>
        <p:nvSpPr>
          <p:cNvPr id="670" name="Google Shape;670;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rgbClr val="FFFFFF"/>
                </a:solidFill>
                <a:latin typeface="Calibri"/>
                <a:ea typeface="Calibri"/>
                <a:cs typeface="Calibri"/>
                <a:sym typeface="Calibri"/>
              </a:rPr>
              <a:t>Linux </a:t>
            </a:r>
            <a:endParaRPr sz="1800" b="0" i="0" u="none" strike="noStrike" cap="none">
              <a:solidFill>
                <a:srgbClr val="FFFFFF"/>
              </a:solidFill>
              <a:latin typeface="Calibri"/>
              <a:ea typeface="Calibri"/>
              <a:cs typeface="Calibri"/>
              <a:sym typeface="Calibri"/>
            </a:endParaRPr>
          </a:p>
        </p:txBody>
      </p:sp>
      <p:sp>
        <p:nvSpPr>
          <p:cNvPr id="123" name="Google Shape;123;p16"/>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366092"/>
                </a:solidFill>
                <a:latin typeface="Calibri"/>
                <a:ea typeface="Calibri"/>
                <a:cs typeface="Calibri"/>
                <a:sym typeface="Calibri"/>
              </a:rPr>
              <a:t>Chapitre 1: Présentation</a:t>
            </a:r>
            <a:endParaRPr sz="1800" b="0" i="0" u="none" strike="noStrike" cap="none">
              <a:solidFill>
                <a:srgbClr val="366092"/>
              </a:solidFill>
              <a:latin typeface="Calibri"/>
              <a:ea typeface="Calibri"/>
              <a:cs typeface="Calibri"/>
              <a:sym typeface="Calibri"/>
            </a:endParaRPr>
          </a:p>
        </p:txBody>
      </p:sp>
      <p:sp>
        <p:nvSpPr>
          <p:cNvPr id="124" name="Google Shape;124;p16"/>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rgbClr val="0070C0"/>
                </a:solidFill>
                <a:latin typeface="Calibri"/>
                <a:ea typeface="Calibri"/>
                <a:cs typeface="Calibri"/>
                <a:sym typeface="Calibri"/>
              </a:rPr>
              <a:t>Système d’exploitation</a:t>
            </a:r>
            <a:endParaRPr sz="2400" b="0" i="0" u="none" strike="noStrike" cap="none">
              <a:solidFill>
                <a:srgbClr val="0070C0"/>
              </a:solidFill>
              <a:latin typeface="Calibri"/>
              <a:ea typeface="Calibri"/>
              <a:cs typeface="Calibri"/>
              <a:sym typeface="Calibri"/>
            </a:endParaRPr>
          </a:p>
        </p:txBody>
      </p:sp>
      <p:sp>
        <p:nvSpPr>
          <p:cNvPr id="125" name="Google Shape;125;p16"/>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FFFFFF"/>
                </a:solidFill>
                <a:latin typeface="Calibri"/>
                <a:ea typeface="Calibri"/>
                <a:cs typeface="Calibri"/>
                <a:sym typeface="Calibri"/>
              </a:rPr>
              <a:t>		    					</a:t>
            </a:r>
            <a:endParaRPr sz="1400" b="0" i="0" u="none" strike="noStrike" cap="none">
              <a:solidFill>
                <a:srgbClr val="FFFFFF"/>
              </a:solidFill>
              <a:latin typeface="Calibri"/>
              <a:ea typeface="Calibri"/>
              <a:cs typeface="Calibri"/>
              <a:sym typeface="Calibri"/>
            </a:endParaRPr>
          </a:p>
        </p:txBody>
      </p:sp>
      <p:sp>
        <p:nvSpPr>
          <p:cNvPr id="126" name="Google Shape;126;p16"/>
          <p:cNvSpPr txBox="1">
            <a:spLocks noGrp="1"/>
          </p:cNvSpPr>
          <p:nvPr>
            <p:ph type="body" idx="1"/>
          </p:nvPr>
        </p:nvSpPr>
        <p:spPr>
          <a:xfrm>
            <a:off x="457200" y="1121148"/>
            <a:ext cx="8229600" cy="4768800"/>
          </a:xfrm>
          <a:prstGeom prst="rect">
            <a:avLst/>
          </a:prstGeom>
          <a:noFill/>
          <a:ln>
            <a:noFill/>
          </a:ln>
        </p:spPr>
        <p:txBody>
          <a:bodyPr spcFirstLastPara="1" wrap="square" lIns="91425" tIns="45700" rIns="91425" bIns="45700" anchor="t" anchorCtr="0">
            <a:normAutofit fontScale="62500" lnSpcReduction="20000"/>
          </a:bodyPr>
          <a:lstStyle/>
          <a:p>
            <a:pPr marL="339725" lvl="0" indent="-302021" algn="just" rtl="0">
              <a:lnSpc>
                <a:spcPct val="150000"/>
              </a:lnSpc>
              <a:spcBef>
                <a:spcPts val="0"/>
              </a:spcBef>
              <a:spcAft>
                <a:spcPts val="0"/>
              </a:spcAft>
              <a:buSzPct val="100000"/>
              <a:buFont typeface="Source Code Pro"/>
              <a:buChar char="▪"/>
            </a:pPr>
            <a:r>
              <a:rPr lang="fr-FR" sz="2250">
                <a:latin typeface="Source Code Pro"/>
                <a:ea typeface="Source Code Pro"/>
                <a:cs typeface="Source Code Pro"/>
                <a:sym typeface="Source Code Pro"/>
              </a:rPr>
              <a:t>Un système d'exploitation (SE), souvent abrégé en OS (Operating System en anglais), est un logiciel essentiel qui gère les ressources matérielles et permet l'exécution d'autres programmes sur un ordinateur ou un appareil informatique</a:t>
            </a:r>
            <a:endParaRPr sz="2250">
              <a:latin typeface="Source Code Pro"/>
              <a:ea typeface="Source Code Pro"/>
              <a:cs typeface="Source Code Pro"/>
              <a:sym typeface="Source Code Pro"/>
            </a:endParaRPr>
          </a:p>
          <a:p>
            <a:pPr marL="339725" lvl="0" indent="-302021" algn="just" rtl="0">
              <a:lnSpc>
                <a:spcPct val="150000"/>
              </a:lnSpc>
              <a:spcBef>
                <a:spcPts val="400"/>
              </a:spcBef>
              <a:spcAft>
                <a:spcPts val="0"/>
              </a:spcAft>
              <a:buClr>
                <a:srgbClr val="006666"/>
              </a:buClr>
              <a:buSzPct val="100000"/>
              <a:buFont typeface="Source Code Pro"/>
              <a:buChar char="▪"/>
            </a:pPr>
            <a:r>
              <a:rPr lang="fr-FR" sz="2250">
                <a:latin typeface="Source Code Pro"/>
                <a:ea typeface="Source Code Pro"/>
                <a:cs typeface="Source Code Pro"/>
                <a:sym typeface="Source Code Pro"/>
              </a:rPr>
              <a:t>C’est l’interface entre l’utilisateur et le matériel.</a:t>
            </a:r>
            <a:endParaRPr sz="2250">
              <a:latin typeface="Source Code Pro"/>
              <a:ea typeface="Source Code Pro"/>
              <a:cs typeface="Source Code Pro"/>
              <a:sym typeface="Source Code Pro"/>
            </a:endParaRPr>
          </a:p>
          <a:p>
            <a:pPr marL="339725" lvl="0" indent="-302021" algn="just" rtl="0">
              <a:lnSpc>
                <a:spcPct val="150000"/>
              </a:lnSpc>
              <a:spcBef>
                <a:spcPts val="400"/>
              </a:spcBef>
              <a:spcAft>
                <a:spcPts val="0"/>
              </a:spcAft>
              <a:buClr>
                <a:srgbClr val="006666"/>
              </a:buClr>
              <a:buSzPct val="100000"/>
              <a:buFont typeface="Source Code Pro"/>
              <a:buChar char="▪"/>
            </a:pPr>
            <a:r>
              <a:rPr lang="fr-FR" sz="2250">
                <a:latin typeface="Source Code Pro"/>
                <a:ea typeface="Source Code Pro"/>
                <a:cs typeface="Source Code Pro"/>
                <a:sym typeface="Source Code Pro"/>
              </a:rPr>
              <a:t>Ses fonctions principales sont:</a:t>
            </a:r>
            <a:endParaRPr sz="2250">
              <a:latin typeface="Source Code Pro"/>
              <a:ea typeface="Source Code Pro"/>
              <a:cs typeface="Source Code Pro"/>
              <a:sym typeface="Source Code Pro"/>
            </a:endParaRPr>
          </a:p>
          <a:p>
            <a:pPr marL="796925" lvl="3" indent="-314721" algn="just" rtl="0">
              <a:lnSpc>
                <a:spcPct val="150000"/>
              </a:lnSpc>
              <a:spcBef>
                <a:spcPts val="360"/>
              </a:spcBef>
              <a:spcAft>
                <a:spcPts val="0"/>
              </a:spcAft>
              <a:buClr>
                <a:srgbClr val="006666"/>
              </a:buClr>
              <a:buSzPct val="100000"/>
              <a:buFont typeface="Source Code Pro"/>
              <a:buChar char="⮚"/>
            </a:pPr>
            <a:r>
              <a:rPr lang="fr-FR" sz="2250">
                <a:latin typeface="Source Code Pro"/>
                <a:ea typeface="Source Code Pro"/>
                <a:cs typeface="Source Code Pro"/>
                <a:sym typeface="Source Code Pro"/>
              </a:rPr>
              <a:t>Contrôle des ressources matérielles </a:t>
            </a:r>
            <a:endParaRPr sz="2250">
              <a:latin typeface="Source Code Pro"/>
              <a:ea typeface="Source Code Pro"/>
              <a:cs typeface="Source Code Pro"/>
              <a:sym typeface="Source Code Pro"/>
            </a:endParaRPr>
          </a:p>
          <a:p>
            <a:pPr marL="796925" lvl="3" indent="-314721" algn="just" rtl="0">
              <a:lnSpc>
                <a:spcPct val="150000"/>
              </a:lnSpc>
              <a:spcBef>
                <a:spcPts val="360"/>
              </a:spcBef>
              <a:spcAft>
                <a:spcPts val="0"/>
              </a:spcAft>
              <a:buSzPct val="100000"/>
              <a:buFont typeface="Source Code Pro"/>
              <a:buChar char="⮚"/>
            </a:pPr>
            <a:r>
              <a:rPr lang="fr-FR" sz="2250">
                <a:latin typeface="Source Code Pro"/>
                <a:ea typeface="Source Code Pro"/>
                <a:cs typeface="Source Code Pro"/>
                <a:sym typeface="Source Code Pro"/>
              </a:rPr>
              <a:t>Gestion des fichiers </a:t>
            </a:r>
            <a:endParaRPr sz="2250">
              <a:latin typeface="Source Code Pro"/>
              <a:ea typeface="Source Code Pro"/>
              <a:cs typeface="Source Code Pro"/>
              <a:sym typeface="Source Code Pro"/>
            </a:endParaRPr>
          </a:p>
          <a:p>
            <a:pPr marL="796925" lvl="3" indent="-314721" algn="just" rtl="0">
              <a:lnSpc>
                <a:spcPct val="150000"/>
              </a:lnSpc>
              <a:spcBef>
                <a:spcPts val="360"/>
              </a:spcBef>
              <a:spcAft>
                <a:spcPts val="0"/>
              </a:spcAft>
              <a:buClr>
                <a:srgbClr val="006666"/>
              </a:buClr>
              <a:buSzPct val="100000"/>
              <a:buFont typeface="Source Code Pro"/>
              <a:buChar char="⮚"/>
            </a:pPr>
            <a:r>
              <a:rPr lang="fr-FR" sz="2250">
                <a:latin typeface="Source Code Pro"/>
                <a:ea typeface="Source Code Pro"/>
                <a:cs typeface="Source Code Pro"/>
                <a:sym typeface="Source Code Pro"/>
              </a:rPr>
              <a:t>Contrôle des processus </a:t>
            </a:r>
            <a:endParaRPr sz="2250">
              <a:latin typeface="Source Code Pro"/>
              <a:ea typeface="Source Code Pro"/>
              <a:cs typeface="Source Code Pro"/>
              <a:sym typeface="Source Code Pro"/>
            </a:endParaRPr>
          </a:p>
          <a:p>
            <a:pPr marL="796925" lvl="3" indent="-314721" algn="just" rtl="0">
              <a:lnSpc>
                <a:spcPct val="150000"/>
              </a:lnSpc>
              <a:spcBef>
                <a:spcPts val="360"/>
              </a:spcBef>
              <a:spcAft>
                <a:spcPts val="0"/>
              </a:spcAft>
              <a:buClr>
                <a:srgbClr val="006666"/>
              </a:buClr>
              <a:buSzPct val="100000"/>
              <a:buFont typeface="Source Code Pro"/>
              <a:buChar char="⮚"/>
            </a:pPr>
            <a:r>
              <a:rPr lang="fr-FR" sz="2250">
                <a:latin typeface="Source Code Pro"/>
                <a:ea typeface="Source Code Pro"/>
                <a:cs typeface="Source Code Pro"/>
                <a:sym typeface="Source Code Pro"/>
              </a:rPr>
              <a:t>Contrôle des périphériques</a:t>
            </a:r>
            <a:endParaRPr sz="2250">
              <a:latin typeface="Source Code Pro"/>
              <a:ea typeface="Source Code Pro"/>
              <a:cs typeface="Source Code Pro"/>
              <a:sym typeface="Source Code Pro"/>
            </a:endParaRPr>
          </a:p>
          <a:p>
            <a:pPr marL="796925" lvl="3" indent="-314721" algn="just" rtl="0">
              <a:lnSpc>
                <a:spcPct val="150000"/>
              </a:lnSpc>
              <a:spcBef>
                <a:spcPts val="360"/>
              </a:spcBef>
              <a:spcAft>
                <a:spcPts val="0"/>
              </a:spcAft>
              <a:buClr>
                <a:srgbClr val="006666"/>
              </a:buClr>
              <a:buSzPct val="100000"/>
              <a:buFont typeface="Source Code Pro"/>
              <a:buChar char="⮚"/>
            </a:pPr>
            <a:r>
              <a:rPr lang="fr-FR" sz="2250">
                <a:latin typeface="Source Code Pro"/>
                <a:ea typeface="Source Code Pro"/>
                <a:cs typeface="Source Code Pro"/>
                <a:sym typeface="Source Code Pro"/>
              </a:rPr>
              <a:t>Interface utilisateur </a:t>
            </a:r>
            <a:endParaRPr sz="2250">
              <a:latin typeface="Source Code Pro"/>
              <a:ea typeface="Source Code Pro"/>
              <a:cs typeface="Source Code Pro"/>
              <a:sym typeface="Source Code Pro"/>
            </a:endParaRPr>
          </a:p>
          <a:p>
            <a:pPr marL="339725" lvl="3" indent="-302021" algn="just" rtl="0">
              <a:lnSpc>
                <a:spcPct val="150000"/>
              </a:lnSpc>
              <a:spcBef>
                <a:spcPts val="400"/>
              </a:spcBef>
              <a:spcAft>
                <a:spcPts val="0"/>
              </a:spcAft>
              <a:buClr>
                <a:srgbClr val="006666"/>
              </a:buClr>
              <a:buSzPct val="100000"/>
              <a:buFont typeface="Source Code Pro"/>
              <a:buChar char="▪"/>
            </a:pPr>
            <a:r>
              <a:rPr lang="fr-FR" sz="2250">
                <a:latin typeface="Source Code Pro"/>
                <a:ea typeface="Source Code Pro"/>
                <a:cs typeface="Source Code Pro"/>
                <a:sym typeface="Source Code Pro"/>
              </a:rPr>
              <a:t>C'est le logiciel de base qui contrôle et coordonne toutes les activités d'un ordinateur pour permettre aux utilisateurs d'interagir avec l'ordinateur et d'exécuter des programmes.</a:t>
            </a:r>
            <a:endParaRPr sz="2250">
              <a:latin typeface="Source Code Pro"/>
              <a:ea typeface="Source Code Pro"/>
              <a:cs typeface="Source Code Pro"/>
              <a:sym typeface="Source Code Pro"/>
            </a:endParaRPr>
          </a:p>
          <a:p>
            <a:pPr marL="796925" lvl="3" indent="-339725" algn="just" rtl="0">
              <a:spcBef>
                <a:spcPts val="360"/>
              </a:spcBef>
              <a:spcAft>
                <a:spcPts val="0"/>
              </a:spcAft>
              <a:buClr>
                <a:srgbClr val="006666"/>
              </a:buClr>
              <a:buSzPct val="100000"/>
              <a:buNone/>
            </a:pPr>
            <a:endParaRPr sz="1800"/>
          </a:p>
          <a:p>
            <a:pPr marL="796925" lvl="3" indent="-339725" algn="just" rtl="0">
              <a:spcBef>
                <a:spcPts val="360"/>
              </a:spcBef>
              <a:spcAft>
                <a:spcPts val="0"/>
              </a:spcAft>
              <a:buClr>
                <a:srgbClr val="006666"/>
              </a:buClr>
              <a:buSzPct val="100000"/>
              <a:buNone/>
            </a:pPr>
            <a:endParaRPr sz="1800"/>
          </a:p>
        </p:txBody>
      </p:sp>
      <p:sp>
        <p:nvSpPr>
          <p:cNvPr id="127" name="Google Shape;12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52"/>
          <p:cNvSpPr/>
          <p:nvPr/>
        </p:nvSpPr>
        <p:spPr>
          <a:xfrm>
            <a:off x="142844" y="104604"/>
            <a:ext cx="3000300"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rgbClr val="FFFFFF"/>
                </a:solidFill>
                <a:latin typeface="Calibri"/>
                <a:ea typeface="Calibri"/>
                <a:cs typeface="Calibri"/>
                <a:sym typeface="Calibri"/>
              </a:rPr>
              <a:t>Linux </a:t>
            </a:r>
            <a:endParaRPr sz="1800" b="0" i="0" u="none" strike="noStrike" cap="none">
              <a:solidFill>
                <a:srgbClr val="FFFFFF"/>
              </a:solidFill>
              <a:latin typeface="Calibri"/>
              <a:ea typeface="Calibri"/>
              <a:cs typeface="Calibri"/>
              <a:sym typeface="Calibri"/>
            </a:endParaRPr>
          </a:p>
        </p:txBody>
      </p:sp>
      <p:sp>
        <p:nvSpPr>
          <p:cNvPr id="676" name="Google Shape;676;p52"/>
          <p:cNvSpPr/>
          <p:nvPr/>
        </p:nvSpPr>
        <p:spPr>
          <a:xfrm>
            <a:off x="3143240" y="71414"/>
            <a:ext cx="5857800"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366092"/>
                </a:solidFill>
                <a:latin typeface="Calibri"/>
                <a:ea typeface="Calibri"/>
                <a:cs typeface="Calibri"/>
                <a:sym typeface="Calibri"/>
              </a:rPr>
              <a:t>Chapitre 1: Présentation</a:t>
            </a:r>
            <a:endParaRPr sz="1800" b="0" i="0" u="none" strike="noStrike" cap="none">
              <a:solidFill>
                <a:srgbClr val="366092"/>
              </a:solidFill>
              <a:latin typeface="Calibri"/>
              <a:ea typeface="Calibri"/>
              <a:cs typeface="Calibri"/>
              <a:sym typeface="Calibri"/>
            </a:endParaRPr>
          </a:p>
        </p:txBody>
      </p:sp>
      <p:sp>
        <p:nvSpPr>
          <p:cNvPr id="677" name="Google Shape;677;p52"/>
          <p:cNvSpPr/>
          <p:nvPr/>
        </p:nvSpPr>
        <p:spPr>
          <a:xfrm>
            <a:off x="142844" y="428604"/>
            <a:ext cx="8858400" cy="428700"/>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TP1</a:t>
            </a:r>
            <a:endParaRPr/>
          </a:p>
        </p:txBody>
      </p:sp>
      <p:sp>
        <p:nvSpPr>
          <p:cNvPr id="678" name="Google Shape;678;p52"/>
          <p:cNvSpPr/>
          <p:nvPr/>
        </p:nvSpPr>
        <p:spPr>
          <a:xfrm>
            <a:off x="142844" y="6357958"/>
            <a:ext cx="8858400" cy="285900"/>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fadeDir="5400012"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FFFFFF"/>
                </a:solidFill>
                <a:latin typeface="Calibri"/>
                <a:ea typeface="Calibri"/>
                <a:cs typeface="Calibri"/>
                <a:sym typeface="Calibri"/>
              </a:rPr>
              <a:t>		    					</a:t>
            </a:r>
            <a:endParaRPr sz="1400" b="0" i="0" u="none" strike="noStrike" cap="none">
              <a:solidFill>
                <a:srgbClr val="FFFFFF"/>
              </a:solidFill>
              <a:latin typeface="Calibri"/>
              <a:ea typeface="Calibri"/>
              <a:cs typeface="Calibri"/>
              <a:sym typeface="Calibri"/>
            </a:endParaRPr>
          </a:p>
        </p:txBody>
      </p:sp>
      <p:sp>
        <p:nvSpPr>
          <p:cNvPr id="679" name="Google Shape;679;p5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53"/>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lt1"/>
                </a:solidFill>
                <a:latin typeface="Calibri"/>
                <a:ea typeface="Calibri"/>
                <a:cs typeface="Calibri"/>
                <a:sym typeface="Calibri"/>
              </a:rPr>
              <a:t>Linux </a:t>
            </a:r>
            <a:endParaRPr/>
          </a:p>
        </p:txBody>
      </p:sp>
      <p:sp>
        <p:nvSpPr>
          <p:cNvPr id="685" name="Google Shape;685;p53"/>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366092"/>
                </a:solidFill>
                <a:latin typeface="Calibri"/>
                <a:ea typeface="Calibri"/>
                <a:cs typeface="Calibri"/>
                <a:sym typeface="Calibri"/>
              </a:rPr>
              <a:t>Chapitre 2: Les commandes de base (Suite)</a:t>
            </a:r>
            <a:endParaRPr/>
          </a:p>
        </p:txBody>
      </p:sp>
      <p:sp>
        <p:nvSpPr>
          <p:cNvPr id="686" name="Google Shape;686;p53"/>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chemeClr val="lt1"/>
                </a:solidFill>
                <a:latin typeface="Calibri"/>
                <a:ea typeface="Calibri"/>
                <a:cs typeface="Calibri"/>
                <a:sym typeface="Calibri"/>
              </a:rPr>
              <a:t>		    					</a:t>
            </a:r>
            <a:endParaRPr sz="1400">
              <a:solidFill>
                <a:schemeClr val="lt1"/>
              </a:solidFill>
              <a:latin typeface="Calibri"/>
              <a:ea typeface="Calibri"/>
              <a:cs typeface="Calibri"/>
              <a:sym typeface="Calibri"/>
            </a:endParaRPr>
          </a:p>
        </p:txBody>
      </p:sp>
      <p:sp>
        <p:nvSpPr>
          <p:cNvPr id="687" name="Google Shape;687;p53"/>
          <p:cNvSpPr txBox="1"/>
          <p:nvPr/>
        </p:nvSpPr>
        <p:spPr>
          <a:xfrm>
            <a:off x="142844" y="2928934"/>
            <a:ext cx="8786874" cy="642942"/>
          </a:xfrm>
          <a:prstGeom prst="rect">
            <a:avLst/>
          </a:prstGeom>
          <a:solidFill>
            <a:schemeClr val="lt1"/>
          </a:solidFill>
          <a:ln>
            <a:noFill/>
          </a:ln>
        </p:spPr>
        <p:txBody>
          <a:bodyPr spcFirstLastPara="1" wrap="square" lIns="91425" tIns="45700" rIns="91425" bIns="45700" anchor="ctr" anchorCtr="0">
            <a:normAutofit fontScale="92500" lnSpcReduction="20000"/>
          </a:bodyPr>
          <a:lstStyle/>
          <a:p>
            <a:pPr marL="0" marR="0" lvl="0" indent="0" algn="ctr" rtl="0">
              <a:lnSpc>
                <a:spcPct val="100000"/>
              </a:lnSpc>
              <a:spcBef>
                <a:spcPts val="0"/>
              </a:spcBef>
              <a:spcAft>
                <a:spcPts val="0"/>
              </a:spcAft>
              <a:buClr>
                <a:srgbClr val="366092"/>
              </a:buClr>
              <a:buSzPct val="100000"/>
              <a:buFont typeface="Calibri"/>
              <a:buNone/>
            </a:pPr>
            <a:r>
              <a:rPr lang="fr-FR" sz="4400" b="0" i="0" u="none" strike="noStrike" cap="none">
                <a:solidFill>
                  <a:srgbClr val="366092"/>
                </a:solidFill>
                <a:latin typeface="Calibri"/>
                <a:ea typeface="Calibri"/>
                <a:cs typeface="Calibri"/>
                <a:sym typeface="Calibri"/>
              </a:rPr>
              <a:t>Les commandes de base (Suite)</a:t>
            </a:r>
            <a:endParaRPr/>
          </a:p>
        </p:txBody>
      </p:sp>
      <p:sp>
        <p:nvSpPr>
          <p:cNvPr id="688" name="Google Shape;688;p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54"/>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Linux </a:t>
            </a:r>
            <a:endParaRPr/>
          </a:p>
        </p:txBody>
      </p:sp>
      <p:sp>
        <p:nvSpPr>
          <p:cNvPr id="694" name="Google Shape;694;p54"/>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2: Les commandes de bases (Suite)</a:t>
            </a:r>
            <a:endParaRPr/>
          </a:p>
        </p:txBody>
      </p:sp>
      <p:sp>
        <p:nvSpPr>
          <p:cNvPr id="695" name="Google Shape;695;p54"/>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La commande grep</a:t>
            </a:r>
            <a:endParaRPr sz="2400">
              <a:solidFill>
                <a:srgbClr val="0070C0"/>
              </a:solidFill>
              <a:latin typeface="Calibri"/>
              <a:ea typeface="Calibri"/>
              <a:cs typeface="Calibri"/>
              <a:sym typeface="Calibri"/>
            </a:endParaRPr>
          </a:p>
        </p:txBody>
      </p:sp>
      <p:sp>
        <p:nvSpPr>
          <p:cNvPr id="696" name="Google Shape;696;p54"/>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chemeClr val="lt1"/>
                </a:solidFill>
                <a:latin typeface="Calibri"/>
                <a:ea typeface="Calibri"/>
                <a:cs typeface="Calibri"/>
                <a:sym typeface="Calibri"/>
              </a:rPr>
              <a:t>		    					</a:t>
            </a:r>
            <a:endParaRPr sz="1400">
              <a:solidFill>
                <a:schemeClr val="lt1"/>
              </a:solidFill>
              <a:latin typeface="Calibri"/>
              <a:ea typeface="Calibri"/>
              <a:cs typeface="Calibri"/>
              <a:sym typeface="Calibri"/>
            </a:endParaRPr>
          </a:p>
        </p:txBody>
      </p:sp>
      <p:sp>
        <p:nvSpPr>
          <p:cNvPr id="697" name="Google Shape;697;p54"/>
          <p:cNvSpPr/>
          <p:nvPr/>
        </p:nvSpPr>
        <p:spPr>
          <a:xfrm>
            <a:off x="898299" y="1245899"/>
            <a:ext cx="7715400" cy="4297500"/>
          </a:xfrm>
          <a:prstGeom prst="rect">
            <a:avLst/>
          </a:prstGeom>
          <a:noFill/>
          <a:ln>
            <a:noFill/>
          </a:ln>
        </p:spPr>
        <p:txBody>
          <a:bodyPr spcFirstLastPara="1" wrap="square" lIns="91425" tIns="45700" rIns="91425" bIns="45700" anchor="t" anchorCtr="0">
            <a:noAutofit/>
          </a:bodyPr>
          <a:lstStyle/>
          <a:p>
            <a:pPr marL="339725" marR="0" lvl="0" indent="-333375" algn="l" rtl="0">
              <a:lnSpc>
                <a:spcPct val="115000"/>
              </a:lnSpc>
              <a:spcBef>
                <a:spcPts val="0"/>
              </a:spcBef>
              <a:spcAft>
                <a:spcPts val="0"/>
              </a:spcAft>
              <a:buClr>
                <a:srgbClr val="006666"/>
              </a:buClr>
              <a:buSzPts val="2800"/>
              <a:buFont typeface="Noto Sans Symbols"/>
              <a:buChar char="▪"/>
            </a:pPr>
            <a:r>
              <a:rPr lang="fr-FR" sz="2800">
                <a:solidFill>
                  <a:schemeClr val="dk1"/>
                </a:solidFill>
                <a:latin typeface="Calibri"/>
                <a:ea typeface="Calibri"/>
                <a:cs typeface="Calibri"/>
                <a:sym typeface="Calibri"/>
              </a:rPr>
              <a:t>Syntaxe </a:t>
            </a:r>
            <a:endParaRPr sz="1300"/>
          </a:p>
          <a:p>
            <a:pPr marL="0" marR="0" lvl="0" indent="0" algn="l" rtl="0">
              <a:lnSpc>
                <a:spcPct val="115000"/>
              </a:lnSpc>
              <a:spcBef>
                <a:spcPts val="0"/>
              </a:spcBef>
              <a:spcAft>
                <a:spcPts val="0"/>
              </a:spcAft>
              <a:buNone/>
            </a:pPr>
            <a:r>
              <a:rPr lang="fr-FR" sz="2800">
                <a:solidFill>
                  <a:schemeClr val="dk1"/>
                </a:solidFill>
                <a:latin typeface="Calibri"/>
                <a:ea typeface="Calibri"/>
                <a:cs typeface="Calibri"/>
                <a:sym typeface="Calibri"/>
              </a:rPr>
              <a:t>	$  grep  [options] </a:t>
            </a:r>
            <a:r>
              <a:rPr lang="fr-FR" sz="2800">
                <a:solidFill>
                  <a:srgbClr val="FF0000"/>
                </a:solidFill>
                <a:latin typeface="Calibri"/>
                <a:ea typeface="Calibri"/>
                <a:cs typeface="Calibri"/>
                <a:sym typeface="Calibri"/>
              </a:rPr>
              <a:t> MOTIF</a:t>
            </a:r>
            <a:r>
              <a:rPr lang="fr-FR" sz="2800">
                <a:solidFill>
                  <a:schemeClr val="dk1"/>
                </a:solidFill>
                <a:latin typeface="Calibri"/>
                <a:ea typeface="Calibri"/>
                <a:cs typeface="Calibri"/>
                <a:sym typeface="Calibri"/>
              </a:rPr>
              <a:t>  [FICHIERS...] </a:t>
            </a:r>
            <a:endParaRPr sz="1300"/>
          </a:p>
          <a:p>
            <a:pPr marL="0" marR="0" lvl="0" indent="0" algn="l" rtl="0">
              <a:lnSpc>
                <a:spcPct val="115000"/>
              </a:lnSpc>
              <a:spcBef>
                <a:spcPts val="0"/>
              </a:spcBef>
              <a:spcAft>
                <a:spcPts val="0"/>
              </a:spcAft>
              <a:buNone/>
            </a:pPr>
            <a:endParaRPr sz="500">
              <a:solidFill>
                <a:schemeClr val="dk1"/>
              </a:solidFill>
              <a:latin typeface="Calibri"/>
              <a:ea typeface="Calibri"/>
              <a:cs typeface="Calibri"/>
              <a:sym typeface="Calibri"/>
            </a:endParaRPr>
          </a:p>
          <a:p>
            <a:pPr marL="0" marR="0" lvl="0" indent="0" algn="l" rtl="0">
              <a:lnSpc>
                <a:spcPct val="115000"/>
              </a:lnSpc>
              <a:spcBef>
                <a:spcPts val="0"/>
              </a:spcBef>
              <a:spcAft>
                <a:spcPts val="0"/>
              </a:spcAft>
              <a:buNone/>
            </a:pPr>
            <a:endParaRPr sz="700">
              <a:solidFill>
                <a:schemeClr val="dk1"/>
              </a:solidFill>
              <a:latin typeface="Times New Roman"/>
              <a:ea typeface="Times New Roman"/>
              <a:cs typeface="Times New Roman"/>
              <a:sym typeface="Times New Roman"/>
            </a:endParaRPr>
          </a:p>
          <a:p>
            <a:pPr marL="339725" marR="0" lvl="0" indent="-339725" algn="l" rtl="0">
              <a:lnSpc>
                <a:spcPct val="115000"/>
              </a:lnSpc>
              <a:spcBef>
                <a:spcPts val="475"/>
              </a:spcBef>
              <a:spcAft>
                <a:spcPts val="0"/>
              </a:spcAft>
              <a:buNone/>
            </a:pPr>
            <a:r>
              <a:rPr lang="fr-FR" sz="2600" b="1">
                <a:solidFill>
                  <a:schemeClr val="dk1"/>
                </a:solidFill>
                <a:latin typeface="Calibri"/>
                <a:ea typeface="Calibri"/>
                <a:cs typeface="Calibri"/>
                <a:sym typeface="Calibri"/>
              </a:rPr>
              <a:t>grep</a:t>
            </a:r>
            <a:r>
              <a:rPr lang="fr-FR" sz="2600">
                <a:solidFill>
                  <a:schemeClr val="dk1"/>
                </a:solidFill>
                <a:latin typeface="Calibri"/>
                <a:ea typeface="Calibri"/>
                <a:cs typeface="Calibri"/>
                <a:sym typeface="Calibri"/>
              </a:rPr>
              <a:t> </a:t>
            </a:r>
            <a:r>
              <a:rPr lang="fr-FR" sz="2600">
                <a:solidFill>
                  <a:srgbClr val="38761D"/>
                </a:solidFill>
                <a:latin typeface="Calibri"/>
                <a:ea typeface="Calibri"/>
                <a:cs typeface="Calibri"/>
                <a:sym typeface="Calibri"/>
              </a:rPr>
              <a:t>recherche un motif dans un fichier</a:t>
            </a:r>
            <a:endParaRPr sz="1300">
              <a:solidFill>
                <a:srgbClr val="38761D"/>
              </a:solidFill>
            </a:endParaRPr>
          </a:p>
          <a:p>
            <a:pPr marL="0" marR="0" lvl="0" indent="0" algn="l" rtl="0">
              <a:lnSpc>
                <a:spcPct val="90000"/>
              </a:lnSpc>
              <a:spcBef>
                <a:spcPts val="0"/>
              </a:spcBef>
              <a:spcAft>
                <a:spcPts val="0"/>
              </a:spcAft>
              <a:buNone/>
            </a:pPr>
            <a:endParaRPr sz="2400" b="1" u="sng">
              <a:solidFill>
                <a:schemeClr val="dk1"/>
              </a:solidFill>
              <a:latin typeface="Times New Roman"/>
              <a:ea typeface="Times New Roman"/>
              <a:cs typeface="Times New Roman"/>
              <a:sym typeface="Times New Roman"/>
            </a:endParaRPr>
          </a:p>
          <a:p>
            <a:pPr marL="339725" marR="0" lvl="0" indent="-333375" algn="l" rtl="0">
              <a:lnSpc>
                <a:spcPct val="150000"/>
              </a:lnSpc>
              <a:spcBef>
                <a:spcPts val="475"/>
              </a:spcBef>
              <a:spcAft>
                <a:spcPts val="0"/>
              </a:spcAft>
              <a:buClr>
                <a:srgbClr val="006666"/>
              </a:buClr>
              <a:buSzPts val="2300"/>
              <a:buFont typeface="Noto Sans Symbols"/>
              <a:buChar char="▪"/>
            </a:pPr>
            <a:r>
              <a:rPr lang="fr-FR" sz="2300">
                <a:solidFill>
                  <a:schemeClr val="dk1"/>
                </a:solidFill>
                <a:latin typeface="Calibri"/>
                <a:ea typeface="Calibri"/>
                <a:cs typeface="Calibri"/>
                <a:sym typeface="Calibri"/>
              </a:rPr>
              <a:t>Le motif peut être une expression régulière :</a:t>
            </a:r>
            <a:endParaRPr sz="2300">
              <a:solidFill>
                <a:schemeClr val="dk1"/>
              </a:solidFill>
              <a:latin typeface="Calibri"/>
              <a:ea typeface="Calibri"/>
              <a:cs typeface="Calibri"/>
              <a:sym typeface="Calibri"/>
            </a:endParaRPr>
          </a:p>
          <a:p>
            <a:pPr marL="457200" marR="0" lvl="0" indent="0" algn="l" rtl="0">
              <a:lnSpc>
                <a:spcPct val="150000"/>
              </a:lnSpc>
              <a:spcBef>
                <a:spcPts val="475"/>
              </a:spcBef>
              <a:spcAft>
                <a:spcPts val="0"/>
              </a:spcAft>
              <a:buNone/>
            </a:pPr>
            <a:r>
              <a:rPr lang="fr-FR" sz="2300">
                <a:solidFill>
                  <a:schemeClr val="dk1"/>
                </a:solidFill>
                <a:latin typeface="Calibri"/>
                <a:ea typeface="Calibri"/>
                <a:cs typeface="Calibri"/>
                <a:sym typeface="Calibri"/>
              </a:rPr>
              <a:t>Une « </a:t>
            </a:r>
            <a:r>
              <a:rPr lang="fr-FR" sz="2300" b="1">
                <a:solidFill>
                  <a:schemeClr val="dk1"/>
                </a:solidFill>
                <a:latin typeface="Calibri"/>
                <a:ea typeface="Calibri"/>
                <a:cs typeface="Calibri"/>
                <a:sym typeface="Calibri"/>
              </a:rPr>
              <a:t>expression régulière</a:t>
            </a:r>
            <a:r>
              <a:rPr lang="fr-FR" sz="2300">
                <a:solidFill>
                  <a:schemeClr val="dk1"/>
                </a:solidFill>
                <a:latin typeface="Calibri"/>
                <a:ea typeface="Calibri"/>
                <a:cs typeface="Calibri"/>
                <a:sym typeface="Calibri"/>
              </a:rPr>
              <a:t> » est une chaîne de texte qui décrit un</a:t>
            </a:r>
            <a:r>
              <a:rPr lang="fr-FR" sz="2300">
                <a:solidFill>
                  <a:srgbClr val="FF0000"/>
                </a:solidFill>
                <a:latin typeface="Calibri"/>
                <a:ea typeface="Calibri"/>
                <a:cs typeface="Calibri"/>
                <a:sym typeface="Calibri"/>
              </a:rPr>
              <a:t> modèle</a:t>
            </a:r>
            <a:r>
              <a:rPr lang="fr-FR" sz="2300">
                <a:solidFill>
                  <a:schemeClr val="dk1"/>
                </a:solidFill>
                <a:latin typeface="Calibri"/>
                <a:ea typeface="Calibri"/>
                <a:cs typeface="Calibri"/>
                <a:sym typeface="Calibri"/>
              </a:rPr>
              <a:t> de recherche spécifique.</a:t>
            </a:r>
            <a:endParaRPr sz="2300">
              <a:solidFill>
                <a:schemeClr val="dk1"/>
              </a:solidFill>
              <a:latin typeface="Calibri"/>
              <a:ea typeface="Calibri"/>
              <a:cs typeface="Calibri"/>
              <a:sym typeface="Calibri"/>
            </a:endParaRPr>
          </a:p>
        </p:txBody>
      </p:sp>
      <p:sp>
        <p:nvSpPr>
          <p:cNvPr id="698" name="Google Shape;698;p5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55"/>
          <p:cNvSpPr/>
          <p:nvPr/>
        </p:nvSpPr>
        <p:spPr>
          <a:xfrm>
            <a:off x="142844" y="104604"/>
            <a:ext cx="3000300"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Linux </a:t>
            </a:r>
            <a:endParaRPr/>
          </a:p>
        </p:txBody>
      </p:sp>
      <p:sp>
        <p:nvSpPr>
          <p:cNvPr id="704" name="Google Shape;704;p55"/>
          <p:cNvSpPr/>
          <p:nvPr/>
        </p:nvSpPr>
        <p:spPr>
          <a:xfrm>
            <a:off x="3143240" y="71414"/>
            <a:ext cx="5857800"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2: Les commandes de bases (Suite)</a:t>
            </a:r>
            <a:endParaRPr/>
          </a:p>
        </p:txBody>
      </p:sp>
      <p:sp>
        <p:nvSpPr>
          <p:cNvPr id="705" name="Google Shape;705;p55"/>
          <p:cNvSpPr/>
          <p:nvPr/>
        </p:nvSpPr>
        <p:spPr>
          <a:xfrm>
            <a:off x="142844" y="428604"/>
            <a:ext cx="8858400" cy="428700"/>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Les expressions régulieres </a:t>
            </a:r>
            <a:endParaRPr sz="2400">
              <a:solidFill>
                <a:srgbClr val="0070C0"/>
              </a:solidFill>
              <a:latin typeface="Calibri"/>
              <a:ea typeface="Calibri"/>
              <a:cs typeface="Calibri"/>
              <a:sym typeface="Calibri"/>
            </a:endParaRPr>
          </a:p>
        </p:txBody>
      </p:sp>
      <p:sp>
        <p:nvSpPr>
          <p:cNvPr id="706" name="Google Shape;706;p55"/>
          <p:cNvSpPr/>
          <p:nvPr/>
        </p:nvSpPr>
        <p:spPr>
          <a:xfrm>
            <a:off x="142844" y="6357958"/>
            <a:ext cx="8858400" cy="285900"/>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fadeDir="5400012"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chemeClr val="lt1"/>
                </a:solidFill>
                <a:latin typeface="Calibri"/>
                <a:ea typeface="Calibri"/>
                <a:cs typeface="Calibri"/>
                <a:sym typeface="Calibri"/>
              </a:rPr>
              <a:t>		    					</a:t>
            </a:r>
            <a:endParaRPr sz="1400">
              <a:solidFill>
                <a:schemeClr val="lt1"/>
              </a:solidFill>
              <a:latin typeface="Calibri"/>
              <a:ea typeface="Calibri"/>
              <a:cs typeface="Calibri"/>
              <a:sym typeface="Calibri"/>
            </a:endParaRPr>
          </a:p>
        </p:txBody>
      </p:sp>
      <p:sp>
        <p:nvSpPr>
          <p:cNvPr id="707" name="Google Shape;707;p55"/>
          <p:cNvSpPr/>
          <p:nvPr/>
        </p:nvSpPr>
        <p:spPr>
          <a:xfrm>
            <a:off x="785349" y="1366699"/>
            <a:ext cx="7715400" cy="4297500"/>
          </a:xfrm>
          <a:prstGeom prst="rect">
            <a:avLst/>
          </a:prstGeom>
          <a:noFill/>
          <a:ln>
            <a:noFill/>
          </a:ln>
        </p:spPr>
        <p:txBody>
          <a:bodyPr spcFirstLastPara="1" wrap="square" lIns="91425" tIns="45700" rIns="91425" bIns="45700" anchor="t" anchorCtr="0">
            <a:noAutofit/>
          </a:bodyPr>
          <a:lstStyle/>
          <a:p>
            <a:pPr marL="457200" marR="0" lvl="0" indent="0" algn="l" rtl="0">
              <a:lnSpc>
                <a:spcPct val="70000"/>
              </a:lnSpc>
              <a:spcBef>
                <a:spcPts val="475"/>
              </a:spcBef>
              <a:spcAft>
                <a:spcPts val="0"/>
              </a:spcAft>
              <a:buNone/>
            </a:pPr>
            <a:endParaRPr sz="2400">
              <a:solidFill>
                <a:schemeClr val="dk1"/>
              </a:solidFill>
              <a:latin typeface="Calibri"/>
              <a:ea typeface="Calibri"/>
              <a:cs typeface="Calibri"/>
              <a:sym typeface="Calibri"/>
            </a:endParaRPr>
          </a:p>
        </p:txBody>
      </p:sp>
      <p:sp>
        <p:nvSpPr>
          <p:cNvPr id="708" name="Google Shape;708;p5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43</a:t>
            </a:fld>
            <a:endParaRPr/>
          </a:p>
        </p:txBody>
      </p:sp>
      <p:graphicFrame>
        <p:nvGraphicFramePr>
          <p:cNvPr id="709" name="Google Shape;709;p55"/>
          <p:cNvGraphicFramePr/>
          <p:nvPr/>
        </p:nvGraphicFramePr>
        <p:xfrm>
          <a:off x="738650" y="1442163"/>
          <a:ext cx="7808800" cy="3973675"/>
        </p:xfrm>
        <a:graphic>
          <a:graphicData uri="http://schemas.openxmlformats.org/drawingml/2006/table">
            <a:tbl>
              <a:tblPr>
                <a:noFill/>
                <a:tableStyleId>{984B2E6E-F91E-4F08-9421-B8213C5469E8}</a:tableStyleId>
              </a:tblPr>
              <a:tblGrid>
                <a:gridCol w="1944225">
                  <a:extLst>
                    <a:ext uri="{9D8B030D-6E8A-4147-A177-3AD203B41FA5}">
                      <a16:colId xmlns:a16="http://schemas.microsoft.com/office/drawing/2014/main" val="20000"/>
                    </a:ext>
                  </a:extLst>
                </a:gridCol>
                <a:gridCol w="5864575">
                  <a:extLst>
                    <a:ext uri="{9D8B030D-6E8A-4147-A177-3AD203B41FA5}">
                      <a16:colId xmlns:a16="http://schemas.microsoft.com/office/drawing/2014/main" val="20001"/>
                    </a:ext>
                  </a:extLst>
                </a:gridCol>
              </a:tblGrid>
              <a:tr h="505725">
                <a:tc>
                  <a:txBody>
                    <a:bodyPr/>
                    <a:lstStyle/>
                    <a:p>
                      <a:pPr marL="0" lvl="0" indent="0" algn="l" rtl="0">
                        <a:spcBef>
                          <a:spcPts val="0"/>
                        </a:spcBef>
                        <a:spcAft>
                          <a:spcPts val="0"/>
                        </a:spcAft>
                        <a:buNone/>
                      </a:pPr>
                      <a:r>
                        <a:rPr lang="fr-FR" sz="1600" b="1"/>
                        <a:t>ER</a:t>
                      </a:r>
                      <a:endParaRPr sz="1600" b="1"/>
                    </a:p>
                  </a:txBody>
                  <a:tcPr marL="91425" marR="91425" marT="91425" marB="91425"/>
                </a:tc>
                <a:tc>
                  <a:txBody>
                    <a:bodyPr/>
                    <a:lstStyle/>
                    <a:p>
                      <a:pPr marL="0" lvl="0" indent="0" algn="l" rtl="0">
                        <a:spcBef>
                          <a:spcPts val="0"/>
                        </a:spcBef>
                        <a:spcAft>
                          <a:spcPts val="0"/>
                        </a:spcAft>
                        <a:buNone/>
                      </a:pPr>
                      <a:r>
                        <a:rPr lang="fr-FR" sz="1600" b="1"/>
                        <a:t>Description</a:t>
                      </a:r>
                      <a:endParaRPr sz="1600" b="1"/>
                    </a:p>
                  </a:txBody>
                  <a:tcPr marL="91425" marR="91425" marT="91425" marB="91425"/>
                </a:tc>
                <a:extLst>
                  <a:ext uri="{0D108BD9-81ED-4DB2-BD59-A6C34878D82A}">
                    <a16:rowId xmlns:a16="http://schemas.microsoft.com/office/drawing/2014/main" val="10000"/>
                  </a:ext>
                </a:extLst>
              </a:tr>
              <a:tr h="487675">
                <a:tc>
                  <a:txBody>
                    <a:bodyPr/>
                    <a:lstStyle/>
                    <a:p>
                      <a:pPr marL="0" lvl="0" indent="0" algn="l" rtl="0">
                        <a:spcBef>
                          <a:spcPts val="0"/>
                        </a:spcBef>
                        <a:spcAft>
                          <a:spcPts val="0"/>
                        </a:spcAft>
                        <a:buNone/>
                      </a:pPr>
                      <a:r>
                        <a:rPr lang="fr-FR" sz="1500" b="1"/>
                        <a:t>.</a:t>
                      </a:r>
                      <a:endParaRPr sz="1500" b="1"/>
                    </a:p>
                  </a:txBody>
                  <a:tcPr marL="91425" marR="91425" marT="91425" marB="91425"/>
                </a:tc>
                <a:tc>
                  <a:txBody>
                    <a:bodyPr/>
                    <a:lstStyle/>
                    <a:p>
                      <a:pPr marL="0" lvl="0" indent="0" algn="l" rtl="0">
                        <a:spcBef>
                          <a:spcPts val="0"/>
                        </a:spcBef>
                        <a:spcAft>
                          <a:spcPts val="0"/>
                        </a:spcAft>
                        <a:buNone/>
                      </a:pPr>
                      <a:r>
                        <a:rPr lang="fr-FR" sz="1500"/>
                        <a:t>Un seul caractère </a:t>
                      </a:r>
                      <a:endParaRPr sz="1500"/>
                    </a:p>
                  </a:txBody>
                  <a:tcPr marL="91425" marR="91425" marT="91425" marB="91425"/>
                </a:tc>
                <a:extLst>
                  <a:ext uri="{0D108BD9-81ED-4DB2-BD59-A6C34878D82A}">
                    <a16:rowId xmlns:a16="http://schemas.microsoft.com/office/drawing/2014/main" val="10001"/>
                  </a:ext>
                </a:extLst>
              </a:tr>
              <a:tr h="487675">
                <a:tc>
                  <a:txBody>
                    <a:bodyPr/>
                    <a:lstStyle/>
                    <a:p>
                      <a:pPr marL="0" lvl="0" indent="0" algn="l" rtl="0">
                        <a:spcBef>
                          <a:spcPts val="0"/>
                        </a:spcBef>
                        <a:spcAft>
                          <a:spcPts val="0"/>
                        </a:spcAft>
                        <a:buNone/>
                      </a:pPr>
                      <a:r>
                        <a:rPr lang="fr-FR" sz="1500"/>
                        <a:t>^</a:t>
                      </a:r>
                      <a:endParaRPr sz="1500"/>
                    </a:p>
                  </a:txBody>
                  <a:tcPr marL="91425" marR="91425" marT="91425" marB="91425"/>
                </a:tc>
                <a:tc>
                  <a:txBody>
                    <a:bodyPr/>
                    <a:lstStyle/>
                    <a:p>
                      <a:pPr marL="0" lvl="0" indent="0" algn="l" rtl="0">
                        <a:spcBef>
                          <a:spcPts val="0"/>
                        </a:spcBef>
                        <a:spcAft>
                          <a:spcPts val="0"/>
                        </a:spcAft>
                        <a:buNone/>
                      </a:pPr>
                      <a:r>
                        <a:rPr lang="fr-FR" sz="1500"/>
                        <a:t>correspondre le début d'une ligne</a:t>
                      </a:r>
                      <a:endParaRPr sz="1500"/>
                    </a:p>
                  </a:txBody>
                  <a:tcPr marL="91425" marR="91425" marT="91425" marB="91425"/>
                </a:tc>
                <a:extLst>
                  <a:ext uri="{0D108BD9-81ED-4DB2-BD59-A6C34878D82A}">
                    <a16:rowId xmlns:a16="http://schemas.microsoft.com/office/drawing/2014/main" val="10002"/>
                  </a:ext>
                </a:extLst>
              </a:tr>
              <a:tr h="487675">
                <a:tc>
                  <a:txBody>
                    <a:bodyPr/>
                    <a:lstStyle/>
                    <a:p>
                      <a:pPr marL="0" lvl="0" indent="0" algn="l" rtl="0">
                        <a:spcBef>
                          <a:spcPts val="0"/>
                        </a:spcBef>
                        <a:spcAft>
                          <a:spcPts val="0"/>
                        </a:spcAft>
                        <a:buNone/>
                      </a:pPr>
                      <a:r>
                        <a:rPr lang="fr-FR" sz="1500"/>
                        <a:t>$</a:t>
                      </a:r>
                      <a:endParaRPr sz="15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fr-FR" sz="1500">
                          <a:solidFill>
                            <a:schemeClr val="dk1"/>
                          </a:solidFill>
                        </a:rPr>
                        <a:t>correspondre la fin d'une ligne</a:t>
                      </a:r>
                      <a:endParaRPr sz="1500"/>
                    </a:p>
                  </a:txBody>
                  <a:tcPr marL="91425" marR="91425" marT="91425" marB="91425"/>
                </a:tc>
                <a:extLst>
                  <a:ext uri="{0D108BD9-81ED-4DB2-BD59-A6C34878D82A}">
                    <a16:rowId xmlns:a16="http://schemas.microsoft.com/office/drawing/2014/main" val="10003"/>
                  </a:ext>
                </a:extLst>
              </a:tr>
              <a:tr h="487675">
                <a:tc>
                  <a:txBody>
                    <a:bodyPr/>
                    <a:lstStyle/>
                    <a:p>
                      <a:pPr marL="0" lvl="0" indent="0" algn="l" rtl="0">
                        <a:spcBef>
                          <a:spcPts val="0"/>
                        </a:spcBef>
                        <a:spcAft>
                          <a:spcPts val="0"/>
                        </a:spcAft>
                        <a:buNone/>
                      </a:pPr>
                      <a:r>
                        <a:rPr lang="fr-FR" sz="1500"/>
                        <a:t>*</a:t>
                      </a:r>
                      <a:endParaRPr sz="1500"/>
                    </a:p>
                  </a:txBody>
                  <a:tcPr marL="91425" marR="91425" marT="91425" marB="91425"/>
                </a:tc>
                <a:tc>
                  <a:txBody>
                    <a:bodyPr/>
                    <a:lstStyle/>
                    <a:p>
                      <a:pPr marL="0" lvl="0" indent="0" algn="l" rtl="0">
                        <a:spcBef>
                          <a:spcPts val="0"/>
                        </a:spcBef>
                        <a:spcAft>
                          <a:spcPts val="0"/>
                        </a:spcAft>
                        <a:buNone/>
                      </a:pPr>
                      <a:r>
                        <a:rPr lang="fr-FR" sz="1500"/>
                        <a:t>correspondre le caractère précédent zéro ou plusieurs fois</a:t>
                      </a:r>
                      <a:endParaRPr sz="1500"/>
                    </a:p>
                  </a:txBody>
                  <a:tcPr marL="91425" marR="91425" marT="91425" marB="91425"/>
                </a:tc>
                <a:extLst>
                  <a:ext uri="{0D108BD9-81ED-4DB2-BD59-A6C34878D82A}">
                    <a16:rowId xmlns:a16="http://schemas.microsoft.com/office/drawing/2014/main" val="10004"/>
                  </a:ext>
                </a:extLst>
              </a:tr>
              <a:tr h="758625">
                <a:tc>
                  <a:txBody>
                    <a:bodyPr/>
                    <a:lstStyle/>
                    <a:p>
                      <a:pPr marL="0" lvl="0" indent="0" algn="l" rtl="0">
                        <a:spcBef>
                          <a:spcPts val="0"/>
                        </a:spcBef>
                        <a:spcAft>
                          <a:spcPts val="0"/>
                        </a:spcAft>
                        <a:buNone/>
                      </a:pPr>
                      <a:r>
                        <a:rPr lang="fr-FR" sz="1500"/>
                        <a:t>[]</a:t>
                      </a:r>
                      <a:endParaRPr sz="1500"/>
                    </a:p>
                  </a:txBody>
                  <a:tcPr marL="91425" marR="91425" marT="91425" marB="91425"/>
                </a:tc>
                <a:tc>
                  <a:txBody>
                    <a:bodyPr/>
                    <a:lstStyle/>
                    <a:p>
                      <a:pPr marL="0" lvl="0" indent="0" algn="l" rtl="0">
                        <a:spcBef>
                          <a:spcPts val="0"/>
                        </a:spcBef>
                        <a:spcAft>
                          <a:spcPts val="0"/>
                        </a:spcAft>
                        <a:buNone/>
                      </a:pPr>
                      <a:r>
                        <a:rPr lang="fr-FR" sz="1500"/>
                        <a:t>correspondre exactement un caractère dans une liste de caractères ex [abc]</a:t>
                      </a:r>
                      <a:endParaRPr sz="1500"/>
                    </a:p>
                  </a:txBody>
                  <a:tcPr marL="91425" marR="91425" marT="91425" marB="91425"/>
                </a:tc>
                <a:extLst>
                  <a:ext uri="{0D108BD9-81ED-4DB2-BD59-A6C34878D82A}">
                    <a16:rowId xmlns:a16="http://schemas.microsoft.com/office/drawing/2014/main" val="10005"/>
                  </a:ext>
                </a:extLst>
              </a:tr>
              <a:tr h="758625">
                <a:tc>
                  <a:txBody>
                    <a:bodyPr/>
                    <a:lstStyle/>
                    <a:p>
                      <a:pPr marL="0" lvl="0" indent="0" algn="l" rtl="0">
                        <a:spcBef>
                          <a:spcPts val="0"/>
                        </a:spcBef>
                        <a:spcAft>
                          <a:spcPts val="0"/>
                        </a:spcAft>
                        <a:buNone/>
                      </a:pPr>
                      <a:r>
                        <a:rPr lang="fr-FR" sz="1500"/>
                        <a:t>[^]</a:t>
                      </a:r>
                      <a:endParaRPr sz="1500"/>
                    </a:p>
                  </a:txBody>
                  <a:tcPr marL="91425" marR="91425" marT="91425" marB="91425"/>
                </a:tc>
                <a:tc>
                  <a:txBody>
                    <a:bodyPr/>
                    <a:lstStyle/>
                    <a:p>
                      <a:pPr marL="0" lvl="0" indent="0" algn="l" rtl="0">
                        <a:spcBef>
                          <a:spcPts val="0"/>
                        </a:spcBef>
                        <a:spcAft>
                          <a:spcPts val="0"/>
                        </a:spcAft>
                        <a:buNone/>
                      </a:pPr>
                      <a:r>
                        <a:rPr lang="fr-FR" sz="1500"/>
                        <a:t>correspond exactement à un caractère qui </a:t>
                      </a:r>
                      <a:r>
                        <a:rPr lang="fr-FR" sz="1500">
                          <a:solidFill>
                            <a:srgbClr val="FF0000"/>
                          </a:solidFill>
                        </a:rPr>
                        <a:t>ne figure </a:t>
                      </a:r>
                      <a:r>
                        <a:rPr lang="fr-FR" sz="1500"/>
                        <a:t>pas dans la liste de caractères []</a:t>
                      </a:r>
                      <a:endParaRPr sz="1500"/>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56"/>
          <p:cNvSpPr/>
          <p:nvPr/>
        </p:nvSpPr>
        <p:spPr>
          <a:xfrm>
            <a:off x="142844" y="104604"/>
            <a:ext cx="3000300"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Linux </a:t>
            </a:r>
            <a:endParaRPr/>
          </a:p>
        </p:txBody>
      </p:sp>
      <p:sp>
        <p:nvSpPr>
          <p:cNvPr id="715" name="Google Shape;715;p56"/>
          <p:cNvSpPr/>
          <p:nvPr/>
        </p:nvSpPr>
        <p:spPr>
          <a:xfrm>
            <a:off x="3143240" y="71414"/>
            <a:ext cx="5857800"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2: Les commandes de bases (Suite)</a:t>
            </a:r>
            <a:endParaRPr/>
          </a:p>
        </p:txBody>
      </p:sp>
      <p:sp>
        <p:nvSpPr>
          <p:cNvPr id="716" name="Google Shape;716;p56"/>
          <p:cNvSpPr/>
          <p:nvPr/>
        </p:nvSpPr>
        <p:spPr>
          <a:xfrm>
            <a:off x="142844" y="428604"/>
            <a:ext cx="8858400" cy="428700"/>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La commande grep</a:t>
            </a:r>
            <a:endParaRPr sz="2400">
              <a:solidFill>
                <a:srgbClr val="0070C0"/>
              </a:solidFill>
              <a:latin typeface="Calibri"/>
              <a:ea typeface="Calibri"/>
              <a:cs typeface="Calibri"/>
              <a:sym typeface="Calibri"/>
            </a:endParaRPr>
          </a:p>
        </p:txBody>
      </p:sp>
      <p:sp>
        <p:nvSpPr>
          <p:cNvPr id="717" name="Google Shape;717;p56"/>
          <p:cNvSpPr/>
          <p:nvPr/>
        </p:nvSpPr>
        <p:spPr>
          <a:xfrm>
            <a:off x="142844" y="6357958"/>
            <a:ext cx="8858400" cy="285900"/>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fadeDir="5400012"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chemeClr val="lt1"/>
                </a:solidFill>
                <a:latin typeface="Calibri"/>
                <a:ea typeface="Calibri"/>
                <a:cs typeface="Calibri"/>
                <a:sym typeface="Calibri"/>
              </a:rPr>
              <a:t>		    					</a:t>
            </a:r>
            <a:endParaRPr sz="1400">
              <a:solidFill>
                <a:schemeClr val="lt1"/>
              </a:solidFill>
              <a:latin typeface="Calibri"/>
              <a:ea typeface="Calibri"/>
              <a:cs typeface="Calibri"/>
              <a:sym typeface="Calibri"/>
            </a:endParaRPr>
          </a:p>
        </p:txBody>
      </p:sp>
      <p:sp>
        <p:nvSpPr>
          <p:cNvPr id="718" name="Google Shape;718;p56"/>
          <p:cNvSpPr/>
          <p:nvPr/>
        </p:nvSpPr>
        <p:spPr>
          <a:xfrm>
            <a:off x="538975" y="1061325"/>
            <a:ext cx="8085000" cy="5091000"/>
          </a:xfrm>
          <a:prstGeom prst="rect">
            <a:avLst/>
          </a:prstGeom>
          <a:noFill/>
          <a:ln>
            <a:noFill/>
          </a:ln>
        </p:spPr>
        <p:txBody>
          <a:bodyPr spcFirstLastPara="1" wrap="square" lIns="91425" tIns="45700" rIns="91425" bIns="45700" anchor="t" anchorCtr="0">
            <a:noAutofit/>
          </a:bodyPr>
          <a:lstStyle/>
          <a:p>
            <a:pPr marL="339725" marR="0" lvl="0" indent="-339725" algn="l" rtl="0">
              <a:lnSpc>
                <a:spcPct val="115000"/>
              </a:lnSpc>
              <a:spcBef>
                <a:spcPts val="475"/>
              </a:spcBef>
              <a:spcAft>
                <a:spcPts val="0"/>
              </a:spcAft>
              <a:buClr>
                <a:srgbClr val="006666"/>
              </a:buClr>
              <a:buSzPts val="2400"/>
              <a:buFont typeface="Noto Sans Symbols"/>
              <a:buChar char="▪"/>
            </a:pPr>
            <a:r>
              <a:rPr lang="fr-FR" sz="2400">
                <a:solidFill>
                  <a:schemeClr val="dk1"/>
                </a:solidFill>
                <a:latin typeface="Calibri"/>
                <a:ea typeface="Calibri"/>
                <a:cs typeface="Calibri"/>
                <a:sym typeface="Calibri"/>
              </a:rPr>
              <a:t>Options de grep  : </a:t>
            </a:r>
            <a:endParaRPr sz="2400">
              <a:solidFill>
                <a:schemeClr val="dk1"/>
              </a:solidFill>
              <a:latin typeface="Calibri"/>
              <a:ea typeface="Calibri"/>
              <a:cs typeface="Calibri"/>
              <a:sym typeface="Calibri"/>
            </a:endParaRPr>
          </a:p>
          <a:p>
            <a:pPr marL="739775" marR="0" lvl="1" indent="-339725" algn="l" rtl="0">
              <a:lnSpc>
                <a:spcPct val="115000"/>
              </a:lnSpc>
              <a:spcBef>
                <a:spcPts val="475"/>
              </a:spcBef>
              <a:spcAft>
                <a:spcPts val="0"/>
              </a:spcAft>
              <a:buClr>
                <a:srgbClr val="006666"/>
              </a:buClr>
              <a:buSzPts val="1540"/>
              <a:buFont typeface="Noto Sans Symbols"/>
              <a:buChar char="▪"/>
            </a:pPr>
            <a:r>
              <a:rPr lang="fr-FR" sz="2200" b="1">
                <a:solidFill>
                  <a:schemeClr val="dk1"/>
                </a:solidFill>
                <a:latin typeface="Calibri"/>
                <a:ea typeface="Calibri"/>
                <a:cs typeface="Calibri"/>
                <a:sym typeface="Calibri"/>
              </a:rPr>
              <a:t>grep </a:t>
            </a:r>
            <a:r>
              <a:rPr lang="fr-FR" sz="2200" b="1">
                <a:solidFill>
                  <a:srgbClr val="FF8000"/>
                </a:solidFill>
                <a:latin typeface="Calibri"/>
                <a:ea typeface="Calibri"/>
                <a:cs typeface="Calibri"/>
                <a:sym typeface="Calibri"/>
              </a:rPr>
              <a:t>-i</a:t>
            </a:r>
            <a:r>
              <a:rPr lang="fr-FR" sz="2200">
                <a:solidFill>
                  <a:srgbClr val="FF8000"/>
                </a:solidFill>
                <a:latin typeface="Calibri"/>
                <a:ea typeface="Calibri"/>
                <a:cs typeface="Calibri"/>
                <a:sym typeface="Calibri"/>
              </a:rPr>
              <a:t> </a:t>
            </a:r>
            <a:r>
              <a:rPr lang="fr-FR" sz="2200">
                <a:solidFill>
                  <a:schemeClr val="dk1"/>
                </a:solidFill>
                <a:latin typeface="Calibri"/>
                <a:ea typeface="Calibri"/>
                <a:cs typeface="Calibri"/>
                <a:sym typeface="Calibri"/>
              </a:rPr>
              <a:t>:</a:t>
            </a:r>
            <a:r>
              <a:rPr lang="fr-FR" sz="2200">
                <a:solidFill>
                  <a:srgbClr val="345616"/>
                </a:solidFill>
                <a:latin typeface="Calibri"/>
                <a:ea typeface="Calibri"/>
                <a:cs typeface="Calibri"/>
                <a:sym typeface="Calibri"/>
              </a:rPr>
              <a:t> </a:t>
            </a:r>
            <a:r>
              <a:rPr lang="fr-FR" sz="2200">
                <a:solidFill>
                  <a:srgbClr val="FF8000"/>
                </a:solidFill>
                <a:latin typeface="Calibri"/>
                <a:ea typeface="Calibri"/>
                <a:cs typeface="Calibri"/>
                <a:sym typeface="Calibri"/>
              </a:rPr>
              <a:t>Ignorer la casse</a:t>
            </a:r>
            <a:endParaRPr sz="2200">
              <a:solidFill>
                <a:srgbClr val="FF8000"/>
              </a:solidFill>
              <a:latin typeface="Calibri"/>
              <a:ea typeface="Calibri"/>
              <a:cs typeface="Calibri"/>
              <a:sym typeface="Calibri"/>
            </a:endParaRPr>
          </a:p>
          <a:p>
            <a:pPr marL="739775" marR="0" lvl="1" indent="-339725" algn="l" rtl="0">
              <a:lnSpc>
                <a:spcPct val="115000"/>
              </a:lnSpc>
              <a:spcBef>
                <a:spcPts val="475"/>
              </a:spcBef>
              <a:spcAft>
                <a:spcPts val="0"/>
              </a:spcAft>
              <a:buClr>
                <a:srgbClr val="006666"/>
              </a:buClr>
              <a:buSzPts val="1540"/>
              <a:buFont typeface="Noto Sans Symbols"/>
              <a:buChar char="▪"/>
            </a:pPr>
            <a:r>
              <a:rPr lang="fr-FR" sz="2200" b="1" i="0" u="none" strike="noStrike" cap="none">
                <a:solidFill>
                  <a:schemeClr val="dk1"/>
                </a:solidFill>
                <a:latin typeface="Calibri"/>
                <a:ea typeface="Calibri"/>
                <a:cs typeface="Calibri"/>
                <a:sym typeface="Calibri"/>
              </a:rPr>
              <a:t>grep </a:t>
            </a:r>
            <a:r>
              <a:rPr lang="fr-FR" sz="2200" b="1" i="0" u="none" strike="noStrike" cap="none">
                <a:solidFill>
                  <a:srgbClr val="4A86E8"/>
                </a:solidFill>
                <a:latin typeface="Calibri"/>
                <a:ea typeface="Calibri"/>
                <a:cs typeface="Calibri"/>
                <a:sym typeface="Calibri"/>
              </a:rPr>
              <a:t>-c</a:t>
            </a:r>
            <a:r>
              <a:rPr lang="fr-FR" sz="2200" b="0" i="0" u="none" strike="noStrike" cap="none">
                <a:solidFill>
                  <a:srgbClr val="4A86E8"/>
                </a:solidFill>
                <a:latin typeface="Calibri"/>
                <a:ea typeface="Calibri"/>
                <a:cs typeface="Calibri"/>
                <a:sym typeface="Calibri"/>
              </a:rPr>
              <a:t> </a:t>
            </a:r>
            <a:r>
              <a:rPr lang="fr-FR" sz="2200" b="0" i="0" u="none" strike="noStrike" cap="none">
                <a:solidFill>
                  <a:schemeClr val="dk1"/>
                </a:solidFill>
                <a:latin typeface="Calibri"/>
                <a:ea typeface="Calibri"/>
                <a:cs typeface="Calibri"/>
                <a:sym typeface="Calibri"/>
              </a:rPr>
              <a:t>: </a:t>
            </a:r>
            <a:r>
              <a:rPr lang="fr-FR" sz="2000" b="0" i="0" u="none" strike="noStrike" cap="none">
                <a:solidFill>
                  <a:srgbClr val="4A86E8"/>
                </a:solidFill>
                <a:latin typeface="Calibri"/>
                <a:ea typeface="Calibri"/>
                <a:cs typeface="Calibri"/>
                <a:sym typeface="Calibri"/>
              </a:rPr>
              <a:t>Compte le nombre de lignes</a:t>
            </a:r>
            <a:r>
              <a:rPr lang="fr-FR" sz="2000" b="0" i="0" u="none" strike="noStrike" cap="none">
                <a:solidFill>
                  <a:schemeClr val="dk1"/>
                </a:solidFill>
                <a:latin typeface="Calibri"/>
                <a:ea typeface="Calibri"/>
                <a:cs typeface="Calibri"/>
                <a:sym typeface="Calibri"/>
              </a:rPr>
              <a:t> contenant la chaîne</a:t>
            </a:r>
            <a:endParaRPr sz="400" b="0" i="0" u="none" strike="noStrike" cap="none">
              <a:solidFill>
                <a:schemeClr val="dk1"/>
              </a:solidFill>
              <a:latin typeface="Calibri"/>
              <a:ea typeface="Calibri"/>
              <a:cs typeface="Calibri"/>
              <a:sym typeface="Calibri"/>
            </a:endParaRPr>
          </a:p>
          <a:p>
            <a:pPr marL="739775" marR="0" lvl="1" indent="-339725" algn="l" rtl="0">
              <a:lnSpc>
                <a:spcPct val="115000"/>
              </a:lnSpc>
              <a:spcBef>
                <a:spcPts val="475"/>
              </a:spcBef>
              <a:spcAft>
                <a:spcPts val="0"/>
              </a:spcAft>
              <a:buClr>
                <a:srgbClr val="006666"/>
              </a:buClr>
              <a:buSzPts val="1540"/>
              <a:buFont typeface="Noto Sans Symbols"/>
              <a:buChar char="▪"/>
            </a:pPr>
            <a:r>
              <a:rPr lang="fr-FR" sz="2200" b="1" i="0" u="none" strike="noStrike" cap="none">
                <a:solidFill>
                  <a:schemeClr val="dk1"/>
                </a:solidFill>
                <a:latin typeface="Calibri"/>
                <a:ea typeface="Calibri"/>
                <a:cs typeface="Calibri"/>
                <a:sym typeface="Calibri"/>
              </a:rPr>
              <a:t>grep </a:t>
            </a:r>
            <a:r>
              <a:rPr lang="fr-FR" sz="2200" b="1" i="0" u="none" strike="noStrike" cap="none">
                <a:solidFill>
                  <a:srgbClr val="CC0000"/>
                </a:solidFill>
                <a:latin typeface="Calibri"/>
                <a:ea typeface="Calibri"/>
                <a:cs typeface="Calibri"/>
                <a:sym typeface="Calibri"/>
              </a:rPr>
              <a:t>-</a:t>
            </a:r>
            <a:r>
              <a:rPr lang="fr-FR" sz="2200" b="1">
                <a:solidFill>
                  <a:srgbClr val="CC0000"/>
                </a:solidFill>
                <a:latin typeface="Calibri"/>
                <a:ea typeface="Calibri"/>
                <a:cs typeface="Calibri"/>
                <a:sym typeface="Calibri"/>
              </a:rPr>
              <a:t>n</a:t>
            </a:r>
            <a:r>
              <a:rPr lang="fr-FR" sz="2200" b="0" i="0" u="none" strike="noStrike" cap="none">
                <a:solidFill>
                  <a:srgbClr val="CC0000"/>
                </a:solidFill>
                <a:latin typeface="Calibri"/>
                <a:ea typeface="Calibri"/>
                <a:cs typeface="Calibri"/>
                <a:sym typeface="Calibri"/>
              </a:rPr>
              <a:t> :</a:t>
            </a:r>
            <a:r>
              <a:rPr lang="fr-FR" sz="2000">
                <a:solidFill>
                  <a:srgbClr val="CC0000"/>
                </a:solidFill>
                <a:latin typeface="Calibri"/>
                <a:ea typeface="Calibri"/>
                <a:cs typeface="Calibri"/>
                <a:sym typeface="Calibri"/>
              </a:rPr>
              <a:t>Afficher le numéro des lignes</a:t>
            </a:r>
            <a:r>
              <a:rPr lang="fr-FR" sz="2000">
                <a:solidFill>
                  <a:schemeClr val="dk1"/>
                </a:solidFill>
                <a:latin typeface="Calibri"/>
                <a:ea typeface="Calibri"/>
                <a:cs typeface="Calibri"/>
                <a:sym typeface="Calibri"/>
              </a:rPr>
              <a:t> ou le motif a été trouvé </a:t>
            </a:r>
            <a:endParaRPr sz="2000">
              <a:solidFill>
                <a:schemeClr val="dk1"/>
              </a:solidFill>
              <a:latin typeface="Calibri"/>
              <a:ea typeface="Calibri"/>
              <a:cs typeface="Calibri"/>
              <a:sym typeface="Calibri"/>
            </a:endParaRPr>
          </a:p>
          <a:p>
            <a:pPr marL="739775" marR="0" lvl="1" indent="-339725" algn="l" rtl="0">
              <a:lnSpc>
                <a:spcPct val="115000"/>
              </a:lnSpc>
              <a:spcBef>
                <a:spcPts val="475"/>
              </a:spcBef>
              <a:spcAft>
                <a:spcPts val="0"/>
              </a:spcAft>
              <a:buClr>
                <a:srgbClr val="006666"/>
              </a:buClr>
              <a:buSzPts val="1540"/>
              <a:buFont typeface="Noto Sans Symbols"/>
              <a:buChar char="▪"/>
            </a:pPr>
            <a:r>
              <a:rPr lang="fr-FR" sz="2200" b="1">
                <a:solidFill>
                  <a:schemeClr val="dk1"/>
                </a:solidFill>
                <a:latin typeface="Calibri"/>
                <a:ea typeface="Calibri"/>
                <a:cs typeface="Calibri"/>
                <a:sym typeface="Calibri"/>
              </a:rPr>
              <a:t>grep</a:t>
            </a:r>
            <a:r>
              <a:rPr lang="fr-FR" sz="2200" b="1">
                <a:solidFill>
                  <a:srgbClr val="6AA84F"/>
                </a:solidFill>
                <a:latin typeface="Calibri"/>
                <a:ea typeface="Calibri"/>
                <a:cs typeface="Calibri"/>
                <a:sym typeface="Calibri"/>
              </a:rPr>
              <a:t> -l</a:t>
            </a:r>
            <a:r>
              <a:rPr lang="fr-FR" sz="2200">
                <a:solidFill>
                  <a:srgbClr val="6AA84F"/>
                </a:solidFill>
                <a:latin typeface="Calibri"/>
                <a:ea typeface="Calibri"/>
                <a:cs typeface="Calibri"/>
                <a:sym typeface="Calibri"/>
              </a:rPr>
              <a:t> </a:t>
            </a:r>
            <a:r>
              <a:rPr lang="fr-FR" sz="2200">
                <a:solidFill>
                  <a:schemeClr val="dk1"/>
                </a:solidFill>
                <a:latin typeface="Calibri"/>
                <a:ea typeface="Calibri"/>
                <a:cs typeface="Calibri"/>
                <a:sym typeface="Calibri"/>
              </a:rPr>
              <a:t>:</a:t>
            </a:r>
            <a:r>
              <a:rPr lang="fr-FR" sz="2000">
                <a:solidFill>
                  <a:schemeClr val="dk1"/>
                </a:solidFill>
              </a:rPr>
              <a:t>afficher </a:t>
            </a:r>
            <a:r>
              <a:rPr lang="fr-FR" sz="2000">
                <a:solidFill>
                  <a:srgbClr val="188038"/>
                </a:solidFill>
              </a:rPr>
              <a:t>le nom du fichier </a:t>
            </a:r>
            <a:r>
              <a:rPr lang="fr-FR" sz="2000">
                <a:solidFill>
                  <a:schemeClr val="dk1"/>
                </a:solidFill>
              </a:rPr>
              <a:t>qui correspond au modèle plutôt que d'afficher chaque ligne du fichier qui correspond</a:t>
            </a:r>
            <a:endParaRPr sz="2000">
              <a:solidFill>
                <a:schemeClr val="dk1"/>
              </a:solidFill>
            </a:endParaRPr>
          </a:p>
          <a:p>
            <a:pPr marL="739775" marR="0" lvl="1" indent="-339725" algn="l" rtl="0">
              <a:lnSpc>
                <a:spcPct val="115000"/>
              </a:lnSpc>
              <a:spcBef>
                <a:spcPts val="475"/>
              </a:spcBef>
              <a:spcAft>
                <a:spcPts val="0"/>
              </a:spcAft>
              <a:buClr>
                <a:srgbClr val="006666"/>
              </a:buClr>
              <a:buSzPts val="1540"/>
              <a:buFont typeface="Noto Sans Symbols"/>
              <a:buChar char="▪"/>
            </a:pPr>
            <a:r>
              <a:rPr lang="fr-FR" sz="2200" b="1" i="0" u="none" strike="noStrike" cap="none">
                <a:solidFill>
                  <a:schemeClr val="dk1"/>
                </a:solidFill>
                <a:latin typeface="Calibri"/>
                <a:ea typeface="Calibri"/>
                <a:cs typeface="Calibri"/>
                <a:sym typeface="Calibri"/>
              </a:rPr>
              <a:t>grep </a:t>
            </a:r>
            <a:r>
              <a:rPr lang="fr-FR" sz="2200" b="1" i="0" strike="noStrike" cap="none">
                <a:solidFill>
                  <a:srgbClr val="0B5394"/>
                </a:solidFill>
                <a:latin typeface="Calibri"/>
                <a:ea typeface="Calibri"/>
                <a:cs typeface="Calibri"/>
                <a:sym typeface="Calibri"/>
              </a:rPr>
              <a:t>-R</a:t>
            </a:r>
            <a:r>
              <a:rPr lang="fr-FR" sz="2200" b="0" i="0" strike="noStrike" cap="none">
                <a:solidFill>
                  <a:srgbClr val="0B5394"/>
                </a:solidFill>
                <a:latin typeface="Calibri"/>
                <a:ea typeface="Calibri"/>
                <a:cs typeface="Calibri"/>
                <a:sym typeface="Calibri"/>
              </a:rPr>
              <a:t>, </a:t>
            </a:r>
            <a:r>
              <a:rPr lang="fr-FR" sz="2200" b="1" i="0" strike="noStrike" cap="none">
                <a:solidFill>
                  <a:srgbClr val="0B5394"/>
                </a:solidFill>
                <a:latin typeface="Calibri"/>
                <a:ea typeface="Calibri"/>
                <a:cs typeface="Calibri"/>
                <a:sym typeface="Calibri"/>
              </a:rPr>
              <a:t>-r</a:t>
            </a:r>
            <a:r>
              <a:rPr lang="fr-FR" sz="2200" b="0" i="0" strike="noStrike" cap="none">
                <a:solidFill>
                  <a:srgbClr val="0B5394"/>
                </a:solidFill>
                <a:latin typeface="Calibri"/>
                <a:ea typeface="Calibri"/>
                <a:cs typeface="Calibri"/>
                <a:sym typeface="Calibri"/>
              </a:rPr>
              <a:t>, --recursive</a:t>
            </a:r>
            <a:r>
              <a:rPr lang="fr-FR" sz="2200" b="0" i="0" u="none" strike="noStrike" cap="none">
                <a:solidFill>
                  <a:schemeClr val="dk1"/>
                </a:solidFill>
                <a:latin typeface="Calibri"/>
                <a:ea typeface="Calibri"/>
                <a:cs typeface="Calibri"/>
                <a:sym typeface="Calibri"/>
              </a:rPr>
              <a:t> :</a:t>
            </a:r>
            <a:r>
              <a:rPr lang="fr-FR" sz="2000" b="0" i="0" u="none" strike="noStrike" cap="none">
                <a:solidFill>
                  <a:schemeClr val="dk1"/>
                </a:solidFill>
                <a:latin typeface="Calibri"/>
                <a:ea typeface="Calibri"/>
                <a:cs typeface="Calibri"/>
                <a:sym typeface="Calibri"/>
              </a:rPr>
              <a:t> tous les fichiers </a:t>
            </a:r>
            <a:r>
              <a:rPr lang="fr-FR" sz="2000">
                <a:solidFill>
                  <a:schemeClr val="dk1"/>
                </a:solidFill>
                <a:latin typeface="Calibri"/>
                <a:ea typeface="Calibri"/>
                <a:cs typeface="Calibri"/>
                <a:sym typeface="Calibri"/>
              </a:rPr>
              <a:t>dans l’arborescence</a:t>
            </a:r>
            <a:endParaRPr sz="400" b="0" i="0" u="none" strike="noStrike" cap="none">
              <a:solidFill>
                <a:schemeClr val="dk1"/>
              </a:solidFill>
              <a:latin typeface="Calibri"/>
              <a:ea typeface="Calibri"/>
              <a:cs typeface="Calibri"/>
              <a:sym typeface="Calibri"/>
            </a:endParaRPr>
          </a:p>
          <a:p>
            <a:pPr marL="739775" marR="0" lvl="1" indent="-339725" algn="l" rtl="0">
              <a:lnSpc>
                <a:spcPct val="115000"/>
              </a:lnSpc>
              <a:spcBef>
                <a:spcPts val="475"/>
              </a:spcBef>
              <a:spcAft>
                <a:spcPts val="0"/>
              </a:spcAft>
              <a:buClr>
                <a:srgbClr val="006666"/>
              </a:buClr>
              <a:buSzPts val="1540"/>
              <a:buFont typeface="Noto Sans Symbols"/>
              <a:buChar char="▪"/>
            </a:pPr>
            <a:r>
              <a:rPr lang="fr-FR" sz="2200" b="1" i="0" u="none" strike="noStrike" cap="none">
                <a:solidFill>
                  <a:schemeClr val="dk1"/>
                </a:solidFill>
                <a:latin typeface="Calibri"/>
                <a:ea typeface="Calibri"/>
                <a:cs typeface="Calibri"/>
                <a:sym typeface="Calibri"/>
              </a:rPr>
              <a:t>grep </a:t>
            </a:r>
            <a:r>
              <a:rPr lang="fr-FR" sz="2200" b="1" i="0" strike="noStrike" cap="none">
                <a:solidFill>
                  <a:srgbClr val="7F6000"/>
                </a:solidFill>
                <a:latin typeface="Calibri"/>
                <a:ea typeface="Calibri"/>
                <a:cs typeface="Calibri"/>
                <a:sym typeface="Calibri"/>
              </a:rPr>
              <a:t>-v</a:t>
            </a:r>
            <a:r>
              <a:rPr lang="fr-FR" sz="2200" b="0" i="0" strike="noStrike" cap="none">
                <a:solidFill>
                  <a:srgbClr val="7F6000"/>
                </a:solidFill>
                <a:latin typeface="Calibri"/>
                <a:ea typeface="Calibri"/>
                <a:cs typeface="Calibri"/>
                <a:sym typeface="Calibri"/>
              </a:rPr>
              <a:t> </a:t>
            </a:r>
            <a:r>
              <a:rPr lang="fr-FR" sz="2200" b="0" i="0" u="none" strike="noStrike" cap="none">
                <a:solidFill>
                  <a:schemeClr val="dk1"/>
                </a:solidFill>
                <a:latin typeface="Calibri"/>
                <a:ea typeface="Calibri"/>
                <a:cs typeface="Calibri"/>
                <a:sym typeface="Calibri"/>
              </a:rPr>
              <a:t>: </a:t>
            </a:r>
            <a:r>
              <a:rPr lang="fr-FR" sz="2000" b="0" i="0" u="none" strike="noStrike" cap="none">
                <a:solidFill>
                  <a:schemeClr val="dk1"/>
                </a:solidFill>
                <a:latin typeface="Calibri"/>
                <a:ea typeface="Calibri"/>
                <a:cs typeface="Calibri"/>
                <a:sym typeface="Calibri"/>
              </a:rPr>
              <a:t>affiche les lignes</a:t>
            </a:r>
            <a:r>
              <a:rPr lang="fr-FR" sz="2000" b="0" i="0" u="none" strike="noStrike" cap="none">
                <a:solidFill>
                  <a:srgbClr val="7F6000"/>
                </a:solidFill>
                <a:latin typeface="Calibri"/>
                <a:ea typeface="Calibri"/>
                <a:cs typeface="Calibri"/>
                <a:sym typeface="Calibri"/>
              </a:rPr>
              <a:t> ne contenant pas la chaîne</a:t>
            </a:r>
            <a:endParaRPr sz="2000" b="0" i="0" u="none" strike="noStrike" cap="none">
              <a:solidFill>
                <a:srgbClr val="7F6000"/>
              </a:solidFill>
              <a:latin typeface="Calibri"/>
              <a:ea typeface="Calibri"/>
              <a:cs typeface="Calibri"/>
              <a:sym typeface="Calibri"/>
            </a:endParaRPr>
          </a:p>
          <a:p>
            <a:pPr marL="739775" marR="0" lvl="1" indent="-368935" algn="l" rtl="0">
              <a:lnSpc>
                <a:spcPct val="115000"/>
              </a:lnSpc>
              <a:spcBef>
                <a:spcPts val="475"/>
              </a:spcBef>
              <a:spcAft>
                <a:spcPts val="0"/>
              </a:spcAft>
              <a:buClr>
                <a:schemeClr val="dk1"/>
              </a:buClr>
              <a:buSzPts val="2000"/>
              <a:buFont typeface="Calibri"/>
              <a:buChar char="▪"/>
            </a:pPr>
            <a:r>
              <a:rPr lang="fr-FR" sz="2000" b="1">
                <a:solidFill>
                  <a:schemeClr val="dk1"/>
                </a:solidFill>
                <a:latin typeface="Calibri"/>
                <a:ea typeface="Calibri"/>
                <a:cs typeface="Calibri"/>
                <a:sym typeface="Calibri"/>
              </a:rPr>
              <a:t>grep</a:t>
            </a:r>
            <a:r>
              <a:rPr lang="fr-FR" sz="2000" b="1">
                <a:solidFill>
                  <a:srgbClr val="9900FF"/>
                </a:solidFill>
                <a:latin typeface="Calibri"/>
                <a:ea typeface="Calibri"/>
                <a:cs typeface="Calibri"/>
                <a:sym typeface="Calibri"/>
              </a:rPr>
              <a:t> </a:t>
            </a:r>
            <a:r>
              <a:rPr lang="fr-FR" sz="2000" b="1">
                <a:solidFill>
                  <a:srgbClr val="A61C00"/>
                </a:solidFill>
                <a:latin typeface="Calibri"/>
                <a:ea typeface="Calibri"/>
                <a:cs typeface="Calibri"/>
                <a:sym typeface="Calibri"/>
              </a:rPr>
              <a:t>-w</a:t>
            </a:r>
            <a:r>
              <a:rPr lang="fr-FR" sz="2000">
                <a:solidFill>
                  <a:srgbClr val="9900FF"/>
                </a:solidFill>
                <a:latin typeface="Calibri"/>
                <a:ea typeface="Calibri"/>
                <a:cs typeface="Calibri"/>
                <a:sym typeface="Calibri"/>
              </a:rPr>
              <a:t> </a:t>
            </a:r>
            <a:r>
              <a:rPr lang="fr-FR" sz="2000">
                <a:solidFill>
                  <a:srgbClr val="0000FF"/>
                </a:solidFill>
                <a:latin typeface="Calibri"/>
                <a:ea typeface="Calibri"/>
                <a:cs typeface="Calibri"/>
                <a:sym typeface="Calibri"/>
              </a:rPr>
              <a:t>:</a:t>
            </a:r>
            <a:r>
              <a:rPr lang="fr-FR" sz="2000">
                <a:solidFill>
                  <a:schemeClr val="dk1"/>
                </a:solidFill>
                <a:latin typeface="Calibri"/>
                <a:ea typeface="Calibri"/>
                <a:cs typeface="Calibri"/>
                <a:sym typeface="Calibri"/>
              </a:rPr>
              <a:t> correspondre à la </a:t>
            </a:r>
            <a:r>
              <a:rPr lang="fr-FR" sz="2000">
                <a:solidFill>
                  <a:srgbClr val="990000"/>
                </a:solidFill>
                <a:latin typeface="Calibri"/>
                <a:ea typeface="Calibri"/>
                <a:cs typeface="Calibri"/>
                <a:sym typeface="Calibri"/>
              </a:rPr>
              <a:t>chaîne exacte </a:t>
            </a:r>
            <a:endParaRPr sz="2000">
              <a:solidFill>
                <a:srgbClr val="990000"/>
              </a:solidFill>
              <a:latin typeface="Calibri"/>
              <a:ea typeface="Calibri"/>
              <a:cs typeface="Calibri"/>
              <a:sym typeface="Calibri"/>
            </a:endParaRPr>
          </a:p>
          <a:p>
            <a:pPr marL="739775" marR="0" lvl="1" indent="-368935" algn="l" rtl="0">
              <a:lnSpc>
                <a:spcPct val="115000"/>
              </a:lnSpc>
              <a:spcBef>
                <a:spcPts val="475"/>
              </a:spcBef>
              <a:spcAft>
                <a:spcPts val="0"/>
              </a:spcAft>
              <a:buClr>
                <a:schemeClr val="dk1"/>
              </a:buClr>
              <a:buSzPts val="2000"/>
              <a:buFont typeface="Calibri"/>
              <a:buChar char="▪"/>
            </a:pPr>
            <a:r>
              <a:rPr lang="fr-FR" sz="2000" b="1">
                <a:solidFill>
                  <a:schemeClr val="dk1"/>
                </a:solidFill>
                <a:latin typeface="Calibri"/>
                <a:ea typeface="Calibri"/>
                <a:cs typeface="Calibri"/>
                <a:sym typeface="Calibri"/>
              </a:rPr>
              <a:t>grep –e</a:t>
            </a:r>
            <a:r>
              <a:rPr lang="fr-FR" sz="2000">
                <a:solidFill>
                  <a:schemeClr val="dk1"/>
                </a:solidFill>
                <a:latin typeface="Calibri"/>
                <a:ea typeface="Calibri"/>
                <a:cs typeface="Calibri"/>
                <a:sym typeface="Calibri"/>
              </a:rPr>
              <a:t> : spécifier plusieurs chaînes ( grep –e ch1 –e chaine2 file)</a:t>
            </a:r>
            <a:endParaRPr sz="2000">
              <a:solidFill>
                <a:schemeClr val="dk1"/>
              </a:solidFill>
              <a:latin typeface="Calibri"/>
              <a:ea typeface="Calibri"/>
              <a:cs typeface="Calibri"/>
              <a:sym typeface="Calibri"/>
            </a:endParaRPr>
          </a:p>
          <a:p>
            <a:pPr marL="914400" marR="0" lvl="0" indent="0" algn="l" rtl="0">
              <a:lnSpc>
                <a:spcPct val="115000"/>
              </a:lnSpc>
              <a:spcBef>
                <a:spcPts val="475"/>
              </a:spcBef>
              <a:spcAft>
                <a:spcPts val="0"/>
              </a:spcAft>
              <a:buNone/>
            </a:pPr>
            <a:endParaRPr sz="2000">
              <a:solidFill>
                <a:srgbClr val="9900FF"/>
              </a:solidFill>
              <a:latin typeface="Calibri"/>
              <a:ea typeface="Calibri"/>
              <a:cs typeface="Calibri"/>
              <a:sym typeface="Calibri"/>
            </a:endParaRPr>
          </a:p>
          <a:p>
            <a:pPr marL="914400" marR="0" lvl="0" indent="0" algn="l" rtl="0">
              <a:lnSpc>
                <a:spcPct val="80000"/>
              </a:lnSpc>
              <a:spcBef>
                <a:spcPts val="475"/>
              </a:spcBef>
              <a:spcAft>
                <a:spcPts val="0"/>
              </a:spcAft>
              <a:buNone/>
            </a:pPr>
            <a:endParaRPr/>
          </a:p>
        </p:txBody>
      </p:sp>
      <p:sp>
        <p:nvSpPr>
          <p:cNvPr id="719" name="Google Shape;719;p5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57"/>
          <p:cNvSpPr/>
          <p:nvPr/>
        </p:nvSpPr>
        <p:spPr>
          <a:xfrm>
            <a:off x="142844" y="104604"/>
            <a:ext cx="3000300"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Linux </a:t>
            </a:r>
            <a:endParaRPr/>
          </a:p>
        </p:txBody>
      </p:sp>
      <p:sp>
        <p:nvSpPr>
          <p:cNvPr id="725" name="Google Shape;725;p57"/>
          <p:cNvSpPr/>
          <p:nvPr/>
        </p:nvSpPr>
        <p:spPr>
          <a:xfrm>
            <a:off x="3143240" y="71414"/>
            <a:ext cx="5857800"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2: Les commandes de bases (Suite)</a:t>
            </a:r>
            <a:endParaRPr/>
          </a:p>
        </p:txBody>
      </p:sp>
      <p:sp>
        <p:nvSpPr>
          <p:cNvPr id="726" name="Google Shape;726;p57"/>
          <p:cNvSpPr/>
          <p:nvPr/>
        </p:nvSpPr>
        <p:spPr>
          <a:xfrm>
            <a:off x="142844" y="428604"/>
            <a:ext cx="8858400" cy="428700"/>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La commande grep</a:t>
            </a:r>
            <a:endParaRPr sz="2400">
              <a:solidFill>
                <a:srgbClr val="0070C0"/>
              </a:solidFill>
              <a:latin typeface="Calibri"/>
              <a:ea typeface="Calibri"/>
              <a:cs typeface="Calibri"/>
              <a:sym typeface="Calibri"/>
            </a:endParaRPr>
          </a:p>
        </p:txBody>
      </p:sp>
      <p:sp>
        <p:nvSpPr>
          <p:cNvPr id="727" name="Google Shape;727;p57"/>
          <p:cNvSpPr/>
          <p:nvPr/>
        </p:nvSpPr>
        <p:spPr>
          <a:xfrm>
            <a:off x="142844" y="6357958"/>
            <a:ext cx="8858400" cy="285900"/>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fadeDir="5400012"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chemeClr val="lt1"/>
                </a:solidFill>
                <a:latin typeface="Calibri"/>
                <a:ea typeface="Calibri"/>
                <a:cs typeface="Calibri"/>
                <a:sym typeface="Calibri"/>
              </a:rPr>
              <a:t>		    					</a:t>
            </a:r>
            <a:endParaRPr sz="1400">
              <a:solidFill>
                <a:schemeClr val="lt1"/>
              </a:solidFill>
              <a:latin typeface="Calibri"/>
              <a:ea typeface="Calibri"/>
              <a:cs typeface="Calibri"/>
              <a:sym typeface="Calibri"/>
            </a:endParaRPr>
          </a:p>
        </p:txBody>
      </p:sp>
      <p:sp>
        <p:nvSpPr>
          <p:cNvPr id="728" name="Google Shape;728;p57"/>
          <p:cNvSpPr/>
          <p:nvPr/>
        </p:nvSpPr>
        <p:spPr>
          <a:xfrm>
            <a:off x="826425" y="1181925"/>
            <a:ext cx="7715400" cy="4967700"/>
          </a:xfrm>
          <a:prstGeom prst="rect">
            <a:avLst/>
          </a:prstGeom>
          <a:noFill/>
          <a:ln>
            <a:noFill/>
          </a:ln>
        </p:spPr>
        <p:txBody>
          <a:bodyPr spcFirstLastPara="1" wrap="square" lIns="91425" tIns="45700" rIns="91425" bIns="45700" anchor="t" anchorCtr="0">
            <a:noAutofit/>
          </a:bodyPr>
          <a:lstStyle/>
          <a:p>
            <a:pPr marL="339725" marR="0" lvl="0" indent="-327025" algn="l" rtl="0">
              <a:lnSpc>
                <a:spcPct val="115000"/>
              </a:lnSpc>
              <a:spcBef>
                <a:spcPts val="0"/>
              </a:spcBef>
              <a:spcAft>
                <a:spcPts val="0"/>
              </a:spcAft>
              <a:buClr>
                <a:srgbClr val="006666"/>
              </a:buClr>
              <a:buSzPts val="2700"/>
              <a:buFont typeface="Noto Sans Symbols"/>
              <a:buChar char="▪"/>
            </a:pPr>
            <a:r>
              <a:rPr lang="fr-FR" sz="2700">
                <a:solidFill>
                  <a:schemeClr val="dk1"/>
                </a:solidFill>
                <a:latin typeface="Calibri"/>
                <a:ea typeface="Calibri"/>
                <a:cs typeface="Calibri"/>
                <a:sym typeface="Calibri"/>
              </a:rPr>
              <a:t>Syntaxe :  </a:t>
            </a:r>
            <a:r>
              <a:rPr lang="fr-FR" sz="2700">
                <a:solidFill>
                  <a:srgbClr val="073763"/>
                </a:solidFill>
                <a:latin typeface="Calibri"/>
                <a:ea typeface="Calibri"/>
                <a:cs typeface="Calibri"/>
                <a:sym typeface="Calibri"/>
              </a:rPr>
              <a:t>grep  [options] </a:t>
            </a:r>
            <a:r>
              <a:rPr lang="fr-FR" sz="2700">
                <a:solidFill>
                  <a:srgbClr val="FF0000"/>
                </a:solidFill>
                <a:latin typeface="Calibri"/>
                <a:ea typeface="Calibri"/>
                <a:cs typeface="Calibri"/>
                <a:sym typeface="Calibri"/>
              </a:rPr>
              <a:t> MOTIF</a:t>
            </a:r>
            <a:r>
              <a:rPr lang="fr-FR" sz="2700">
                <a:solidFill>
                  <a:schemeClr val="dk1"/>
                </a:solidFill>
                <a:latin typeface="Calibri"/>
                <a:ea typeface="Calibri"/>
                <a:cs typeface="Calibri"/>
                <a:sym typeface="Calibri"/>
              </a:rPr>
              <a:t>  </a:t>
            </a:r>
            <a:r>
              <a:rPr lang="fr-FR" sz="2700">
                <a:solidFill>
                  <a:srgbClr val="006666"/>
                </a:solidFill>
                <a:latin typeface="Calibri"/>
                <a:ea typeface="Calibri"/>
                <a:cs typeface="Calibri"/>
                <a:sym typeface="Calibri"/>
              </a:rPr>
              <a:t>[FICHIERS...] </a:t>
            </a:r>
            <a:endParaRPr sz="1200">
              <a:solidFill>
                <a:srgbClr val="006666"/>
              </a:solidFill>
            </a:endParaRPr>
          </a:p>
          <a:p>
            <a:pPr marL="0" marR="0" lvl="0" indent="0" algn="l" rtl="0">
              <a:lnSpc>
                <a:spcPct val="115000"/>
              </a:lnSpc>
              <a:spcBef>
                <a:spcPts val="0"/>
              </a:spcBef>
              <a:spcAft>
                <a:spcPts val="0"/>
              </a:spcAft>
              <a:buNone/>
            </a:pPr>
            <a:endParaRPr sz="400">
              <a:solidFill>
                <a:schemeClr val="dk1"/>
              </a:solidFill>
              <a:latin typeface="Calibri"/>
              <a:ea typeface="Calibri"/>
              <a:cs typeface="Calibri"/>
              <a:sym typeface="Calibri"/>
            </a:endParaRPr>
          </a:p>
          <a:p>
            <a:pPr marL="0" marR="0" lvl="0" indent="0" algn="l" rtl="0">
              <a:lnSpc>
                <a:spcPct val="115000"/>
              </a:lnSpc>
              <a:spcBef>
                <a:spcPts val="0"/>
              </a:spcBef>
              <a:spcAft>
                <a:spcPts val="0"/>
              </a:spcAft>
              <a:buNone/>
            </a:pPr>
            <a:endParaRPr sz="800">
              <a:solidFill>
                <a:schemeClr val="dk1"/>
              </a:solidFill>
              <a:latin typeface="Times New Roman"/>
              <a:ea typeface="Times New Roman"/>
              <a:cs typeface="Times New Roman"/>
              <a:sym typeface="Times New Roman"/>
            </a:endParaRPr>
          </a:p>
          <a:p>
            <a:pPr marL="339725" marR="0" lvl="0" indent="-339725" algn="l" rtl="0">
              <a:lnSpc>
                <a:spcPct val="115000"/>
              </a:lnSpc>
              <a:spcBef>
                <a:spcPts val="475"/>
              </a:spcBef>
              <a:spcAft>
                <a:spcPts val="0"/>
              </a:spcAft>
              <a:buNone/>
            </a:pPr>
            <a:r>
              <a:rPr lang="fr-FR" sz="2600" b="1">
                <a:solidFill>
                  <a:schemeClr val="dk1"/>
                </a:solidFill>
                <a:latin typeface="Calibri"/>
                <a:ea typeface="Calibri"/>
                <a:cs typeface="Calibri"/>
                <a:sym typeface="Calibri"/>
              </a:rPr>
              <a:t>fonction : </a:t>
            </a:r>
            <a:r>
              <a:rPr lang="fr-FR" sz="2600">
                <a:solidFill>
                  <a:srgbClr val="274E13"/>
                </a:solidFill>
                <a:latin typeface="Calibri"/>
                <a:ea typeface="Calibri"/>
                <a:cs typeface="Calibri"/>
                <a:sym typeface="Calibri"/>
              </a:rPr>
              <a:t>recherche d'un motif dans un fichier</a:t>
            </a:r>
            <a:endParaRPr sz="1300">
              <a:solidFill>
                <a:srgbClr val="274E13"/>
              </a:solidFill>
            </a:endParaRPr>
          </a:p>
          <a:p>
            <a:pPr marL="339725" marR="0" lvl="0" indent="-339725" algn="l" rtl="0">
              <a:lnSpc>
                <a:spcPct val="115000"/>
              </a:lnSpc>
              <a:spcBef>
                <a:spcPts val="475"/>
              </a:spcBef>
              <a:spcAft>
                <a:spcPts val="0"/>
              </a:spcAft>
              <a:buClr>
                <a:srgbClr val="006666"/>
              </a:buClr>
              <a:buSzPts val="2400"/>
              <a:buFont typeface="Noto Sans Symbols"/>
              <a:buChar char="▪"/>
            </a:pPr>
            <a:r>
              <a:rPr lang="fr-FR" sz="2400">
                <a:solidFill>
                  <a:schemeClr val="dk1"/>
                </a:solidFill>
                <a:latin typeface="Calibri"/>
                <a:ea typeface="Calibri"/>
                <a:cs typeface="Calibri"/>
                <a:sym typeface="Calibri"/>
              </a:rPr>
              <a:t>Options de grep  : </a:t>
            </a:r>
            <a:endParaRPr sz="2400">
              <a:solidFill>
                <a:schemeClr val="dk1"/>
              </a:solidFill>
              <a:latin typeface="Calibri"/>
              <a:ea typeface="Calibri"/>
              <a:cs typeface="Calibri"/>
              <a:sym typeface="Calibri"/>
            </a:endParaRPr>
          </a:p>
          <a:p>
            <a:pPr marL="739775" marR="0" lvl="1" indent="-339725" algn="l" rtl="0">
              <a:lnSpc>
                <a:spcPct val="115000"/>
              </a:lnSpc>
              <a:spcBef>
                <a:spcPts val="475"/>
              </a:spcBef>
              <a:spcAft>
                <a:spcPts val="0"/>
              </a:spcAft>
              <a:buClr>
                <a:srgbClr val="006666"/>
              </a:buClr>
              <a:buSzPts val="1540"/>
              <a:buFont typeface="Noto Sans Symbols"/>
              <a:buChar char="▪"/>
            </a:pPr>
            <a:r>
              <a:rPr lang="fr-FR" sz="2200">
                <a:solidFill>
                  <a:schemeClr val="dk1"/>
                </a:solidFill>
                <a:latin typeface="Calibri"/>
                <a:ea typeface="Calibri"/>
                <a:cs typeface="Calibri"/>
                <a:sym typeface="Calibri"/>
              </a:rPr>
              <a:t>grep </a:t>
            </a:r>
            <a:r>
              <a:rPr lang="fr-FR" sz="2200">
                <a:solidFill>
                  <a:srgbClr val="345616"/>
                </a:solidFill>
                <a:latin typeface="Calibri"/>
                <a:ea typeface="Calibri"/>
                <a:cs typeface="Calibri"/>
                <a:sym typeface="Calibri"/>
              </a:rPr>
              <a:t>-i </a:t>
            </a:r>
            <a:r>
              <a:rPr lang="fr-FR" sz="2200">
                <a:solidFill>
                  <a:schemeClr val="dk1"/>
                </a:solidFill>
                <a:latin typeface="Calibri"/>
                <a:ea typeface="Calibri"/>
                <a:cs typeface="Calibri"/>
                <a:sym typeface="Calibri"/>
              </a:rPr>
              <a:t>:</a:t>
            </a:r>
            <a:r>
              <a:rPr lang="fr-FR" sz="2200">
                <a:solidFill>
                  <a:srgbClr val="345616"/>
                </a:solidFill>
                <a:latin typeface="Calibri"/>
                <a:ea typeface="Calibri"/>
                <a:cs typeface="Calibri"/>
                <a:sym typeface="Calibri"/>
              </a:rPr>
              <a:t> Ignorer la casse</a:t>
            </a:r>
            <a:endParaRPr sz="2200">
              <a:solidFill>
                <a:srgbClr val="345616"/>
              </a:solidFill>
              <a:latin typeface="Calibri"/>
              <a:ea typeface="Calibri"/>
              <a:cs typeface="Calibri"/>
              <a:sym typeface="Calibri"/>
            </a:endParaRPr>
          </a:p>
          <a:p>
            <a:pPr marL="739775" marR="0" lvl="1" indent="-339725" algn="l" rtl="0">
              <a:lnSpc>
                <a:spcPct val="115000"/>
              </a:lnSpc>
              <a:spcBef>
                <a:spcPts val="475"/>
              </a:spcBef>
              <a:spcAft>
                <a:spcPts val="0"/>
              </a:spcAft>
              <a:buClr>
                <a:srgbClr val="006666"/>
              </a:buClr>
              <a:buSzPts val="1540"/>
              <a:buFont typeface="Noto Sans Symbols"/>
              <a:buChar char="▪"/>
            </a:pPr>
            <a:r>
              <a:rPr lang="fr-FR" sz="2200" b="0" i="0" u="none" strike="noStrike" cap="none">
                <a:solidFill>
                  <a:schemeClr val="dk1"/>
                </a:solidFill>
                <a:latin typeface="Calibri"/>
                <a:ea typeface="Calibri"/>
                <a:cs typeface="Calibri"/>
                <a:sym typeface="Calibri"/>
              </a:rPr>
              <a:t>grep </a:t>
            </a:r>
            <a:r>
              <a:rPr lang="fr-FR" sz="2200" b="0" i="0" u="none" strike="noStrike" cap="none">
                <a:solidFill>
                  <a:srgbClr val="4A86E8"/>
                </a:solidFill>
                <a:latin typeface="Calibri"/>
                <a:ea typeface="Calibri"/>
                <a:cs typeface="Calibri"/>
                <a:sym typeface="Calibri"/>
              </a:rPr>
              <a:t>-c </a:t>
            </a:r>
            <a:r>
              <a:rPr lang="fr-FR" sz="2200" b="0" i="0" u="none" strike="noStrike" cap="none">
                <a:solidFill>
                  <a:schemeClr val="dk1"/>
                </a:solidFill>
                <a:latin typeface="Calibri"/>
                <a:ea typeface="Calibri"/>
                <a:cs typeface="Calibri"/>
                <a:sym typeface="Calibri"/>
              </a:rPr>
              <a:t>: </a:t>
            </a:r>
            <a:r>
              <a:rPr lang="fr-FR" sz="2000" b="0" i="0" u="none" strike="noStrike" cap="none">
                <a:solidFill>
                  <a:srgbClr val="4A86E8"/>
                </a:solidFill>
                <a:latin typeface="Calibri"/>
                <a:ea typeface="Calibri"/>
                <a:cs typeface="Calibri"/>
                <a:sym typeface="Calibri"/>
              </a:rPr>
              <a:t>Compte le nombre de lignes</a:t>
            </a:r>
            <a:r>
              <a:rPr lang="fr-FR" sz="2000" b="0" i="0" u="none" strike="noStrike" cap="none">
                <a:solidFill>
                  <a:schemeClr val="dk1"/>
                </a:solidFill>
                <a:latin typeface="Calibri"/>
                <a:ea typeface="Calibri"/>
                <a:cs typeface="Calibri"/>
                <a:sym typeface="Calibri"/>
              </a:rPr>
              <a:t> contenant la chaîne</a:t>
            </a:r>
            <a:endParaRPr sz="400" b="0" i="0" u="none" strike="noStrike" cap="none">
              <a:solidFill>
                <a:schemeClr val="dk1"/>
              </a:solidFill>
              <a:latin typeface="Calibri"/>
              <a:ea typeface="Calibri"/>
              <a:cs typeface="Calibri"/>
              <a:sym typeface="Calibri"/>
            </a:endParaRPr>
          </a:p>
          <a:p>
            <a:pPr marL="739775" marR="0" lvl="1" indent="-339725" algn="l" rtl="0">
              <a:lnSpc>
                <a:spcPct val="115000"/>
              </a:lnSpc>
              <a:spcBef>
                <a:spcPts val="475"/>
              </a:spcBef>
              <a:spcAft>
                <a:spcPts val="0"/>
              </a:spcAft>
              <a:buClr>
                <a:srgbClr val="006666"/>
              </a:buClr>
              <a:buSzPts val="1540"/>
              <a:buFont typeface="Noto Sans Symbols"/>
              <a:buChar char="▪"/>
            </a:pPr>
            <a:r>
              <a:rPr lang="fr-FR" sz="2200" b="0" i="0" u="none" strike="noStrike" cap="none">
                <a:solidFill>
                  <a:schemeClr val="dk1"/>
                </a:solidFill>
                <a:latin typeface="Calibri"/>
                <a:ea typeface="Calibri"/>
                <a:cs typeface="Calibri"/>
                <a:sym typeface="Calibri"/>
              </a:rPr>
              <a:t>grep </a:t>
            </a:r>
            <a:r>
              <a:rPr lang="fr-FR" sz="2200" b="0" i="0" u="none" strike="noStrike" cap="none">
                <a:solidFill>
                  <a:srgbClr val="CC0000"/>
                </a:solidFill>
                <a:latin typeface="Calibri"/>
                <a:ea typeface="Calibri"/>
                <a:cs typeface="Calibri"/>
                <a:sym typeface="Calibri"/>
              </a:rPr>
              <a:t>-</a:t>
            </a:r>
            <a:r>
              <a:rPr lang="fr-FR" sz="2200">
                <a:solidFill>
                  <a:srgbClr val="CC0000"/>
                </a:solidFill>
                <a:latin typeface="Calibri"/>
                <a:ea typeface="Calibri"/>
                <a:cs typeface="Calibri"/>
                <a:sym typeface="Calibri"/>
              </a:rPr>
              <a:t>n</a:t>
            </a:r>
            <a:r>
              <a:rPr lang="fr-FR" sz="2200" b="0" i="0" u="none" strike="noStrike" cap="none">
                <a:solidFill>
                  <a:srgbClr val="CC0000"/>
                </a:solidFill>
                <a:latin typeface="Calibri"/>
                <a:ea typeface="Calibri"/>
                <a:cs typeface="Calibri"/>
                <a:sym typeface="Calibri"/>
              </a:rPr>
              <a:t> :</a:t>
            </a:r>
            <a:r>
              <a:rPr lang="fr-FR" sz="2000">
                <a:solidFill>
                  <a:srgbClr val="CC0000"/>
                </a:solidFill>
                <a:latin typeface="Calibri"/>
                <a:ea typeface="Calibri"/>
                <a:cs typeface="Calibri"/>
                <a:sym typeface="Calibri"/>
              </a:rPr>
              <a:t>Afficher le numéro des lignes</a:t>
            </a:r>
            <a:r>
              <a:rPr lang="fr-FR" sz="2000">
                <a:solidFill>
                  <a:schemeClr val="dk1"/>
                </a:solidFill>
                <a:latin typeface="Calibri"/>
                <a:ea typeface="Calibri"/>
                <a:cs typeface="Calibri"/>
                <a:sym typeface="Calibri"/>
              </a:rPr>
              <a:t> ou le motif a été trouvé </a:t>
            </a:r>
            <a:endParaRPr/>
          </a:p>
          <a:p>
            <a:pPr marL="739775" marR="0" lvl="1" indent="-339725" algn="l" rtl="0">
              <a:lnSpc>
                <a:spcPct val="115000"/>
              </a:lnSpc>
              <a:spcBef>
                <a:spcPts val="475"/>
              </a:spcBef>
              <a:spcAft>
                <a:spcPts val="0"/>
              </a:spcAft>
              <a:buNone/>
            </a:pPr>
            <a:endParaRPr sz="400" b="0" i="0" u="none" strike="noStrike" cap="none">
              <a:solidFill>
                <a:schemeClr val="dk1"/>
              </a:solidFill>
              <a:latin typeface="Calibri"/>
              <a:ea typeface="Calibri"/>
              <a:cs typeface="Calibri"/>
              <a:sym typeface="Calibri"/>
            </a:endParaRPr>
          </a:p>
          <a:p>
            <a:pPr marL="739775" marR="0" lvl="1" indent="-339725" algn="l" rtl="0">
              <a:lnSpc>
                <a:spcPct val="115000"/>
              </a:lnSpc>
              <a:spcBef>
                <a:spcPts val="475"/>
              </a:spcBef>
              <a:spcAft>
                <a:spcPts val="0"/>
              </a:spcAft>
              <a:buClr>
                <a:srgbClr val="006666"/>
              </a:buClr>
              <a:buSzPts val="1540"/>
              <a:buFont typeface="Noto Sans Symbols"/>
              <a:buChar char="▪"/>
            </a:pPr>
            <a:r>
              <a:rPr lang="fr-FR" sz="2200" b="0" i="0" u="none" strike="noStrike" cap="none">
                <a:solidFill>
                  <a:schemeClr val="dk1"/>
                </a:solidFill>
                <a:latin typeface="Calibri"/>
                <a:ea typeface="Calibri"/>
                <a:cs typeface="Calibri"/>
                <a:sym typeface="Calibri"/>
              </a:rPr>
              <a:t>grep </a:t>
            </a:r>
            <a:r>
              <a:rPr lang="fr-FR" sz="2200" b="0" i="0" strike="noStrike" cap="none">
                <a:solidFill>
                  <a:srgbClr val="0B5394"/>
                </a:solidFill>
                <a:latin typeface="Calibri"/>
                <a:ea typeface="Calibri"/>
                <a:cs typeface="Calibri"/>
                <a:sym typeface="Calibri"/>
              </a:rPr>
              <a:t>-R, -r, --recursive</a:t>
            </a:r>
            <a:r>
              <a:rPr lang="fr-FR" sz="2200" b="0" i="0" u="none" strike="noStrike" cap="none">
                <a:solidFill>
                  <a:schemeClr val="dk1"/>
                </a:solidFill>
                <a:latin typeface="Calibri"/>
                <a:ea typeface="Calibri"/>
                <a:cs typeface="Calibri"/>
                <a:sym typeface="Calibri"/>
              </a:rPr>
              <a:t> :</a:t>
            </a:r>
            <a:r>
              <a:rPr lang="fr-FR" sz="2000" b="0" i="0" u="none" strike="noStrike" cap="none">
                <a:solidFill>
                  <a:schemeClr val="dk1"/>
                </a:solidFill>
                <a:latin typeface="Calibri"/>
                <a:ea typeface="Calibri"/>
                <a:cs typeface="Calibri"/>
                <a:sym typeface="Calibri"/>
              </a:rPr>
              <a:t>Lire tous les fichiers à l'intérieur de chaque répertoire, récursivement.</a:t>
            </a:r>
            <a:endParaRPr sz="400" b="0" i="0" u="none" strike="noStrike" cap="none">
              <a:solidFill>
                <a:schemeClr val="dk1"/>
              </a:solidFill>
              <a:latin typeface="Calibri"/>
              <a:ea typeface="Calibri"/>
              <a:cs typeface="Calibri"/>
              <a:sym typeface="Calibri"/>
            </a:endParaRPr>
          </a:p>
          <a:p>
            <a:pPr marL="739775" marR="0" lvl="1" indent="-339725" algn="l" rtl="0">
              <a:lnSpc>
                <a:spcPct val="115000"/>
              </a:lnSpc>
              <a:spcBef>
                <a:spcPts val="475"/>
              </a:spcBef>
              <a:spcAft>
                <a:spcPts val="0"/>
              </a:spcAft>
              <a:buClr>
                <a:srgbClr val="006666"/>
              </a:buClr>
              <a:buSzPts val="1540"/>
              <a:buFont typeface="Noto Sans Symbols"/>
              <a:buChar char="▪"/>
            </a:pPr>
            <a:r>
              <a:rPr lang="fr-FR" sz="2200" b="0" i="0" u="none" strike="noStrike" cap="none">
                <a:solidFill>
                  <a:schemeClr val="dk1"/>
                </a:solidFill>
                <a:latin typeface="Calibri"/>
                <a:ea typeface="Calibri"/>
                <a:cs typeface="Calibri"/>
                <a:sym typeface="Calibri"/>
              </a:rPr>
              <a:t>grep </a:t>
            </a:r>
            <a:r>
              <a:rPr lang="fr-FR" sz="2200" b="0" i="0" strike="noStrike" cap="none">
                <a:solidFill>
                  <a:srgbClr val="7F6000"/>
                </a:solidFill>
                <a:latin typeface="Calibri"/>
                <a:ea typeface="Calibri"/>
                <a:cs typeface="Calibri"/>
                <a:sym typeface="Calibri"/>
              </a:rPr>
              <a:t>-v </a:t>
            </a:r>
            <a:r>
              <a:rPr lang="fr-FR" sz="2200" b="0" i="0" u="none" strike="noStrike" cap="none">
                <a:solidFill>
                  <a:schemeClr val="dk1"/>
                </a:solidFill>
                <a:latin typeface="Calibri"/>
                <a:ea typeface="Calibri"/>
                <a:cs typeface="Calibri"/>
                <a:sym typeface="Calibri"/>
              </a:rPr>
              <a:t>: </a:t>
            </a:r>
            <a:r>
              <a:rPr lang="fr-FR" sz="2000" b="0" i="0" u="none" strike="noStrike" cap="none">
                <a:solidFill>
                  <a:schemeClr val="dk1"/>
                </a:solidFill>
                <a:latin typeface="Calibri"/>
                <a:ea typeface="Calibri"/>
                <a:cs typeface="Calibri"/>
                <a:sym typeface="Calibri"/>
              </a:rPr>
              <a:t>affiche les lignes</a:t>
            </a:r>
            <a:r>
              <a:rPr lang="fr-FR" sz="2000" b="0" i="0" u="none" strike="noStrike" cap="none">
                <a:solidFill>
                  <a:srgbClr val="7F6000"/>
                </a:solidFill>
                <a:latin typeface="Calibri"/>
                <a:ea typeface="Calibri"/>
                <a:cs typeface="Calibri"/>
                <a:sym typeface="Calibri"/>
              </a:rPr>
              <a:t> ne contenant pas la chaîne</a:t>
            </a:r>
            <a:endParaRPr sz="2000" b="0" i="0" u="none" strike="noStrike" cap="none">
              <a:solidFill>
                <a:srgbClr val="7F6000"/>
              </a:solidFill>
              <a:latin typeface="Calibri"/>
              <a:ea typeface="Calibri"/>
              <a:cs typeface="Calibri"/>
              <a:sym typeface="Calibri"/>
            </a:endParaRPr>
          </a:p>
          <a:p>
            <a:pPr marL="739775" marR="0" lvl="1" indent="-368935" algn="l" rtl="0">
              <a:lnSpc>
                <a:spcPct val="115000"/>
              </a:lnSpc>
              <a:spcBef>
                <a:spcPts val="475"/>
              </a:spcBef>
              <a:spcAft>
                <a:spcPts val="0"/>
              </a:spcAft>
              <a:buClr>
                <a:schemeClr val="dk1"/>
              </a:buClr>
              <a:buSzPts val="2000"/>
              <a:buFont typeface="Calibri"/>
              <a:buChar char="▪"/>
            </a:pPr>
            <a:r>
              <a:rPr lang="fr-FR" sz="2000">
                <a:solidFill>
                  <a:schemeClr val="dk1"/>
                </a:solidFill>
                <a:latin typeface="Calibri"/>
                <a:ea typeface="Calibri"/>
                <a:cs typeface="Calibri"/>
                <a:sym typeface="Calibri"/>
              </a:rPr>
              <a:t>grep</a:t>
            </a:r>
            <a:r>
              <a:rPr lang="fr-FR" sz="2000">
                <a:solidFill>
                  <a:srgbClr val="9900FF"/>
                </a:solidFill>
                <a:latin typeface="Calibri"/>
                <a:ea typeface="Calibri"/>
                <a:cs typeface="Calibri"/>
                <a:sym typeface="Calibri"/>
              </a:rPr>
              <a:t> -w </a:t>
            </a:r>
            <a:r>
              <a:rPr lang="fr-FR" sz="2000">
                <a:solidFill>
                  <a:srgbClr val="0000FF"/>
                </a:solidFill>
                <a:latin typeface="Calibri"/>
                <a:ea typeface="Calibri"/>
                <a:cs typeface="Calibri"/>
                <a:sym typeface="Calibri"/>
              </a:rPr>
              <a:t>:</a:t>
            </a:r>
            <a:r>
              <a:rPr lang="fr-FR" sz="2000">
                <a:solidFill>
                  <a:schemeClr val="dk1"/>
                </a:solidFill>
                <a:latin typeface="Calibri"/>
                <a:ea typeface="Calibri"/>
                <a:cs typeface="Calibri"/>
                <a:sym typeface="Calibri"/>
              </a:rPr>
              <a:t> correspondre à la </a:t>
            </a:r>
            <a:r>
              <a:rPr lang="fr-FR" sz="2000">
                <a:solidFill>
                  <a:srgbClr val="9900FF"/>
                </a:solidFill>
                <a:latin typeface="Calibri"/>
                <a:ea typeface="Calibri"/>
                <a:cs typeface="Calibri"/>
                <a:sym typeface="Calibri"/>
              </a:rPr>
              <a:t>chaîne exacte </a:t>
            </a:r>
            <a:endParaRPr sz="2000">
              <a:solidFill>
                <a:srgbClr val="9900FF"/>
              </a:solidFill>
              <a:latin typeface="Calibri"/>
              <a:ea typeface="Calibri"/>
              <a:cs typeface="Calibri"/>
              <a:sym typeface="Calibri"/>
            </a:endParaRPr>
          </a:p>
          <a:p>
            <a:pPr marL="914400" marR="0" lvl="0" indent="0" algn="l" rtl="0">
              <a:lnSpc>
                <a:spcPct val="80000"/>
              </a:lnSpc>
              <a:spcBef>
                <a:spcPts val="475"/>
              </a:spcBef>
              <a:spcAft>
                <a:spcPts val="0"/>
              </a:spcAft>
              <a:buNone/>
            </a:pPr>
            <a:endParaRPr/>
          </a:p>
        </p:txBody>
      </p:sp>
      <p:sp>
        <p:nvSpPr>
          <p:cNvPr id="729" name="Google Shape;729;p5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58"/>
          <p:cNvSpPr/>
          <p:nvPr/>
        </p:nvSpPr>
        <p:spPr>
          <a:xfrm>
            <a:off x="142844" y="104604"/>
            <a:ext cx="3000300"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Linux </a:t>
            </a:r>
            <a:endParaRPr/>
          </a:p>
        </p:txBody>
      </p:sp>
      <p:sp>
        <p:nvSpPr>
          <p:cNvPr id="735" name="Google Shape;735;p58"/>
          <p:cNvSpPr/>
          <p:nvPr/>
        </p:nvSpPr>
        <p:spPr>
          <a:xfrm>
            <a:off x="3143240" y="71414"/>
            <a:ext cx="5857800"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2: Les commandes de bases (Suite)</a:t>
            </a:r>
            <a:endParaRPr/>
          </a:p>
        </p:txBody>
      </p:sp>
      <p:sp>
        <p:nvSpPr>
          <p:cNvPr id="736" name="Google Shape;736;p58"/>
          <p:cNvSpPr/>
          <p:nvPr/>
        </p:nvSpPr>
        <p:spPr>
          <a:xfrm>
            <a:off x="142844" y="428604"/>
            <a:ext cx="8858400" cy="428700"/>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Application grep</a:t>
            </a:r>
            <a:endParaRPr sz="2400">
              <a:solidFill>
                <a:srgbClr val="0070C0"/>
              </a:solidFill>
              <a:latin typeface="Calibri"/>
              <a:ea typeface="Calibri"/>
              <a:cs typeface="Calibri"/>
              <a:sym typeface="Calibri"/>
            </a:endParaRPr>
          </a:p>
        </p:txBody>
      </p:sp>
      <p:sp>
        <p:nvSpPr>
          <p:cNvPr id="737" name="Google Shape;737;p58"/>
          <p:cNvSpPr/>
          <p:nvPr/>
        </p:nvSpPr>
        <p:spPr>
          <a:xfrm>
            <a:off x="142844" y="6357958"/>
            <a:ext cx="8858400" cy="285900"/>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fadeDir="5400012"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chemeClr val="lt1"/>
                </a:solidFill>
                <a:latin typeface="Calibri"/>
                <a:ea typeface="Calibri"/>
                <a:cs typeface="Calibri"/>
                <a:sym typeface="Calibri"/>
              </a:rPr>
              <a:t>		    					</a:t>
            </a:r>
            <a:endParaRPr sz="1400">
              <a:solidFill>
                <a:schemeClr val="lt1"/>
              </a:solidFill>
              <a:latin typeface="Calibri"/>
              <a:ea typeface="Calibri"/>
              <a:cs typeface="Calibri"/>
              <a:sym typeface="Calibri"/>
            </a:endParaRPr>
          </a:p>
        </p:txBody>
      </p:sp>
      <p:sp>
        <p:nvSpPr>
          <p:cNvPr id="738" name="Google Shape;738;p58"/>
          <p:cNvSpPr/>
          <p:nvPr/>
        </p:nvSpPr>
        <p:spPr>
          <a:xfrm>
            <a:off x="826425" y="1181925"/>
            <a:ext cx="7715400" cy="4967700"/>
          </a:xfrm>
          <a:prstGeom prst="rect">
            <a:avLst/>
          </a:prstGeom>
          <a:noFill/>
          <a:ln>
            <a:noFill/>
          </a:ln>
        </p:spPr>
        <p:txBody>
          <a:bodyPr spcFirstLastPara="1" wrap="square" lIns="91425" tIns="45700" rIns="91425" bIns="45700" anchor="t" anchorCtr="0">
            <a:noAutofit/>
          </a:bodyPr>
          <a:lstStyle/>
          <a:p>
            <a:pPr marL="339725" marR="0" lvl="0" indent="-307975" algn="l" rtl="0">
              <a:lnSpc>
                <a:spcPct val="115000"/>
              </a:lnSpc>
              <a:spcBef>
                <a:spcPts val="0"/>
              </a:spcBef>
              <a:spcAft>
                <a:spcPts val="0"/>
              </a:spcAft>
              <a:buClr>
                <a:srgbClr val="006666"/>
              </a:buClr>
              <a:buSzPts val="2400"/>
              <a:buFont typeface="Noto Sans Symbols"/>
              <a:buChar char="▪"/>
            </a:pPr>
            <a:r>
              <a:rPr lang="fr-FR" sz="2300">
                <a:solidFill>
                  <a:srgbClr val="FF0000"/>
                </a:solidFill>
                <a:latin typeface="Calibri"/>
                <a:ea typeface="Calibri"/>
                <a:cs typeface="Calibri"/>
                <a:sym typeface="Calibri"/>
              </a:rPr>
              <a:t>Exercice :</a:t>
            </a:r>
            <a:r>
              <a:rPr lang="fr-FR" sz="400">
                <a:solidFill>
                  <a:schemeClr val="dk1"/>
                </a:solidFill>
                <a:latin typeface="Calibri"/>
                <a:ea typeface="Calibri"/>
                <a:cs typeface="Calibri"/>
                <a:sym typeface="Calibri"/>
              </a:rPr>
              <a:t> </a:t>
            </a:r>
            <a:r>
              <a:rPr lang="fr-FR" sz="1300">
                <a:solidFill>
                  <a:schemeClr val="dk1"/>
                </a:solidFill>
              </a:rPr>
              <a:t>Créer un répertoire </a:t>
            </a:r>
            <a:r>
              <a:rPr lang="fr-FR" sz="1300" b="1">
                <a:solidFill>
                  <a:schemeClr val="dk1"/>
                </a:solidFill>
              </a:rPr>
              <a:t>test-grep</a:t>
            </a:r>
            <a:r>
              <a:rPr lang="fr-FR" sz="1300">
                <a:solidFill>
                  <a:schemeClr val="dk1"/>
                </a:solidFill>
              </a:rPr>
              <a:t> dans votre home directory </a:t>
            </a:r>
            <a:endParaRPr sz="1300">
              <a:solidFill>
                <a:schemeClr val="dk1"/>
              </a:solidFill>
            </a:endParaRPr>
          </a:p>
          <a:p>
            <a:pPr marL="0" marR="0" lvl="0" indent="457200" algn="l" rtl="0">
              <a:lnSpc>
                <a:spcPct val="80000"/>
              </a:lnSpc>
              <a:spcBef>
                <a:spcPts val="475"/>
              </a:spcBef>
              <a:spcAft>
                <a:spcPts val="0"/>
              </a:spcAft>
              <a:buNone/>
            </a:pPr>
            <a:r>
              <a:rPr lang="fr-FR" sz="1300">
                <a:solidFill>
                  <a:schemeClr val="dk1"/>
                </a:solidFill>
              </a:rPr>
              <a:t>Dans </a:t>
            </a:r>
            <a:r>
              <a:rPr lang="fr-FR" sz="1300" b="1">
                <a:solidFill>
                  <a:schemeClr val="dk1"/>
                </a:solidFill>
              </a:rPr>
              <a:t>test-grep</a:t>
            </a:r>
            <a:r>
              <a:rPr lang="fr-FR" sz="1300">
                <a:solidFill>
                  <a:schemeClr val="dk1"/>
                </a:solidFill>
              </a:rPr>
              <a:t> créer le fichier </a:t>
            </a:r>
            <a:r>
              <a:rPr lang="fr-FR" sz="1300" b="1">
                <a:solidFill>
                  <a:schemeClr val="dk1"/>
                </a:solidFill>
              </a:rPr>
              <a:t>textfile.tx</a:t>
            </a:r>
            <a:r>
              <a:rPr lang="fr-FR" sz="1300">
                <a:solidFill>
                  <a:schemeClr val="dk1"/>
                </a:solidFill>
              </a:rPr>
              <a:t>t avec la commande cat et le contenu ci-dessous:</a:t>
            </a:r>
            <a:endParaRPr sz="1300">
              <a:solidFill>
                <a:schemeClr val="dk1"/>
              </a:solidFill>
            </a:endParaRPr>
          </a:p>
          <a:p>
            <a:pPr marL="0" marR="0" lvl="0" indent="0" algn="l" rtl="0">
              <a:lnSpc>
                <a:spcPct val="80000"/>
              </a:lnSpc>
              <a:spcBef>
                <a:spcPts val="475"/>
              </a:spcBef>
              <a:spcAft>
                <a:spcPts val="0"/>
              </a:spcAft>
              <a:buNone/>
            </a:pPr>
            <a:endParaRPr sz="1300">
              <a:solidFill>
                <a:schemeClr val="dk1"/>
              </a:solidFill>
            </a:endParaRPr>
          </a:p>
          <a:p>
            <a:pPr marL="457200" marR="0" lvl="0" indent="0" algn="l" rtl="0">
              <a:lnSpc>
                <a:spcPct val="80000"/>
              </a:lnSpc>
              <a:spcBef>
                <a:spcPts val="475"/>
              </a:spcBef>
              <a:spcAft>
                <a:spcPts val="0"/>
              </a:spcAft>
              <a:buNone/>
            </a:pPr>
            <a:r>
              <a:rPr lang="fr-FR" sz="1200">
                <a:solidFill>
                  <a:srgbClr val="073763"/>
                </a:solidFill>
                <a:latin typeface="Source Code Pro"/>
                <a:ea typeface="Source Code Pro"/>
                <a:cs typeface="Source Code Pro"/>
                <a:sym typeface="Source Code Pro"/>
              </a:rPr>
              <a:t>cat &gt; testfile.txt </a:t>
            </a:r>
            <a:endParaRPr sz="1200">
              <a:solidFill>
                <a:srgbClr val="073763"/>
              </a:solidFill>
              <a:latin typeface="Source Code Pro"/>
              <a:ea typeface="Source Code Pro"/>
              <a:cs typeface="Source Code Pro"/>
              <a:sym typeface="Source Code Pro"/>
            </a:endParaRPr>
          </a:p>
          <a:p>
            <a:pPr marL="457200" marR="0" lvl="0" indent="0" algn="l" rtl="0">
              <a:lnSpc>
                <a:spcPct val="80000"/>
              </a:lnSpc>
              <a:spcBef>
                <a:spcPts val="475"/>
              </a:spcBef>
              <a:spcAft>
                <a:spcPts val="0"/>
              </a:spcAft>
              <a:buNone/>
            </a:pPr>
            <a:r>
              <a:rPr lang="fr-FR" sz="1200">
                <a:solidFill>
                  <a:srgbClr val="073763"/>
                </a:solidFill>
                <a:latin typeface="Source Code Pro"/>
                <a:ea typeface="Source Code Pro"/>
                <a:cs typeface="Source Code Pro"/>
                <a:sym typeface="Source Code Pro"/>
              </a:rPr>
              <a:t>…. </a:t>
            </a:r>
            <a:endParaRPr sz="1200">
              <a:solidFill>
                <a:srgbClr val="073763"/>
              </a:solidFill>
              <a:latin typeface="Source Code Pro"/>
              <a:ea typeface="Source Code Pro"/>
              <a:cs typeface="Source Code Pro"/>
              <a:sym typeface="Source Code Pro"/>
            </a:endParaRPr>
          </a:p>
          <a:p>
            <a:pPr marL="457200" marR="0" lvl="0" indent="0" algn="l" rtl="0">
              <a:lnSpc>
                <a:spcPct val="80000"/>
              </a:lnSpc>
              <a:spcBef>
                <a:spcPts val="475"/>
              </a:spcBef>
              <a:spcAft>
                <a:spcPts val="0"/>
              </a:spcAft>
              <a:buNone/>
            </a:pPr>
            <a:r>
              <a:rPr lang="fr-FR" sz="1300">
                <a:solidFill>
                  <a:srgbClr val="073763"/>
                </a:solidFill>
                <a:latin typeface="Source Code Pro"/>
                <a:ea typeface="Source Code Pro"/>
                <a:cs typeface="Source Code Pro"/>
                <a:sym typeface="Source Code Pro"/>
              </a:rPr>
              <a:t>CTR+D pour sauvegarder</a:t>
            </a:r>
            <a:endParaRPr sz="1300">
              <a:solidFill>
                <a:srgbClr val="073763"/>
              </a:solidFill>
              <a:latin typeface="Source Code Pro"/>
              <a:ea typeface="Source Code Pro"/>
              <a:cs typeface="Source Code Pro"/>
              <a:sym typeface="Source Code Pro"/>
            </a:endParaRPr>
          </a:p>
          <a:p>
            <a:pPr marL="457200" marR="0" lvl="0" indent="0" algn="l" rtl="0">
              <a:lnSpc>
                <a:spcPct val="80000"/>
              </a:lnSpc>
              <a:spcBef>
                <a:spcPts val="475"/>
              </a:spcBef>
              <a:spcAft>
                <a:spcPts val="0"/>
              </a:spcAft>
              <a:buNone/>
            </a:pPr>
            <a:endParaRPr sz="1300">
              <a:solidFill>
                <a:srgbClr val="073763"/>
              </a:solidFill>
              <a:latin typeface="Source Code Pro"/>
              <a:ea typeface="Source Code Pro"/>
              <a:cs typeface="Source Code Pro"/>
              <a:sym typeface="Source Code Pro"/>
            </a:endParaRPr>
          </a:p>
          <a:p>
            <a:pPr marL="457200" marR="0" lvl="0" indent="0" algn="l" rtl="0">
              <a:lnSpc>
                <a:spcPct val="80000"/>
              </a:lnSpc>
              <a:spcBef>
                <a:spcPts val="475"/>
              </a:spcBef>
              <a:spcAft>
                <a:spcPts val="0"/>
              </a:spcAft>
              <a:buNone/>
            </a:pPr>
            <a:r>
              <a:rPr lang="fr-FR" sz="1200">
                <a:solidFill>
                  <a:schemeClr val="dk1"/>
                </a:solidFill>
              </a:rPr>
              <a:t>unix is great os. unix was developed in Bell labs.</a:t>
            </a:r>
            <a:endParaRPr sz="1200">
              <a:solidFill>
                <a:schemeClr val="dk1"/>
              </a:solidFill>
            </a:endParaRPr>
          </a:p>
          <a:p>
            <a:pPr marL="457200" marR="0" lvl="0" indent="0" algn="l" rtl="0">
              <a:lnSpc>
                <a:spcPct val="80000"/>
              </a:lnSpc>
              <a:spcBef>
                <a:spcPts val="475"/>
              </a:spcBef>
              <a:spcAft>
                <a:spcPts val="0"/>
              </a:spcAft>
              <a:buNone/>
            </a:pPr>
            <a:r>
              <a:rPr lang="fr-FR" sz="1200">
                <a:solidFill>
                  <a:schemeClr val="dk1"/>
                </a:solidFill>
              </a:rPr>
              <a:t>learn operating system.</a:t>
            </a:r>
            <a:endParaRPr sz="1200">
              <a:solidFill>
                <a:schemeClr val="dk1"/>
              </a:solidFill>
            </a:endParaRPr>
          </a:p>
          <a:p>
            <a:pPr marL="457200" marR="0" lvl="0" indent="0" algn="l" rtl="0">
              <a:lnSpc>
                <a:spcPct val="80000"/>
              </a:lnSpc>
              <a:spcBef>
                <a:spcPts val="475"/>
              </a:spcBef>
              <a:spcAft>
                <a:spcPts val="0"/>
              </a:spcAft>
              <a:buNone/>
            </a:pPr>
            <a:r>
              <a:rPr lang="fr-FR" sz="1200">
                <a:solidFill>
                  <a:schemeClr val="dk1"/>
                </a:solidFill>
              </a:rPr>
              <a:t>Unix linux which one you choose</a:t>
            </a:r>
            <a:endParaRPr sz="1200">
              <a:solidFill>
                <a:schemeClr val="dk1"/>
              </a:solidFill>
            </a:endParaRPr>
          </a:p>
          <a:p>
            <a:pPr marL="457200" marR="0" lvl="0" indent="0" algn="l" rtl="0">
              <a:lnSpc>
                <a:spcPct val="80000"/>
              </a:lnSpc>
              <a:spcBef>
                <a:spcPts val="475"/>
              </a:spcBef>
              <a:spcAft>
                <a:spcPts val="0"/>
              </a:spcAft>
              <a:buClr>
                <a:schemeClr val="dk1"/>
              </a:buClr>
              <a:buSzPts val="1100"/>
              <a:buFont typeface="Arial"/>
              <a:buNone/>
            </a:pPr>
            <a:r>
              <a:rPr lang="fr-FR" sz="1200">
                <a:solidFill>
                  <a:schemeClr val="dk1"/>
                </a:solidFill>
              </a:rPr>
              <a:t>uNix is easy to learn.unix is a multi-user os.Learn unix .unix is a powerful</a:t>
            </a:r>
            <a:endParaRPr sz="1200">
              <a:solidFill>
                <a:schemeClr val="dk1"/>
              </a:solidFill>
            </a:endParaRPr>
          </a:p>
          <a:p>
            <a:pPr marL="0" marR="0" lvl="0" indent="0" algn="l" rtl="0">
              <a:lnSpc>
                <a:spcPct val="80000"/>
              </a:lnSpc>
              <a:spcBef>
                <a:spcPts val="475"/>
              </a:spcBef>
              <a:spcAft>
                <a:spcPts val="0"/>
              </a:spcAft>
              <a:buNone/>
            </a:pPr>
            <a:endParaRPr sz="1100">
              <a:solidFill>
                <a:schemeClr val="dk1"/>
              </a:solidFill>
            </a:endParaRPr>
          </a:p>
          <a:p>
            <a:pPr marL="457200" marR="0" lvl="0" indent="0" algn="l" rtl="0">
              <a:lnSpc>
                <a:spcPct val="80000"/>
              </a:lnSpc>
              <a:spcBef>
                <a:spcPts val="475"/>
              </a:spcBef>
              <a:spcAft>
                <a:spcPts val="0"/>
              </a:spcAft>
              <a:buNone/>
            </a:pPr>
            <a:r>
              <a:rPr lang="fr-FR">
                <a:solidFill>
                  <a:schemeClr val="dk1"/>
                </a:solidFill>
              </a:rPr>
              <a:t>Q1- Chercher les lignes contenant les mots “UNIX”, “Unix”, “unix” et “uNix”</a:t>
            </a:r>
            <a:endParaRPr>
              <a:solidFill>
                <a:schemeClr val="dk1"/>
              </a:solidFill>
            </a:endParaRPr>
          </a:p>
          <a:p>
            <a:pPr marL="457200" marR="0" lvl="0" indent="0" algn="l" rtl="0">
              <a:lnSpc>
                <a:spcPct val="80000"/>
              </a:lnSpc>
              <a:spcBef>
                <a:spcPts val="475"/>
              </a:spcBef>
              <a:spcAft>
                <a:spcPts val="0"/>
              </a:spcAft>
              <a:buNone/>
            </a:pPr>
            <a:r>
              <a:rPr lang="fr-FR">
                <a:solidFill>
                  <a:schemeClr val="dk1"/>
                </a:solidFill>
              </a:rPr>
              <a:t>Q2- Chercher le nombre de lignes (count) contenant le mot unix.</a:t>
            </a:r>
            <a:endParaRPr>
              <a:solidFill>
                <a:schemeClr val="dk1"/>
              </a:solidFill>
            </a:endParaRPr>
          </a:p>
          <a:p>
            <a:pPr marL="457200" marR="0" lvl="0" indent="0" algn="l" rtl="0">
              <a:lnSpc>
                <a:spcPct val="80000"/>
              </a:lnSpc>
              <a:spcBef>
                <a:spcPts val="475"/>
              </a:spcBef>
              <a:spcAft>
                <a:spcPts val="0"/>
              </a:spcAft>
              <a:buNone/>
            </a:pPr>
            <a:r>
              <a:rPr lang="fr-FR">
                <a:solidFill>
                  <a:schemeClr val="dk1"/>
                </a:solidFill>
              </a:rPr>
              <a:t>Q3- Chercher les lignes correspondant le mot entier unix. </a:t>
            </a:r>
            <a:endParaRPr>
              <a:solidFill>
                <a:schemeClr val="dk1"/>
              </a:solidFill>
            </a:endParaRPr>
          </a:p>
          <a:p>
            <a:pPr marL="457200" marR="0" lvl="0" indent="0" algn="l" rtl="0">
              <a:lnSpc>
                <a:spcPct val="80000"/>
              </a:lnSpc>
              <a:spcBef>
                <a:spcPts val="475"/>
              </a:spcBef>
              <a:spcAft>
                <a:spcPts val="0"/>
              </a:spcAft>
              <a:buNone/>
            </a:pPr>
            <a:r>
              <a:rPr lang="fr-FR">
                <a:solidFill>
                  <a:schemeClr val="dk1"/>
                </a:solidFill>
              </a:rPr>
              <a:t>Q4 - Afficher uniquement la chaîne correspondante unix ( option -o ), pas toute la ligne </a:t>
            </a:r>
            <a:endParaRPr>
              <a:solidFill>
                <a:schemeClr val="dk1"/>
              </a:solidFill>
            </a:endParaRPr>
          </a:p>
          <a:p>
            <a:pPr marL="457200" marR="0" lvl="0" indent="0" algn="l" rtl="0">
              <a:lnSpc>
                <a:spcPct val="80000"/>
              </a:lnSpc>
              <a:spcBef>
                <a:spcPts val="475"/>
              </a:spcBef>
              <a:spcAft>
                <a:spcPts val="0"/>
              </a:spcAft>
              <a:buNone/>
            </a:pPr>
            <a:r>
              <a:rPr lang="fr-FR">
                <a:solidFill>
                  <a:schemeClr val="dk1"/>
                </a:solidFill>
              </a:rPr>
              <a:t>Q5- Rechercher les lignes contenant la chaîne unix en affichant le numéro de lignes</a:t>
            </a:r>
            <a:endParaRPr>
              <a:solidFill>
                <a:schemeClr val="dk1"/>
              </a:solidFill>
            </a:endParaRPr>
          </a:p>
          <a:p>
            <a:pPr marL="457200" marR="0" lvl="0" indent="0" algn="l" rtl="0">
              <a:lnSpc>
                <a:spcPct val="80000"/>
              </a:lnSpc>
              <a:spcBef>
                <a:spcPts val="475"/>
              </a:spcBef>
              <a:spcAft>
                <a:spcPts val="0"/>
              </a:spcAft>
              <a:buNone/>
            </a:pPr>
            <a:r>
              <a:rPr lang="fr-FR">
                <a:solidFill>
                  <a:schemeClr val="dk1"/>
                </a:solidFill>
              </a:rPr>
              <a:t>Q6 - Afficher les lignes ne contenant pas le mots unix</a:t>
            </a:r>
            <a:endParaRPr>
              <a:solidFill>
                <a:schemeClr val="dk1"/>
              </a:solidFill>
            </a:endParaRPr>
          </a:p>
          <a:p>
            <a:pPr marL="457200" lvl="0" indent="0" algn="l" rtl="0">
              <a:lnSpc>
                <a:spcPct val="80000"/>
              </a:lnSpc>
              <a:spcBef>
                <a:spcPts val="475"/>
              </a:spcBef>
              <a:spcAft>
                <a:spcPts val="0"/>
              </a:spcAft>
              <a:buNone/>
            </a:pPr>
            <a:r>
              <a:rPr lang="fr-FR">
                <a:solidFill>
                  <a:schemeClr val="dk1"/>
                </a:solidFill>
              </a:rPr>
              <a:t>Q7 - Afficher les lignes qui commencent avec le mot unix</a:t>
            </a:r>
            <a:endParaRPr>
              <a:solidFill>
                <a:schemeClr val="dk1"/>
              </a:solidFill>
            </a:endParaRPr>
          </a:p>
          <a:p>
            <a:pPr marL="457200" lvl="0" indent="0" algn="l" rtl="0">
              <a:lnSpc>
                <a:spcPct val="80000"/>
              </a:lnSpc>
              <a:spcBef>
                <a:spcPts val="475"/>
              </a:spcBef>
              <a:spcAft>
                <a:spcPts val="0"/>
              </a:spcAft>
              <a:buNone/>
            </a:pPr>
            <a:r>
              <a:rPr lang="fr-FR">
                <a:solidFill>
                  <a:schemeClr val="dk1"/>
                </a:solidFill>
              </a:rPr>
              <a:t>Q8 - Afficher les lignes qui se terminent avec le mot se</a:t>
            </a:r>
            <a:endParaRPr>
              <a:solidFill>
                <a:schemeClr val="dk1"/>
              </a:solidFill>
            </a:endParaRPr>
          </a:p>
          <a:p>
            <a:pPr marL="0" lvl="0" indent="0" algn="l" rtl="0">
              <a:lnSpc>
                <a:spcPct val="80000"/>
              </a:lnSpc>
              <a:spcBef>
                <a:spcPts val="475"/>
              </a:spcBef>
              <a:spcAft>
                <a:spcPts val="0"/>
              </a:spcAft>
              <a:buNone/>
            </a:pPr>
            <a:endParaRPr sz="1100">
              <a:solidFill>
                <a:schemeClr val="dk1"/>
              </a:solidFill>
            </a:endParaRPr>
          </a:p>
          <a:p>
            <a:pPr marL="0" lvl="0" indent="0" algn="l" rtl="0">
              <a:lnSpc>
                <a:spcPct val="80000"/>
              </a:lnSpc>
              <a:spcBef>
                <a:spcPts val="475"/>
              </a:spcBef>
              <a:spcAft>
                <a:spcPts val="0"/>
              </a:spcAft>
              <a:buClr>
                <a:schemeClr val="dk1"/>
              </a:buClr>
              <a:buSzPts val="1100"/>
              <a:buFont typeface="Arial"/>
              <a:buNone/>
            </a:pPr>
            <a:endParaRPr sz="1100">
              <a:solidFill>
                <a:schemeClr val="dk1"/>
              </a:solidFill>
            </a:endParaRPr>
          </a:p>
          <a:p>
            <a:pPr marL="0" marR="0" lvl="0" indent="0" algn="l" rtl="0">
              <a:lnSpc>
                <a:spcPct val="80000"/>
              </a:lnSpc>
              <a:spcBef>
                <a:spcPts val="475"/>
              </a:spcBef>
              <a:spcAft>
                <a:spcPts val="0"/>
              </a:spcAft>
              <a:buNone/>
            </a:pPr>
            <a:endParaRPr sz="1100">
              <a:solidFill>
                <a:schemeClr val="dk1"/>
              </a:solidFill>
            </a:endParaRPr>
          </a:p>
          <a:p>
            <a:pPr marL="0" marR="0" lvl="0" indent="0" algn="l" rtl="0">
              <a:lnSpc>
                <a:spcPct val="80000"/>
              </a:lnSpc>
              <a:spcBef>
                <a:spcPts val="475"/>
              </a:spcBef>
              <a:spcAft>
                <a:spcPts val="0"/>
              </a:spcAft>
              <a:buNone/>
            </a:pPr>
            <a:endParaRPr sz="1100">
              <a:solidFill>
                <a:schemeClr val="dk1"/>
              </a:solidFill>
            </a:endParaRPr>
          </a:p>
          <a:p>
            <a:pPr marL="0" marR="0" lvl="0" indent="0" algn="l" rtl="0">
              <a:lnSpc>
                <a:spcPct val="80000"/>
              </a:lnSpc>
              <a:spcBef>
                <a:spcPts val="475"/>
              </a:spcBef>
              <a:spcAft>
                <a:spcPts val="0"/>
              </a:spcAft>
              <a:buNone/>
            </a:pPr>
            <a:endParaRPr sz="2000">
              <a:solidFill>
                <a:srgbClr val="7F6000"/>
              </a:solidFill>
              <a:latin typeface="Calibri"/>
              <a:ea typeface="Calibri"/>
              <a:cs typeface="Calibri"/>
              <a:sym typeface="Calibri"/>
            </a:endParaRPr>
          </a:p>
        </p:txBody>
      </p:sp>
      <p:sp>
        <p:nvSpPr>
          <p:cNvPr id="739" name="Google Shape;739;p5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59"/>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Linux </a:t>
            </a:r>
            <a:endParaRPr/>
          </a:p>
        </p:txBody>
      </p:sp>
      <p:sp>
        <p:nvSpPr>
          <p:cNvPr id="745" name="Google Shape;745;p59"/>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2: Les commandes de bases (Suite)</a:t>
            </a:r>
            <a:endParaRPr/>
          </a:p>
        </p:txBody>
      </p:sp>
      <p:sp>
        <p:nvSpPr>
          <p:cNvPr id="746" name="Google Shape;746;p59"/>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La commande sort</a:t>
            </a:r>
            <a:endParaRPr/>
          </a:p>
        </p:txBody>
      </p:sp>
      <p:sp>
        <p:nvSpPr>
          <p:cNvPr id="747" name="Google Shape;747;p59"/>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chemeClr val="lt1"/>
                </a:solidFill>
                <a:latin typeface="Calibri"/>
                <a:ea typeface="Calibri"/>
                <a:cs typeface="Calibri"/>
                <a:sym typeface="Calibri"/>
              </a:rPr>
              <a:t>		    					</a:t>
            </a:r>
            <a:endParaRPr sz="1400">
              <a:solidFill>
                <a:schemeClr val="lt1"/>
              </a:solidFill>
              <a:latin typeface="Calibri"/>
              <a:ea typeface="Calibri"/>
              <a:cs typeface="Calibri"/>
              <a:sym typeface="Calibri"/>
            </a:endParaRPr>
          </a:p>
        </p:txBody>
      </p:sp>
      <p:sp>
        <p:nvSpPr>
          <p:cNvPr id="748" name="Google Shape;748;p59"/>
          <p:cNvSpPr/>
          <p:nvPr/>
        </p:nvSpPr>
        <p:spPr>
          <a:xfrm>
            <a:off x="642900" y="1333400"/>
            <a:ext cx="7929600" cy="4522500"/>
          </a:xfrm>
          <a:prstGeom prst="rect">
            <a:avLst/>
          </a:prstGeom>
          <a:noFill/>
          <a:ln>
            <a:noFill/>
          </a:ln>
        </p:spPr>
        <p:txBody>
          <a:bodyPr spcFirstLastPara="1" wrap="square" lIns="91425" tIns="45700" rIns="91425" bIns="45700" anchor="t" anchorCtr="0">
            <a:noAutofit/>
          </a:bodyPr>
          <a:lstStyle/>
          <a:p>
            <a:pPr marL="339725" marR="0" lvl="0" indent="-339725" algn="l" rtl="0">
              <a:lnSpc>
                <a:spcPct val="70000"/>
              </a:lnSpc>
              <a:spcBef>
                <a:spcPts val="0"/>
              </a:spcBef>
              <a:spcAft>
                <a:spcPts val="0"/>
              </a:spcAft>
              <a:buNone/>
            </a:pPr>
            <a:r>
              <a:rPr lang="fr-FR" sz="2700" b="1">
                <a:solidFill>
                  <a:schemeClr val="dk1"/>
                </a:solidFill>
                <a:latin typeface="Calibri"/>
                <a:ea typeface="Calibri"/>
                <a:cs typeface="Calibri"/>
                <a:sym typeface="Calibri"/>
              </a:rPr>
              <a:t>sort : </a:t>
            </a:r>
            <a:r>
              <a:rPr lang="fr-FR" sz="2400">
                <a:solidFill>
                  <a:srgbClr val="073763"/>
                </a:solidFill>
                <a:latin typeface="Calibri"/>
                <a:ea typeface="Calibri"/>
                <a:cs typeface="Calibri"/>
                <a:sym typeface="Calibri"/>
              </a:rPr>
              <a:t>permet de trier par ordre alphabétique les lignes d'un fichier.</a:t>
            </a:r>
            <a:endParaRPr>
              <a:solidFill>
                <a:srgbClr val="073763"/>
              </a:solidFill>
            </a:endParaRPr>
          </a:p>
          <a:p>
            <a:pPr marL="0" marR="0" lvl="0" indent="0" algn="l" rtl="0">
              <a:lnSpc>
                <a:spcPct val="80000"/>
              </a:lnSpc>
              <a:spcBef>
                <a:spcPts val="0"/>
              </a:spcBef>
              <a:spcAft>
                <a:spcPts val="0"/>
              </a:spcAft>
              <a:buNone/>
            </a:pPr>
            <a:endParaRPr sz="800">
              <a:solidFill>
                <a:schemeClr val="dk1"/>
              </a:solidFill>
              <a:latin typeface="Times New Roman"/>
              <a:ea typeface="Times New Roman"/>
              <a:cs typeface="Times New Roman"/>
              <a:sym typeface="Times New Roman"/>
            </a:endParaRPr>
          </a:p>
          <a:p>
            <a:pPr marL="339725" marR="0" lvl="0" indent="-339725" algn="l" rtl="0">
              <a:lnSpc>
                <a:spcPct val="70000"/>
              </a:lnSpc>
              <a:spcBef>
                <a:spcPts val="475"/>
              </a:spcBef>
              <a:spcAft>
                <a:spcPts val="0"/>
              </a:spcAft>
              <a:buClr>
                <a:srgbClr val="006666"/>
              </a:buClr>
              <a:buSzPts val="2400"/>
              <a:buFont typeface="Noto Sans Symbols"/>
              <a:buChar char="▪"/>
            </a:pPr>
            <a:r>
              <a:rPr lang="fr-FR" sz="2400">
                <a:solidFill>
                  <a:schemeClr val="dk1"/>
                </a:solidFill>
                <a:latin typeface="Calibri"/>
                <a:ea typeface="Calibri"/>
                <a:cs typeface="Calibri"/>
                <a:sym typeface="Calibri"/>
              </a:rPr>
              <a:t>Principales options</a:t>
            </a:r>
            <a:endParaRPr/>
          </a:p>
          <a:p>
            <a:pPr marL="0" marR="0" lvl="0" indent="0" algn="l" rtl="0">
              <a:lnSpc>
                <a:spcPct val="80000"/>
              </a:lnSpc>
              <a:spcBef>
                <a:spcPts val="0"/>
              </a:spcBef>
              <a:spcAft>
                <a:spcPts val="0"/>
              </a:spcAft>
              <a:buNone/>
            </a:pPr>
            <a:endParaRPr sz="1400">
              <a:solidFill>
                <a:schemeClr val="dk1"/>
              </a:solidFill>
              <a:latin typeface="Times New Roman"/>
              <a:ea typeface="Times New Roman"/>
              <a:cs typeface="Times New Roman"/>
              <a:sym typeface="Times New Roman"/>
            </a:endParaRPr>
          </a:p>
          <a:p>
            <a:pPr marL="739775" marR="0" lvl="1" indent="-339725" algn="l" rtl="0">
              <a:lnSpc>
                <a:spcPct val="80000"/>
              </a:lnSpc>
              <a:spcBef>
                <a:spcPts val="475"/>
              </a:spcBef>
              <a:spcAft>
                <a:spcPts val="0"/>
              </a:spcAft>
              <a:buClr>
                <a:srgbClr val="006666"/>
              </a:buClr>
              <a:buSzPts val="1540"/>
              <a:buFont typeface="Noto Sans Symbols"/>
              <a:buChar char="▪"/>
            </a:pPr>
            <a:r>
              <a:rPr lang="fr-FR" sz="2200" b="0" i="0" u="none" strike="noStrike" cap="none">
                <a:solidFill>
                  <a:schemeClr val="dk1"/>
                </a:solidFill>
                <a:latin typeface="Calibri"/>
                <a:ea typeface="Calibri"/>
                <a:cs typeface="Calibri"/>
                <a:sym typeface="Calibri"/>
              </a:rPr>
              <a:t>sort  -b  : </a:t>
            </a:r>
            <a:r>
              <a:rPr lang="fr-FR" sz="2000" b="0" i="0" u="none" strike="noStrike" cap="none">
                <a:solidFill>
                  <a:schemeClr val="dk1"/>
                </a:solidFill>
                <a:latin typeface="Calibri"/>
                <a:ea typeface="Calibri"/>
                <a:cs typeface="Calibri"/>
                <a:sym typeface="Calibri"/>
              </a:rPr>
              <a:t>Ignorer les blancs en début de ligne pendant la recherche de la clé de tri sur chaque ligne. </a:t>
            </a:r>
            <a:endParaRPr/>
          </a:p>
          <a:p>
            <a:pPr marL="739775" marR="0" lvl="1" indent="-339725" algn="l" rtl="0">
              <a:lnSpc>
                <a:spcPct val="80000"/>
              </a:lnSpc>
              <a:spcBef>
                <a:spcPts val="475"/>
              </a:spcBef>
              <a:spcAft>
                <a:spcPts val="0"/>
              </a:spcAft>
              <a:buNone/>
            </a:pPr>
            <a:endParaRPr sz="400" b="0" i="0" u="none" strike="noStrike" cap="none">
              <a:solidFill>
                <a:schemeClr val="dk1"/>
              </a:solidFill>
              <a:latin typeface="Calibri"/>
              <a:ea typeface="Calibri"/>
              <a:cs typeface="Calibri"/>
              <a:sym typeface="Calibri"/>
            </a:endParaRPr>
          </a:p>
          <a:p>
            <a:pPr marL="739775" marR="0" lvl="1" indent="-339725" algn="l" rtl="0">
              <a:lnSpc>
                <a:spcPct val="80000"/>
              </a:lnSpc>
              <a:spcBef>
                <a:spcPts val="475"/>
              </a:spcBef>
              <a:spcAft>
                <a:spcPts val="0"/>
              </a:spcAft>
              <a:buClr>
                <a:srgbClr val="006666"/>
              </a:buClr>
              <a:buSzPts val="1540"/>
              <a:buFont typeface="Noto Sans Symbols"/>
              <a:buChar char="▪"/>
            </a:pPr>
            <a:r>
              <a:rPr lang="fr-FR" sz="2200" b="0" i="0" u="none" strike="noStrike" cap="none">
                <a:solidFill>
                  <a:schemeClr val="dk1"/>
                </a:solidFill>
                <a:latin typeface="Calibri"/>
                <a:ea typeface="Calibri"/>
                <a:cs typeface="Calibri"/>
                <a:sym typeface="Calibri"/>
              </a:rPr>
              <a:t>sort  -d : </a:t>
            </a:r>
            <a:r>
              <a:rPr lang="fr-FR" sz="2000" b="0" i="0" u="none" strike="noStrike" cap="none">
                <a:solidFill>
                  <a:schemeClr val="dk1"/>
                </a:solidFill>
                <a:latin typeface="Calibri"/>
                <a:ea typeface="Calibri"/>
                <a:cs typeface="Calibri"/>
                <a:sym typeface="Calibri"/>
              </a:rPr>
              <a:t>Trier dans l'ordre des répertoires téléphoniques : ignorer pour le tri tous les caractères autres que les lettres, les chiffres et les blancs. </a:t>
            </a:r>
            <a:endParaRPr/>
          </a:p>
          <a:p>
            <a:pPr marL="739775" marR="0" lvl="1" indent="-339725" algn="l" rtl="0">
              <a:lnSpc>
                <a:spcPct val="80000"/>
              </a:lnSpc>
              <a:spcBef>
                <a:spcPts val="475"/>
              </a:spcBef>
              <a:spcAft>
                <a:spcPts val="0"/>
              </a:spcAft>
              <a:buNone/>
            </a:pPr>
            <a:endParaRPr sz="400" b="0" i="0" u="none" strike="noStrike" cap="none">
              <a:solidFill>
                <a:schemeClr val="dk1"/>
              </a:solidFill>
              <a:latin typeface="Calibri"/>
              <a:ea typeface="Calibri"/>
              <a:cs typeface="Calibri"/>
              <a:sym typeface="Calibri"/>
            </a:endParaRPr>
          </a:p>
          <a:p>
            <a:pPr marL="739775" marR="0" lvl="1" indent="-339725" algn="l" rtl="0">
              <a:lnSpc>
                <a:spcPct val="80000"/>
              </a:lnSpc>
              <a:spcBef>
                <a:spcPts val="475"/>
              </a:spcBef>
              <a:spcAft>
                <a:spcPts val="0"/>
              </a:spcAft>
              <a:buClr>
                <a:srgbClr val="006666"/>
              </a:buClr>
              <a:buSzPts val="1540"/>
              <a:buFont typeface="Noto Sans Symbols"/>
              <a:buChar char="▪"/>
            </a:pPr>
            <a:r>
              <a:rPr lang="fr-FR" sz="2200" b="0" i="0" u="none" strike="noStrike" cap="none">
                <a:solidFill>
                  <a:srgbClr val="274E13"/>
                </a:solidFill>
                <a:latin typeface="Calibri"/>
                <a:ea typeface="Calibri"/>
                <a:cs typeface="Calibri"/>
                <a:sym typeface="Calibri"/>
              </a:rPr>
              <a:t>sort  -f  </a:t>
            </a:r>
            <a:r>
              <a:rPr lang="fr-FR" sz="2200" b="0" i="0" u="none" strike="noStrike" cap="none">
                <a:solidFill>
                  <a:schemeClr val="dk1"/>
                </a:solidFill>
                <a:latin typeface="Calibri"/>
                <a:ea typeface="Calibri"/>
                <a:cs typeface="Calibri"/>
                <a:sym typeface="Calibri"/>
              </a:rPr>
              <a:t>: </a:t>
            </a:r>
            <a:r>
              <a:rPr lang="fr-FR" sz="2000" b="0" i="0" u="none" strike="noStrike" cap="none">
                <a:solidFill>
                  <a:schemeClr val="dk1"/>
                </a:solidFill>
                <a:latin typeface="Calibri"/>
                <a:ea typeface="Calibri"/>
                <a:cs typeface="Calibri"/>
                <a:sym typeface="Calibri"/>
              </a:rPr>
              <a:t>Considérer les minuscules comme leur équivalent en majuscule pendant le tri. Ainsi `b' est trié de manière équivalente a `B'. </a:t>
            </a:r>
            <a:endParaRPr sz="2000">
              <a:solidFill>
                <a:schemeClr val="dk1"/>
              </a:solidFill>
              <a:latin typeface="Calibri"/>
              <a:ea typeface="Calibri"/>
              <a:cs typeface="Calibri"/>
              <a:sym typeface="Calibri"/>
            </a:endParaRPr>
          </a:p>
          <a:p>
            <a:pPr marL="739775" marR="0" lvl="1" indent="-339725" algn="l" rtl="0">
              <a:lnSpc>
                <a:spcPct val="80000"/>
              </a:lnSpc>
              <a:spcBef>
                <a:spcPts val="475"/>
              </a:spcBef>
              <a:spcAft>
                <a:spcPts val="0"/>
              </a:spcAft>
              <a:buClr>
                <a:srgbClr val="006666"/>
              </a:buClr>
              <a:buSzPts val="1540"/>
              <a:buFont typeface="Noto Sans Symbols"/>
              <a:buChar char="▪"/>
            </a:pPr>
            <a:r>
              <a:rPr lang="fr-FR" sz="2200">
                <a:solidFill>
                  <a:srgbClr val="FF0000"/>
                </a:solidFill>
                <a:latin typeface="Calibri"/>
                <a:ea typeface="Calibri"/>
                <a:cs typeface="Calibri"/>
                <a:sym typeface="Calibri"/>
              </a:rPr>
              <a:t>sort –n</a:t>
            </a:r>
            <a:r>
              <a:rPr lang="fr-FR" sz="2200">
                <a:solidFill>
                  <a:schemeClr val="dk1"/>
                </a:solidFill>
                <a:latin typeface="Calibri"/>
                <a:ea typeface="Calibri"/>
                <a:cs typeface="Calibri"/>
                <a:sym typeface="Calibri"/>
              </a:rPr>
              <a:t> : tri </a:t>
            </a:r>
            <a:r>
              <a:rPr lang="fr-FR" sz="2200">
                <a:latin typeface="Calibri"/>
                <a:ea typeface="Calibri"/>
                <a:cs typeface="Calibri"/>
                <a:sym typeface="Calibri"/>
              </a:rPr>
              <a:t>numérique</a:t>
            </a:r>
            <a:endParaRPr sz="2200">
              <a:latin typeface="Calibri"/>
              <a:ea typeface="Calibri"/>
              <a:cs typeface="Calibri"/>
              <a:sym typeface="Calibri"/>
            </a:endParaRPr>
          </a:p>
          <a:p>
            <a:pPr marL="739775" marR="0" lvl="1" indent="-381635" algn="l" rtl="0">
              <a:lnSpc>
                <a:spcPct val="80000"/>
              </a:lnSpc>
              <a:spcBef>
                <a:spcPts val="475"/>
              </a:spcBef>
              <a:spcAft>
                <a:spcPts val="0"/>
              </a:spcAft>
              <a:buSzPts val="2200"/>
              <a:buFont typeface="Calibri"/>
              <a:buChar char="▪"/>
            </a:pPr>
            <a:r>
              <a:rPr lang="fr-FR" sz="2200">
                <a:latin typeface="Calibri"/>
                <a:ea typeface="Calibri"/>
                <a:cs typeface="Calibri"/>
                <a:sym typeface="Calibri"/>
              </a:rPr>
              <a:t>sort -u : enlève les lignes dupliquées </a:t>
            </a:r>
            <a:endParaRPr sz="2200">
              <a:latin typeface="Calibri"/>
              <a:ea typeface="Calibri"/>
              <a:cs typeface="Calibri"/>
              <a:sym typeface="Calibri"/>
            </a:endParaRPr>
          </a:p>
          <a:p>
            <a:pPr marL="914400" marR="0" lvl="0" indent="0" algn="l" rtl="0">
              <a:lnSpc>
                <a:spcPct val="80000"/>
              </a:lnSpc>
              <a:spcBef>
                <a:spcPts val="475"/>
              </a:spcBef>
              <a:spcAft>
                <a:spcPts val="0"/>
              </a:spcAft>
              <a:buNone/>
            </a:pPr>
            <a:endParaRPr sz="2000">
              <a:solidFill>
                <a:schemeClr val="dk1"/>
              </a:solidFill>
              <a:latin typeface="Calibri"/>
              <a:ea typeface="Calibri"/>
              <a:cs typeface="Calibri"/>
              <a:sym typeface="Calibri"/>
            </a:endParaRPr>
          </a:p>
          <a:p>
            <a:pPr marL="739775" marR="0" lvl="1" indent="-339725" algn="l" rtl="0">
              <a:lnSpc>
                <a:spcPct val="80000"/>
              </a:lnSpc>
              <a:spcBef>
                <a:spcPts val="475"/>
              </a:spcBef>
              <a:spcAft>
                <a:spcPts val="0"/>
              </a:spcAft>
              <a:buNone/>
            </a:pPr>
            <a:endParaRPr sz="400" b="0" i="0" u="none" strike="noStrike" cap="none">
              <a:solidFill>
                <a:schemeClr val="dk1"/>
              </a:solidFill>
              <a:latin typeface="Calibri"/>
              <a:ea typeface="Calibri"/>
              <a:cs typeface="Calibri"/>
              <a:sym typeface="Calibri"/>
            </a:endParaRPr>
          </a:p>
          <a:p>
            <a:pPr marL="0" marR="0" lvl="0" indent="0" algn="l" rtl="0">
              <a:lnSpc>
                <a:spcPct val="80000"/>
              </a:lnSpc>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749" name="Google Shape;749;p5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60"/>
          <p:cNvSpPr/>
          <p:nvPr/>
        </p:nvSpPr>
        <p:spPr>
          <a:xfrm>
            <a:off x="142844" y="104604"/>
            <a:ext cx="3000300"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Linux </a:t>
            </a:r>
            <a:endParaRPr/>
          </a:p>
        </p:txBody>
      </p:sp>
      <p:sp>
        <p:nvSpPr>
          <p:cNvPr id="755" name="Google Shape;755;p60"/>
          <p:cNvSpPr/>
          <p:nvPr/>
        </p:nvSpPr>
        <p:spPr>
          <a:xfrm>
            <a:off x="3143240" y="71414"/>
            <a:ext cx="5857800"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2: Les commandes de bases (Suite)</a:t>
            </a:r>
            <a:endParaRPr/>
          </a:p>
        </p:txBody>
      </p:sp>
      <p:sp>
        <p:nvSpPr>
          <p:cNvPr id="756" name="Google Shape;756;p60"/>
          <p:cNvSpPr/>
          <p:nvPr/>
        </p:nvSpPr>
        <p:spPr>
          <a:xfrm>
            <a:off x="142844" y="428604"/>
            <a:ext cx="8858400" cy="428700"/>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La commande sort</a:t>
            </a:r>
            <a:endParaRPr/>
          </a:p>
        </p:txBody>
      </p:sp>
      <p:sp>
        <p:nvSpPr>
          <p:cNvPr id="757" name="Google Shape;757;p60"/>
          <p:cNvSpPr/>
          <p:nvPr/>
        </p:nvSpPr>
        <p:spPr>
          <a:xfrm>
            <a:off x="142844" y="6357958"/>
            <a:ext cx="8858400" cy="285900"/>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fadeDir="5400012"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chemeClr val="lt1"/>
                </a:solidFill>
                <a:latin typeface="Calibri"/>
                <a:ea typeface="Calibri"/>
                <a:cs typeface="Calibri"/>
                <a:sym typeface="Calibri"/>
              </a:rPr>
              <a:t>		    					</a:t>
            </a:r>
            <a:endParaRPr sz="1400">
              <a:solidFill>
                <a:schemeClr val="lt1"/>
              </a:solidFill>
              <a:latin typeface="Calibri"/>
              <a:ea typeface="Calibri"/>
              <a:cs typeface="Calibri"/>
              <a:sym typeface="Calibri"/>
            </a:endParaRPr>
          </a:p>
        </p:txBody>
      </p:sp>
      <p:sp>
        <p:nvSpPr>
          <p:cNvPr id="758" name="Google Shape;758;p60"/>
          <p:cNvSpPr/>
          <p:nvPr/>
        </p:nvSpPr>
        <p:spPr>
          <a:xfrm>
            <a:off x="642900" y="1333400"/>
            <a:ext cx="7929600" cy="4522500"/>
          </a:xfrm>
          <a:prstGeom prst="rect">
            <a:avLst/>
          </a:prstGeom>
          <a:noFill/>
          <a:ln>
            <a:noFill/>
          </a:ln>
        </p:spPr>
        <p:txBody>
          <a:bodyPr spcFirstLastPara="1" wrap="square" lIns="91425" tIns="45700" rIns="91425" bIns="45700" anchor="t" anchorCtr="0">
            <a:noAutofit/>
          </a:bodyPr>
          <a:lstStyle/>
          <a:p>
            <a:pPr marL="339725" marR="0" lvl="0" indent="-339725" algn="l" rtl="0">
              <a:lnSpc>
                <a:spcPct val="70000"/>
              </a:lnSpc>
              <a:spcBef>
                <a:spcPts val="0"/>
              </a:spcBef>
              <a:spcAft>
                <a:spcPts val="0"/>
              </a:spcAft>
              <a:buNone/>
            </a:pPr>
            <a:endParaRPr>
              <a:solidFill>
                <a:srgbClr val="073763"/>
              </a:solidFill>
            </a:endParaRPr>
          </a:p>
          <a:p>
            <a:pPr marL="0" marR="0" lvl="0" indent="0" algn="l" rtl="0">
              <a:lnSpc>
                <a:spcPct val="80000"/>
              </a:lnSpc>
              <a:spcBef>
                <a:spcPts val="0"/>
              </a:spcBef>
              <a:spcAft>
                <a:spcPts val="0"/>
              </a:spcAft>
              <a:buNone/>
            </a:pPr>
            <a:endParaRPr sz="800">
              <a:solidFill>
                <a:schemeClr val="dk1"/>
              </a:solidFill>
              <a:latin typeface="Times New Roman"/>
              <a:ea typeface="Times New Roman"/>
              <a:cs typeface="Times New Roman"/>
              <a:sym typeface="Times New Roman"/>
            </a:endParaRPr>
          </a:p>
          <a:p>
            <a:pPr marL="339725" marR="0" lvl="0" indent="-339725" algn="l" rtl="0">
              <a:lnSpc>
                <a:spcPct val="70000"/>
              </a:lnSpc>
              <a:spcBef>
                <a:spcPts val="475"/>
              </a:spcBef>
              <a:spcAft>
                <a:spcPts val="0"/>
              </a:spcAft>
              <a:buClr>
                <a:srgbClr val="006666"/>
              </a:buClr>
              <a:buSzPts val="2400"/>
              <a:buFont typeface="Noto Sans Symbols"/>
              <a:buChar char="▪"/>
            </a:pPr>
            <a:r>
              <a:rPr lang="fr-FR" sz="2400">
                <a:solidFill>
                  <a:schemeClr val="dk1"/>
                </a:solidFill>
                <a:latin typeface="Calibri"/>
                <a:ea typeface="Calibri"/>
                <a:cs typeface="Calibri"/>
                <a:sym typeface="Calibri"/>
              </a:rPr>
              <a:t>Exercice</a:t>
            </a:r>
            <a:endParaRPr/>
          </a:p>
          <a:p>
            <a:pPr marL="0" marR="0" lvl="0" indent="0" algn="l" rtl="0">
              <a:lnSpc>
                <a:spcPct val="80000"/>
              </a:lnSpc>
              <a:spcBef>
                <a:spcPts val="0"/>
              </a:spcBef>
              <a:spcAft>
                <a:spcPts val="0"/>
              </a:spcAft>
              <a:buNone/>
            </a:pPr>
            <a:endParaRPr sz="1400">
              <a:solidFill>
                <a:schemeClr val="dk1"/>
              </a:solidFill>
              <a:latin typeface="Times New Roman"/>
              <a:ea typeface="Times New Roman"/>
              <a:cs typeface="Times New Roman"/>
              <a:sym typeface="Times New Roman"/>
            </a:endParaRPr>
          </a:p>
          <a:p>
            <a:pPr marL="739775" marR="0" lvl="1" indent="-381635" algn="l" rtl="0">
              <a:lnSpc>
                <a:spcPct val="150000"/>
              </a:lnSpc>
              <a:spcBef>
                <a:spcPts val="475"/>
              </a:spcBef>
              <a:spcAft>
                <a:spcPts val="0"/>
              </a:spcAft>
              <a:buSzPts val="2200"/>
              <a:buFont typeface="Calibri"/>
              <a:buChar char="▪"/>
            </a:pPr>
            <a:r>
              <a:rPr lang="fr-FR" sz="2200">
                <a:latin typeface="Calibri"/>
                <a:ea typeface="Calibri"/>
                <a:cs typeface="Calibri"/>
                <a:sym typeface="Calibri"/>
              </a:rPr>
              <a:t>Trier le premier champ (username) du fichier /etc/passwd </a:t>
            </a:r>
            <a:endParaRPr sz="2200">
              <a:latin typeface="Calibri"/>
              <a:ea typeface="Calibri"/>
              <a:cs typeface="Calibri"/>
              <a:sym typeface="Calibri"/>
            </a:endParaRPr>
          </a:p>
          <a:p>
            <a:pPr marL="739775" marR="0" lvl="1" indent="-381635" algn="l" rtl="0">
              <a:lnSpc>
                <a:spcPct val="150000"/>
              </a:lnSpc>
              <a:spcBef>
                <a:spcPts val="475"/>
              </a:spcBef>
              <a:spcAft>
                <a:spcPts val="0"/>
              </a:spcAft>
              <a:buSzPts val="2200"/>
              <a:buFont typeface="Calibri"/>
              <a:buChar char="▪"/>
            </a:pPr>
            <a:r>
              <a:rPr lang="fr-FR" sz="2200">
                <a:latin typeface="Calibri"/>
                <a:ea typeface="Calibri"/>
                <a:cs typeface="Calibri"/>
                <a:sym typeface="Calibri"/>
              </a:rPr>
              <a:t>Trier le fichier /etc/passwd par ordre décroissant de UID (3eme champ) </a:t>
            </a:r>
            <a:endParaRPr sz="2200">
              <a:latin typeface="Calibri"/>
              <a:ea typeface="Calibri"/>
              <a:cs typeface="Calibri"/>
              <a:sym typeface="Calibri"/>
            </a:endParaRPr>
          </a:p>
          <a:p>
            <a:pPr marL="739775" marR="0" lvl="1" indent="-381635" algn="l" rtl="0">
              <a:lnSpc>
                <a:spcPct val="150000"/>
              </a:lnSpc>
              <a:spcBef>
                <a:spcPts val="475"/>
              </a:spcBef>
              <a:spcAft>
                <a:spcPts val="0"/>
              </a:spcAft>
              <a:buSzPts val="2200"/>
              <a:buFont typeface="Calibri"/>
              <a:buChar char="▪"/>
            </a:pPr>
            <a:r>
              <a:rPr lang="fr-FR" sz="2200">
                <a:latin typeface="Calibri"/>
                <a:ea typeface="Calibri"/>
                <a:cs typeface="Calibri"/>
                <a:sym typeface="Calibri"/>
              </a:rPr>
              <a:t>Même questions en éliminant les doublons</a:t>
            </a:r>
            <a:endParaRPr sz="2200">
              <a:latin typeface="Calibri"/>
              <a:ea typeface="Calibri"/>
              <a:cs typeface="Calibri"/>
              <a:sym typeface="Calibri"/>
            </a:endParaRPr>
          </a:p>
          <a:p>
            <a:pPr marL="739775" marR="0" lvl="1" indent="-339725" algn="l" rtl="0">
              <a:lnSpc>
                <a:spcPct val="80000"/>
              </a:lnSpc>
              <a:spcBef>
                <a:spcPts val="475"/>
              </a:spcBef>
              <a:spcAft>
                <a:spcPts val="0"/>
              </a:spcAft>
              <a:buNone/>
            </a:pPr>
            <a:endParaRPr sz="400" b="0" i="0" u="none" strike="noStrike" cap="none">
              <a:solidFill>
                <a:schemeClr val="dk1"/>
              </a:solidFill>
              <a:latin typeface="Calibri"/>
              <a:ea typeface="Calibri"/>
              <a:cs typeface="Calibri"/>
              <a:sym typeface="Calibri"/>
            </a:endParaRPr>
          </a:p>
          <a:p>
            <a:pPr marL="0" marR="0" lvl="0" indent="0" algn="l" rtl="0">
              <a:lnSpc>
                <a:spcPct val="80000"/>
              </a:lnSpc>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759" name="Google Shape;759;p6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61"/>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Linux </a:t>
            </a:r>
            <a:endParaRPr/>
          </a:p>
        </p:txBody>
      </p:sp>
      <p:sp>
        <p:nvSpPr>
          <p:cNvPr id="765" name="Google Shape;765;p61"/>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2: Les commandes de bases (Suite)</a:t>
            </a:r>
            <a:endParaRPr/>
          </a:p>
        </p:txBody>
      </p:sp>
      <p:sp>
        <p:nvSpPr>
          <p:cNvPr id="766" name="Google Shape;766;p61"/>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La commande head</a:t>
            </a:r>
            <a:endParaRPr sz="2400">
              <a:solidFill>
                <a:srgbClr val="0070C0"/>
              </a:solidFill>
              <a:latin typeface="Calibri"/>
              <a:ea typeface="Calibri"/>
              <a:cs typeface="Calibri"/>
              <a:sym typeface="Calibri"/>
            </a:endParaRPr>
          </a:p>
        </p:txBody>
      </p:sp>
      <p:sp>
        <p:nvSpPr>
          <p:cNvPr id="767" name="Google Shape;767;p61"/>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chemeClr val="lt1"/>
                </a:solidFill>
                <a:latin typeface="Calibri"/>
                <a:ea typeface="Calibri"/>
                <a:cs typeface="Calibri"/>
                <a:sym typeface="Calibri"/>
              </a:rPr>
              <a:t>		    					</a:t>
            </a:r>
            <a:endParaRPr sz="1400">
              <a:solidFill>
                <a:schemeClr val="lt1"/>
              </a:solidFill>
              <a:latin typeface="Calibri"/>
              <a:ea typeface="Calibri"/>
              <a:cs typeface="Calibri"/>
              <a:sym typeface="Calibri"/>
            </a:endParaRPr>
          </a:p>
        </p:txBody>
      </p:sp>
      <p:sp>
        <p:nvSpPr>
          <p:cNvPr id="768" name="Google Shape;768;p61"/>
          <p:cNvSpPr/>
          <p:nvPr/>
        </p:nvSpPr>
        <p:spPr>
          <a:xfrm>
            <a:off x="765675" y="1405655"/>
            <a:ext cx="7858200" cy="42717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fr-FR" sz="2700" b="1">
                <a:solidFill>
                  <a:schemeClr val="dk1"/>
                </a:solidFill>
                <a:latin typeface="Calibri"/>
                <a:ea typeface="Calibri"/>
                <a:cs typeface="Calibri"/>
                <a:sym typeface="Calibri"/>
              </a:rPr>
              <a:t>head : </a:t>
            </a:r>
            <a:r>
              <a:rPr lang="fr-FR" sz="2400">
                <a:solidFill>
                  <a:srgbClr val="073763"/>
                </a:solidFill>
                <a:latin typeface="Calibri"/>
                <a:ea typeface="Calibri"/>
                <a:cs typeface="Calibri"/>
                <a:sym typeface="Calibri"/>
              </a:rPr>
              <a:t>afficher les premières lignes d’un fichier texte </a:t>
            </a:r>
            <a:r>
              <a:rPr lang="fr-FR" sz="2300">
                <a:solidFill>
                  <a:schemeClr val="dk1"/>
                </a:solidFill>
                <a:latin typeface="Calibri"/>
                <a:ea typeface="Calibri"/>
                <a:cs typeface="Calibri"/>
                <a:sym typeface="Calibri"/>
              </a:rPr>
              <a:t>(sans option les 10 premières  lignes )</a:t>
            </a:r>
            <a:endParaRPr sz="2300">
              <a:solidFill>
                <a:schemeClr val="dk1"/>
              </a:solidFill>
              <a:latin typeface="Calibri"/>
              <a:ea typeface="Calibri"/>
              <a:cs typeface="Calibri"/>
              <a:sym typeface="Calibri"/>
            </a:endParaRPr>
          </a:p>
          <a:p>
            <a:pPr marL="0" marR="0" lvl="0" indent="0" algn="l" rtl="0">
              <a:lnSpc>
                <a:spcPct val="80000"/>
              </a:lnSpc>
              <a:spcBef>
                <a:spcPts val="0"/>
              </a:spcBef>
              <a:spcAft>
                <a:spcPts val="0"/>
              </a:spcAft>
              <a:buNone/>
            </a:pPr>
            <a:endParaRPr sz="2300">
              <a:solidFill>
                <a:schemeClr val="dk1"/>
              </a:solidFill>
              <a:latin typeface="Calibri"/>
              <a:ea typeface="Calibri"/>
              <a:cs typeface="Calibri"/>
              <a:sym typeface="Calibri"/>
            </a:endParaRPr>
          </a:p>
          <a:p>
            <a:pPr marL="339725" marR="0" lvl="0" indent="-339725" algn="l" rtl="0">
              <a:lnSpc>
                <a:spcPct val="70000"/>
              </a:lnSpc>
              <a:spcBef>
                <a:spcPts val="475"/>
              </a:spcBef>
              <a:spcAft>
                <a:spcPts val="0"/>
              </a:spcAft>
              <a:buClr>
                <a:srgbClr val="006666"/>
              </a:buClr>
              <a:buSzPts val="2400"/>
              <a:buFont typeface="Noto Sans Symbols"/>
              <a:buChar char="▪"/>
            </a:pPr>
            <a:r>
              <a:rPr lang="fr-FR" sz="2400">
                <a:solidFill>
                  <a:schemeClr val="dk1"/>
                </a:solidFill>
                <a:latin typeface="Calibri"/>
                <a:ea typeface="Calibri"/>
                <a:cs typeface="Calibri"/>
                <a:sym typeface="Calibri"/>
              </a:rPr>
              <a:t>Principales options</a:t>
            </a:r>
            <a:endParaRPr/>
          </a:p>
          <a:p>
            <a:pPr marL="0" marR="0" lvl="0" indent="0" algn="l" rtl="0">
              <a:lnSpc>
                <a:spcPct val="80000"/>
              </a:lnSpc>
              <a:spcBef>
                <a:spcPts val="0"/>
              </a:spcBef>
              <a:spcAft>
                <a:spcPts val="0"/>
              </a:spcAft>
              <a:buNone/>
            </a:pPr>
            <a:endParaRPr sz="1800" b="1">
              <a:solidFill>
                <a:schemeClr val="dk1"/>
              </a:solidFill>
              <a:latin typeface="Times New Roman"/>
              <a:ea typeface="Times New Roman"/>
              <a:cs typeface="Times New Roman"/>
              <a:sym typeface="Times New Roman"/>
            </a:endParaRPr>
          </a:p>
          <a:p>
            <a:pPr marL="739775" marR="0" lvl="1" indent="-339725" algn="l" rtl="0">
              <a:lnSpc>
                <a:spcPct val="80000"/>
              </a:lnSpc>
              <a:spcBef>
                <a:spcPts val="475"/>
              </a:spcBef>
              <a:spcAft>
                <a:spcPts val="0"/>
              </a:spcAft>
              <a:buClr>
                <a:srgbClr val="006666"/>
              </a:buClr>
              <a:buSzPts val="1540"/>
              <a:buFont typeface="Noto Sans Symbols"/>
              <a:buChar char="▪"/>
            </a:pPr>
            <a:r>
              <a:rPr lang="fr-FR" sz="2200" b="0" i="0" u="none" strike="noStrike" cap="none">
                <a:solidFill>
                  <a:srgbClr val="980000"/>
                </a:solidFill>
                <a:latin typeface="Calibri"/>
                <a:ea typeface="Calibri"/>
                <a:cs typeface="Calibri"/>
                <a:sym typeface="Calibri"/>
              </a:rPr>
              <a:t>head -n N</a:t>
            </a:r>
            <a:r>
              <a:rPr lang="fr-FR" sz="2200" b="0" i="0" u="none" strike="noStrike" cap="none">
                <a:solidFill>
                  <a:schemeClr val="dk1"/>
                </a:solidFill>
                <a:latin typeface="Calibri"/>
                <a:ea typeface="Calibri"/>
                <a:cs typeface="Calibri"/>
                <a:sym typeface="Calibri"/>
              </a:rPr>
              <a:t>, --lines N :</a:t>
            </a:r>
            <a:r>
              <a:rPr lang="fr-FR" sz="2000" b="0" i="0" strike="noStrike" cap="none">
                <a:solidFill>
                  <a:srgbClr val="980000"/>
                </a:solidFill>
                <a:latin typeface="Calibri"/>
                <a:ea typeface="Calibri"/>
                <a:cs typeface="Calibri"/>
                <a:sym typeface="Calibri"/>
              </a:rPr>
              <a:t>Afficher les N premières lignes. </a:t>
            </a:r>
            <a:endParaRPr>
              <a:solidFill>
                <a:srgbClr val="980000"/>
              </a:solidFill>
            </a:endParaRPr>
          </a:p>
          <a:p>
            <a:pPr marL="739775" marR="0" lvl="1" indent="-339725" algn="l" rtl="0">
              <a:lnSpc>
                <a:spcPct val="80000"/>
              </a:lnSpc>
              <a:spcBef>
                <a:spcPts val="475"/>
              </a:spcBef>
              <a:spcAft>
                <a:spcPts val="0"/>
              </a:spcAft>
              <a:buNone/>
            </a:pPr>
            <a:endParaRPr sz="400" b="0" i="0" strike="noStrike" cap="none">
              <a:solidFill>
                <a:srgbClr val="980000"/>
              </a:solidFill>
              <a:latin typeface="Calibri"/>
              <a:ea typeface="Calibri"/>
              <a:cs typeface="Calibri"/>
              <a:sym typeface="Calibri"/>
            </a:endParaRPr>
          </a:p>
          <a:p>
            <a:pPr marL="739775" marR="0" lvl="1" indent="-339725" algn="l" rtl="0">
              <a:lnSpc>
                <a:spcPct val="80000"/>
              </a:lnSpc>
              <a:spcBef>
                <a:spcPts val="475"/>
              </a:spcBef>
              <a:spcAft>
                <a:spcPts val="0"/>
              </a:spcAft>
              <a:buClr>
                <a:srgbClr val="006666"/>
              </a:buClr>
              <a:buSzPts val="1540"/>
              <a:buFont typeface="Noto Sans Symbols"/>
              <a:buChar char="▪"/>
            </a:pPr>
            <a:r>
              <a:rPr lang="fr-FR" sz="2200" b="0" i="0" u="none" strike="noStrike" cap="none">
                <a:solidFill>
                  <a:schemeClr val="dk1"/>
                </a:solidFill>
                <a:latin typeface="Calibri"/>
                <a:ea typeface="Calibri"/>
                <a:cs typeface="Calibri"/>
                <a:sym typeface="Calibri"/>
              </a:rPr>
              <a:t>head -q, --quiet, --silent  : </a:t>
            </a:r>
            <a:r>
              <a:rPr lang="fr-FR" sz="2000" b="0" i="0" u="none" strike="noStrike" cap="none">
                <a:solidFill>
                  <a:schemeClr val="dk1"/>
                </a:solidFill>
                <a:latin typeface="Calibri"/>
                <a:ea typeface="Calibri"/>
                <a:cs typeface="Calibri"/>
                <a:sym typeface="Calibri"/>
              </a:rPr>
              <a:t>Ne pas afficher les en-têtes mentionnant les noms de fichiers. </a:t>
            </a:r>
            <a:endParaRPr/>
          </a:p>
          <a:p>
            <a:pPr marL="739775" marR="0" lvl="1" indent="-339725" algn="l" rtl="0">
              <a:lnSpc>
                <a:spcPct val="80000"/>
              </a:lnSpc>
              <a:spcBef>
                <a:spcPts val="475"/>
              </a:spcBef>
              <a:spcAft>
                <a:spcPts val="0"/>
              </a:spcAft>
              <a:buNone/>
            </a:pPr>
            <a:endParaRPr sz="400" b="0" i="0" u="none" strike="noStrike" cap="none">
              <a:solidFill>
                <a:schemeClr val="dk1"/>
              </a:solidFill>
              <a:latin typeface="Calibri"/>
              <a:ea typeface="Calibri"/>
              <a:cs typeface="Calibri"/>
              <a:sym typeface="Calibri"/>
            </a:endParaRPr>
          </a:p>
          <a:p>
            <a:pPr marL="739775" marR="0" lvl="1" indent="-339725" algn="l" rtl="0">
              <a:lnSpc>
                <a:spcPct val="80000"/>
              </a:lnSpc>
              <a:spcBef>
                <a:spcPts val="475"/>
              </a:spcBef>
              <a:spcAft>
                <a:spcPts val="0"/>
              </a:spcAft>
              <a:buClr>
                <a:srgbClr val="006666"/>
              </a:buClr>
              <a:buSzPts val="1540"/>
              <a:buFont typeface="Noto Sans Symbols"/>
              <a:buChar char="▪"/>
            </a:pPr>
            <a:r>
              <a:rPr lang="fr-FR" sz="2200" b="0" i="0" u="none" strike="noStrike" cap="none">
                <a:solidFill>
                  <a:schemeClr val="dk1"/>
                </a:solidFill>
                <a:latin typeface="Calibri"/>
                <a:ea typeface="Calibri"/>
                <a:cs typeface="Calibri"/>
                <a:sym typeface="Calibri"/>
              </a:rPr>
              <a:t>head -v, --verbose : </a:t>
            </a:r>
            <a:r>
              <a:rPr lang="fr-FR" sz="2000" b="0" i="0" u="none" strike="noStrike" cap="none">
                <a:solidFill>
                  <a:schemeClr val="dk1"/>
                </a:solidFill>
                <a:latin typeface="Calibri"/>
                <a:ea typeface="Calibri"/>
                <a:cs typeface="Calibri"/>
                <a:sym typeface="Calibri"/>
              </a:rPr>
              <a:t>Toujours afficher les en-têtes mentionnant les noms de fichiers. </a:t>
            </a:r>
            <a:endParaRPr/>
          </a:p>
          <a:p>
            <a:pPr marL="739775" marR="0" lvl="1" indent="-339725" algn="l" rtl="0">
              <a:lnSpc>
                <a:spcPct val="80000"/>
              </a:lnSpc>
              <a:spcBef>
                <a:spcPts val="475"/>
              </a:spcBef>
              <a:spcAft>
                <a:spcPts val="0"/>
              </a:spcAft>
              <a:buNone/>
            </a:pPr>
            <a:endParaRPr sz="400" b="0" i="0" u="none" strike="noStrike" cap="none">
              <a:solidFill>
                <a:schemeClr val="dk1"/>
              </a:solidFill>
              <a:latin typeface="Calibri"/>
              <a:ea typeface="Calibri"/>
              <a:cs typeface="Calibri"/>
              <a:sym typeface="Calibri"/>
            </a:endParaRPr>
          </a:p>
        </p:txBody>
      </p:sp>
      <p:sp>
        <p:nvSpPr>
          <p:cNvPr id="769" name="Google Shape;769;p6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body" idx="1"/>
          </p:nvPr>
        </p:nvSpPr>
        <p:spPr>
          <a:xfrm>
            <a:off x="457200" y="1198975"/>
            <a:ext cx="8229600" cy="4694100"/>
          </a:xfrm>
          <a:prstGeom prst="rect">
            <a:avLst/>
          </a:prstGeom>
          <a:noFill/>
          <a:ln>
            <a:noFill/>
          </a:ln>
        </p:spPr>
        <p:txBody>
          <a:bodyPr spcFirstLastPara="1" wrap="square" lIns="91425" tIns="45700" rIns="91425" bIns="45700" anchor="t" anchorCtr="0">
            <a:normAutofit fontScale="92500" lnSpcReduction="10000"/>
          </a:bodyPr>
          <a:lstStyle/>
          <a:p>
            <a:pPr marL="342900" lvl="0" indent="-333375" algn="just" rtl="0">
              <a:lnSpc>
                <a:spcPct val="115000"/>
              </a:lnSpc>
              <a:spcBef>
                <a:spcPts val="0"/>
              </a:spcBef>
              <a:spcAft>
                <a:spcPts val="0"/>
              </a:spcAft>
              <a:buClr>
                <a:schemeClr val="dk1"/>
              </a:buClr>
              <a:buSzPct val="100000"/>
              <a:buFont typeface="Source Code Pro"/>
              <a:buChar char="•"/>
            </a:pPr>
            <a:r>
              <a:rPr lang="fr-FR" sz="2000">
                <a:latin typeface="Source Code Pro"/>
                <a:ea typeface="Source Code Pro"/>
                <a:cs typeface="Source Code Pro"/>
                <a:sym typeface="Source Code Pro"/>
              </a:rPr>
              <a:t>Unix est né aux laboratoires Bell (Filiale d’ATT) développé en assembleur à partir de 1969 par Ken Thompson et Dennis Ritchie.</a:t>
            </a:r>
            <a:endParaRPr>
              <a:latin typeface="Source Code Pro"/>
              <a:ea typeface="Source Code Pro"/>
              <a:cs typeface="Source Code Pro"/>
              <a:sym typeface="Source Code Pro"/>
            </a:endParaRPr>
          </a:p>
          <a:p>
            <a:pPr marL="342900" lvl="0" indent="-342900" algn="just" rtl="0">
              <a:lnSpc>
                <a:spcPct val="115000"/>
              </a:lnSpc>
              <a:spcBef>
                <a:spcPts val="80"/>
              </a:spcBef>
              <a:spcAft>
                <a:spcPts val="0"/>
              </a:spcAft>
              <a:buClr>
                <a:schemeClr val="dk1"/>
              </a:buClr>
              <a:buSzPct val="100000"/>
              <a:buNone/>
            </a:pPr>
            <a:endParaRPr sz="400">
              <a:latin typeface="Source Code Pro"/>
              <a:ea typeface="Source Code Pro"/>
              <a:cs typeface="Source Code Pro"/>
              <a:sym typeface="Source Code Pro"/>
            </a:endParaRPr>
          </a:p>
          <a:p>
            <a:pPr marL="342900" lvl="0" indent="-333375" algn="just" rtl="0">
              <a:lnSpc>
                <a:spcPct val="115000"/>
              </a:lnSpc>
              <a:spcBef>
                <a:spcPts val="400"/>
              </a:spcBef>
              <a:spcAft>
                <a:spcPts val="0"/>
              </a:spcAft>
              <a:buClr>
                <a:schemeClr val="dk1"/>
              </a:buClr>
              <a:buSzPct val="100000"/>
              <a:buFont typeface="Source Code Pro"/>
              <a:buChar char="•"/>
            </a:pPr>
            <a:r>
              <a:rPr lang="fr-FR" sz="2000">
                <a:latin typeface="Source Code Pro"/>
                <a:ea typeface="Source Code Pro"/>
                <a:cs typeface="Source Code Pro"/>
                <a:sym typeface="Source Code Pro"/>
              </a:rPr>
              <a:t>En 1973, Unix est réécrit à 90% en langage C (Créé pour l’occasion par Brian kernighan)</a:t>
            </a:r>
            <a:endParaRPr>
              <a:latin typeface="Source Code Pro"/>
              <a:ea typeface="Source Code Pro"/>
              <a:cs typeface="Source Code Pro"/>
              <a:sym typeface="Source Code Pro"/>
            </a:endParaRPr>
          </a:p>
          <a:p>
            <a:pPr marL="342900" lvl="0" indent="-342900" algn="just" rtl="0">
              <a:lnSpc>
                <a:spcPct val="115000"/>
              </a:lnSpc>
              <a:spcBef>
                <a:spcPts val="80"/>
              </a:spcBef>
              <a:spcAft>
                <a:spcPts val="0"/>
              </a:spcAft>
              <a:buClr>
                <a:schemeClr val="dk1"/>
              </a:buClr>
              <a:buSzPct val="100000"/>
              <a:buNone/>
            </a:pPr>
            <a:endParaRPr sz="400">
              <a:latin typeface="Source Code Pro"/>
              <a:ea typeface="Source Code Pro"/>
              <a:cs typeface="Source Code Pro"/>
              <a:sym typeface="Source Code Pro"/>
            </a:endParaRPr>
          </a:p>
          <a:p>
            <a:pPr marL="342900" lvl="0" indent="-333375" algn="just" rtl="0">
              <a:lnSpc>
                <a:spcPct val="115000"/>
              </a:lnSpc>
              <a:spcBef>
                <a:spcPts val="400"/>
              </a:spcBef>
              <a:spcAft>
                <a:spcPts val="0"/>
              </a:spcAft>
              <a:buClr>
                <a:schemeClr val="dk1"/>
              </a:buClr>
              <a:buSzPct val="100000"/>
              <a:buFont typeface="Source Code Pro"/>
              <a:buChar char="•"/>
            </a:pPr>
            <a:r>
              <a:rPr lang="fr-FR" sz="2000">
                <a:latin typeface="Source Code Pro"/>
                <a:ea typeface="Source Code Pro"/>
                <a:cs typeface="Source Code Pro"/>
                <a:sym typeface="Source Code Pro"/>
              </a:rPr>
              <a:t>Actuellement, Unix est un système d’exploitation des stations de travail et des serveurs de base de données (utilisé sur de plus en plus de plateformes grâce au développement des Unix  « Libres »</a:t>
            </a:r>
            <a:endParaRPr>
              <a:latin typeface="Source Code Pro"/>
              <a:ea typeface="Source Code Pro"/>
              <a:cs typeface="Source Code Pro"/>
              <a:sym typeface="Source Code Pro"/>
            </a:endParaRPr>
          </a:p>
          <a:p>
            <a:pPr marL="342900" lvl="0" indent="-342900" algn="just" rtl="0">
              <a:lnSpc>
                <a:spcPct val="115000"/>
              </a:lnSpc>
              <a:spcBef>
                <a:spcPts val="80"/>
              </a:spcBef>
              <a:spcAft>
                <a:spcPts val="0"/>
              </a:spcAft>
              <a:buClr>
                <a:schemeClr val="dk1"/>
              </a:buClr>
              <a:buSzPct val="100000"/>
              <a:buNone/>
            </a:pPr>
            <a:endParaRPr sz="400">
              <a:latin typeface="Source Code Pro"/>
              <a:ea typeface="Source Code Pro"/>
              <a:cs typeface="Source Code Pro"/>
              <a:sym typeface="Source Code Pro"/>
            </a:endParaRPr>
          </a:p>
          <a:p>
            <a:pPr marL="342900" lvl="0" indent="-333375" algn="just" rtl="0">
              <a:lnSpc>
                <a:spcPct val="115000"/>
              </a:lnSpc>
              <a:spcBef>
                <a:spcPts val="400"/>
              </a:spcBef>
              <a:spcAft>
                <a:spcPts val="0"/>
              </a:spcAft>
              <a:buClr>
                <a:schemeClr val="dk1"/>
              </a:buClr>
              <a:buSzPct val="100000"/>
              <a:buFont typeface="Source Code Pro"/>
              <a:buChar char="•"/>
            </a:pPr>
            <a:r>
              <a:rPr lang="fr-FR" sz="2000">
                <a:latin typeface="Source Code Pro"/>
                <a:ea typeface="Source Code Pro"/>
                <a:cs typeface="Source Code Pro"/>
                <a:sym typeface="Source Code Pro"/>
              </a:rPr>
              <a:t>Fournisseurs : Digital Equipement, Hewlett Packard, IBM, Silicon Graphics, Sun Microsystems + tous les Unix « Libres » (Linux, OpenBSD, FreeBSD,…)</a:t>
            </a:r>
            <a:endParaRPr>
              <a:latin typeface="Source Code Pro"/>
              <a:ea typeface="Source Code Pro"/>
              <a:cs typeface="Source Code Pro"/>
              <a:sym typeface="Source Code Pro"/>
            </a:endParaRPr>
          </a:p>
          <a:p>
            <a:pPr marL="342900" lvl="0" indent="-342900" algn="just" rtl="0">
              <a:lnSpc>
                <a:spcPct val="115000"/>
              </a:lnSpc>
              <a:spcBef>
                <a:spcPts val="80"/>
              </a:spcBef>
              <a:spcAft>
                <a:spcPts val="0"/>
              </a:spcAft>
              <a:buClr>
                <a:schemeClr val="dk1"/>
              </a:buClr>
              <a:buSzPct val="100000"/>
              <a:buNone/>
            </a:pPr>
            <a:endParaRPr sz="400">
              <a:latin typeface="Source Code Pro"/>
              <a:ea typeface="Source Code Pro"/>
              <a:cs typeface="Source Code Pro"/>
              <a:sym typeface="Source Code Pro"/>
            </a:endParaRPr>
          </a:p>
          <a:p>
            <a:pPr marL="342900" lvl="0" indent="-342900" algn="just" rtl="0">
              <a:lnSpc>
                <a:spcPct val="115000"/>
              </a:lnSpc>
              <a:spcBef>
                <a:spcPts val="80"/>
              </a:spcBef>
              <a:spcAft>
                <a:spcPts val="0"/>
              </a:spcAft>
              <a:buClr>
                <a:schemeClr val="dk1"/>
              </a:buClr>
              <a:buSzPct val="100000"/>
              <a:buNone/>
            </a:pPr>
            <a:endParaRPr sz="400">
              <a:latin typeface="Source Code Pro"/>
              <a:ea typeface="Source Code Pro"/>
              <a:cs typeface="Source Code Pro"/>
              <a:sym typeface="Source Code Pro"/>
            </a:endParaRPr>
          </a:p>
          <a:p>
            <a:pPr marL="342900" lvl="0" indent="-333375" algn="just" rtl="0">
              <a:lnSpc>
                <a:spcPct val="115000"/>
              </a:lnSpc>
              <a:spcBef>
                <a:spcPts val="400"/>
              </a:spcBef>
              <a:spcAft>
                <a:spcPts val="0"/>
              </a:spcAft>
              <a:buClr>
                <a:schemeClr val="dk1"/>
              </a:buClr>
              <a:buSzPct val="100000"/>
              <a:buFont typeface="Source Code Pro"/>
              <a:buChar char="•"/>
            </a:pPr>
            <a:r>
              <a:rPr lang="fr-FR" sz="2000">
                <a:latin typeface="Source Code Pro"/>
                <a:ea typeface="Source Code Pro"/>
                <a:cs typeface="Source Code Pro"/>
                <a:sym typeface="Source Code Pro"/>
              </a:rPr>
              <a:t>Concurrents : Windows (Microsoft), Mac OS</a:t>
            </a:r>
            <a:endParaRPr sz="2000">
              <a:latin typeface="Source Code Pro"/>
              <a:ea typeface="Source Code Pro"/>
              <a:cs typeface="Source Code Pro"/>
              <a:sym typeface="Source Code Pro"/>
            </a:endParaRPr>
          </a:p>
        </p:txBody>
      </p:sp>
      <p:sp>
        <p:nvSpPr>
          <p:cNvPr id="133" name="Google Shape;133;p17"/>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rgbClr val="FFFFFF"/>
                </a:solidFill>
                <a:latin typeface="Calibri"/>
                <a:ea typeface="Calibri"/>
                <a:cs typeface="Calibri"/>
                <a:sym typeface="Calibri"/>
              </a:rPr>
              <a:t>Linux </a:t>
            </a:r>
            <a:endParaRPr sz="1800" b="0" i="0" u="none" strike="noStrike" cap="none">
              <a:solidFill>
                <a:srgbClr val="FFFFFF"/>
              </a:solidFill>
              <a:latin typeface="Calibri"/>
              <a:ea typeface="Calibri"/>
              <a:cs typeface="Calibri"/>
              <a:sym typeface="Calibri"/>
            </a:endParaRPr>
          </a:p>
        </p:txBody>
      </p:sp>
      <p:sp>
        <p:nvSpPr>
          <p:cNvPr id="134" name="Google Shape;134;p17"/>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366092"/>
                </a:solidFill>
                <a:latin typeface="Calibri"/>
                <a:ea typeface="Calibri"/>
                <a:cs typeface="Calibri"/>
                <a:sym typeface="Calibri"/>
              </a:rPr>
              <a:t>Chapitre 1: Présentation</a:t>
            </a:r>
            <a:endParaRPr sz="1800" b="0" i="0" u="none" strike="noStrike" cap="none">
              <a:solidFill>
                <a:srgbClr val="366092"/>
              </a:solidFill>
              <a:latin typeface="Calibri"/>
              <a:ea typeface="Calibri"/>
              <a:cs typeface="Calibri"/>
              <a:sym typeface="Calibri"/>
            </a:endParaRPr>
          </a:p>
        </p:txBody>
      </p:sp>
      <p:sp>
        <p:nvSpPr>
          <p:cNvPr id="135" name="Google Shape;135;p17"/>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i="0" u="none" strike="noStrike" cap="none">
                <a:solidFill>
                  <a:srgbClr val="0070C0"/>
                </a:solidFill>
                <a:latin typeface="Calibri"/>
                <a:ea typeface="Calibri"/>
                <a:cs typeface="Calibri"/>
                <a:sym typeface="Calibri"/>
              </a:rPr>
              <a:t>Historique d</a:t>
            </a:r>
            <a:r>
              <a:rPr lang="fr-FR" sz="2400">
                <a:solidFill>
                  <a:srgbClr val="0070C0"/>
                </a:solidFill>
                <a:latin typeface="Calibri"/>
                <a:ea typeface="Calibri"/>
                <a:cs typeface="Calibri"/>
                <a:sym typeface="Calibri"/>
              </a:rPr>
              <a:t>e L</a:t>
            </a:r>
            <a:r>
              <a:rPr lang="fr-FR" sz="2400" i="0" u="none" strike="noStrike" cap="none">
                <a:solidFill>
                  <a:srgbClr val="0070C0"/>
                </a:solidFill>
                <a:latin typeface="Calibri"/>
                <a:ea typeface="Calibri"/>
                <a:cs typeface="Calibri"/>
                <a:sym typeface="Calibri"/>
              </a:rPr>
              <a:t>UNIX</a:t>
            </a:r>
            <a:endParaRPr/>
          </a:p>
        </p:txBody>
      </p:sp>
      <p:sp>
        <p:nvSpPr>
          <p:cNvPr id="136" name="Google Shape;136;p17"/>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FFFFFF"/>
                </a:solidFill>
                <a:latin typeface="Calibri"/>
                <a:ea typeface="Calibri"/>
                <a:cs typeface="Calibri"/>
                <a:sym typeface="Calibri"/>
              </a:rPr>
              <a:t>		    					</a:t>
            </a:r>
            <a:endParaRPr sz="1400" b="0" i="0" u="none" strike="noStrike" cap="none">
              <a:solidFill>
                <a:srgbClr val="FFFFFF"/>
              </a:solidFill>
              <a:latin typeface="Calibri"/>
              <a:ea typeface="Calibri"/>
              <a:cs typeface="Calibri"/>
              <a:sym typeface="Calibri"/>
            </a:endParaRPr>
          </a:p>
        </p:txBody>
      </p:sp>
      <p:sp>
        <p:nvSpPr>
          <p:cNvPr id="137" name="Google Shape;137;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62"/>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Linux </a:t>
            </a:r>
            <a:endParaRPr/>
          </a:p>
        </p:txBody>
      </p:sp>
      <p:sp>
        <p:nvSpPr>
          <p:cNvPr id="775" name="Google Shape;775;p62"/>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2: Les commandes de bases (Suite)</a:t>
            </a:r>
            <a:endParaRPr/>
          </a:p>
        </p:txBody>
      </p:sp>
      <p:sp>
        <p:nvSpPr>
          <p:cNvPr id="776" name="Google Shape;776;p62"/>
          <p:cNvSpPr/>
          <p:nvPr/>
        </p:nvSpPr>
        <p:spPr>
          <a:xfrm>
            <a:off x="142844" y="352404"/>
            <a:ext cx="8858400" cy="428700"/>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La commande tail</a:t>
            </a:r>
            <a:endParaRPr sz="2400">
              <a:solidFill>
                <a:srgbClr val="0070C0"/>
              </a:solidFill>
              <a:latin typeface="Calibri"/>
              <a:ea typeface="Calibri"/>
              <a:cs typeface="Calibri"/>
              <a:sym typeface="Calibri"/>
            </a:endParaRPr>
          </a:p>
        </p:txBody>
      </p:sp>
      <p:sp>
        <p:nvSpPr>
          <p:cNvPr id="777" name="Google Shape;777;p62"/>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chemeClr val="lt1"/>
                </a:solidFill>
                <a:latin typeface="Calibri"/>
                <a:ea typeface="Calibri"/>
                <a:cs typeface="Calibri"/>
                <a:sym typeface="Calibri"/>
              </a:rPr>
              <a:t>		    					</a:t>
            </a:r>
            <a:endParaRPr sz="1400">
              <a:solidFill>
                <a:schemeClr val="lt1"/>
              </a:solidFill>
              <a:latin typeface="Calibri"/>
              <a:ea typeface="Calibri"/>
              <a:cs typeface="Calibri"/>
              <a:sym typeface="Calibri"/>
            </a:endParaRPr>
          </a:p>
        </p:txBody>
      </p:sp>
      <p:sp>
        <p:nvSpPr>
          <p:cNvPr id="778" name="Google Shape;778;p62"/>
          <p:cNvSpPr/>
          <p:nvPr/>
        </p:nvSpPr>
        <p:spPr>
          <a:xfrm>
            <a:off x="642950" y="1216105"/>
            <a:ext cx="7858200" cy="43542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fr-FR" sz="2700" b="1">
                <a:solidFill>
                  <a:schemeClr val="dk1"/>
                </a:solidFill>
                <a:latin typeface="Calibri"/>
                <a:ea typeface="Calibri"/>
                <a:cs typeface="Calibri"/>
                <a:sym typeface="Calibri"/>
              </a:rPr>
              <a:t>tail : </a:t>
            </a:r>
            <a:r>
              <a:rPr lang="fr-FR" sz="2400">
                <a:solidFill>
                  <a:srgbClr val="073763"/>
                </a:solidFill>
                <a:latin typeface="Calibri"/>
                <a:ea typeface="Calibri"/>
                <a:cs typeface="Calibri"/>
                <a:sym typeface="Calibri"/>
              </a:rPr>
              <a:t>afficher les dernières lignes d’un fichier texte </a:t>
            </a:r>
            <a:r>
              <a:rPr lang="fr-FR" sz="2400">
                <a:solidFill>
                  <a:schemeClr val="dk1"/>
                </a:solidFill>
                <a:latin typeface="Calibri"/>
                <a:ea typeface="Calibri"/>
                <a:cs typeface="Calibri"/>
                <a:sym typeface="Calibri"/>
              </a:rPr>
              <a:t>( sans option affiche les 10 dernières lignes) </a:t>
            </a:r>
            <a:endParaRPr>
              <a:solidFill>
                <a:schemeClr val="dk1"/>
              </a:solidFill>
            </a:endParaRPr>
          </a:p>
          <a:p>
            <a:pPr marL="0" marR="0" lvl="0" indent="0" algn="l" rtl="0">
              <a:lnSpc>
                <a:spcPct val="8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80000"/>
              </a:lnSpc>
              <a:spcBef>
                <a:spcPts val="0"/>
              </a:spcBef>
              <a:spcAft>
                <a:spcPts val="0"/>
              </a:spcAft>
              <a:buNone/>
            </a:pPr>
            <a:endParaRPr sz="700">
              <a:solidFill>
                <a:schemeClr val="dk1"/>
              </a:solidFill>
              <a:latin typeface="Times New Roman"/>
              <a:ea typeface="Times New Roman"/>
              <a:cs typeface="Times New Roman"/>
              <a:sym typeface="Times New Roman"/>
            </a:endParaRPr>
          </a:p>
          <a:p>
            <a:pPr marL="339725" marR="0" lvl="0" indent="-339725" algn="l" rtl="0">
              <a:lnSpc>
                <a:spcPct val="70000"/>
              </a:lnSpc>
              <a:spcBef>
                <a:spcPts val="475"/>
              </a:spcBef>
              <a:spcAft>
                <a:spcPts val="0"/>
              </a:spcAft>
              <a:buClr>
                <a:srgbClr val="006666"/>
              </a:buClr>
              <a:buSzPts val="2400"/>
              <a:buFont typeface="Noto Sans Symbols"/>
              <a:buChar char="▪"/>
            </a:pPr>
            <a:r>
              <a:rPr lang="fr-FR" sz="2400">
                <a:solidFill>
                  <a:schemeClr val="dk1"/>
                </a:solidFill>
                <a:latin typeface="Calibri"/>
                <a:ea typeface="Calibri"/>
                <a:cs typeface="Calibri"/>
                <a:sym typeface="Calibri"/>
              </a:rPr>
              <a:t>Principales options</a:t>
            </a:r>
            <a:endParaRPr/>
          </a:p>
          <a:p>
            <a:pPr marL="0" marR="0" lvl="0" indent="0" algn="l" rtl="0">
              <a:lnSpc>
                <a:spcPct val="80000"/>
              </a:lnSpc>
              <a:spcBef>
                <a:spcPts val="0"/>
              </a:spcBef>
              <a:spcAft>
                <a:spcPts val="0"/>
              </a:spcAft>
              <a:buNone/>
            </a:pPr>
            <a:endParaRPr sz="1800" b="1">
              <a:solidFill>
                <a:schemeClr val="dk1"/>
              </a:solidFill>
              <a:latin typeface="Times New Roman"/>
              <a:ea typeface="Times New Roman"/>
              <a:cs typeface="Times New Roman"/>
              <a:sym typeface="Times New Roman"/>
            </a:endParaRPr>
          </a:p>
          <a:p>
            <a:pPr marL="739775" marR="0" lvl="1" indent="-339725" algn="l" rtl="0">
              <a:lnSpc>
                <a:spcPct val="80000"/>
              </a:lnSpc>
              <a:spcBef>
                <a:spcPts val="475"/>
              </a:spcBef>
              <a:spcAft>
                <a:spcPts val="0"/>
              </a:spcAft>
              <a:buClr>
                <a:srgbClr val="006666"/>
              </a:buClr>
              <a:buSzPts val="1540"/>
              <a:buFont typeface="Noto Sans Symbols"/>
              <a:buChar char="▪"/>
            </a:pPr>
            <a:r>
              <a:rPr lang="fr-FR" sz="2200" b="0" i="0" u="none" strike="noStrike" cap="none">
                <a:solidFill>
                  <a:srgbClr val="980000"/>
                </a:solidFill>
                <a:latin typeface="Calibri"/>
                <a:ea typeface="Calibri"/>
                <a:cs typeface="Calibri"/>
                <a:sym typeface="Calibri"/>
              </a:rPr>
              <a:t>tail  -n N</a:t>
            </a:r>
            <a:r>
              <a:rPr lang="fr-FR" sz="2200" b="0" i="0" u="none" strike="noStrike" cap="none">
                <a:solidFill>
                  <a:schemeClr val="dk1"/>
                </a:solidFill>
                <a:latin typeface="Calibri"/>
                <a:ea typeface="Calibri"/>
                <a:cs typeface="Calibri"/>
                <a:sym typeface="Calibri"/>
              </a:rPr>
              <a:t>, --lines N : </a:t>
            </a:r>
            <a:r>
              <a:rPr lang="fr-FR" sz="2000" b="0" i="0" u="none" strike="noStrike" cap="none">
                <a:solidFill>
                  <a:srgbClr val="980000"/>
                </a:solidFill>
                <a:latin typeface="Calibri"/>
                <a:ea typeface="Calibri"/>
                <a:cs typeface="Calibri"/>
                <a:sym typeface="Calibri"/>
              </a:rPr>
              <a:t>Afficher les N dernières lignes. </a:t>
            </a:r>
            <a:endParaRPr>
              <a:solidFill>
                <a:srgbClr val="980000"/>
              </a:solidFill>
            </a:endParaRPr>
          </a:p>
          <a:p>
            <a:pPr marL="739775" marR="0" lvl="1" indent="-339725" algn="l" rtl="0">
              <a:lnSpc>
                <a:spcPct val="80000"/>
              </a:lnSpc>
              <a:spcBef>
                <a:spcPts val="475"/>
              </a:spcBef>
              <a:spcAft>
                <a:spcPts val="0"/>
              </a:spcAft>
              <a:buNone/>
            </a:pPr>
            <a:endParaRPr sz="400" b="0" i="0" u="none" strike="noStrike" cap="none">
              <a:solidFill>
                <a:srgbClr val="980000"/>
              </a:solidFill>
              <a:latin typeface="Calibri"/>
              <a:ea typeface="Calibri"/>
              <a:cs typeface="Calibri"/>
              <a:sym typeface="Calibri"/>
            </a:endParaRPr>
          </a:p>
          <a:p>
            <a:pPr marL="739775" marR="0" lvl="1" indent="-339725" algn="l" rtl="0">
              <a:lnSpc>
                <a:spcPct val="80000"/>
              </a:lnSpc>
              <a:spcBef>
                <a:spcPts val="475"/>
              </a:spcBef>
              <a:spcAft>
                <a:spcPts val="0"/>
              </a:spcAft>
              <a:buClr>
                <a:srgbClr val="006666"/>
              </a:buClr>
              <a:buSzPts val="1540"/>
              <a:buFont typeface="Noto Sans Symbols"/>
              <a:buChar char="▪"/>
            </a:pPr>
            <a:r>
              <a:rPr lang="fr-FR" sz="2200" b="0" i="0" u="none" strike="noStrike" cap="none">
                <a:solidFill>
                  <a:schemeClr val="dk1"/>
                </a:solidFill>
                <a:latin typeface="Calibri"/>
                <a:ea typeface="Calibri"/>
                <a:cs typeface="Calibri"/>
                <a:sym typeface="Calibri"/>
              </a:rPr>
              <a:t>tail -q, --quiet, --silent : </a:t>
            </a:r>
            <a:r>
              <a:rPr lang="fr-FR" sz="2000" b="0" i="0" u="none" strike="noStrike" cap="none">
                <a:solidFill>
                  <a:schemeClr val="dk1"/>
                </a:solidFill>
                <a:latin typeface="Calibri"/>
                <a:ea typeface="Calibri"/>
                <a:cs typeface="Calibri"/>
                <a:sym typeface="Calibri"/>
              </a:rPr>
              <a:t>Ne jamais afficher l'en-tête avec le nom du fichier </a:t>
            </a:r>
            <a:endParaRPr/>
          </a:p>
          <a:p>
            <a:pPr marL="739775" marR="0" lvl="1" indent="-339725" algn="l" rtl="0">
              <a:lnSpc>
                <a:spcPct val="80000"/>
              </a:lnSpc>
              <a:spcBef>
                <a:spcPts val="475"/>
              </a:spcBef>
              <a:spcAft>
                <a:spcPts val="0"/>
              </a:spcAft>
              <a:buNone/>
            </a:pPr>
            <a:endParaRPr sz="400" b="0" i="0" u="none" strike="noStrike" cap="none">
              <a:solidFill>
                <a:schemeClr val="dk1"/>
              </a:solidFill>
              <a:latin typeface="Calibri"/>
              <a:ea typeface="Calibri"/>
              <a:cs typeface="Calibri"/>
              <a:sym typeface="Calibri"/>
            </a:endParaRPr>
          </a:p>
          <a:p>
            <a:pPr marL="739775" marR="0" lvl="1" indent="-339725" algn="l" rtl="0">
              <a:lnSpc>
                <a:spcPct val="80000"/>
              </a:lnSpc>
              <a:spcBef>
                <a:spcPts val="475"/>
              </a:spcBef>
              <a:spcAft>
                <a:spcPts val="0"/>
              </a:spcAft>
              <a:buClr>
                <a:srgbClr val="006666"/>
              </a:buClr>
              <a:buSzPts val="1540"/>
              <a:buFont typeface="Noto Sans Symbols"/>
              <a:buChar char="▪"/>
            </a:pPr>
            <a:r>
              <a:rPr lang="fr-FR" sz="2200" b="0" i="0" u="none" strike="noStrike" cap="none">
                <a:solidFill>
                  <a:schemeClr val="dk1"/>
                </a:solidFill>
                <a:latin typeface="Calibri"/>
                <a:ea typeface="Calibri"/>
                <a:cs typeface="Calibri"/>
                <a:sym typeface="Calibri"/>
              </a:rPr>
              <a:t>tail -v, --verbose : </a:t>
            </a:r>
            <a:r>
              <a:rPr lang="fr-FR" sz="2000" b="0" i="0" u="none" strike="noStrike" cap="none">
                <a:solidFill>
                  <a:schemeClr val="dk1"/>
                </a:solidFill>
                <a:latin typeface="Calibri"/>
                <a:ea typeface="Calibri"/>
                <a:cs typeface="Calibri"/>
                <a:sym typeface="Calibri"/>
              </a:rPr>
              <a:t>Toujours afficher l'en-tête avec le nom du fichier </a:t>
            </a:r>
            <a:endParaRPr sz="2000" b="0" i="0" u="none" strike="noStrike" cap="none">
              <a:solidFill>
                <a:schemeClr val="dk1"/>
              </a:solidFill>
              <a:latin typeface="Calibri"/>
              <a:ea typeface="Calibri"/>
              <a:cs typeface="Calibri"/>
              <a:sym typeface="Calibri"/>
            </a:endParaRPr>
          </a:p>
          <a:p>
            <a:pPr marL="739775" marR="0" lvl="1" indent="-368935" algn="l" rtl="0">
              <a:lnSpc>
                <a:spcPct val="80000"/>
              </a:lnSpc>
              <a:spcBef>
                <a:spcPts val="475"/>
              </a:spcBef>
              <a:spcAft>
                <a:spcPts val="0"/>
              </a:spcAft>
              <a:buClr>
                <a:schemeClr val="dk1"/>
              </a:buClr>
              <a:buSzPts val="2000"/>
              <a:buFont typeface="Calibri"/>
              <a:buChar char="▪"/>
            </a:pPr>
            <a:r>
              <a:rPr lang="fr-FR" sz="2000">
                <a:solidFill>
                  <a:schemeClr val="dk1"/>
                </a:solidFill>
                <a:latin typeface="Calibri"/>
                <a:ea typeface="Calibri"/>
                <a:cs typeface="Calibri"/>
                <a:sym typeface="Calibri"/>
              </a:rPr>
              <a:t>tail -F ( Follow) : suivre le fichier en temps réel. </a:t>
            </a:r>
            <a:endParaRPr sz="2000">
              <a:solidFill>
                <a:schemeClr val="dk1"/>
              </a:solidFill>
              <a:latin typeface="Calibri"/>
              <a:ea typeface="Calibri"/>
              <a:cs typeface="Calibri"/>
              <a:sym typeface="Calibri"/>
            </a:endParaRPr>
          </a:p>
          <a:p>
            <a:pPr marL="739775" marR="0" lvl="1" indent="-339725" algn="l" rtl="0">
              <a:lnSpc>
                <a:spcPct val="80000"/>
              </a:lnSpc>
              <a:spcBef>
                <a:spcPts val="475"/>
              </a:spcBef>
              <a:spcAft>
                <a:spcPts val="0"/>
              </a:spcAft>
              <a:buNone/>
            </a:pPr>
            <a:endParaRPr sz="400">
              <a:solidFill>
                <a:schemeClr val="dk1"/>
              </a:solidFill>
              <a:latin typeface="Calibri"/>
              <a:ea typeface="Calibri"/>
              <a:cs typeface="Calibri"/>
              <a:sym typeface="Calibri"/>
            </a:endParaRPr>
          </a:p>
          <a:p>
            <a:pPr marL="739775" marR="0" lvl="1" indent="-339725" algn="l" rtl="0">
              <a:lnSpc>
                <a:spcPct val="80000"/>
              </a:lnSpc>
              <a:spcBef>
                <a:spcPts val="475"/>
              </a:spcBef>
              <a:spcAft>
                <a:spcPts val="0"/>
              </a:spcAft>
              <a:buNone/>
            </a:pPr>
            <a:endParaRPr sz="400">
              <a:solidFill>
                <a:schemeClr val="dk1"/>
              </a:solidFill>
              <a:latin typeface="Calibri"/>
              <a:ea typeface="Calibri"/>
              <a:cs typeface="Calibri"/>
              <a:sym typeface="Calibri"/>
            </a:endParaRPr>
          </a:p>
        </p:txBody>
      </p:sp>
      <p:sp>
        <p:nvSpPr>
          <p:cNvPr id="779" name="Google Shape;779;p6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63"/>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Linux </a:t>
            </a:r>
            <a:endParaRPr/>
          </a:p>
        </p:txBody>
      </p:sp>
      <p:sp>
        <p:nvSpPr>
          <p:cNvPr id="785" name="Google Shape;785;p63"/>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2: Les commandes de bases (Suite)</a:t>
            </a:r>
            <a:endParaRPr/>
          </a:p>
        </p:txBody>
      </p:sp>
      <p:sp>
        <p:nvSpPr>
          <p:cNvPr id="786" name="Google Shape;786;p63"/>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La commande diff</a:t>
            </a:r>
            <a:endParaRPr sz="2400">
              <a:solidFill>
                <a:srgbClr val="0070C0"/>
              </a:solidFill>
              <a:latin typeface="Calibri"/>
              <a:ea typeface="Calibri"/>
              <a:cs typeface="Calibri"/>
              <a:sym typeface="Calibri"/>
            </a:endParaRPr>
          </a:p>
        </p:txBody>
      </p:sp>
      <p:sp>
        <p:nvSpPr>
          <p:cNvPr id="787" name="Google Shape;787;p63"/>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chemeClr val="lt1"/>
                </a:solidFill>
                <a:latin typeface="Calibri"/>
                <a:ea typeface="Calibri"/>
                <a:cs typeface="Calibri"/>
                <a:sym typeface="Calibri"/>
              </a:rPr>
              <a:t>		    					</a:t>
            </a:r>
            <a:endParaRPr sz="1400">
              <a:solidFill>
                <a:schemeClr val="lt1"/>
              </a:solidFill>
              <a:latin typeface="Calibri"/>
              <a:ea typeface="Calibri"/>
              <a:cs typeface="Calibri"/>
              <a:sym typeface="Calibri"/>
            </a:endParaRPr>
          </a:p>
        </p:txBody>
      </p:sp>
      <p:sp>
        <p:nvSpPr>
          <p:cNvPr id="788" name="Google Shape;788;p63"/>
          <p:cNvSpPr/>
          <p:nvPr/>
        </p:nvSpPr>
        <p:spPr>
          <a:xfrm>
            <a:off x="607275" y="956750"/>
            <a:ext cx="7715400" cy="5049300"/>
          </a:xfrm>
          <a:prstGeom prst="rect">
            <a:avLst/>
          </a:prstGeom>
          <a:noFill/>
          <a:ln>
            <a:noFill/>
          </a:ln>
        </p:spPr>
        <p:txBody>
          <a:bodyPr spcFirstLastPara="1" wrap="square" lIns="91425" tIns="45700" rIns="91425" bIns="45700" anchor="t" anchorCtr="0">
            <a:noAutofit/>
          </a:bodyPr>
          <a:lstStyle/>
          <a:p>
            <a:pPr marL="339725" marR="0" lvl="0" indent="-339725" algn="l" rtl="0">
              <a:lnSpc>
                <a:spcPct val="80000"/>
              </a:lnSpc>
              <a:spcBef>
                <a:spcPts val="0"/>
              </a:spcBef>
              <a:spcAft>
                <a:spcPts val="0"/>
              </a:spcAft>
              <a:buClr>
                <a:srgbClr val="006666"/>
              </a:buClr>
              <a:buSzPts val="2900"/>
              <a:buFont typeface="Noto Sans Symbols"/>
              <a:buChar char="▪"/>
            </a:pPr>
            <a:r>
              <a:rPr lang="fr-FR" sz="2900">
                <a:solidFill>
                  <a:schemeClr val="dk1"/>
                </a:solidFill>
                <a:latin typeface="Calibri"/>
                <a:ea typeface="Calibri"/>
                <a:cs typeface="Calibri"/>
                <a:sym typeface="Calibri"/>
              </a:rPr>
              <a:t>Syntaxe </a:t>
            </a:r>
            <a:endParaRPr/>
          </a:p>
          <a:p>
            <a:pPr marL="339725" marR="0" lvl="0" indent="-339725" algn="l" rtl="0">
              <a:lnSpc>
                <a:spcPct val="80000"/>
              </a:lnSpc>
              <a:spcBef>
                <a:spcPts val="475"/>
              </a:spcBef>
              <a:spcAft>
                <a:spcPts val="0"/>
              </a:spcAft>
              <a:buNone/>
            </a:pPr>
            <a:endParaRPr sz="900">
              <a:solidFill>
                <a:schemeClr val="dk1"/>
              </a:solidFill>
              <a:latin typeface="Calibri"/>
              <a:ea typeface="Calibri"/>
              <a:cs typeface="Calibri"/>
              <a:sym typeface="Calibri"/>
            </a:endParaRPr>
          </a:p>
          <a:p>
            <a:pPr marL="0" marR="0" lvl="0" indent="0" algn="l" rtl="0">
              <a:lnSpc>
                <a:spcPct val="80000"/>
              </a:lnSpc>
              <a:spcBef>
                <a:spcPts val="0"/>
              </a:spcBef>
              <a:spcAft>
                <a:spcPts val="0"/>
              </a:spcAft>
              <a:buNone/>
            </a:pPr>
            <a:r>
              <a:rPr lang="fr-FR" sz="1800" b="1">
                <a:solidFill>
                  <a:schemeClr val="dk1"/>
                </a:solidFill>
                <a:latin typeface="Times New Roman"/>
                <a:ea typeface="Times New Roman"/>
                <a:cs typeface="Times New Roman"/>
                <a:sym typeface="Times New Roman"/>
              </a:rPr>
              <a:t>	</a:t>
            </a:r>
            <a:r>
              <a:rPr lang="fr-FR" sz="2900">
                <a:solidFill>
                  <a:schemeClr val="dk1"/>
                </a:solidFill>
                <a:latin typeface="Calibri"/>
                <a:ea typeface="Calibri"/>
                <a:cs typeface="Calibri"/>
                <a:sym typeface="Calibri"/>
              </a:rPr>
              <a:t>$  </a:t>
            </a:r>
            <a:r>
              <a:rPr lang="fr-FR" sz="2900">
                <a:solidFill>
                  <a:srgbClr val="FF0000"/>
                </a:solidFill>
                <a:latin typeface="Calibri"/>
                <a:ea typeface="Calibri"/>
                <a:cs typeface="Calibri"/>
                <a:sym typeface="Calibri"/>
              </a:rPr>
              <a:t>diff </a:t>
            </a:r>
            <a:r>
              <a:rPr lang="fr-FR" sz="2900">
                <a:solidFill>
                  <a:srgbClr val="1C4587"/>
                </a:solidFill>
                <a:latin typeface="Calibri"/>
                <a:ea typeface="Calibri"/>
                <a:cs typeface="Calibri"/>
                <a:sym typeface="Calibri"/>
              </a:rPr>
              <a:t>options</a:t>
            </a:r>
            <a:r>
              <a:rPr lang="fr-FR" sz="2900">
                <a:solidFill>
                  <a:schemeClr val="dk1"/>
                </a:solidFill>
                <a:latin typeface="Calibri"/>
                <a:ea typeface="Calibri"/>
                <a:cs typeface="Calibri"/>
                <a:sym typeface="Calibri"/>
              </a:rPr>
              <a:t> file1.txt file2.txt </a:t>
            </a:r>
            <a:endParaRPr/>
          </a:p>
          <a:p>
            <a:pPr marL="0" marR="0" lvl="0" indent="0" algn="l" rtl="0">
              <a:lnSpc>
                <a:spcPct val="80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457200" algn="l" rtl="0">
              <a:lnSpc>
                <a:spcPct val="80000"/>
              </a:lnSpc>
              <a:spcBef>
                <a:spcPts val="0"/>
              </a:spcBef>
              <a:spcAft>
                <a:spcPts val="0"/>
              </a:spcAft>
              <a:buNone/>
            </a:pPr>
            <a:r>
              <a:rPr lang="fr-FR" sz="2400">
                <a:solidFill>
                  <a:srgbClr val="073763"/>
                </a:solidFill>
                <a:latin typeface="Calibri"/>
                <a:ea typeface="Calibri"/>
                <a:cs typeface="Calibri"/>
                <a:sym typeface="Calibri"/>
              </a:rPr>
              <a:t>permet de comparer deux fichiers</a:t>
            </a:r>
            <a:endParaRPr>
              <a:solidFill>
                <a:srgbClr val="073763"/>
              </a:solidFill>
            </a:endParaRPr>
          </a:p>
          <a:p>
            <a:pPr marL="0" marR="0" lvl="0" indent="0" algn="l" rtl="0">
              <a:lnSpc>
                <a:spcPct val="80000"/>
              </a:lnSpc>
              <a:spcBef>
                <a:spcPts val="0"/>
              </a:spcBef>
              <a:spcAft>
                <a:spcPts val="0"/>
              </a:spcAft>
              <a:buNone/>
            </a:pPr>
            <a:endParaRPr sz="1600">
              <a:solidFill>
                <a:srgbClr val="073763"/>
              </a:solidFill>
              <a:latin typeface="Times New Roman"/>
              <a:ea typeface="Times New Roman"/>
              <a:cs typeface="Times New Roman"/>
              <a:sym typeface="Times New Roman"/>
            </a:endParaRPr>
          </a:p>
          <a:p>
            <a:pPr marL="339725" marR="0" lvl="0" indent="-339725" algn="l" rtl="0">
              <a:lnSpc>
                <a:spcPct val="70000"/>
              </a:lnSpc>
              <a:spcBef>
                <a:spcPts val="475"/>
              </a:spcBef>
              <a:spcAft>
                <a:spcPts val="0"/>
              </a:spcAft>
              <a:buClr>
                <a:srgbClr val="006666"/>
              </a:buClr>
              <a:buSzPts val="2400"/>
              <a:buFont typeface="Noto Sans Symbols"/>
              <a:buChar char="▪"/>
            </a:pPr>
            <a:r>
              <a:rPr lang="fr-FR" sz="2400">
                <a:solidFill>
                  <a:schemeClr val="dk1"/>
                </a:solidFill>
                <a:latin typeface="Calibri"/>
                <a:ea typeface="Calibri"/>
                <a:cs typeface="Calibri"/>
                <a:sym typeface="Calibri"/>
              </a:rPr>
              <a:t>Principales options</a:t>
            </a:r>
            <a:endParaRPr/>
          </a:p>
          <a:p>
            <a:pPr marL="0" marR="0" lvl="0" indent="0" algn="l" rtl="0">
              <a:lnSpc>
                <a:spcPct val="80000"/>
              </a:lnSpc>
              <a:spcBef>
                <a:spcPts val="0"/>
              </a:spcBef>
              <a:spcAft>
                <a:spcPts val="0"/>
              </a:spcAft>
              <a:buNone/>
            </a:pPr>
            <a:endParaRPr sz="1000">
              <a:solidFill>
                <a:schemeClr val="dk1"/>
              </a:solidFill>
              <a:latin typeface="Times New Roman"/>
              <a:ea typeface="Times New Roman"/>
              <a:cs typeface="Times New Roman"/>
              <a:sym typeface="Times New Roman"/>
            </a:endParaRPr>
          </a:p>
          <a:p>
            <a:pPr marL="739775" marR="0" lvl="1" indent="-339725" algn="l" rtl="0">
              <a:lnSpc>
                <a:spcPct val="80000"/>
              </a:lnSpc>
              <a:spcBef>
                <a:spcPts val="475"/>
              </a:spcBef>
              <a:spcAft>
                <a:spcPts val="0"/>
              </a:spcAft>
              <a:buClr>
                <a:srgbClr val="006666"/>
              </a:buClr>
              <a:buSzPts val="1540"/>
              <a:buFont typeface="Noto Sans Symbols"/>
              <a:buChar char="▪"/>
            </a:pPr>
            <a:r>
              <a:rPr lang="fr-FR" sz="2200" b="0" i="0" u="none" strike="noStrike" cap="none">
                <a:solidFill>
                  <a:schemeClr val="dk1"/>
                </a:solidFill>
                <a:latin typeface="Calibri"/>
                <a:ea typeface="Calibri"/>
                <a:cs typeface="Calibri"/>
                <a:sym typeface="Calibri"/>
              </a:rPr>
              <a:t>diff -a : </a:t>
            </a:r>
            <a:r>
              <a:rPr lang="fr-FR" sz="2000" b="0" i="0" u="none" strike="noStrike" cap="none">
                <a:solidFill>
                  <a:schemeClr val="dk1"/>
                </a:solidFill>
                <a:latin typeface="Calibri"/>
                <a:ea typeface="Calibri"/>
                <a:cs typeface="Calibri"/>
                <a:sym typeface="Calibri"/>
              </a:rPr>
              <a:t>Traiter tous les fichiers comme du texte, et les comparer ligne-à-ligne, même s'ils semblent contenir des données binaires.</a:t>
            </a:r>
            <a:endParaRPr/>
          </a:p>
          <a:p>
            <a:pPr marL="739775" marR="0" lvl="1" indent="-339725" algn="l" rtl="0">
              <a:lnSpc>
                <a:spcPct val="80000"/>
              </a:lnSpc>
              <a:spcBef>
                <a:spcPts val="475"/>
              </a:spcBef>
              <a:spcAft>
                <a:spcPts val="0"/>
              </a:spcAft>
              <a:buNone/>
            </a:pPr>
            <a:endParaRPr sz="400" b="0" i="0" u="none" strike="noStrike" cap="none">
              <a:solidFill>
                <a:schemeClr val="dk1"/>
              </a:solidFill>
              <a:latin typeface="Calibri"/>
              <a:ea typeface="Calibri"/>
              <a:cs typeface="Calibri"/>
              <a:sym typeface="Calibri"/>
            </a:endParaRPr>
          </a:p>
          <a:p>
            <a:pPr marL="739775" marR="0" lvl="1" indent="-339725" algn="l" rtl="0">
              <a:lnSpc>
                <a:spcPct val="80000"/>
              </a:lnSpc>
              <a:spcBef>
                <a:spcPts val="475"/>
              </a:spcBef>
              <a:spcAft>
                <a:spcPts val="0"/>
              </a:spcAft>
              <a:buClr>
                <a:srgbClr val="006666"/>
              </a:buClr>
              <a:buSzPts val="1540"/>
              <a:buFont typeface="Noto Sans Symbols"/>
              <a:buChar char="▪"/>
            </a:pPr>
            <a:r>
              <a:rPr lang="fr-FR" sz="2200" b="0" i="0" u="none" strike="noStrike" cap="none">
                <a:solidFill>
                  <a:schemeClr val="dk1"/>
                </a:solidFill>
                <a:latin typeface="Calibri"/>
                <a:ea typeface="Calibri"/>
                <a:cs typeface="Calibri"/>
                <a:sym typeface="Calibri"/>
              </a:rPr>
              <a:t>diff -b : </a:t>
            </a:r>
            <a:r>
              <a:rPr lang="fr-FR" sz="2000" b="0" i="0" u="none" strike="noStrike" cap="none">
                <a:solidFill>
                  <a:schemeClr val="dk1"/>
                </a:solidFill>
                <a:latin typeface="Calibri"/>
                <a:ea typeface="Calibri"/>
                <a:cs typeface="Calibri"/>
                <a:sym typeface="Calibri"/>
              </a:rPr>
              <a:t>Ne pas tenir compte des différences concernant des espaces blancs. </a:t>
            </a:r>
            <a:endParaRPr/>
          </a:p>
          <a:p>
            <a:pPr marL="739775" marR="0" lvl="1" indent="-339725" algn="l" rtl="0">
              <a:lnSpc>
                <a:spcPct val="80000"/>
              </a:lnSpc>
              <a:spcBef>
                <a:spcPts val="475"/>
              </a:spcBef>
              <a:spcAft>
                <a:spcPts val="0"/>
              </a:spcAft>
              <a:buNone/>
            </a:pPr>
            <a:endParaRPr sz="400" b="0" i="0" u="none" strike="noStrike" cap="none">
              <a:solidFill>
                <a:schemeClr val="dk1"/>
              </a:solidFill>
              <a:latin typeface="Calibri"/>
              <a:ea typeface="Calibri"/>
              <a:cs typeface="Calibri"/>
              <a:sym typeface="Calibri"/>
            </a:endParaRPr>
          </a:p>
          <a:p>
            <a:pPr marL="739775" marR="0" lvl="1" indent="-339725" algn="l" rtl="0">
              <a:lnSpc>
                <a:spcPct val="80000"/>
              </a:lnSpc>
              <a:spcBef>
                <a:spcPts val="475"/>
              </a:spcBef>
              <a:spcAft>
                <a:spcPts val="0"/>
              </a:spcAft>
              <a:buClr>
                <a:srgbClr val="006666"/>
              </a:buClr>
              <a:buSzPts val="1540"/>
              <a:buFont typeface="Noto Sans Symbols"/>
              <a:buChar char="▪"/>
            </a:pPr>
            <a:r>
              <a:rPr lang="fr-FR" sz="2200" b="0" i="0" u="none" strike="noStrike" cap="none">
                <a:solidFill>
                  <a:schemeClr val="dk1"/>
                </a:solidFill>
                <a:latin typeface="Calibri"/>
                <a:ea typeface="Calibri"/>
                <a:cs typeface="Calibri"/>
                <a:sym typeface="Calibri"/>
              </a:rPr>
              <a:t>diff --brief : </a:t>
            </a:r>
            <a:r>
              <a:rPr lang="fr-FR" sz="2000" b="0" i="0" u="none" strike="noStrike" cap="none">
                <a:solidFill>
                  <a:schemeClr val="dk1"/>
                </a:solidFill>
                <a:latin typeface="Calibri"/>
                <a:ea typeface="Calibri"/>
                <a:cs typeface="Calibri"/>
                <a:sym typeface="Calibri"/>
              </a:rPr>
              <a:t>Indiquer seulement si les fichiers diffèrent, pas les différences elles-mêmes. </a:t>
            </a:r>
            <a:endParaRPr sz="2000" b="0" i="0" u="none" strike="noStrike" cap="none">
              <a:solidFill>
                <a:schemeClr val="dk1"/>
              </a:solidFill>
              <a:latin typeface="Calibri"/>
              <a:ea typeface="Calibri"/>
              <a:cs typeface="Calibri"/>
              <a:sym typeface="Calibri"/>
            </a:endParaRPr>
          </a:p>
          <a:p>
            <a:pPr marL="739775" marR="0" lvl="1" indent="-368935" algn="l" rtl="0">
              <a:lnSpc>
                <a:spcPct val="80000"/>
              </a:lnSpc>
              <a:spcBef>
                <a:spcPts val="475"/>
              </a:spcBef>
              <a:spcAft>
                <a:spcPts val="0"/>
              </a:spcAft>
              <a:buClr>
                <a:schemeClr val="dk1"/>
              </a:buClr>
              <a:buSzPts val="2000"/>
              <a:buFont typeface="Calibri"/>
              <a:buChar char="▪"/>
            </a:pPr>
            <a:r>
              <a:rPr lang="fr-FR" sz="2000">
                <a:solidFill>
                  <a:srgbClr val="FF0000"/>
                </a:solidFill>
                <a:latin typeface="Calibri"/>
                <a:ea typeface="Calibri"/>
                <a:cs typeface="Calibri"/>
                <a:sym typeface="Calibri"/>
              </a:rPr>
              <a:t>diff -u </a:t>
            </a:r>
            <a:r>
              <a:rPr lang="fr-FR" sz="2000">
                <a:solidFill>
                  <a:schemeClr val="dk1"/>
                </a:solidFill>
                <a:latin typeface="Calibri"/>
                <a:ea typeface="Calibri"/>
                <a:cs typeface="Calibri"/>
                <a:sym typeface="Calibri"/>
              </a:rPr>
              <a:t>: Comparez les fichiers, en montrant les différences dans le format unifié (tel qu'utilisé par git diff) </a:t>
            </a:r>
            <a:endParaRPr sz="2000">
              <a:solidFill>
                <a:schemeClr val="dk1"/>
              </a:solidFill>
              <a:latin typeface="Calibri"/>
              <a:ea typeface="Calibri"/>
              <a:cs typeface="Calibri"/>
              <a:sym typeface="Calibri"/>
            </a:endParaRPr>
          </a:p>
          <a:p>
            <a:pPr marL="739775" marR="0" lvl="1" indent="-368935" algn="l" rtl="0">
              <a:lnSpc>
                <a:spcPct val="80000"/>
              </a:lnSpc>
              <a:spcBef>
                <a:spcPts val="475"/>
              </a:spcBef>
              <a:spcAft>
                <a:spcPts val="0"/>
              </a:spcAft>
              <a:buClr>
                <a:schemeClr val="dk1"/>
              </a:buClr>
              <a:buSzPts val="2000"/>
              <a:buFont typeface="Calibri"/>
              <a:buChar char="▪"/>
            </a:pPr>
            <a:r>
              <a:rPr lang="fr-FR" sz="2000">
                <a:solidFill>
                  <a:srgbClr val="FF0000"/>
                </a:solidFill>
                <a:latin typeface="Calibri"/>
                <a:ea typeface="Calibri"/>
                <a:cs typeface="Calibri"/>
                <a:sym typeface="Calibri"/>
              </a:rPr>
              <a:t>diff -y </a:t>
            </a:r>
            <a:r>
              <a:rPr lang="fr-FR" sz="2000">
                <a:solidFill>
                  <a:schemeClr val="dk1"/>
                </a:solidFill>
                <a:latin typeface="Calibri"/>
                <a:ea typeface="Calibri"/>
                <a:cs typeface="Calibri"/>
                <a:sym typeface="Calibri"/>
              </a:rPr>
              <a:t>:Comparez les fichiers en affichant les différences côte à côte</a:t>
            </a:r>
            <a:endParaRPr sz="2000">
              <a:solidFill>
                <a:schemeClr val="dk1"/>
              </a:solidFill>
              <a:latin typeface="Calibri"/>
              <a:ea typeface="Calibri"/>
              <a:cs typeface="Calibri"/>
              <a:sym typeface="Calibri"/>
            </a:endParaRPr>
          </a:p>
        </p:txBody>
      </p:sp>
      <p:sp>
        <p:nvSpPr>
          <p:cNvPr id="789" name="Google Shape;789;p6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64"/>
          <p:cNvSpPr/>
          <p:nvPr/>
        </p:nvSpPr>
        <p:spPr>
          <a:xfrm>
            <a:off x="142844" y="104604"/>
            <a:ext cx="3000300"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Linux </a:t>
            </a:r>
            <a:endParaRPr/>
          </a:p>
        </p:txBody>
      </p:sp>
      <p:sp>
        <p:nvSpPr>
          <p:cNvPr id="795" name="Google Shape;795;p64"/>
          <p:cNvSpPr/>
          <p:nvPr/>
        </p:nvSpPr>
        <p:spPr>
          <a:xfrm>
            <a:off x="3143240" y="71414"/>
            <a:ext cx="5857800"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2: Les commandes de bases (Suite)</a:t>
            </a:r>
            <a:endParaRPr/>
          </a:p>
        </p:txBody>
      </p:sp>
      <p:sp>
        <p:nvSpPr>
          <p:cNvPr id="796" name="Google Shape;796;p64"/>
          <p:cNvSpPr/>
          <p:nvPr/>
        </p:nvSpPr>
        <p:spPr>
          <a:xfrm>
            <a:off x="142844" y="428604"/>
            <a:ext cx="8858400" cy="428700"/>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La commande diff</a:t>
            </a:r>
            <a:endParaRPr sz="2400">
              <a:solidFill>
                <a:srgbClr val="0070C0"/>
              </a:solidFill>
              <a:latin typeface="Calibri"/>
              <a:ea typeface="Calibri"/>
              <a:cs typeface="Calibri"/>
              <a:sym typeface="Calibri"/>
            </a:endParaRPr>
          </a:p>
        </p:txBody>
      </p:sp>
      <p:sp>
        <p:nvSpPr>
          <p:cNvPr id="797" name="Google Shape;797;p64"/>
          <p:cNvSpPr/>
          <p:nvPr/>
        </p:nvSpPr>
        <p:spPr>
          <a:xfrm>
            <a:off x="142844" y="6357958"/>
            <a:ext cx="8858400" cy="285900"/>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fadeDir="5400012"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chemeClr val="lt1"/>
                </a:solidFill>
                <a:latin typeface="Calibri"/>
                <a:ea typeface="Calibri"/>
                <a:cs typeface="Calibri"/>
                <a:sym typeface="Calibri"/>
              </a:rPr>
              <a:t>		    					</a:t>
            </a:r>
            <a:endParaRPr sz="1400">
              <a:solidFill>
                <a:schemeClr val="lt1"/>
              </a:solidFill>
              <a:latin typeface="Calibri"/>
              <a:ea typeface="Calibri"/>
              <a:cs typeface="Calibri"/>
              <a:sym typeface="Calibri"/>
            </a:endParaRPr>
          </a:p>
        </p:txBody>
      </p:sp>
      <p:sp>
        <p:nvSpPr>
          <p:cNvPr id="798" name="Google Shape;798;p64"/>
          <p:cNvSpPr/>
          <p:nvPr/>
        </p:nvSpPr>
        <p:spPr>
          <a:xfrm>
            <a:off x="642910" y="1185373"/>
            <a:ext cx="7715400" cy="4842900"/>
          </a:xfrm>
          <a:prstGeom prst="rect">
            <a:avLst/>
          </a:prstGeom>
          <a:noFill/>
          <a:ln>
            <a:noFill/>
          </a:ln>
        </p:spPr>
        <p:txBody>
          <a:bodyPr spcFirstLastPara="1" wrap="square" lIns="91425" tIns="45700" rIns="91425" bIns="45700" anchor="t" anchorCtr="0">
            <a:noAutofit/>
          </a:bodyPr>
          <a:lstStyle/>
          <a:p>
            <a:pPr marL="339725" marR="0" lvl="0" indent="-333375" algn="l" rtl="0">
              <a:lnSpc>
                <a:spcPct val="80000"/>
              </a:lnSpc>
              <a:spcBef>
                <a:spcPts val="0"/>
              </a:spcBef>
              <a:spcAft>
                <a:spcPts val="0"/>
              </a:spcAft>
              <a:buClr>
                <a:srgbClr val="006666"/>
              </a:buClr>
              <a:buSzPts val="2800"/>
              <a:buFont typeface="Noto Sans Symbols"/>
              <a:buChar char="▪"/>
            </a:pPr>
            <a:r>
              <a:rPr lang="fr-FR" sz="2800">
                <a:solidFill>
                  <a:schemeClr val="dk1"/>
                </a:solidFill>
                <a:latin typeface="Calibri"/>
                <a:ea typeface="Calibri"/>
                <a:cs typeface="Calibri"/>
                <a:sym typeface="Calibri"/>
              </a:rPr>
              <a:t>Exercice (DL) </a:t>
            </a:r>
            <a:endParaRPr sz="2800">
              <a:solidFill>
                <a:schemeClr val="dk1"/>
              </a:solidFill>
              <a:latin typeface="Calibri"/>
              <a:ea typeface="Calibri"/>
              <a:cs typeface="Calibri"/>
              <a:sym typeface="Calibri"/>
            </a:endParaRPr>
          </a:p>
          <a:p>
            <a:pPr marL="0" lvl="0" indent="0" algn="l" rtl="0">
              <a:lnSpc>
                <a:spcPct val="115000"/>
              </a:lnSpc>
              <a:spcBef>
                <a:spcPts val="1200"/>
              </a:spcBef>
              <a:spcAft>
                <a:spcPts val="0"/>
              </a:spcAft>
              <a:buNone/>
            </a:pPr>
            <a:r>
              <a:rPr lang="fr-FR" sz="1600">
                <a:solidFill>
                  <a:schemeClr val="dk1"/>
                </a:solidFill>
              </a:rPr>
              <a:t>1- Ecrire un simple programme (Hello word) en c. : nommé  prog1.c</a:t>
            </a:r>
            <a:endParaRPr sz="1600">
              <a:solidFill>
                <a:schemeClr val="dk1"/>
              </a:solidFill>
            </a:endParaRPr>
          </a:p>
          <a:p>
            <a:pPr marL="457200" lvl="0" indent="-330200" algn="l" rtl="0">
              <a:lnSpc>
                <a:spcPct val="115000"/>
              </a:lnSpc>
              <a:spcBef>
                <a:spcPts val="1200"/>
              </a:spcBef>
              <a:spcAft>
                <a:spcPts val="0"/>
              </a:spcAft>
              <a:buClr>
                <a:schemeClr val="dk1"/>
              </a:buClr>
              <a:buSzPts val="1600"/>
              <a:buAutoNum type="arabicPeriod" startAt="2"/>
            </a:pPr>
            <a:r>
              <a:rPr lang="fr-FR" sz="1600">
                <a:solidFill>
                  <a:schemeClr val="dk1"/>
                </a:solidFill>
              </a:rPr>
              <a:t>Créer une copie de prog1.c nommé prog2.c</a:t>
            </a:r>
            <a:br>
              <a:rPr lang="fr-FR" sz="1600">
                <a:solidFill>
                  <a:schemeClr val="dk1"/>
                </a:solidFill>
              </a:rPr>
            </a:br>
            <a:endParaRPr sz="1600">
              <a:solidFill>
                <a:schemeClr val="dk1"/>
              </a:solidFill>
            </a:endParaRPr>
          </a:p>
          <a:p>
            <a:pPr marL="457200" lvl="0" indent="-330200" algn="l" rtl="0">
              <a:lnSpc>
                <a:spcPct val="115000"/>
              </a:lnSpc>
              <a:spcBef>
                <a:spcPts val="0"/>
              </a:spcBef>
              <a:spcAft>
                <a:spcPts val="0"/>
              </a:spcAft>
              <a:buClr>
                <a:schemeClr val="dk1"/>
              </a:buClr>
              <a:buSzPts val="1600"/>
              <a:buAutoNum type="arabicPeriod" startAt="2"/>
            </a:pPr>
            <a:r>
              <a:rPr lang="fr-FR" sz="1600">
                <a:solidFill>
                  <a:schemeClr val="dk1"/>
                </a:solidFill>
              </a:rPr>
              <a:t>Modifier prog2.c ( par ex. Ajouter une ligne au début et supprimer une ligne de code. )</a:t>
            </a:r>
            <a:br>
              <a:rPr lang="fr-FR" sz="1600">
                <a:solidFill>
                  <a:schemeClr val="dk1"/>
                </a:solidFill>
              </a:rPr>
            </a:br>
            <a:endParaRPr sz="1600">
              <a:solidFill>
                <a:schemeClr val="dk1"/>
              </a:solidFill>
            </a:endParaRPr>
          </a:p>
          <a:p>
            <a:pPr marL="457200" lvl="0" indent="-330200" algn="l" rtl="0">
              <a:lnSpc>
                <a:spcPct val="115000"/>
              </a:lnSpc>
              <a:spcBef>
                <a:spcPts val="0"/>
              </a:spcBef>
              <a:spcAft>
                <a:spcPts val="0"/>
              </a:spcAft>
              <a:buClr>
                <a:schemeClr val="dk1"/>
              </a:buClr>
              <a:buSzPts val="1600"/>
              <a:buAutoNum type="arabicPeriod" startAt="2"/>
            </a:pPr>
            <a:r>
              <a:rPr lang="fr-FR" sz="1600">
                <a:solidFill>
                  <a:schemeClr val="dk1"/>
                </a:solidFill>
              </a:rPr>
              <a:t>Utiliser diff avec l’option convenable pour générer un fichier prog.diff </a:t>
            </a:r>
            <a:br>
              <a:rPr lang="fr-FR" sz="1600">
                <a:solidFill>
                  <a:schemeClr val="dk1"/>
                </a:solidFill>
              </a:rPr>
            </a:br>
            <a:endParaRPr sz="1600">
              <a:solidFill>
                <a:schemeClr val="dk1"/>
              </a:solidFill>
            </a:endParaRPr>
          </a:p>
          <a:p>
            <a:pPr marL="457200" lvl="0" indent="-330200" algn="l" rtl="0">
              <a:lnSpc>
                <a:spcPct val="115000"/>
              </a:lnSpc>
              <a:spcBef>
                <a:spcPts val="0"/>
              </a:spcBef>
              <a:spcAft>
                <a:spcPts val="0"/>
              </a:spcAft>
              <a:buClr>
                <a:schemeClr val="dk1"/>
              </a:buClr>
              <a:buSzPts val="1600"/>
              <a:buAutoNum type="arabicPeriod" startAt="2"/>
            </a:pPr>
            <a:r>
              <a:rPr lang="fr-FR" sz="1600">
                <a:solidFill>
                  <a:schemeClr val="dk1"/>
                </a:solidFill>
              </a:rPr>
              <a:t>utiliser la commande patch pour changer prog2.c pour qu’il soit identique a prog1.c</a:t>
            </a:r>
            <a:br>
              <a:rPr lang="fr-FR" sz="1600">
                <a:solidFill>
                  <a:schemeClr val="dk1"/>
                </a:solidFill>
              </a:rPr>
            </a:br>
            <a:endParaRPr sz="1600">
              <a:solidFill>
                <a:schemeClr val="dk1"/>
              </a:solidFill>
            </a:endParaRPr>
          </a:p>
          <a:p>
            <a:pPr marL="457200" lvl="0" indent="-323850" algn="l" rtl="0">
              <a:lnSpc>
                <a:spcPct val="115000"/>
              </a:lnSpc>
              <a:spcBef>
                <a:spcPts val="0"/>
              </a:spcBef>
              <a:spcAft>
                <a:spcPts val="0"/>
              </a:spcAft>
              <a:buClr>
                <a:schemeClr val="dk1"/>
              </a:buClr>
              <a:buSzPts val="1500"/>
              <a:buAutoNum type="arabicPeriod" startAt="2"/>
            </a:pPr>
            <a:r>
              <a:rPr lang="fr-FR" sz="1600">
                <a:solidFill>
                  <a:schemeClr val="dk1"/>
                </a:solidFill>
              </a:rPr>
              <a:t>Appliquer le patch inverse </a:t>
            </a:r>
            <a:r>
              <a:rPr lang="fr-FR" sz="1500" b="1">
                <a:solidFill>
                  <a:schemeClr val="dk1"/>
                </a:solidFill>
              </a:rPr>
              <a:t/>
            </a:r>
            <a:br>
              <a:rPr lang="fr-FR" sz="1500" b="1">
                <a:solidFill>
                  <a:schemeClr val="dk1"/>
                </a:solidFill>
              </a:rPr>
            </a:br>
            <a:endParaRPr sz="1500" b="1">
              <a:solidFill>
                <a:schemeClr val="dk1"/>
              </a:solidFill>
            </a:endParaRPr>
          </a:p>
          <a:p>
            <a:pPr marL="457200" marR="0" lvl="0" indent="0" algn="l" rtl="0">
              <a:lnSpc>
                <a:spcPct val="80000"/>
              </a:lnSpc>
              <a:spcBef>
                <a:spcPts val="1200"/>
              </a:spcBef>
              <a:spcAft>
                <a:spcPts val="0"/>
              </a:spcAft>
              <a:buNone/>
            </a:pPr>
            <a:r>
              <a:rPr lang="fr-FR" sz="2900">
                <a:solidFill>
                  <a:schemeClr val="dk1"/>
                </a:solidFill>
                <a:latin typeface="Calibri"/>
                <a:ea typeface="Calibri"/>
                <a:cs typeface="Calibri"/>
                <a:sym typeface="Calibri"/>
              </a:rPr>
              <a:t> </a:t>
            </a:r>
            <a:endParaRPr/>
          </a:p>
          <a:p>
            <a:pPr marL="339725" marR="0" lvl="0" indent="-339725" algn="l" rtl="0">
              <a:lnSpc>
                <a:spcPct val="80000"/>
              </a:lnSpc>
              <a:spcBef>
                <a:spcPts val="475"/>
              </a:spcBef>
              <a:spcAft>
                <a:spcPts val="0"/>
              </a:spcAft>
              <a:buNone/>
            </a:pPr>
            <a:endParaRPr sz="900">
              <a:solidFill>
                <a:schemeClr val="dk1"/>
              </a:solidFill>
              <a:latin typeface="Calibri"/>
              <a:ea typeface="Calibri"/>
              <a:cs typeface="Calibri"/>
              <a:sym typeface="Calibri"/>
            </a:endParaRPr>
          </a:p>
          <a:p>
            <a:pPr marL="0" marR="0" lvl="0" indent="0" algn="l" rtl="0">
              <a:lnSpc>
                <a:spcPct val="80000"/>
              </a:lnSpc>
              <a:spcBef>
                <a:spcPts val="0"/>
              </a:spcBef>
              <a:spcAft>
                <a:spcPts val="0"/>
              </a:spcAft>
              <a:buNone/>
            </a:pPr>
            <a:r>
              <a:rPr lang="fr-FR" sz="1800" b="1">
                <a:solidFill>
                  <a:schemeClr val="dk1"/>
                </a:solidFill>
                <a:latin typeface="Times New Roman"/>
                <a:ea typeface="Times New Roman"/>
                <a:cs typeface="Times New Roman"/>
                <a:sym typeface="Times New Roman"/>
              </a:rPr>
              <a:t>	</a:t>
            </a:r>
            <a:endParaRPr sz="2000" b="0" i="0" u="none" strike="noStrike" cap="none">
              <a:solidFill>
                <a:schemeClr val="dk1"/>
              </a:solidFill>
              <a:latin typeface="Calibri"/>
              <a:ea typeface="Calibri"/>
              <a:cs typeface="Calibri"/>
              <a:sym typeface="Calibri"/>
            </a:endParaRPr>
          </a:p>
        </p:txBody>
      </p:sp>
      <p:sp>
        <p:nvSpPr>
          <p:cNvPr id="799" name="Google Shape;799;p6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65"/>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Linux </a:t>
            </a:r>
            <a:endParaRPr/>
          </a:p>
        </p:txBody>
      </p:sp>
      <p:sp>
        <p:nvSpPr>
          <p:cNvPr id="805" name="Google Shape;805;p65"/>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2: Les commandes de bases (Suite)</a:t>
            </a:r>
            <a:endParaRPr/>
          </a:p>
        </p:txBody>
      </p:sp>
      <p:sp>
        <p:nvSpPr>
          <p:cNvPr id="806" name="Google Shape;806;p65"/>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La commande Find</a:t>
            </a:r>
            <a:endParaRPr sz="2400">
              <a:solidFill>
                <a:srgbClr val="0070C0"/>
              </a:solidFill>
              <a:latin typeface="Calibri"/>
              <a:ea typeface="Calibri"/>
              <a:cs typeface="Calibri"/>
              <a:sym typeface="Calibri"/>
            </a:endParaRPr>
          </a:p>
        </p:txBody>
      </p:sp>
      <p:sp>
        <p:nvSpPr>
          <p:cNvPr id="807" name="Google Shape;807;p65"/>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chemeClr val="lt1"/>
                </a:solidFill>
                <a:latin typeface="Calibri"/>
                <a:ea typeface="Calibri"/>
                <a:cs typeface="Calibri"/>
                <a:sym typeface="Calibri"/>
              </a:rPr>
              <a:t>		    					</a:t>
            </a:r>
            <a:endParaRPr sz="1400">
              <a:solidFill>
                <a:schemeClr val="lt1"/>
              </a:solidFill>
              <a:latin typeface="Calibri"/>
              <a:ea typeface="Calibri"/>
              <a:cs typeface="Calibri"/>
              <a:sym typeface="Calibri"/>
            </a:endParaRPr>
          </a:p>
        </p:txBody>
      </p:sp>
      <p:sp>
        <p:nvSpPr>
          <p:cNvPr id="808" name="Google Shape;808;p65"/>
          <p:cNvSpPr/>
          <p:nvPr/>
        </p:nvSpPr>
        <p:spPr>
          <a:xfrm>
            <a:off x="551359" y="1065273"/>
            <a:ext cx="7786800" cy="4727400"/>
          </a:xfrm>
          <a:prstGeom prst="rect">
            <a:avLst/>
          </a:prstGeom>
          <a:noFill/>
          <a:ln>
            <a:noFill/>
          </a:ln>
        </p:spPr>
        <p:txBody>
          <a:bodyPr spcFirstLastPara="1" wrap="square" lIns="91425" tIns="45700" rIns="91425" bIns="45700" anchor="t" anchorCtr="0">
            <a:noAutofit/>
          </a:bodyPr>
          <a:lstStyle/>
          <a:p>
            <a:pPr marL="339725" marR="0" lvl="0" indent="-339725" algn="l" rtl="0">
              <a:lnSpc>
                <a:spcPct val="80000"/>
              </a:lnSpc>
              <a:spcBef>
                <a:spcPts val="0"/>
              </a:spcBef>
              <a:spcAft>
                <a:spcPts val="0"/>
              </a:spcAft>
              <a:buClr>
                <a:srgbClr val="006666"/>
              </a:buClr>
              <a:buSzPts val="2900"/>
              <a:buFont typeface="Noto Sans Symbols"/>
              <a:buChar char="▪"/>
            </a:pPr>
            <a:r>
              <a:rPr lang="fr-FR" sz="2900">
                <a:solidFill>
                  <a:schemeClr val="dk1"/>
                </a:solidFill>
                <a:latin typeface="Calibri"/>
                <a:ea typeface="Calibri"/>
                <a:cs typeface="Calibri"/>
                <a:sym typeface="Calibri"/>
              </a:rPr>
              <a:t>Syntaxe :</a:t>
            </a:r>
            <a:endParaRPr/>
          </a:p>
          <a:p>
            <a:pPr marL="339725" marR="0" lvl="0" indent="-339725" algn="l" rtl="0">
              <a:lnSpc>
                <a:spcPct val="80000"/>
              </a:lnSpc>
              <a:spcBef>
                <a:spcPts val="475"/>
              </a:spcBef>
              <a:spcAft>
                <a:spcPts val="0"/>
              </a:spcAft>
              <a:buNone/>
            </a:pPr>
            <a:endParaRPr sz="1100">
              <a:solidFill>
                <a:schemeClr val="dk1"/>
              </a:solidFill>
              <a:latin typeface="Calibri"/>
              <a:ea typeface="Calibri"/>
              <a:cs typeface="Calibri"/>
              <a:sym typeface="Calibri"/>
            </a:endParaRPr>
          </a:p>
          <a:p>
            <a:pPr marL="0" marR="0" lvl="0" indent="0" algn="l" rtl="0">
              <a:lnSpc>
                <a:spcPct val="80000"/>
              </a:lnSpc>
              <a:spcBef>
                <a:spcPts val="0"/>
              </a:spcBef>
              <a:spcAft>
                <a:spcPts val="0"/>
              </a:spcAft>
              <a:buNone/>
            </a:pPr>
            <a:r>
              <a:rPr lang="fr-FR" sz="2400" b="1">
                <a:solidFill>
                  <a:schemeClr val="dk1"/>
                </a:solidFill>
                <a:latin typeface="Times New Roman"/>
                <a:ea typeface="Times New Roman"/>
                <a:cs typeface="Times New Roman"/>
                <a:sym typeface="Times New Roman"/>
              </a:rPr>
              <a:t> </a:t>
            </a:r>
            <a:r>
              <a:rPr lang="fr-FR" sz="2100">
                <a:solidFill>
                  <a:schemeClr val="dk1"/>
                </a:solidFill>
                <a:latin typeface="Source Code Pro"/>
                <a:ea typeface="Source Code Pro"/>
                <a:cs typeface="Source Code Pro"/>
                <a:sym typeface="Source Code Pro"/>
              </a:rPr>
              <a:t>$  find  </a:t>
            </a:r>
            <a:r>
              <a:rPr lang="fr-FR" sz="2000">
                <a:solidFill>
                  <a:srgbClr val="FF0000"/>
                </a:solidFill>
                <a:latin typeface="Source Code Pro"/>
                <a:ea typeface="Source Code Pro"/>
                <a:cs typeface="Source Code Pro"/>
                <a:sym typeface="Source Code Pro"/>
              </a:rPr>
              <a:t>&lt;rép_de_recherche&gt;</a:t>
            </a:r>
            <a:r>
              <a:rPr lang="fr-FR" sz="2100">
                <a:solidFill>
                  <a:schemeClr val="dk1"/>
                </a:solidFill>
                <a:latin typeface="Source Code Pro"/>
                <a:ea typeface="Source Code Pro"/>
                <a:cs typeface="Source Code Pro"/>
                <a:sym typeface="Source Code Pro"/>
              </a:rPr>
              <a:t> </a:t>
            </a:r>
            <a:r>
              <a:rPr lang="fr-FR" sz="2100">
                <a:solidFill>
                  <a:srgbClr val="073763"/>
                </a:solidFill>
                <a:latin typeface="Source Code Pro"/>
                <a:ea typeface="Source Code Pro"/>
                <a:cs typeface="Source Code Pro"/>
                <a:sym typeface="Source Code Pro"/>
              </a:rPr>
              <a:t>&lt;crit_de_recherche&gt;</a:t>
            </a:r>
            <a:endParaRPr sz="600">
              <a:solidFill>
                <a:srgbClr val="073763"/>
              </a:solidFill>
              <a:latin typeface="Source Code Pro"/>
              <a:ea typeface="Source Code Pro"/>
              <a:cs typeface="Source Code Pro"/>
              <a:sym typeface="Source Code Pro"/>
            </a:endParaRPr>
          </a:p>
          <a:p>
            <a:pPr marL="0" marR="0" lvl="0" indent="0" algn="l" rtl="0">
              <a:lnSpc>
                <a:spcPct val="80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lnSpc>
                <a:spcPct val="80000"/>
              </a:lnSpc>
              <a:spcBef>
                <a:spcPts val="0"/>
              </a:spcBef>
              <a:spcAft>
                <a:spcPts val="0"/>
              </a:spcAft>
              <a:buNone/>
            </a:pPr>
            <a:r>
              <a:rPr lang="fr-FR" sz="2400">
                <a:solidFill>
                  <a:srgbClr val="274E13"/>
                </a:solidFill>
                <a:latin typeface="Calibri"/>
                <a:ea typeface="Calibri"/>
                <a:cs typeface="Calibri"/>
                <a:sym typeface="Calibri"/>
              </a:rPr>
              <a:t>Rechercher un fichier dans une hiérarchie de répertoires.</a:t>
            </a:r>
            <a:endParaRPr>
              <a:solidFill>
                <a:srgbClr val="274E13"/>
              </a:solidFill>
            </a:endParaRPr>
          </a:p>
          <a:p>
            <a:pPr marL="0" marR="0" lvl="0" indent="0" algn="l" rtl="0">
              <a:lnSpc>
                <a:spcPct val="80000"/>
              </a:lnSpc>
              <a:spcBef>
                <a:spcPts val="0"/>
              </a:spcBef>
              <a:spcAft>
                <a:spcPts val="0"/>
              </a:spcAft>
              <a:buNone/>
            </a:pPr>
            <a:endParaRPr sz="800">
              <a:solidFill>
                <a:schemeClr val="dk1"/>
              </a:solidFill>
              <a:latin typeface="Times New Roman"/>
              <a:ea typeface="Times New Roman"/>
              <a:cs typeface="Times New Roman"/>
              <a:sym typeface="Times New Roman"/>
            </a:endParaRPr>
          </a:p>
          <a:p>
            <a:pPr marL="339725" marR="0" lvl="0" indent="-339725" algn="l" rtl="0">
              <a:lnSpc>
                <a:spcPct val="70000"/>
              </a:lnSpc>
              <a:spcBef>
                <a:spcPts val="475"/>
              </a:spcBef>
              <a:spcAft>
                <a:spcPts val="0"/>
              </a:spcAft>
              <a:buClr>
                <a:srgbClr val="006666"/>
              </a:buClr>
              <a:buSzPts val="2400"/>
              <a:buFont typeface="Noto Sans Symbols"/>
              <a:buChar char="▪"/>
            </a:pPr>
            <a:r>
              <a:rPr lang="fr-FR" sz="2400">
                <a:solidFill>
                  <a:schemeClr val="dk1"/>
                </a:solidFill>
                <a:latin typeface="Calibri"/>
                <a:ea typeface="Calibri"/>
                <a:cs typeface="Calibri"/>
                <a:sym typeface="Calibri"/>
              </a:rPr>
              <a:t>Principales options</a:t>
            </a:r>
            <a:endParaRPr/>
          </a:p>
          <a:p>
            <a:pPr marL="339725" marR="0" lvl="0" indent="-339725" algn="l" rtl="0">
              <a:lnSpc>
                <a:spcPct val="70000"/>
              </a:lnSpc>
              <a:spcBef>
                <a:spcPts val="475"/>
              </a:spcBef>
              <a:spcAft>
                <a:spcPts val="0"/>
              </a:spcAft>
              <a:buNone/>
            </a:pPr>
            <a:endParaRPr sz="900">
              <a:solidFill>
                <a:schemeClr val="dk1"/>
              </a:solidFill>
              <a:latin typeface="Calibri"/>
              <a:ea typeface="Calibri"/>
              <a:cs typeface="Calibri"/>
              <a:sym typeface="Calibri"/>
            </a:endParaRPr>
          </a:p>
          <a:p>
            <a:pPr marL="739775" marR="0" lvl="1" indent="-339725" algn="l" rtl="0">
              <a:lnSpc>
                <a:spcPct val="80000"/>
              </a:lnSpc>
              <a:spcBef>
                <a:spcPts val="475"/>
              </a:spcBef>
              <a:spcAft>
                <a:spcPts val="0"/>
              </a:spcAft>
              <a:buClr>
                <a:srgbClr val="006666"/>
              </a:buClr>
              <a:buSzPts val="1540"/>
              <a:buFont typeface="Noto Sans Symbols"/>
              <a:buChar char="▪"/>
            </a:pPr>
            <a:r>
              <a:rPr lang="fr-FR" sz="2200" b="0" i="0" u="none" strike="noStrike" cap="none">
                <a:solidFill>
                  <a:srgbClr val="CC0000"/>
                </a:solidFill>
                <a:latin typeface="Calibri"/>
                <a:ea typeface="Calibri"/>
                <a:cs typeface="Calibri"/>
                <a:sym typeface="Calibri"/>
              </a:rPr>
              <a:t>-name</a:t>
            </a:r>
            <a:r>
              <a:rPr lang="fr-FR" sz="2200" b="0" i="0" u="none" strike="noStrike" cap="none">
                <a:solidFill>
                  <a:schemeClr val="dk1"/>
                </a:solidFill>
                <a:latin typeface="Calibri"/>
                <a:ea typeface="Calibri"/>
                <a:cs typeface="Calibri"/>
                <a:sym typeface="Calibri"/>
              </a:rPr>
              <a:t> : </a:t>
            </a:r>
            <a:r>
              <a:rPr lang="fr-FR" sz="2000" b="0" i="0" u="none" strike="noStrike" cap="none">
                <a:solidFill>
                  <a:schemeClr val="dk1"/>
                </a:solidFill>
                <a:latin typeface="Calibri"/>
                <a:ea typeface="Calibri"/>
                <a:cs typeface="Calibri"/>
                <a:sym typeface="Calibri"/>
              </a:rPr>
              <a:t>recherche sur le nom du fichier.</a:t>
            </a:r>
            <a:endParaRPr/>
          </a:p>
          <a:p>
            <a:pPr marL="739775" marR="0" lvl="1" indent="-339725" algn="l" rtl="0">
              <a:lnSpc>
                <a:spcPct val="80000"/>
              </a:lnSpc>
              <a:spcBef>
                <a:spcPts val="475"/>
              </a:spcBef>
              <a:spcAft>
                <a:spcPts val="0"/>
              </a:spcAft>
              <a:buNone/>
            </a:pPr>
            <a:endParaRPr sz="400" b="0" i="0" u="none" strike="noStrike" cap="none">
              <a:solidFill>
                <a:schemeClr val="dk1"/>
              </a:solidFill>
              <a:latin typeface="Calibri"/>
              <a:ea typeface="Calibri"/>
              <a:cs typeface="Calibri"/>
              <a:sym typeface="Calibri"/>
            </a:endParaRPr>
          </a:p>
          <a:p>
            <a:pPr marL="739775" marR="0" lvl="1" indent="-339725" algn="l" rtl="0">
              <a:lnSpc>
                <a:spcPct val="80000"/>
              </a:lnSpc>
              <a:spcBef>
                <a:spcPts val="475"/>
              </a:spcBef>
              <a:spcAft>
                <a:spcPts val="0"/>
              </a:spcAft>
              <a:buClr>
                <a:srgbClr val="006666"/>
              </a:buClr>
              <a:buSzPts val="1540"/>
              <a:buFont typeface="Noto Sans Symbols"/>
              <a:buChar char="▪"/>
            </a:pPr>
            <a:r>
              <a:rPr lang="fr-FR" sz="2200" b="0" i="0" u="none" strike="noStrike" cap="none">
                <a:solidFill>
                  <a:schemeClr val="dk1"/>
                </a:solidFill>
                <a:latin typeface="Calibri"/>
                <a:ea typeface="Calibri"/>
                <a:cs typeface="Calibri"/>
                <a:sym typeface="Calibri"/>
              </a:rPr>
              <a:t>-perm : </a:t>
            </a:r>
            <a:r>
              <a:rPr lang="fr-FR" sz="2000" b="0" i="0" u="none" strike="noStrike" cap="none">
                <a:solidFill>
                  <a:schemeClr val="dk1"/>
                </a:solidFill>
                <a:latin typeface="Calibri"/>
                <a:ea typeface="Calibri"/>
                <a:cs typeface="Calibri"/>
                <a:sym typeface="Calibri"/>
              </a:rPr>
              <a:t>recherche sur les droits d'accès du fichier.</a:t>
            </a:r>
            <a:endParaRPr/>
          </a:p>
          <a:p>
            <a:pPr marL="739775" marR="0" lvl="1" indent="-339725" algn="l" rtl="0">
              <a:lnSpc>
                <a:spcPct val="80000"/>
              </a:lnSpc>
              <a:spcBef>
                <a:spcPts val="475"/>
              </a:spcBef>
              <a:spcAft>
                <a:spcPts val="0"/>
              </a:spcAft>
              <a:buNone/>
            </a:pPr>
            <a:endParaRPr sz="400" b="0" i="0" u="none" strike="noStrike" cap="none">
              <a:solidFill>
                <a:schemeClr val="dk1"/>
              </a:solidFill>
              <a:latin typeface="Calibri"/>
              <a:ea typeface="Calibri"/>
              <a:cs typeface="Calibri"/>
              <a:sym typeface="Calibri"/>
            </a:endParaRPr>
          </a:p>
          <a:p>
            <a:pPr marL="739775" marR="0" lvl="1" indent="-339725" algn="l" rtl="0">
              <a:lnSpc>
                <a:spcPct val="80000"/>
              </a:lnSpc>
              <a:spcBef>
                <a:spcPts val="475"/>
              </a:spcBef>
              <a:spcAft>
                <a:spcPts val="0"/>
              </a:spcAft>
              <a:buClr>
                <a:srgbClr val="006666"/>
              </a:buClr>
              <a:buSzPts val="1540"/>
              <a:buFont typeface="Noto Sans Symbols"/>
              <a:buChar char="▪"/>
            </a:pPr>
            <a:r>
              <a:rPr lang="fr-FR" sz="2200" b="0" i="0" u="none" strike="noStrike" cap="none">
                <a:solidFill>
                  <a:schemeClr val="dk1"/>
                </a:solidFill>
                <a:latin typeface="Calibri"/>
                <a:ea typeface="Calibri"/>
                <a:cs typeface="Calibri"/>
                <a:sym typeface="Calibri"/>
              </a:rPr>
              <a:t>-links : </a:t>
            </a:r>
            <a:r>
              <a:rPr lang="fr-FR" sz="2000" b="0" i="0" u="none" strike="noStrike" cap="none">
                <a:solidFill>
                  <a:schemeClr val="dk1"/>
                </a:solidFill>
                <a:latin typeface="Calibri"/>
                <a:ea typeface="Calibri"/>
                <a:cs typeface="Calibri"/>
                <a:sym typeface="Calibri"/>
              </a:rPr>
              <a:t>recherche sur le nombre de liens du fichier.</a:t>
            </a:r>
            <a:endParaRPr/>
          </a:p>
          <a:p>
            <a:pPr marL="739775" marR="0" lvl="1" indent="-339725" algn="l" rtl="0">
              <a:lnSpc>
                <a:spcPct val="80000"/>
              </a:lnSpc>
              <a:spcBef>
                <a:spcPts val="475"/>
              </a:spcBef>
              <a:spcAft>
                <a:spcPts val="0"/>
              </a:spcAft>
              <a:buNone/>
            </a:pPr>
            <a:endParaRPr sz="400" b="0" i="0" u="none" strike="noStrike" cap="none">
              <a:solidFill>
                <a:schemeClr val="dk1"/>
              </a:solidFill>
              <a:latin typeface="Calibri"/>
              <a:ea typeface="Calibri"/>
              <a:cs typeface="Calibri"/>
              <a:sym typeface="Calibri"/>
            </a:endParaRPr>
          </a:p>
          <a:p>
            <a:pPr marL="739775" marR="0" lvl="1" indent="-339725" algn="l" rtl="0">
              <a:lnSpc>
                <a:spcPct val="80000"/>
              </a:lnSpc>
              <a:spcBef>
                <a:spcPts val="475"/>
              </a:spcBef>
              <a:spcAft>
                <a:spcPts val="0"/>
              </a:spcAft>
              <a:buClr>
                <a:srgbClr val="006666"/>
              </a:buClr>
              <a:buSzPts val="1540"/>
              <a:buFont typeface="Noto Sans Symbols"/>
              <a:buChar char="▪"/>
            </a:pPr>
            <a:r>
              <a:rPr lang="fr-FR" sz="2200" b="0" i="0" u="none" strike="noStrike" cap="none">
                <a:solidFill>
                  <a:srgbClr val="FF0000"/>
                </a:solidFill>
                <a:latin typeface="Calibri"/>
                <a:ea typeface="Calibri"/>
                <a:cs typeface="Calibri"/>
                <a:sym typeface="Calibri"/>
              </a:rPr>
              <a:t>-user</a:t>
            </a:r>
            <a:r>
              <a:rPr lang="fr-FR" sz="2200" b="0" i="0" u="none" strike="noStrike" cap="none">
                <a:solidFill>
                  <a:schemeClr val="dk1"/>
                </a:solidFill>
                <a:latin typeface="Calibri"/>
                <a:ea typeface="Calibri"/>
                <a:cs typeface="Calibri"/>
                <a:sym typeface="Calibri"/>
              </a:rPr>
              <a:t>  : </a:t>
            </a:r>
            <a:r>
              <a:rPr lang="fr-FR" sz="2000" b="0" i="0" u="none" strike="noStrike" cap="none">
                <a:solidFill>
                  <a:schemeClr val="dk1"/>
                </a:solidFill>
                <a:latin typeface="Calibri"/>
                <a:ea typeface="Calibri"/>
                <a:cs typeface="Calibri"/>
                <a:sym typeface="Calibri"/>
              </a:rPr>
              <a:t>recherche sur le propriétaire du fichier.</a:t>
            </a:r>
            <a:endParaRPr/>
          </a:p>
          <a:p>
            <a:pPr marL="739775" marR="0" lvl="1" indent="-339725" algn="l" rtl="0">
              <a:lnSpc>
                <a:spcPct val="80000"/>
              </a:lnSpc>
              <a:spcBef>
                <a:spcPts val="475"/>
              </a:spcBef>
              <a:spcAft>
                <a:spcPts val="0"/>
              </a:spcAft>
              <a:buNone/>
            </a:pPr>
            <a:endParaRPr sz="400" b="0" i="0" u="none" strike="noStrike" cap="none">
              <a:solidFill>
                <a:schemeClr val="dk1"/>
              </a:solidFill>
              <a:latin typeface="Calibri"/>
              <a:ea typeface="Calibri"/>
              <a:cs typeface="Calibri"/>
              <a:sym typeface="Calibri"/>
            </a:endParaRPr>
          </a:p>
          <a:p>
            <a:pPr marL="739775" marR="0" lvl="1" indent="-339725" algn="l" rtl="0">
              <a:lnSpc>
                <a:spcPct val="80000"/>
              </a:lnSpc>
              <a:spcBef>
                <a:spcPts val="475"/>
              </a:spcBef>
              <a:spcAft>
                <a:spcPts val="0"/>
              </a:spcAft>
              <a:buClr>
                <a:srgbClr val="006666"/>
              </a:buClr>
              <a:buSzPts val="1540"/>
              <a:buFont typeface="Noto Sans Symbols"/>
              <a:buChar char="▪"/>
            </a:pPr>
            <a:r>
              <a:rPr lang="fr-FR" sz="2200" b="0" i="0" u="none" strike="noStrike" cap="none">
                <a:solidFill>
                  <a:schemeClr val="dk1"/>
                </a:solidFill>
                <a:latin typeface="Calibri"/>
                <a:ea typeface="Calibri"/>
                <a:cs typeface="Calibri"/>
                <a:sym typeface="Calibri"/>
              </a:rPr>
              <a:t>-group : </a:t>
            </a:r>
            <a:r>
              <a:rPr lang="fr-FR" sz="2000" b="0" i="0" u="none" strike="noStrike" cap="none">
                <a:solidFill>
                  <a:schemeClr val="dk1"/>
                </a:solidFill>
                <a:latin typeface="Calibri"/>
                <a:ea typeface="Calibri"/>
                <a:cs typeface="Calibri"/>
                <a:sym typeface="Calibri"/>
              </a:rPr>
              <a:t>recherche sur le groupe auquel appartient le fichier.</a:t>
            </a:r>
            <a:endParaRPr/>
          </a:p>
        </p:txBody>
      </p:sp>
      <p:sp>
        <p:nvSpPr>
          <p:cNvPr id="809" name="Google Shape;809;p6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66"/>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Linux </a:t>
            </a:r>
            <a:endParaRPr/>
          </a:p>
        </p:txBody>
      </p:sp>
      <p:sp>
        <p:nvSpPr>
          <p:cNvPr id="815" name="Google Shape;815;p66"/>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2: Les commandes de bases (Suite)</a:t>
            </a:r>
            <a:endParaRPr/>
          </a:p>
        </p:txBody>
      </p:sp>
      <p:sp>
        <p:nvSpPr>
          <p:cNvPr id="816" name="Google Shape;816;p66"/>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La commande Find (suite)</a:t>
            </a:r>
            <a:endParaRPr/>
          </a:p>
        </p:txBody>
      </p:sp>
      <p:sp>
        <p:nvSpPr>
          <p:cNvPr id="817" name="Google Shape;817;p66"/>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chemeClr val="lt1"/>
                </a:solidFill>
                <a:latin typeface="Calibri"/>
                <a:ea typeface="Calibri"/>
                <a:cs typeface="Calibri"/>
                <a:sym typeface="Calibri"/>
              </a:rPr>
              <a:t>		    					</a:t>
            </a:r>
            <a:endParaRPr sz="1400">
              <a:solidFill>
                <a:schemeClr val="lt1"/>
              </a:solidFill>
              <a:latin typeface="Calibri"/>
              <a:ea typeface="Calibri"/>
              <a:cs typeface="Calibri"/>
              <a:sym typeface="Calibri"/>
            </a:endParaRPr>
          </a:p>
        </p:txBody>
      </p:sp>
      <p:sp>
        <p:nvSpPr>
          <p:cNvPr id="818" name="Google Shape;818;p66"/>
          <p:cNvSpPr/>
          <p:nvPr/>
        </p:nvSpPr>
        <p:spPr>
          <a:xfrm>
            <a:off x="428596" y="1859340"/>
            <a:ext cx="8215370" cy="2925929"/>
          </a:xfrm>
          <a:prstGeom prst="rect">
            <a:avLst/>
          </a:prstGeom>
          <a:noFill/>
          <a:ln>
            <a:noFill/>
          </a:ln>
        </p:spPr>
        <p:txBody>
          <a:bodyPr spcFirstLastPara="1" wrap="square" lIns="91425" tIns="45700" rIns="91425" bIns="45700" anchor="t" anchorCtr="0">
            <a:noAutofit/>
          </a:bodyPr>
          <a:lstStyle/>
          <a:p>
            <a:pPr marL="739775" marR="0" lvl="1" indent="-339725" algn="l" rtl="0">
              <a:lnSpc>
                <a:spcPct val="80000"/>
              </a:lnSpc>
              <a:spcBef>
                <a:spcPts val="0"/>
              </a:spcBef>
              <a:spcAft>
                <a:spcPts val="0"/>
              </a:spcAft>
              <a:buClr>
                <a:srgbClr val="006666"/>
              </a:buClr>
              <a:buSzPts val="1540"/>
              <a:buFont typeface="Noto Sans Symbols"/>
              <a:buChar char="▪"/>
            </a:pPr>
            <a:r>
              <a:rPr lang="fr-FR" sz="2200" i="0" u="none" strike="noStrike" cap="none">
                <a:solidFill>
                  <a:srgbClr val="FF0000"/>
                </a:solidFill>
                <a:latin typeface="Calibri"/>
                <a:ea typeface="Calibri"/>
                <a:cs typeface="Calibri"/>
                <a:sym typeface="Calibri"/>
              </a:rPr>
              <a:t>-type </a:t>
            </a:r>
            <a:r>
              <a:rPr lang="fr-FR" sz="2200" b="0" i="0" u="none" strike="noStrike" cap="none">
                <a:solidFill>
                  <a:schemeClr val="dk1"/>
                </a:solidFill>
                <a:latin typeface="Calibri"/>
                <a:ea typeface="Calibri"/>
                <a:cs typeface="Calibri"/>
                <a:sym typeface="Calibri"/>
              </a:rPr>
              <a:t>: </a:t>
            </a:r>
            <a:r>
              <a:rPr lang="fr-FR" sz="2000" b="0" i="0" u="none" strike="noStrike" cap="none">
                <a:solidFill>
                  <a:schemeClr val="dk1"/>
                </a:solidFill>
                <a:latin typeface="Calibri"/>
                <a:ea typeface="Calibri"/>
                <a:cs typeface="Calibri"/>
                <a:sym typeface="Calibri"/>
              </a:rPr>
              <a:t>recherche sur le type (d=répertoire, c=caractère, f=fichier normal).</a:t>
            </a:r>
            <a:endParaRPr/>
          </a:p>
          <a:p>
            <a:pPr marL="739775" marR="0" lvl="1" indent="-339725" algn="l" rtl="0">
              <a:lnSpc>
                <a:spcPct val="80000"/>
              </a:lnSpc>
              <a:spcBef>
                <a:spcPts val="475"/>
              </a:spcBef>
              <a:spcAft>
                <a:spcPts val="0"/>
              </a:spcAft>
              <a:buNone/>
            </a:pPr>
            <a:endParaRPr sz="400" b="0" i="0" u="none" strike="noStrike" cap="none">
              <a:solidFill>
                <a:schemeClr val="dk1"/>
              </a:solidFill>
              <a:latin typeface="Calibri"/>
              <a:ea typeface="Calibri"/>
              <a:cs typeface="Calibri"/>
              <a:sym typeface="Calibri"/>
            </a:endParaRPr>
          </a:p>
          <a:p>
            <a:pPr marL="739775" marR="0" lvl="1" indent="-339725" algn="l" rtl="0">
              <a:lnSpc>
                <a:spcPct val="80000"/>
              </a:lnSpc>
              <a:spcBef>
                <a:spcPts val="475"/>
              </a:spcBef>
              <a:spcAft>
                <a:spcPts val="0"/>
              </a:spcAft>
              <a:buClr>
                <a:srgbClr val="006666"/>
              </a:buClr>
              <a:buSzPts val="1540"/>
              <a:buFont typeface="Noto Sans Symbols"/>
              <a:buChar char="▪"/>
            </a:pPr>
            <a:r>
              <a:rPr lang="fr-FR" sz="2200" b="0" i="0" u="none" strike="noStrike" cap="none">
                <a:solidFill>
                  <a:srgbClr val="FF0000"/>
                </a:solidFill>
                <a:latin typeface="Calibri"/>
                <a:ea typeface="Calibri"/>
                <a:cs typeface="Calibri"/>
                <a:sym typeface="Calibri"/>
              </a:rPr>
              <a:t>-size </a:t>
            </a:r>
            <a:r>
              <a:rPr lang="fr-FR" sz="2200" b="0" i="0" u="none" strike="noStrike" cap="none">
                <a:solidFill>
                  <a:schemeClr val="dk1"/>
                </a:solidFill>
                <a:latin typeface="Calibri"/>
                <a:ea typeface="Calibri"/>
                <a:cs typeface="Calibri"/>
                <a:sym typeface="Calibri"/>
              </a:rPr>
              <a:t>: </a:t>
            </a:r>
            <a:r>
              <a:rPr lang="fr-FR" sz="2000" b="0" i="0" u="none" strike="noStrike" cap="none">
                <a:solidFill>
                  <a:schemeClr val="dk1"/>
                </a:solidFill>
                <a:latin typeface="Calibri"/>
                <a:ea typeface="Calibri"/>
                <a:cs typeface="Calibri"/>
                <a:sym typeface="Calibri"/>
              </a:rPr>
              <a:t>recherche sur la taille du fichier en nombre de blocs (1 bloc=512octets).</a:t>
            </a:r>
            <a:endParaRPr/>
          </a:p>
          <a:p>
            <a:pPr marL="739775" marR="0" lvl="1" indent="-339725" algn="l" rtl="0">
              <a:lnSpc>
                <a:spcPct val="80000"/>
              </a:lnSpc>
              <a:spcBef>
                <a:spcPts val="475"/>
              </a:spcBef>
              <a:spcAft>
                <a:spcPts val="0"/>
              </a:spcAft>
              <a:buNone/>
            </a:pPr>
            <a:endParaRPr sz="400" b="0" i="0" u="none" strike="noStrike" cap="none">
              <a:solidFill>
                <a:schemeClr val="dk1"/>
              </a:solidFill>
              <a:latin typeface="Calibri"/>
              <a:ea typeface="Calibri"/>
              <a:cs typeface="Calibri"/>
              <a:sym typeface="Calibri"/>
            </a:endParaRPr>
          </a:p>
          <a:p>
            <a:pPr marL="739775" marR="0" lvl="1" indent="-339725" algn="l" rtl="0">
              <a:lnSpc>
                <a:spcPct val="80000"/>
              </a:lnSpc>
              <a:spcBef>
                <a:spcPts val="475"/>
              </a:spcBef>
              <a:spcAft>
                <a:spcPts val="0"/>
              </a:spcAft>
              <a:buClr>
                <a:srgbClr val="006666"/>
              </a:buClr>
              <a:buSzPts val="1540"/>
              <a:buFont typeface="Noto Sans Symbols"/>
              <a:buChar char="▪"/>
            </a:pPr>
            <a:r>
              <a:rPr lang="fr-FR" sz="2200" b="0" i="0" u="none" strike="noStrike" cap="none">
                <a:solidFill>
                  <a:srgbClr val="274E13"/>
                </a:solidFill>
                <a:latin typeface="Calibri"/>
                <a:ea typeface="Calibri"/>
                <a:cs typeface="Calibri"/>
                <a:sym typeface="Calibri"/>
              </a:rPr>
              <a:t>-atime </a:t>
            </a:r>
            <a:r>
              <a:rPr lang="fr-FR" sz="2200" b="0" i="0" u="none" strike="noStrike" cap="none">
                <a:solidFill>
                  <a:schemeClr val="dk1"/>
                </a:solidFill>
                <a:latin typeface="Calibri"/>
                <a:ea typeface="Calibri"/>
                <a:cs typeface="Calibri"/>
                <a:sym typeface="Calibri"/>
              </a:rPr>
              <a:t> : </a:t>
            </a:r>
            <a:r>
              <a:rPr lang="fr-FR" sz="2000" b="0" i="0" u="none" strike="noStrike" cap="none">
                <a:solidFill>
                  <a:schemeClr val="dk1"/>
                </a:solidFill>
                <a:latin typeface="Calibri"/>
                <a:ea typeface="Calibri"/>
                <a:cs typeface="Calibri"/>
                <a:sym typeface="Calibri"/>
              </a:rPr>
              <a:t>recherche par date de dernier accès en lecture du fichier.</a:t>
            </a:r>
            <a:endParaRPr/>
          </a:p>
          <a:p>
            <a:pPr marL="739775" marR="0" lvl="1" indent="-339725" algn="l" rtl="0">
              <a:lnSpc>
                <a:spcPct val="80000"/>
              </a:lnSpc>
              <a:spcBef>
                <a:spcPts val="475"/>
              </a:spcBef>
              <a:spcAft>
                <a:spcPts val="0"/>
              </a:spcAft>
              <a:buNone/>
            </a:pPr>
            <a:endParaRPr sz="400" b="0" i="0" u="none" strike="noStrike" cap="none">
              <a:solidFill>
                <a:schemeClr val="dk1"/>
              </a:solidFill>
              <a:latin typeface="Calibri"/>
              <a:ea typeface="Calibri"/>
              <a:cs typeface="Calibri"/>
              <a:sym typeface="Calibri"/>
            </a:endParaRPr>
          </a:p>
          <a:p>
            <a:pPr marL="739775" marR="0" lvl="1" indent="-339725" algn="l" rtl="0">
              <a:lnSpc>
                <a:spcPct val="80000"/>
              </a:lnSpc>
              <a:spcBef>
                <a:spcPts val="475"/>
              </a:spcBef>
              <a:spcAft>
                <a:spcPts val="0"/>
              </a:spcAft>
              <a:buClr>
                <a:srgbClr val="006666"/>
              </a:buClr>
              <a:buSzPts val="1540"/>
              <a:buFont typeface="Noto Sans Symbols"/>
              <a:buChar char="▪"/>
            </a:pPr>
            <a:r>
              <a:rPr lang="fr-FR" sz="2200" b="0" i="0" u="none" strike="noStrike" cap="none">
                <a:solidFill>
                  <a:srgbClr val="274E13"/>
                </a:solidFill>
                <a:latin typeface="Calibri"/>
                <a:ea typeface="Calibri"/>
                <a:cs typeface="Calibri"/>
                <a:sym typeface="Calibri"/>
              </a:rPr>
              <a:t>-mtime </a:t>
            </a:r>
            <a:r>
              <a:rPr lang="fr-FR" sz="2200" b="0" i="0" u="none" strike="noStrike" cap="none">
                <a:solidFill>
                  <a:schemeClr val="dk1"/>
                </a:solidFill>
                <a:latin typeface="Calibri"/>
                <a:ea typeface="Calibri"/>
                <a:cs typeface="Calibri"/>
                <a:sym typeface="Calibri"/>
              </a:rPr>
              <a:t>: </a:t>
            </a:r>
            <a:r>
              <a:rPr lang="fr-FR" sz="2000" b="0" i="0" u="none" strike="noStrike" cap="none">
                <a:solidFill>
                  <a:schemeClr val="dk1"/>
                </a:solidFill>
                <a:latin typeface="Calibri"/>
                <a:ea typeface="Calibri"/>
                <a:cs typeface="Calibri"/>
                <a:sym typeface="Calibri"/>
              </a:rPr>
              <a:t>recherche par date de dernière modification du fichier.</a:t>
            </a:r>
            <a:endParaRPr/>
          </a:p>
          <a:p>
            <a:pPr marL="739775" marR="0" lvl="1" indent="-339725" algn="l" rtl="0">
              <a:lnSpc>
                <a:spcPct val="80000"/>
              </a:lnSpc>
              <a:spcBef>
                <a:spcPts val="475"/>
              </a:spcBef>
              <a:spcAft>
                <a:spcPts val="0"/>
              </a:spcAft>
              <a:buNone/>
            </a:pPr>
            <a:endParaRPr sz="400" b="0" i="0" u="none" strike="noStrike" cap="none">
              <a:solidFill>
                <a:schemeClr val="dk1"/>
              </a:solidFill>
              <a:latin typeface="Calibri"/>
              <a:ea typeface="Calibri"/>
              <a:cs typeface="Calibri"/>
              <a:sym typeface="Calibri"/>
            </a:endParaRPr>
          </a:p>
          <a:p>
            <a:pPr marL="739775" marR="0" lvl="1" indent="-339725" algn="l" rtl="0">
              <a:lnSpc>
                <a:spcPct val="80000"/>
              </a:lnSpc>
              <a:spcBef>
                <a:spcPts val="475"/>
              </a:spcBef>
              <a:spcAft>
                <a:spcPts val="0"/>
              </a:spcAft>
              <a:buClr>
                <a:srgbClr val="006666"/>
              </a:buClr>
              <a:buSzPts val="1540"/>
              <a:buFont typeface="Noto Sans Symbols"/>
              <a:buChar char="▪"/>
            </a:pPr>
            <a:r>
              <a:rPr lang="fr-FR" sz="2200" b="0" i="0" u="none" strike="noStrike" cap="none">
                <a:solidFill>
                  <a:srgbClr val="274E13"/>
                </a:solidFill>
                <a:latin typeface="Calibri"/>
                <a:ea typeface="Calibri"/>
                <a:cs typeface="Calibri"/>
                <a:sym typeface="Calibri"/>
              </a:rPr>
              <a:t>-ctime</a:t>
            </a:r>
            <a:r>
              <a:rPr lang="fr-FR" sz="2200" b="0" i="0" u="none" strike="noStrike" cap="none">
                <a:solidFill>
                  <a:schemeClr val="dk1"/>
                </a:solidFill>
                <a:latin typeface="Calibri"/>
                <a:ea typeface="Calibri"/>
                <a:cs typeface="Calibri"/>
                <a:sym typeface="Calibri"/>
              </a:rPr>
              <a:t> : </a:t>
            </a:r>
            <a:r>
              <a:rPr lang="fr-FR" sz="2000" b="0" i="0" u="none" strike="noStrike" cap="none">
                <a:solidFill>
                  <a:schemeClr val="dk1"/>
                </a:solidFill>
                <a:latin typeface="Calibri"/>
                <a:ea typeface="Calibri"/>
                <a:cs typeface="Calibri"/>
                <a:sym typeface="Calibri"/>
              </a:rPr>
              <a:t>recherche par date de création du fichier.</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819" name="Google Shape;819;p6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67"/>
          <p:cNvSpPr/>
          <p:nvPr/>
        </p:nvSpPr>
        <p:spPr>
          <a:xfrm>
            <a:off x="142844" y="104604"/>
            <a:ext cx="3000300"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Linux </a:t>
            </a:r>
            <a:endParaRPr/>
          </a:p>
        </p:txBody>
      </p:sp>
      <p:sp>
        <p:nvSpPr>
          <p:cNvPr id="825" name="Google Shape;825;p67"/>
          <p:cNvSpPr/>
          <p:nvPr/>
        </p:nvSpPr>
        <p:spPr>
          <a:xfrm>
            <a:off x="3143240" y="71414"/>
            <a:ext cx="5857800"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2: Les commandes de bases (Suite)</a:t>
            </a:r>
            <a:endParaRPr/>
          </a:p>
        </p:txBody>
      </p:sp>
      <p:sp>
        <p:nvSpPr>
          <p:cNvPr id="826" name="Google Shape;826;p67"/>
          <p:cNvSpPr/>
          <p:nvPr/>
        </p:nvSpPr>
        <p:spPr>
          <a:xfrm>
            <a:off x="142844" y="428604"/>
            <a:ext cx="8858400" cy="428700"/>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La commande Find (suite)</a:t>
            </a:r>
            <a:endParaRPr/>
          </a:p>
        </p:txBody>
      </p:sp>
      <p:sp>
        <p:nvSpPr>
          <p:cNvPr id="827" name="Google Shape;827;p67"/>
          <p:cNvSpPr/>
          <p:nvPr/>
        </p:nvSpPr>
        <p:spPr>
          <a:xfrm>
            <a:off x="142844" y="6357958"/>
            <a:ext cx="8858400" cy="285900"/>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fadeDir="5400012"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chemeClr val="lt1"/>
                </a:solidFill>
                <a:latin typeface="Calibri"/>
                <a:ea typeface="Calibri"/>
                <a:cs typeface="Calibri"/>
                <a:sym typeface="Calibri"/>
              </a:rPr>
              <a:t>		    					</a:t>
            </a:r>
            <a:endParaRPr sz="1400">
              <a:solidFill>
                <a:schemeClr val="lt1"/>
              </a:solidFill>
              <a:latin typeface="Calibri"/>
              <a:ea typeface="Calibri"/>
              <a:cs typeface="Calibri"/>
              <a:sym typeface="Calibri"/>
            </a:endParaRPr>
          </a:p>
        </p:txBody>
      </p:sp>
      <p:sp>
        <p:nvSpPr>
          <p:cNvPr id="828" name="Google Shape;828;p6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55</a:t>
            </a:fld>
            <a:endParaRPr/>
          </a:p>
        </p:txBody>
      </p:sp>
      <p:sp>
        <p:nvSpPr>
          <p:cNvPr id="829" name="Google Shape;829;p67"/>
          <p:cNvSpPr txBox="1"/>
          <p:nvPr/>
        </p:nvSpPr>
        <p:spPr>
          <a:xfrm>
            <a:off x="687850" y="1180650"/>
            <a:ext cx="7053000" cy="4441800"/>
          </a:xfrm>
          <a:prstGeom prst="rect">
            <a:avLst/>
          </a:prstGeom>
          <a:noFill/>
          <a:ln>
            <a:noFill/>
          </a:ln>
        </p:spPr>
        <p:txBody>
          <a:bodyPr spcFirstLastPara="1" wrap="square" lIns="91425" tIns="91425" rIns="91425" bIns="91425" anchor="t" anchorCtr="0">
            <a:noAutofit/>
          </a:bodyPr>
          <a:lstStyle/>
          <a:p>
            <a:pPr marL="12700" lvl="0" indent="0" algn="l" rtl="0">
              <a:lnSpc>
                <a:spcPct val="80000"/>
              </a:lnSpc>
              <a:spcBef>
                <a:spcPts val="500"/>
              </a:spcBef>
              <a:spcAft>
                <a:spcPts val="0"/>
              </a:spcAft>
              <a:buClr>
                <a:schemeClr val="dk1"/>
              </a:buClr>
              <a:buSzPts val="1100"/>
              <a:buFont typeface="Arial"/>
              <a:buNone/>
            </a:pPr>
            <a:r>
              <a:rPr lang="fr-FR" sz="2000">
                <a:solidFill>
                  <a:srgbClr val="073763"/>
                </a:solidFill>
                <a:latin typeface="Calibri"/>
                <a:ea typeface="Calibri"/>
                <a:cs typeface="Calibri"/>
                <a:sym typeface="Calibri"/>
              </a:rPr>
              <a:t>Après la recherche d’un fichier avec find , </a:t>
            </a:r>
            <a:r>
              <a:rPr lang="fr-FR" sz="2000">
                <a:solidFill>
                  <a:srgbClr val="980000"/>
                </a:solidFill>
                <a:latin typeface="Calibri"/>
                <a:ea typeface="Calibri"/>
                <a:cs typeface="Calibri"/>
                <a:sym typeface="Calibri"/>
              </a:rPr>
              <a:t>on peut exécuter des actions sur ce fichiers</a:t>
            </a:r>
            <a:r>
              <a:rPr lang="fr-FR" sz="2000">
                <a:solidFill>
                  <a:srgbClr val="073763"/>
                </a:solidFill>
                <a:latin typeface="Calibri"/>
                <a:ea typeface="Calibri"/>
                <a:cs typeface="Calibri"/>
                <a:sym typeface="Calibri"/>
              </a:rPr>
              <a:t> : voici quelques </a:t>
            </a:r>
            <a:r>
              <a:rPr lang="fr-FR" sz="2000">
                <a:solidFill>
                  <a:srgbClr val="980000"/>
                </a:solidFill>
                <a:latin typeface="Calibri"/>
                <a:ea typeface="Calibri"/>
                <a:cs typeface="Calibri"/>
                <a:sym typeface="Calibri"/>
              </a:rPr>
              <a:t>actions</a:t>
            </a:r>
            <a:r>
              <a:rPr lang="fr-FR" sz="2000">
                <a:solidFill>
                  <a:srgbClr val="073763"/>
                </a:solidFill>
                <a:latin typeface="Calibri"/>
                <a:ea typeface="Calibri"/>
                <a:cs typeface="Calibri"/>
                <a:sym typeface="Calibri"/>
              </a:rPr>
              <a:t> qu’on peut utiliser :</a:t>
            </a:r>
            <a:endParaRPr sz="2000">
              <a:solidFill>
                <a:srgbClr val="073763"/>
              </a:solidFill>
              <a:latin typeface="Calibri"/>
              <a:ea typeface="Calibri"/>
              <a:cs typeface="Calibri"/>
              <a:sym typeface="Calibri"/>
            </a:endParaRPr>
          </a:p>
          <a:p>
            <a:pPr marL="12700" lvl="0" indent="0" algn="l" rtl="0">
              <a:lnSpc>
                <a:spcPct val="80000"/>
              </a:lnSpc>
              <a:spcBef>
                <a:spcPts val="500"/>
              </a:spcBef>
              <a:spcAft>
                <a:spcPts val="0"/>
              </a:spcAft>
              <a:buClr>
                <a:schemeClr val="dk1"/>
              </a:buClr>
              <a:buSzPts val="1100"/>
              <a:buFont typeface="Arial"/>
              <a:buNone/>
            </a:pPr>
            <a:endParaRPr sz="1350">
              <a:solidFill>
                <a:srgbClr val="006666"/>
              </a:solidFill>
            </a:endParaRPr>
          </a:p>
          <a:p>
            <a:pPr marL="406400" lvl="0" indent="0" algn="l" rtl="0">
              <a:lnSpc>
                <a:spcPct val="150000"/>
              </a:lnSpc>
              <a:spcBef>
                <a:spcPts val="500"/>
              </a:spcBef>
              <a:spcAft>
                <a:spcPts val="0"/>
              </a:spcAft>
              <a:buClr>
                <a:schemeClr val="dk1"/>
              </a:buClr>
              <a:buSzPts val="1100"/>
              <a:buFont typeface="Arial"/>
              <a:buNone/>
            </a:pPr>
            <a:r>
              <a:rPr lang="fr-FR" sz="2000">
                <a:solidFill>
                  <a:srgbClr val="FF0000"/>
                </a:solidFill>
                <a:latin typeface="Calibri"/>
                <a:ea typeface="Calibri"/>
                <a:cs typeface="Calibri"/>
                <a:sym typeface="Calibri"/>
              </a:rPr>
              <a:t>  </a:t>
            </a:r>
            <a:r>
              <a:rPr lang="fr-FR" sz="2000" b="1">
                <a:solidFill>
                  <a:srgbClr val="FF0000"/>
                </a:solidFill>
                <a:latin typeface="Calibri"/>
                <a:ea typeface="Calibri"/>
                <a:cs typeface="Calibri"/>
                <a:sym typeface="Calibri"/>
              </a:rPr>
              <a:t>-delete</a:t>
            </a:r>
            <a:r>
              <a:rPr lang="fr-FR" sz="2000" b="1">
                <a:solidFill>
                  <a:schemeClr val="dk1"/>
                </a:solidFill>
                <a:latin typeface="Calibri"/>
                <a:ea typeface="Calibri"/>
                <a:cs typeface="Calibri"/>
                <a:sym typeface="Calibri"/>
              </a:rPr>
              <a:t> </a:t>
            </a:r>
            <a:r>
              <a:rPr lang="fr-FR" sz="2000">
                <a:solidFill>
                  <a:schemeClr val="dk1"/>
                </a:solidFill>
                <a:latin typeface="Calibri"/>
                <a:ea typeface="Calibri"/>
                <a:cs typeface="Calibri"/>
                <a:sym typeface="Calibri"/>
              </a:rPr>
              <a:t>: supprimer tous les fichiers qui correspond :</a:t>
            </a:r>
            <a:endParaRPr sz="2000">
              <a:solidFill>
                <a:schemeClr val="dk1"/>
              </a:solidFill>
              <a:latin typeface="Calibri"/>
              <a:ea typeface="Calibri"/>
              <a:cs typeface="Calibri"/>
              <a:sym typeface="Calibri"/>
            </a:endParaRPr>
          </a:p>
          <a:p>
            <a:pPr marL="406400" lvl="0" indent="0" algn="l" rtl="0">
              <a:lnSpc>
                <a:spcPct val="150000"/>
              </a:lnSpc>
              <a:spcBef>
                <a:spcPts val="500"/>
              </a:spcBef>
              <a:spcAft>
                <a:spcPts val="0"/>
              </a:spcAft>
              <a:buClr>
                <a:schemeClr val="dk1"/>
              </a:buClr>
              <a:buSzPts val="1100"/>
              <a:buFont typeface="Arial"/>
              <a:buNone/>
            </a:pPr>
            <a:r>
              <a:rPr lang="fr-FR" sz="2000">
                <a:solidFill>
                  <a:schemeClr val="dk1"/>
                </a:solidFill>
                <a:latin typeface="Calibri"/>
                <a:ea typeface="Calibri"/>
                <a:cs typeface="Calibri"/>
                <a:sym typeface="Calibri"/>
              </a:rPr>
              <a:t>Ex. find /tmp –name “*.tmp” –delete</a:t>
            </a:r>
            <a:endParaRPr sz="2000">
              <a:solidFill>
                <a:schemeClr val="dk1"/>
              </a:solidFill>
              <a:latin typeface="Calibri"/>
              <a:ea typeface="Calibri"/>
              <a:cs typeface="Calibri"/>
              <a:sym typeface="Calibri"/>
            </a:endParaRPr>
          </a:p>
          <a:p>
            <a:pPr marL="406400" lvl="0" indent="0" algn="l" rtl="0">
              <a:lnSpc>
                <a:spcPct val="150000"/>
              </a:lnSpc>
              <a:spcBef>
                <a:spcPts val="500"/>
              </a:spcBef>
              <a:spcAft>
                <a:spcPts val="0"/>
              </a:spcAft>
              <a:buClr>
                <a:schemeClr val="dk1"/>
              </a:buClr>
              <a:buSzPts val="1100"/>
              <a:buFont typeface="Arial"/>
              <a:buNone/>
            </a:pPr>
            <a:r>
              <a:rPr lang="fr-FR" sz="2000">
                <a:solidFill>
                  <a:schemeClr val="dk1"/>
                </a:solidFill>
                <a:latin typeface="Calibri"/>
                <a:ea typeface="Calibri"/>
                <a:cs typeface="Calibri"/>
                <a:sym typeface="Calibri"/>
              </a:rPr>
              <a:t>  </a:t>
            </a:r>
            <a:r>
              <a:rPr lang="fr-FR" sz="2000" b="1">
                <a:solidFill>
                  <a:srgbClr val="FF0000"/>
                </a:solidFill>
                <a:latin typeface="Calibri"/>
                <a:ea typeface="Calibri"/>
                <a:cs typeface="Calibri"/>
                <a:sym typeface="Calibri"/>
              </a:rPr>
              <a:t>-exec</a:t>
            </a:r>
            <a:r>
              <a:rPr lang="fr-FR" sz="2000" b="1">
                <a:solidFill>
                  <a:schemeClr val="dk1"/>
                </a:solidFill>
                <a:latin typeface="Calibri"/>
                <a:ea typeface="Calibri"/>
                <a:cs typeface="Calibri"/>
                <a:sym typeface="Calibri"/>
              </a:rPr>
              <a:t> </a:t>
            </a:r>
            <a:r>
              <a:rPr lang="fr-FR" sz="2000">
                <a:solidFill>
                  <a:schemeClr val="dk1"/>
                </a:solidFill>
                <a:latin typeface="Calibri"/>
                <a:ea typeface="Calibri"/>
                <a:cs typeface="Calibri"/>
                <a:sym typeface="Calibri"/>
              </a:rPr>
              <a:t>: exécuter une commande sur chaque fichier trouvé</a:t>
            </a:r>
            <a:endParaRPr sz="2000">
              <a:solidFill>
                <a:schemeClr val="dk1"/>
              </a:solidFill>
              <a:latin typeface="Calibri"/>
              <a:ea typeface="Calibri"/>
              <a:cs typeface="Calibri"/>
              <a:sym typeface="Calibri"/>
            </a:endParaRPr>
          </a:p>
          <a:p>
            <a:pPr marL="406400" lvl="0" indent="0" algn="l" rtl="0">
              <a:lnSpc>
                <a:spcPct val="150000"/>
              </a:lnSpc>
              <a:spcBef>
                <a:spcPts val="500"/>
              </a:spcBef>
              <a:spcAft>
                <a:spcPts val="0"/>
              </a:spcAft>
              <a:buClr>
                <a:schemeClr val="dk1"/>
              </a:buClr>
              <a:buSzPts val="1100"/>
              <a:buFont typeface="Arial"/>
              <a:buNone/>
            </a:pPr>
            <a:r>
              <a:rPr lang="fr-FR" sz="2000">
                <a:solidFill>
                  <a:schemeClr val="dk1"/>
                </a:solidFill>
                <a:latin typeface="Calibri"/>
                <a:ea typeface="Calibri"/>
                <a:cs typeface="Calibri"/>
                <a:sym typeface="Calibri"/>
              </a:rPr>
              <a:t> </a:t>
            </a:r>
            <a:r>
              <a:rPr lang="fr-FR" sz="2000">
                <a:solidFill>
                  <a:srgbClr val="FF0000"/>
                </a:solidFill>
                <a:latin typeface="Calibri"/>
                <a:ea typeface="Calibri"/>
                <a:cs typeface="Calibri"/>
                <a:sym typeface="Calibri"/>
              </a:rPr>
              <a:t> </a:t>
            </a:r>
            <a:r>
              <a:rPr lang="fr-FR" sz="2000" b="1">
                <a:solidFill>
                  <a:srgbClr val="FF0000"/>
                </a:solidFill>
                <a:latin typeface="Calibri"/>
                <a:ea typeface="Calibri"/>
                <a:cs typeface="Calibri"/>
                <a:sym typeface="Calibri"/>
              </a:rPr>
              <a:t>-ls</a:t>
            </a:r>
            <a:r>
              <a:rPr lang="fr-FR" sz="2000" b="1">
                <a:solidFill>
                  <a:schemeClr val="dk1"/>
                </a:solidFill>
                <a:latin typeface="Calibri"/>
                <a:ea typeface="Calibri"/>
                <a:cs typeface="Calibri"/>
                <a:sym typeface="Calibri"/>
              </a:rPr>
              <a:t> </a:t>
            </a:r>
            <a:r>
              <a:rPr lang="fr-FR" sz="2000">
                <a:solidFill>
                  <a:schemeClr val="dk1"/>
                </a:solidFill>
                <a:latin typeface="Calibri"/>
                <a:ea typeface="Calibri"/>
                <a:cs typeface="Calibri"/>
                <a:sym typeface="Calibri"/>
              </a:rPr>
              <a:t>: lister les détails sur chaque fichier.</a:t>
            </a:r>
            <a:endParaRPr sz="2000">
              <a:solidFill>
                <a:schemeClr val="dk1"/>
              </a:solidFill>
              <a:latin typeface="Calibri"/>
              <a:ea typeface="Calibri"/>
              <a:cs typeface="Calibri"/>
              <a:sym typeface="Calibri"/>
            </a:endParaRPr>
          </a:p>
          <a:p>
            <a:pPr marL="406400" lvl="0" indent="0" algn="l" rtl="0">
              <a:lnSpc>
                <a:spcPct val="150000"/>
              </a:lnSpc>
              <a:spcBef>
                <a:spcPts val="500"/>
              </a:spcBef>
              <a:spcAft>
                <a:spcPts val="0"/>
              </a:spcAft>
              <a:buClr>
                <a:schemeClr val="dk1"/>
              </a:buClr>
              <a:buSzPts val="1100"/>
              <a:buFont typeface="Arial"/>
              <a:buNone/>
            </a:pPr>
            <a:r>
              <a:rPr lang="fr-FR" sz="2000">
                <a:solidFill>
                  <a:schemeClr val="dk1"/>
                </a:solidFill>
                <a:latin typeface="Calibri"/>
                <a:ea typeface="Calibri"/>
                <a:cs typeface="Calibri"/>
                <a:sym typeface="Calibri"/>
              </a:rPr>
              <a:t> </a:t>
            </a:r>
            <a:r>
              <a:rPr lang="fr-FR" sz="2000">
                <a:solidFill>
                  <a:srgbClr val="FF0000"/>
                </a:solidFill>
                <a:latin typeface="Calibri"/>
                <a:ea typeface="Calibri"/>
                <a:cs typeface="Calibri"/>
                <a:sym typeface="Calibri"/>
              </a:rPr>
              <a:t> </a:t>
            </a:r>
            <a:r>
              <a:rPr lang="fr-FR" sz="2000" b="1">
                <a:solidFill>
                  <a:srgbClr val="FF0000"/>
                </a:solidFill>
                <a:latin typeface="Calibri"/>
                <a:ea typeface="Calibri"/>
                <a:cs typeface="Calibri"/>
                <a:sym typeface="Calibri"/>
              </a:rPr>
              <a:t>-ok</a:t>
            </a:r>
            <a:r>
              <a:rPr lang="fr-FR" sz="2000" b="1">
                <a:solidFill>
                  <a:schemeClr val="dk1"/>
                </a:solidFill>
                <a:latin typeface="Calibri"/>
                <a:ea typeface="Calibri"/>
                <a:cs typeface="Calibri"/>
                <a:sym typeface="Calibri"/>
              </a:rPr>
              <a:t> </a:t>
            </a:r>
            <a:r>
              <a:rPr lang="fr-FR" sz="2000">
                <a:solidFill>
                  <a:schemeClr val="dk1"/>
                </a:solidFill>
                <a:latin typeface="Calibri"/>
                <a:ea typeface="Calibri"/>
                <a:cs typeface="Calibri"/>
                <a:sym typeface="Calibri"/>
              </a:rPr>
              <a:t>: comme -exec mais demande une </a:t>
            </a:r>
            <a:r>
              <a:rPr lang="fr-FR" sz="2000">
                <a:solidFill>
                  <a:srgbClr val="1C4587"/>
                </a:solidFill>
                <a:latin typeface="Calibri"/>
                <a:ea typeface="Calibri"/>
                <a:cs typeface="Calibri"/>
                <a:sym typeface="Calibri"/>
              </a:rPr>
              <a:t>confirmation</a:t>
            </a:r>
            <a:r>
              <a:rPr lang="fr-FR"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marL="0" lvl="0" indent="0" algn="l" rtl="0">
              <a:spcBef>
                <a:spcPts val="0"/>
              </a:spcBef>
              <a:spcAft>
                <a:spcPts val="0"/>
              </a:spcAft>
              <a:buNone/>
            </a:pPr>
            <a:endParaRPr sz="1200">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68"/>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Linux </a:t>
            </a:r>
            <a:endParaRPr/>
          </a:p>
        </p:txBody>
      </p:sp>
      <p:sp>
        <p:nvSpPr>
          <p:cNvPr id="835" name="Google Shape;835;p68"/>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2: Les commandes de bases (Suite)</a:t>
            </a:r>
            <a:endParaRPr/>
          </a:p>
        </p:txBody>
      </p:sp>
      <p:sp>
        <p:nvSpPr>
          <p:cNvPr id="836" name="Google Shape;836;p68"/>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Exemples</a:t>
            </a:r>
            <a:endParaRPr/>
          </a:p>
        </p:txBody>
      </p:sp>
      <p:sp>
        <p:nvSpPr>
          <p:cNvPr id="837" name="Google Shape;837;p68"/>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chemeClr val="lt1"/>
                </a:solidFill>
                <a:latin typeface="Calibri"/>
                <a:ea typeface="Calibri"/>
                <a:cs typeface="Calibri"/>
                <a:sym typeface="Calibri"/>
              </a:rPr>
              <a:t>		    					</a:t>
            </a:r>
            <a:endParaRPr sz="1400">
              <a:solidFill>
                <a:schemeClr val="lt1"/>
              </a:solidFill>
              <a:latin typeface="Calibri"/>
              <a:ea typeface="Calibri"/>
              <a:cs typeface="Calibri"/>
              <a:sym typeface="Calibri"/>
            </a:endParaRPr>
          </a:p>
        </p:txBody>
      </p:sp>
      <p:pic>
        <p:nvPicPr>
          <p:cNvPr id="838" name="Google Shape;838;p68"/>
          <p:cNvPicPr preferRelativeResize="0"/>
          <p:nvPr/>
        </p:nvPicPr>
        <p:blipFill rotWithShape="1">
          <a:blip r:embed="rId3">
            <a:alphaModFix/>
          </a:blip>
          <a:srcRect/>
          <a:stretch/>
        </p:blipFill>
        <p:spPr>
          <a:xfrm>
            <a:off x="827584" y="1268760"/>
            <a:ext cx="7334250" cy="828675"/>
          </a:xfrm>
          <a:prstGeom prst="rect">
            <a:avLst/>
          </a:prstGeom>
          <a:noFill/>
          <a:ln>
            <a:noFill/>
          </a:ln>
        </p:spPr>
      </p:pic>
      <p:pic>
        <p:nvPicPr>
          <p:cNvPr id="839" name="Google Shape;839;p68"/>
          <p:cNvPicPr preferRelativeResize="0"/>
          <p:nvPr/>
        </p:nvPicPr>
        <p:blipFill rotWithShape="1">
          <a:blip r:embed="rId4">
            <a:alphaModFix/>
          </a:blip>
          <a:srcRect/>
          <a:stretch/>
        </p:blipFill>
        <p:spPr>
          <a:xfrm>
            <a:off x="1700213" y="2132856"/>
            <a:ext cx="5743575" cy="609600"/>
          </a:xfrm>
          <a:prstGeom prst="rect">
            <a:avLst/>
          </a:prstGeom>
          <a:noFill/>
          <a:ln>
            <a:noFill/>
          </a:ln>
        </p:spPr>
      </p:pic>
      <p:pic>
        <p:nvPicPr>
          <p:cNvPr id="840" name="Google Shape;840;p68"/>
          <p:cNvPicPr preferRelativeResize="0"/>
          <p:nvPr/>
        </p:nvPicPr>
        <p:blipFill rotWithShape="1">
          <a:blip r:embed="rId5">
            <a:alphaModFix/>
          </a:blip>
          <a:srcRect/>
          <a:stretch/>
        </p:blipFill>
        <p:spPr>
          <a:xfrm>
            <a:off x="827584" y="2924944"/>
            <a:ext cx="7677150" cy="619125"/>
          </a:xfrm>
          <a:prstGeom prst="rect">
            <a:avLst/>
          </a:prstGeom>
          <a:noFill/>
          <a:ln>
            <a:noFill/>
          </a:ln>
        </p:spPr>
      </p:pic>
      <p:pic>
        <p:nvPicPr>
          <p:cNvPr id="841" name="Google Shape;841;p68"/>
          <p:cNvPicPr preferRelativeResize="0"/>
          <p:nvPr/>
        </p:nvPicPr>
        <p:blipFill rotWithShape="1">
          <a:blip r:embed="rId6">
            <a:alphaModFix/>
          </a:blip>
          <a:srcRect/>
          <a:stretch/>
        </p:blipFill>
        <p:spPr>
          <a:xfrm>
            <a:off x="1700213" y="3719513"/>
            <a:ext cx="5153025" cy="581025"/>
          </a:xfrm>
          <a:prstGeom prst="rect">
            <a:avLst/>
          </a:prstGeom>
          <a:noFill/>
          <a:ln>
            <a:noFill/>
          </a:ln>
        </p:spPr>
      </p:pic>
      <p:pic>
        <p:nvPicPr>
          <p:cNvPr id="842" name="Google Shape;842;p68"/>
          <p:cNvPicPr preferRelativeResize="0"/>
          <p:nvPr/>
        </p:nvPicPr>
        <p:blipFill rotWithShape="1">
          <a:blip r:embed="rId7">
            <a:alphaModFix/>
          </a:blip>
          <a:srcRect/>
          <a:stretch/>
        </p:blipFill>
        <p:spPr>
          <a:xfrm>
            <a:off x="866775" y="4349029"/>
            <a:ext cx="7410450" cy="571500"/>
          </a:xfrm>
          <a:prstGeom prst="rect">
            <a:avLst/>
          </a:prstGeom>
          <a:noFill/>
          <a:ln>
            <a:noFill/>
          </a:ln>
        </p:spPr>
      </p:pic>
      <p:pic>
        <p:nvPicPr>
          <p:cNvPr id="843" name="Google Shape;843;p68"/>
          <p:cNvPicPr preferRelativeResize="0"/>
          <p:nvPr/>
        </p:nvPicPr>
        <p:blipFill rotWithShape="1">
          <a:blip r:embed="rId8">
            <a:alphaModFix/>
          </a:blip>
          <a:srcRect/>
          <a:stretch/>
        </p:blipFill>
        <p:spPr>
          <a:xfrm>
            <a:off x="1701104" y="5157192"/>
            <a:ext cx="5638800" cy="514350"/>
          </a:xfrm>
          <a:prstGeom prst="rect">
            <a:avLst/>
          </a:prstGeom>
          <a:noFill/>
          <a:ln>
            <a:noFill/>
          </a:ln>
        </p:spPr>
      </p:pic>
      <p:sp>
        <p:nvSpPr>
          <p:cNvPr id="844" name="Google Shape;844;p6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56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8"/>
                                        </p:tgtEl>
                                        <p:attrNameLst>
                                          <p:attrName>style.visibility</p:attrName>
                                        </p:attrNameLst>
                                      </p:cBhvr>
                                      <p:to>
                                        <p:strVal val="visible"/>
                                      </p:to>
                                    </p:set>
                                    <p:animEffect transition="in" filter="fade">
                                      <p:cBhvr>
                                        <p:cTn id="7" dur="500"/>
                                        <p:tgtEl>
                                          <p:spTgt spid="83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39"/>
                                        </p:tgtEl>
                                        <p:attrNameLst>
                                          <p:attrName>style.visibility</p:attrName>
                                        </p:attrNameLst>
                                      </p:cBhvr>
                                      <p:to>
                                        <p:strVal val="visible"/>
                                      </p:to>
                                    </p:set>
                                    <p:anim calcmode="lin" valueType="num">
                                      <p:cBhvr additive="base">
                                        <p:cTn id="12" dur="500"/>
                                        <p:tgtEl>
                                          <p:spTgt spid="839"/>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40"/>
                                        </p:tgtEl>
                                        <p:attrNameLst>
                                          <p:attrName>style.visibility</p:attrName>
                                        </p:attrNameLst>
                                      </p:cBhvr>
                                      <p:to>
                                        <p:strVal val="visible"/>
                                      </p:to>
                                    </p:set>
                                    <p:animEffect transition="in" filter="fade">
                                      <p:cBhvr>
                                        <p:cTn id="17" dur="500"/>
                                        <p:tgtEl>
                                          <p:spTgt spid="84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841"/>
                                        </p:tgtEl>
                                        <p:attrNameLst>
                                          <p:attrName>style.visibility</p:attrName>
                                        </p:attrNameLst>
                                      </p:cBhvr>
                                      <p:to>
                                        <p:strVal val="visible"/>
                                      </p:to>
                                    </p:set>
                                    <p:anim calcmode="lin" valueType="num">
                                      <p:cBhvr additive="base">
                                        <p:cTn id="22" dur="500"/>
                                        <p:tgtEl>
                                          <p:spTgt spid="841"/>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42"/>
                                        </p:tgtEl>
                                        <p:attrNameLst>
                                          <p:attrName>style.visibility</p:attrName>
                                        </p:attrNameLst>
                                      </p:cBhvr>
                                      <p:to>
                                        <p:strVal val="visible"/>
                                      </p:to>
                                    </p:set>
                                    <p:animEffect transition="in" filter="fade">
                                      <p:cBhvr>
                                        <p:cTn id="27" dur="500"/>
                                        <p:tgtEl>
                                          <p:spTgt spid="842"/>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843"/>
                                        </p:tgtEl>
                                        <p:attrNameLst>
                                          <p:attrName>style.visibility</p:attrName>
                                        </p:attrNameLst>
                                      </p:cBhvr>
                                      <p:to>
                                        <p:strVal val="visible"/>
                                      </p:to>
                                    </p:set>
                                    <p:anim calcmode="lin" valueType="num">
                                      <p:cBhvr additive="base">
                                        <p:cTn id="32" dur="500"/>
                                        <p:tgtEl>
                                          <p:spTgt spid="8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69"/>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Linux </a:t>
            </a:r>
            <a:endParaRPr/>
          </a:p>
        </p:txBody>
      </p:sp>
      <p:sp>
        <p:nvSpPr>
          <p:cNvPr id="850" name="Google Shape;850;p69"/>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2: Les commandes de bases (Suite)</a:t>
            </a:r>
            <a:endParaRPr/>
          </a:p>
        </p:txBody>
      </p:sp>
      <p:sp>
        <p:nvSpPr>
          <p:cNvPr id="851" name="Google Shape;851;p69"/>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Exemples(2)</a:t>
            </a:r>
            <a:endParaRPr/>
          </a:p>
        </p:txBody>
      </p:sp>
      <p:sp>
        <p:nvSpPr>
          <p:cNvPr id="852" name="Google Shape;852;p69"/>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chemeClr val="lt1"/>
                </a:solidFill>
                <a:latin typeface="Calibri"/>
                <a:ea typeface="Calibri"/>
                <a:cs typeface="Calibri"/>
                <a:sym typeface="Calibri"/>
              </a:rPr>
              <a:t>		    					</a:t>
            </a:r>
            <a:endParaRPr sz="1400">
              <a:solidFill>
                <a:schemeClr val="lt1"/>
              </a:solidFill>
              <a:latin typeface="Calibri"/>
              <a:ea typeface="Calibri"/>
              <a:cs typeface="Calibri"/>
              <a:sym typeface="Calibri"/>
            </a:endParaRPr>
          </a:p>
        </p:txBody>
      </p:sp>
      <p:pic>
        <p:nvPicPr>
          <p:cNvPr id="853" name="Google Shape;853;p69"/>
          <p:cNvPicPr preferRelativeResize="0"/>
          <p:nvPr/>
        </p:nvPicPr>
        <p:blipFill rotWithShape="1">
          <a:blip r:embed="rId3">
            <a:alphaModFix/>
          </a:blip>
          <a:srcRect/>
          <a:stretch/>
        </p:blipFill>
        <p:spPr>
          <a:xfrm>
            <a:off x="714348" y="1271574"/>
            <a:ext cx="7858125" cy="4162425"/>
          </a:xfrm>
          <a:prstGeom prst="rect">
            <a:avLst/>
          </a:prstGeom>
          <a:noFill/>
          <a:ln>
            <a:noFill/>
          </a:ln>
        </p:spPr>
      </p:pic>
      <p:sp>
        <p:nvSpPr>
          <p:cNvPr id="854" name="Google Shape;854;p6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70"/>
          <p:cNvSpPr/>
          <p:nvPr/>
        </p:nvSpPr>
        <p:spPr>
          <a:xfrm>
            <a:off x="142844" y="104604"/>
            <a:ext cx="3000300"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Linux </a:t>
            </a:r>
            <a:endParaRPr/>
          </a:p>
        </p:txBody>
      </p:sp>
      <p:sp>
        <p:nvSpPr>
          <p:cNvPr id="860" name="Google Shape;860;p70"/>
          <p:cNvSpPr/>
          <p:nvPr/>
        </p:nvSpPr>
        <p:spPr>
          <a:xfrm>
            <a:off x="3143240" y="71414"/>
            <a:ext cx="5857800"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2: Les commandes de bases (Suite)</a:t>
            </a:r>
            <a:endParaRPr/>
          </a:p>
        </p:txBody>
      </p:sp>
      <p:sp>
        <p:nvSpPr>
          <p:cNvPr id="861" name="Google Shape;861;p70"/>
          <p:cNvSpPr/>
          <p:nvPr/>
        </p:nvSpPr>
        <p:spPr>
          <a:xfrm>
            <a:off x="142844" y="428604"/>
            <a:ext cx="8858400" cy="428700"/>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Exemples(2)</a:t>
            </a:r>
            <a:endParaRPr/>
          </a:p>
        </p:txBody>
      </p:sp>
      <p:sp>
        <p:nvSpPr>
          <p:cNvPr id="862" name="Google Shape;862;p70"/>
          <p:cNvSpPr/>
          <p:nvPr/>
        </p:nvSpPr>
        <p:spPr>
          <a:xfrm>
            <a:off x="142844" y="6357958"/>
            <a:ext cx="8858400" cy="285900"/>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fadeDir="5400012"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chemeClr val="lt1"/>
                </a:solidFill>
                <a:latin typeface="Calibri"/>
                <a:ea typeface="Calibri"/>
                <a:cs typeface="Calibri"/>
                <a:sym typeface="Calibri"/>
              </a:rPr>
              <a:t>		    					</a:t>
            </a:r>
            <a:endParaRPr sz="1400">
              <a:solidFill>
                <a:schemeClr val="lt1"/>
              </a:solidFill>
              <a:latin typeface="Calibri"/>
              <a:ea typeface="Calibri"/>
              <a:cs typeface="Calibri"/>
              <a:sym typeface="Calibri"/>
            </a:endParaRPr>
          </a:p>
        </p:txBody>
      </p:sp>
      <p:sp>
        <p:nvSpPr>
          <p:cNvPr id="863" name="Google Shape;863;p7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58</a:t>
            </a:fld>
            <a:endParaRPr/>
          </a:p>
        </p:txBody>
      </p:sp>
      <p:pic>
        <p:nvPicPr>
          <p:cNvPr id="864" name="Google Shape;864;p70"/>
          <p:cNvPicPr preferRelativeResize="0"/>
          <p:nvPr/>
        </p:nvPicPr>
        <p:blipFill>
          <a:blip r:embed="rId3">
            <a:alphaModFix/>
          </a:blip>
          <a:stretch>
            <a:fillRect/>
          </a:stretch>
        </p:blipFill>
        <p:spPr>
          <a:xfrm>
            <a:off x="409625" y="1451154"/>
            <a:ext cx="8324850" cy="33909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Shape 868"/>
        <p:cNvGrpSpPr/>
        <p:nvPr/>
      </p:nvGrpSpPr>
      <p:grpSpPr>
        <a:xfrm>
          <a:off x="0" y="0"/>
          <a:ext cx="0" cy="0"/>
          <a:chOff x="0" y="0"/>
          <a:chExt cx="0" cy="0"/>
        </a:xfrm>
      </p:grpSpPr>
      <p:sp>
        <p:nvSpPr>
          <p:cNvPr id="869" name="Google Shape;869;p71"/>
          <p:cNvSpPr/>
          <p:nvPr/>
        </p:nvSpPr>
        <p:spPr>
          <a:xfrm>
            <a:off x="142844" y="104604"/>
            <a:ext cx="3000300"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Linux </a:t>
            </a:r>
            <a:endParaRPr/>
          </a:p>
        </p:txBody>
      </p:sp>
      <p:sp>
        <p:nvSpPr>
          <p:cNvPr id="870" name="Google Shape;870;p71"/>
          <p:cNvSpPr/>
          <p:nvPr/>
        </p:nvSpPr>
        <p:spPr>
          <a:xfrm>
            <a:off x="3143240" y="71414"/>
            <a:ext cx="5857800"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2: Les commandes de bases (Suite)</a:t>
            </a:r>
            <a:endParaRPr/>
          </a:p>
        </p:txBody>
      </p:sp>
      <p:sp>
        <p:nvSpPr>
          <p:cNvPr id="871" name="Google Shape;871;p71"/>
          <p:cNvSpPr/>
          <p:nvPr/>
        </p:nvSpPr>
        <p:spPr>
          <a:xfrm>
            <a:off x="142844" y="428604"/>
            <a:ext cx="8858400" cy="428700"/>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Exemples(2)</a:t>
            </a:r>
            <a:endParaRPr/>
          </a:p>
        </p:txBody>
      </p:sp>
      <p:sp>
        <p:nvSpPr>
          <p:cNvPr id="872" name="Google Shape;872;p71"/>
          <p:cNvSpPr/>
          <p:nvPr/>
        </p:nvSpPr>
        <p:spPr>
          <a:xfrm>
            <a:off x="142844" y="6357958"/>
            <a:ext cx="8858400" cy="285900"/>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fadeDir="5400012"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chemeClr val="lt1"/>
                </a:solidFill>
                <a:latin typeface="Calibri"/>
                <a:ea typeface="Calibri"/>
                <a:cs typeface="Calibri"/>
                <a:sym typeface="Calibri"/>
              </a:rPr>
              <a:t>		    					</a:t>
            </a:r>
            <a:endParaRPr sz="1400">
              <a:solidFill>
                <a:schemeClr val="lt1"/>
              </a:solidFill>
              <a:latin typeface="Calibri"/>
              <a:ea typeface="Calibri"/>
              <a:cs typeface="Calibri"/>
              <a:sym typeface="Calibri"/>
            </a:endParaRPr>
          </a:p>
        </p:txBody>
      </p:sp>
      <p:sp>
        <p:nvSpPr>
          <p:cNvPr id="873" name="Google Shape;873;p7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59</a:t>
            </a:fld>
            <a:endParaRPr/>
          </a:p>
        </p:txBody>
      </p:sp>
      <p:pic>
        <p:nvPicPr>
          <p:cNvPr id="874" name="Google Shape;874;p71"/>
          <p:cNvPicPr preferRelativeResize="0"/>
          <p:nvPr/>
        </p:nvPicPr>
        <p:blipFill>
          <a:blip r:embed="rId3">
            <a:alphaModFix/>
          </a:blip>
          <a:stretch>
            <a:fillRect/>
          </a:stretch>
        </p:blipFill>
        <p:spPr>
          <a:xfrm>
            <a:off x="409625" y="978904"/>
            <a:ext cx="8324850" cy="51720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8"/>
          <p:cNvSpPr txBox="1">
            <a:spLocks noGrp="1"/>
          </p:cNvSpPr>
          <p:nvPr>
            <p:ph type="body" idx="1"/>
          </p:nvPr>
        </p:nvSpPr>
        <p:spPr>
          <a:xfrm>
            <a:off x="457200" y="1198975"/>
            <a:ext cx="8229600" cy="4694100"/>
          </a:xfrm>
          <a:prstGeom prst="rect">
            <a:avLst/>
          </a:prstGeom>
          <a:noFill/>
          <a:ln>
            <a:noFill/>
          </a:ln>
        </p:spPr>
        <p:txBody>
          <a:bodyPr spcFirstLastPara="1" wrap="square" lIns="91425" tIns="45700" rIns="91425" bIns="45700" anchor="t" anchorCtr="0">
            <a:normAutofit fontScale="92500" lnSpcReduction="20000"/>
          </a:bodyPr>
          <a:lstStyle/>
          <a:p>
            <a:pPr marL="342900" marR="63500" lvl="0" indent="-340201" algn="l" rtl="0">
              <a:lnSpc>
                <a:spcPct val="150000"/>
              </a:lnSpc>
              <a:spcBef>
                <a:spcPts val="0"/>
              </a:spcBef>
              <a:spcAft>
                <a:spcPts val="0"/>
              </a:spcAft>
              <a:buSzPct val="100000"/>
              <a:buFont typeface="Source Code Pro"/>
              <a:buChar char="•"/>
            </a:pPr>
            <a:r>
              <a:rPr lang="fr-FR" sz="1900">
                <a:latin typeface="Source Code Pro"/>
                <a:ea typeface="Source Code Pro"/>
                <a:cs typeface="Source Code Pro"/>
                <a:sym typeface="Source Code Pro"/>
              </a:rPr>
              <a:t>Fin des années 60 aux années 1980 Unix est le résultat de Bell Labs Recherche (Dennis Ritchie, Brian Kerningham, Ken Thompson, et coll.). </a:t>
            </a:r>
            <a:endParaRPr sz="1900">
              <a:latin typeface="Source Code Pro"/>
              <a:ea typeface="Source Code Pro"/>
              <a:cs typeface="Source Code Pro"/>
              <a:sym typeface="Source Code Pro"/>
            </a:endParaRPr>
          </a:p>
          <a:p>
            <a:pPr marL="342900" marR="63500" lvl="0" indent="-340201" algn="l" rtl="0">
              <a:lnSpc>
                <a:spcPct val="150000"/>
              </a:lnSpc>
              <a:spcBef>
                <a:spcPts val="0"/>
              </a:spcBef>
              <a:spcAft>
                <a:spcPts val="0"/>
              </a:spcAft>
              <a:buSzPct val="100000"/>
              <a:buFont typeface="Source Code Pro"/>
              <a:buChar char="•"/>
            </a:pPr>
            <a:r>
              <a:rPr lang="fr-FR" sz="1900">
                <a:latin typeface="Source Code Pro"/>
                <a:ea typeface="Source Code Pro"/>
                <a:cs typeface="Source Code Pro"/>
                <a:sym typeface="Source Code Pro"/>
              </a:rPr>
              <a:t>Écrit à l'origine en langue assembleur.</a:t>
            </a:r>
            <a:endParaRPr sz="1900">
              <a:latin typeface="Source Code Pro"/>
              <a:ea typeface="Source Code Pro"/>
              <a:cs typeface="Source Code Pro"/>
              <a:sym typeface="Source Code Pro"/>
            </a:endParaRPr>
          </a:p>
          <a:p>
            <a:pPr marL="342900" marR="63500" lvl="0" indent="-340201" algn="l" rtl="0">
              <a:lnSpc>
                <a:spcPct val="150000"/>
              </a:lnSpc>
              <a:spcBef>
                <a:spcPts val="0"/>
              </a:spcBef>
              <a:spcAft>
                <a:spcPts val="0"/>
              </a:spcAft>
              <a:buSzPct val="100000"/>
              <a:buFont typeface="Source Code Pro"/>
              <a:buChar char="•"/>
            </a:pPr>
            <a:r>
              <a:rPr lang="fr-FR" sz="1900">
                <a:latin typeface="Source Code Pro"/>
                <a:ea typeface="Source Code Pro"/>
                <a:cs typeface="Source Code Pro"/>
                <a:sym typeface="Source Code Pro"/>
              </a:rPr>
              <a:t>Unics (Unix) a été nommé en contraste au système d’exploitation Multics du MIT.</a:t>
            </a:r>
            <a:endParaRPr sz="1900">
              <a:latin typeface="Source Code Pro"/>
              <a:ea typeface="Source Code Pro"/>
              <a:cs typeface="Source Code Pro"/>
              <a:sym typeface="Source Code Pro"/>
            </a:endParaRPr>
          </a:p>
          <a:p>
            <a:pPr marL="342900" marR="63500" lvl="0" indent="-340201" algn="l" rtl="0">
              <a:lnSpc>
                <a:spcPct val="150000"/>
              </a:lnSpc>
              <a:spcBef>
                <a:spcPts val="0"/>
              </a:spcBef>
              <a:spcAft>
                <a:spcPts val="0"/>
              </a:spcAft>
              <a:buSzPct val="100000"/>
              <a:buFont typeface="Source Code Pro"/>
              <a:buChar char="•"/>
            </a:pPr>
            <a:r>
              <a:rPr lang="fr-FR" sz="1900">
                <a:latin typeface="Source Code Pro"/>
                <a:ea typeface="Source Code Pro"/>
                <a:cs typeface="Source Code Pro"/>
                <a:sym typeface="Source Code Pro"/>
              </a:rPr>
              <a:t>Berkeley Software Distribution (BSD) ou Berkeley Unix dérivé de Bell Le travail des laboratoires est dû en partie au gouvernement les accords de monopole.</a:t>
            </a:r>
            <a:endParaRPr sz="1900">
              <a:latin typeface="Source Code Pro"/>
              <a:ea typeface="Source Code Pro"/>
              <a:cs typeface="Source Code Pro"/>
              <a:sym typeface="Source Code Pro"/>
            </a:endParaRPr>
          </a:p>
          <a:p>
            <a:pPr marL="342900" marR="63500" lvl="0" indent="-340201" algn="l" rtl="0">
              <a:lnSpc>
                <a:spcPct val="150000"/>
              </a:lnSpc>
              <a:spcBef>
                <a:spcPts val="0"/>
              </a:spcBef>
              <a:spcAft>
                <a:spcPts val="0"/>
              </a:spcAft>
              <a:buSzPct val="100000"/>
              <a:buFont typeface="Source Code Pro"/>
              <a:buChar char="•"/>
            </a:pPr>
            <a:r>
              <a:rPr lang="fr-FR" sz="1900">
                <a:latin typeface="Source Code Pro"/>
                <a:ea typeface="Source Code Pro"/>
                <a:cs typeface="Source Code Pro"/>
                <a:sym typeface="Source Code Pro"/>
              </a:rPr>
              <a:t>Unix a conduit à la famille BSD de les systèmes d’exploitation</a:t>
            </a:r>
            <a:endParaRPr sz="1900">
              <a:latin typeface="Source Code Pro"/>
              <a:ea typeface="Source Code Pro"/>
              <a:cs typeface="Source Code Pro"/>
              <a:sym typeface="Source Code Pro"/>
            </a:endParaRPr>
          </a:p>
          <a:p>
            <a:pPr marL="342900" marR="63500" lvl="0" indent="0" algn="l" rtl="0">
              <a:lnSpc>
                <a:spcPct val="150000"/>
              </a:lnSpc>
              <a:spcBef>
                <a:spcPts val="0"/>
              </a:spcBef>
              <a:spcAft>
                <a:spcPts val="0"/>
              </a:spcAft>
              <a:buNone/>
            </a:pPr>
            <a:r>
              <a:rPr lang="fr-FR" sz="1900">
                <a:latin typeface="Source Code Pro"/>
                <a:ea typeface="Source Code Pro"/>
                <a:cs typeface="Source Code Pro"/>
                <a:sym typeface="Source Code Pro"/>
              </a:rPr>
              <a:t> dans les années 1990.</a:t>
            </a:r>
            <a:endParaRPr sz="1900">
              <a:latin typeface="Source Code Pro"/>
              <a:ea typeface="Source Code Pro"/>
              <a:cs typeface="Source Code Pro"/>
              <a:sym typeface="Source Code Pro"/>
            </a:endParaRPr>
          </a:p>
          <a:p>
            <a:pPr marL="342900" lvl="0" indent="0" algn="just" rtl="0">
              <a:lnSpc>
                <a:spcPct val="115000"/>
              </a:lnSpc>
              <a:spcBef>
                <a:spcPts val="400"/>
              </a:spcBef>
              <a:spcAft>
                <a:spcPts val="0"/>
              </a:spcAft>
              <a:buNone/>
            </a:pPr>
            <a:endParaRPr sz="2000">
              <a:latin typeface="Times New Roman"/>
              <a:ea typeface="Times New Roman"/>
              <a:cs typeface="Times New Roman"/>
              <a:sym typeface="Times New Roman"/>
            </a:endParaRPr>
          </a:p>
        </p:txBody>
      </p:sp>
      <p:sp>
        <p:nvSpPr>
          <p:cNvPr id="143" name="Google Shape;143;p18"/>
          <p:cNvSpPr/>
          <p:nvPr/>
        </p:nvSpPr>
        <p:spPr>
          <a:xfrm>
            <a:off x="142844" y="104604"/>
            <a:ext cx="3000300"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rgbClr val="FFFFFF"/>
                </a:solidFill>
                <a:latin typeface="Calibri"/>
                <a:ea typeface="Calibri"/>
                <a:cs typeface="Calibri"/>
                <a:sym typeface="Calibri"/>
              </a:rPr>
              <a:t>Linux </a:t>
            </a:r>
            <a:endParaRPr sz="1800" b="0" i="0" u="none" strike="noStrike" cap="none">
              <a:solidFill>
                <a:srgbClr val="FFFFFF"/>
              </a:solidFill>
              <a:latin typeface="Calibri"/>
              <a:ea typeface="Calibri"/>
              <a:cs typeface="Calibri"/>
              <a:sym typeface="Calibri"/>
            </a:endParaRPr>
          </a:p>
        </p:txBody>
      </p:sp>
      <p:sp>
        <p:nvSpPr>
          <p:cNvPr id="144" name="Google Shape;144;p18"/>
          <p:cNvSpPr/>
          <p:nvPr/>
        </p:nvSpPr>
        <p:spPr>
          <a:xfrm>
            <a:off x="3143240" y="71414"/>
            <a:ext cx="5857800"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366092"/>
                </a:solidFill>
                <a:latin typeface="Calibri"/>
                <a:ea typeface="Calibri"/>
                <a:cs typeface="Calibri"/>
                <a:sym typeface="Calibri"/>
              </a:rPr>
              <a:t>Chapitre 1: Présentation</a:t>
            </a:r>
            <a:endParaRPr sz="1800" b="0" i="0" u="none" strike="noStrike" cap="none">
              <a:solidFill>
                <a:srgbClr val="366092"/>
              </a:solidFill>
              <a:latin typeface="Calibri"/>
              <a:ea typeface="Calibri"/>
              <a:cs typeface="Calibri"/>
              <a:sym typeface="Calibri"/>
            </a:endParaRPr>
          </a:p>
        </p:txBody>
      </p:sp>
      <p:sp>
        <p:nvSpPr>
          <p:cNvPr id="145" name="Google Shape;145;p18"/>
          <p:cNvSpPr/>
          <p:nvPr/>
        </p:nvSpPr>
        <p:spPr>
          <a:xfrm>
            <a:off x="142844" y="428604"/>
            <a:ext cx="8858400" cy="428700"/>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1" i="0" u="none" strike="noStrike" cap="none">
                <a:solidFill>
                  <a:srgbClr val="0070C0"/>
                </a:solidFill>
                <a:latin typeface="Calibri"/>
                <a:ea typeface="Calibri"/>
                <a:cs typeface="Calibri"/>
                <a:sym typeface="Calibri"/>
              </a:rPr>
              <a:t>Historique </a:t>
            </a:r>
            <a:r>
              <a:rPr lang="fr-FR" sz="2400" b="1">
                <a:solidFill>
                  <a:srgbClr val="0070C0"/>
                </a:solidFill>
                <a:latin typeface="Calibri"/>
                <a:ea typeface="Calibri"/>
                <a:cs typeface="Calibri"/>
                <a:sym typeface="Calibri"/>
              </a:rPr>
              <a:t>de L</a:t>
            </a:r>
            <a:r>
              <a:rPr lang="fr-FR" sz="2400" b="1" i="0" u="none" strike="noStrike" cap="none">
                <a:solidFill>
                  <a:srgbClr val="0070C0"/>
                </a:solidFill>
                <a:latin typeface="Calibri"/>
                <a:ea typeface="Calibri"/>
                <a:cs typeface="Calibri"/>
                <a:sym typeface="Calibri"/>
              </a:rPr>
              <a:t>UNIX</a:t>
            </a:r>
            <a:endParaRPr b="1"/>
          </a:p>
        </p:txBody>
      </p:sp>
      <p:sp>
        <p:nvSpPr>
          <p:cNvPr id="146" name="Google Shape;146;p18"/>
          <p:cNvSpPr/>
          <p:nvPr/>
        </p:nvSpPr>
        <p:spPr>
          <a:xfrm>
            <a:off x="142844" y="6357958"/>
            <a:ext cx="8858400" cy="285900"/>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fadeDir="5400012"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FFFFFF"/>
                </a:solidFill>
                <a:latin typeface="Calibri"/>
                <a:ea typeface="Calibri"/>
                <a:cs typeface="Calibri"/>
                <a:sym typeface="Calibri"/>
              </a:rPr>
              <a:t>		    					</a:t>
            </a:r>
            <a:endParaRPr sz="1400" b="0" i="0" u="none" strike="noStrike" cap="none">
              <a:solidFill>
                <a:srgbClr val="FFFFFF"/>
              </a:solidFill>
              <a:latin typeface="Calibri"/>
              <a:ea typeface="Calibri"/>
              <a:cs typeface="Calibri"/>
              <a:sym typeface="Calibri"/>
            </a:endParaRPr>
          </a:p>
        </p:txBody>
      </p:sp>
      <p:sp>
        <p:nvSpPr>
          <p:cNvPr id="147" name="Google Shape;147;p1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6</a:t>
            </a:fld>
            <a:endParaRPr/>
          </a:p>
        </p:txBody>
      </p:sp>
      <p:pic>
        <p:nvPicPr>
          <p:cNvPr id="148" name="Google Shape;148;p18"/>
          <p:cNvPicPr preferRelativeResize="0"/>
          <p:nvPr/>
        </p:nvPicPr>
        <p:blipFill>
          <a:blip r:embed="rId3">
            <a:alphaModFix/>
          </a:blip>
          <a:stretch>
            <a:fillRect/>
          </a:stretch>
        </p:blipFill>
        <p:spPr>
          <a:xfrm>
            <a:off x="7354550" y="4301650"/>
            <a:ext cx="1260400" cy="12730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72"/>
          <p:cNvSpPr/>
          <p:nvPr/>
        </p:nvSpPr>
        <p:spPr>
          <a:xfrm>
            <a:off x="142844" y="104604"/>
            <a:ext cx="3000300"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Linux </a:t>
            </a:r>
            <a:endParaRPr/>
          </a:p>
        </p:txBody>
      </p:sp>
      <p:sp>
        <p:nvSpPr>
          <p:cNvPr id="880" name="Google Shape;880;p72"/>
          <p:cNvSpPr/>
          <p:nvPr/>
        </p:nvSpPr>
        <p:spPr>
          <a:xfrm>
            <a:off x="3143240" y="71414"/>
            <a:ext cx="5857800"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2: Les commandes de bases (Suite)</a:t>
            </a:r>
            <a:endParaRPr/>
          </a:p>
        </p:txBody>
      </p:sp>
      <p:sp>
        <p:nvSpPr>
          <p:cNvPr id="881" name="Google Shape;881;p72"/>
          <p:cNvSpPr/>
          <p:nvPr/>
        </p:nvSpPr>
        <p:spPr>
          <a:xfrm>
            <a:off x="142844" y="428604"/>
            <a:ext cx="8858400" cy="428700"/>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Application find</a:t>
            </a:r>
            <a:endParaRPr/>
          </a:p>
        </p:txBody>
      </p:sp>
      <p:sp>
        <p:nvSpPr>
          <p:cNvPr id="882" name="Google Shape;882;p72"/>
          <p:cNvSpPr/>
          <p:nvPr/>
        </p:nvSpPr>
        <p:spPr>
          <a:xfrm>
            <a:off x="142844" y="6357958"/>
            <a:ext cx="8858400" cy="285900"/>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fadeDir="5400012"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chemeClr val="lt1"/>
                </a:solidFill>
                <a:latin typeface="Calibri"/>
                <a:ea typeface="Calibri"/>
                <a:cs typeface="Calibri"/>
                <a:sym typeface="Calibri"/>
              </a:rPr>
              <a:t>		    					</a:t>
            </a:r>
            <a:endParaRPr sz="1400">
              <a:solidFill>
                <a:schemeClr val="lt1"/>
              </a:solidFill>
              <a:latin typeface="Calibri"/>
              <a:ea typeface="Calibri"/>
              <a:cs typeface="Calibri"/>
              <a:sym typeface="Calibri"/>
            </a:endParaRPr>
          </a:p>
        </p:txBody>
      </p:sp>
      <p:sp>
        <p:nvSpPr>
          <p:cNvPr id="883" name="Google Shape;883;p7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60</a:t>
            </a:fld>
            <a:endParaRPr/>
          </a:p>
        </p:txBody>
      </p:sp>
      <p:sp>
        <p:nvSpPr>
          <p:cNvPr id="884" name="Google Shape;884;p72"/>
          <p:cNvSpPr/>
          <p:nvPr/>
        </p:nvSpPr>
        <p:spPr>
          <a:xfrm>
            <a:off x="826425" y="1181925"/>
            <a:ext cx="8033400" cy="4967700"/>
          </a:xfrm>
          <a:prstGeom prst="rect">
            <a:avLst/>
          </a:prstGeom>
          <a:noFill/>
          <a:ln>
            <a:noFill/>
          </a:ln>
        </p:spPr>
        <p:txBody>
          <a:bodyPr spcFirstLastPara="1" wrap="square" lIns="91425" tIns="45700" rIns="91425" bIns="45700" anchor="t" anchorCtr="0">
            <a:noAutofit/>
          </a:bodyPr>
          <a:lstStyle/>
          <a:p>
            <a:pPr marL="339725" marR="0" lvl="0" indent="-307975" algn="l" rtl="0">
              <a:lnSpc>
                <a:spcPct val="115000"/>
              </a:lnSpc>
              <a:spcBef>
                <a:spcPts val="0"/>
              </a:spcBef>
              <a:spcAft>
                <a:spcPts val="0"/>
              </a:spcAft>
              <a:buClr>
                <a:srgbClr val="006666"/>
              </a:buClr>
              <a:buSzPts val="2400"/>
              <a:buFont typeface="Times New Roman"/>
              <a:buChar char="▪"/>
            </a:pPr>
            <a:r>
              <a:rPr lang="fr-FR" sz="2200">
                <a:solidFill>
                  <a:srgbClr val="FF0000"/>
                </a:solidFill>
                <a:latin typeface="Times New Roman"/>
                <a:ea typeface="Times New Roman"/>
                <a:cs typeface="Times New Roman"/>
                <a:sym typeface="Times New Roman"/>
              </a:rPr>
              <a:t>Exercice:</a:t>
            </a:r>
            <a:r>
              <a:rPr lang="fr-FR" sz="300">
                <a:solidFill>
                  <a:schemeClr val="dk1"/>
                </a:solidFill>
                <a:latin typeface="Times New Roman"/>
                <a:ea typeface="Times New Roman"/>
                <a:cs typeface="Times New Roman"/>
                <a:sym typeface="Times New Roman"/>
              </a:rPr>
              <a:t> </a:t>
            </a:r>
            <a:endParaRPr sz="1000">
              <a:solidFill>
                <a:schemeClr val="dk1"/>
              </a:solidFill>
              <a:latin typeface="Times New Roman"/>
              <a:ea typeface="Times New Roman"/>
              <a:cs typeface="Times New Roman"/>
              <a:sym typeface="Times New Roman"/>
            </a:endParaRPr>
          </a:p>
          <a:p>
            <a:pPr marL="0" lvl="0" indent="0" algn="l" rtl="0">
              <a:lnSpc>
                <a:spcPct val="80000"/>
              </a:lnSpc>
              <a:spcBef>
                <a:spcPts val="475"/>
              </a:spcBef>
              <a:spcAft>
                <a:spcPts val="0"/>
              </a:spcAft>
              <a:buNone/>
            </a:pPr>
            <a:endParaRPr sz="1100">
              <a:solidFill>
                <a:schemeClr val="dk1"/>
              </a:solidFill>
            </a:endParaRPr>
          </a:p>
          <a:p>
            <a:pPr marL="457200" lvl="0" indent="-304800" algn="l" rtl="0">
              <a:lnSpc>
                <a:spcPct val="200000"/>
              </a:lnSpc>
              <a:spcBef>
                <a:spcPts val="1200"/>
              </a:spcBef>
              <a:spcAft>
                <a:spcPts val="0"/>
              </a:spcAft>
              <a:buClr>
                <a:schemeClr val="dk1"/>
              </a:buClr>
              <a:buSzPts val="1200"/>
              <a:buAutoNum type="arabicPeriod"/>
            </a:pPr>
            <a:r>
              <a:rPr lang="fr-FR" sz="1200">
                <a:solidFill>
                  <a:schemeClr val="dk1"/>
                </a:solidFill>
              </a:rPr>
              <a:t>chercher les fichiers vides  dans votre home et les supprimer</a:t>
            </a:r>
            <a:endParaRPr sz="1200">
              <a:solidFill>
                <a:schemeClr val="dk1"/>
              </a:solidFill>
            </a:endParaRPr>
          </a:p>
          <a:p>
            <a:pPr marL="457200" lvl="0" indent="-304800" algn="l" rtl="0">
              <a:lnSpc>
                <a:spcPct val="200000"/>
              </a:lnSpc>
              <a:spcBef>
                <a:spcPts val="0"/>
              </a:spcBef>
              <a:spcAft>
                <a:spcPts val="0"/>
              </a:spcAft>
              <a:buClr>
                <a:schemeClr val="dk1"/>
              </a:buClr>
              <a:buSzPts val="1200"/>
              <a:buAutoNum type="arabicPeriod"/>
            </a:pPr>
            <a:r>
              <a:rPr lang="fr-FR" sz="1200">
                <a:solidFill>
                  <a:schemeClr val="dk1"/>
                </a:solidFill>
              </a:rPr>
              <a:t>Localisez et répertoriez tous les fichiers texte (fichiers avec l'extension </a:t>
            </a:r>
            <a:r>
              <a:rPr lang="fr-FR" sz="1200">
                <a:solidFill>
                  <a:srgbClr val="188038"/>
                </a:solidFill>
                <a:latin typeface="Roboto Mono"/>
                <a:ea typeface="Roboto Mono"/>
                <a:cs typeface="Roboto Mono"/>
                <a:sym typeface="Roboto Mono"/>
              </a:rPr>
              <a:t>.txt</a:t>
            </a:r>
            <a:r>
              <a:rPr lang="fr-FR" sz="1200">
                <a:solidFill>
                  <a:schemeClr val="dk1"/>
                </a:solidFill>
              </a:rPr>
              <a:t>) dans le répertoire actuel et ses sous-répertoires.</a:t>
            </a:r>
            <a:endParaRPr sz="1200">
              <a:solidFill>
                <a:schemeClr val="dk1"/>
              </a:solidFill>
            </a:endParaRPr>
          </a:p>
          <a:p>
            <a:pPr marL="457200" lvl="0" indent="-304800" algn="l" rtl="0">
              <a:lnSpc>
                <a:spcPct val="200000"/>
              </a:lnSpc>
              <a:spcBef>
                <a:spcPts val="0"/>
              </a:spcBef>
              <a:spcAft>
                <a:spcPts val="0"/>
              </a:spcAft>
              <a:buClr>
                <a:schemeClr val="dk1"/>
              </a:buClr>
              <a:buSzPts val="1200"/>
              <a:buAutoNum type="arabicPeriod"/>
            </a:pPr>
            <a:r>
              <a:rPr lang="fr-FR" sz="1200">
                <a:solidFill>
                  <a:schemeClr val="dk1"/>
                </a:solidFill>
              </a:rPr>
              <a:t>Identifiez et répertoriez tous les fichiers modifiés au cours des 7 derniers jours dans un répertoire spécifique.</a:t>
            </a:r>
            <a:endParaRPr sz="1200">
              <a:solidFill>
                <a:schemeClr val="dk1"/>
              </a:solidFill>
            </a:endParaRPr>
          </a:p>
          <a:p>
            <a:pPr marL="457200" lvl="0" indent="-304800" algn="l" rtl="0">
              <a:lnSpc>
                <a:spcPct val="200000"/>
              </a:lnSpc>
              <a:spcBef>
                <a:spcPts val="0"/>
              </a:spcBef>
              <a:spcAft>
                <a:spcPts val="0"/>
              </a:spcAft>
              <a:buClr>
                <a:schemeClr val="dk1"/>
              </a:buClr>
              <a:buSzPts val="1200"/>
              <a:buAutoNum type="arabicPeriod"/>
            </a:pPr>
            <a:r>
              <a:rPr lang="fr-FR" sz="1200">
                <a:solidFill>
                  <a:schemeClr val="dk1"/>
                </a:solidFill>
              </a:rPr>
              <a:t>Recherchez et répertoriez tous les répertoires (dossiers) dans le répertoire de l'utilisateur.</a:t>
            </a:r>
            <a:endParaRPr sz="1200">
              <a:solidFill>
                <a:schemeClr val="dk1"/>
              </a:solidFill>
            </a:endParaRPr>
          </a:p>
          <a:p>
            <a:pPr marL="457200" lvl="0" indent="-304800" algn="l" rtl="0">
              <a:lnSpc>
                <a:spcPct val="200000"/>
              </a:lnSpc>
              <a:spcBef>
                <a:spcPts val="0"/>
              </a:spcBef>
              <a:spcAft>
                <a:spcPts val="0"/>
              </a:spcAft>
              <a:buClr>
                <a:schemeClr val="dk1"/>
              </a:buClr>
              <a:buSzPts val="1200"/>
              <a:buAutoNum type="arabicPeriod"/>
            </a:pPr>
            <a:r>
              <a:rPr lang="fr-FR" sz="1200">
                <a:solidFill>
                  <a:schemeClr val="dk1"/>
                </a:solidFill>
              </a:rPr>
              <a:t>Localisez et répertoriez tous les fichiers exécutables dans un répertoire particulier et ses sous-répertoires.</a:t>
            </a:r>
            <a:endParaRPr sz="1200">
              <a:solidFill>
                <a:schemeClr val="dk1"/>
              </a:solidFill>
            </a:endParaRPr>
          </a:p>
          <a:p>
            <a:pPr marL="457200" lvl="0" indent="-304800" algn="l" rtl="0">
              <a:lnSpc>
                <a:spcPct val="200000"/>
              </a:lnSpc>
              <a:spcBef>
                <a:spcPts val="0"/>
              </a:spcBef>
              <a:spcAft>
                <a:spcPts val="0"/>
              </a:spcAft>
              <a:buClr>
                <a:schemeClr val="dk1"/>
              </a:buClr>
              <a:buSzPts val="1200"/>
              <a:buAutoNum type="arabicPeriod"/>
            </a:pPr>
            <a:r>
              <a:rPr lang="fr-FR" sz="1200">
                <a:solidFill>
                  <a:schemeClr val="dk1"/>
                </a:solidFill>
              </a:rPr>
              <a:t>Trouvez un fichier nommé "exemple.txt" dans l'ensemble du système de fichiers, en lançant la recherche à partir du répertoire racine </a:t>
            </a:r>
            <a:r>
              <a:rPr lang="fr-FR" sz="1200">
                <a:solidFill>
                  <a:srgbClr val="188038"/>
                </a:solidFill>
                <a:latin typeface="Roboto Mono"/>
                <a:ea typeface="Roboto Mono"/>
                <a:cs typeface="Roboto Mono"/>
                <a:sym typeface="Roboto Mono"/>
              </a:rPr>
              <a:t>/</a:t>
            </a:r>
            <a:endParaRPr sz="1200">
              <a:solidFill>
                <a:srgbClr val="188038"/>
              </a:solidFill>
              <a:latin typeface="Roboto Mono"/>
              <a:ea typeface="Roboto Mono"/>
              <a:cs typeface="Roboto Mono"/>
              <a:sym typeface="Roboto Mono"/>
            </a:endParaRPr>
          </a:p>
          <a:p>
            <a:pPr marL="457200" lvl="0" indent="-304800" algn="l" rtl="0">
              <a:lnSpc>
                <a:spcPct val="200000"/>
              </a:lnSpc>
              <a:spcBef>
                <a:spcPts val="0"/>
              </a:spcBef>
              <a:spcAft>
                <a:spcPts val="0"/>
              </a:spcAft>
              <a:buClr>
                <a:schemeClr val="dk1"/>
              </a:buClr>
              <a:buSzPts val="1200"/>
              <a:buAutoNum type="arabicPeriod"/>
            </a:pPr>
            <a:r>
              <a:rPr lang="fr-FR" sz="1200">
                <a:solidFill>
                  <a:schemeClr val="dk1"/>
                </a:solidFill>
              </a:rPr>
              <a:t>Cherche tous les fichiers dépassant 100 Mo et les supprimer avec confirmation</a:t>
            </a:r>
            <a:endParaRPr sz="1200">
              <a:solidFill>
                <a:schemeClr val="dk1"/>
              </a:solidFill>
            </a:endParaRPr>
          </a:p>
          <a:p>
            <a:pPr marL="0" marR="0" lvl="0" indent="0" algn="l" rtl="0">
              <a:lnSpc>
                <a:spcPct val="80000"/>
              </a:lnSpc>
              <a:spcBef>
                <a:spcPts val="1200"/>
              </a:spcBef>
              <a:spcAft>
                <a:spcPts val="0"/>
              </a:spcAft>
              <a:buNone/>
            </a:pPr>
            <a:endParaRPr sz="1100">
              <a:solidFill>
                <a:schemeClr val="dk1"/>
              </a:solidFill>
            </a:endParaRPr>
          </a:p>
          <a:p>
            <a:pPr marL="0" marR="0" lvl="0" indent="0" algn="l" rtl="0">
              <a:lnSpc>
                <a:spcPct val="80000"/>
              </a:lnSpc>
              <a:spcBef>
                <a:spcPts val="475"/>
              </a:spcBef>
              <a:spcAft>
                <a:spcPts val="0"/>
              </a:spcAft>
              <a:buNone/>
            </a:pPr>
            <a:endParaRPr sz="1100">
              <a:solidFill>
                <a:schemeClr val="dk1"/>
              </a:solidFill>
            </a:endParaRPr>
          </a:p>
          <a:p>
            <a:pPr marL="0" marR="0" lvl="0" indent="0" algn="l" rtl="0">
              <a:lnSpc>
                <a:spcPct val="80000"/>
              </a:lnSpc>
              <a:spcBef>
                <a:spcPts val="475"/>
              </a:spcBef>
              <a:spcAft>
                <a:spcPts val="0"/>
              </a:spcAft>
              <a:buNone/>
            </a:pPr>
            <a:endParaRPr sz="2000">
              <a:solidFill>
                <a:srgbClr val="7F6000"/>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73"/>
          <p:cNvSpPr/>
          <p:nvPr/>
        </p:nvSpPr>
        <p:spPr>
          <a:xfrm>
            <a:off x="142844" y="104604"/>
            <a:ext cx="3000300"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Linux </a:t>
            </a:r>
            <a:endParaRPr/>
          </a:p>
        </p:txBody>
      </p:sp>
      <p:sp>
        <p:nvSpPr>
          <p:cNvPr id="890" name="Google Shape;890;p73"/>
          <p:cNvSpPr/>
          <p:nvPr/>
        </p:nvSpPr>
        <p:spPr>
          <a:xfrm>
            <a:off x="3143240" y="71414"/>
            <a:ext cx="5857800"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2: Les commandes de bases (Suite)</a:t>
            </a:r>
            <a:endParaRPr/>
          </a:p>
        </p:txBody>
      </p:sp>
      <p:sp>
        <p:nvSpPr>
          <p:cNvPr id="891" name="Google Shape;891;p73"/>
          <p:cNvSpPr/>
          <p:nvPr/>
        </p:nvSpPr>
        <p:spPr>
          <a:xfrm>
            <a:off x="142844" y="428604"/>
            <a:ext cx="8858400" cy="428700"/>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TP</a:t>
            </a:r>
            <a:endParaRPr/>
          </a:p>
        </p:txBody>
      </p:sp>
      <p:sp>
        <p:nvSpPr>
          <p:cNvPr id="892" name="Google Shape;892;p73"/>
          <p:cNvSpPr/>
          <p:nvPr/>
        </p:nvSpPr>
        <p:spPr>
          <a:xfrm>
            <a:off x="142844" y="6357958"/>
            <a:ext cx="8858400" cy="285900"/>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fadeDir="5400012"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chemeClr val="lt1"/>
                </a:solidFill>
                <a:latin typeface="Calibri"/>
                <a:ea typeface="Calibri"/>
                <a:cs typeface="Calibri"/>
                <a:sym typeface="Calibri"/>
              </a:rPr>
              <a:t>		    					</a:t>
            </a:r>
            <a:endParaRPr sz="1400">
              <a:solidFill>
                <a:schemeClr val="lt1"/>
              </a:solidFill>
              <a:latin typeface="Calibri"/>
              <a:ea typeface="Calibri"/>
              <a:cs typeface="Calibri"/>
              <a:sym typeface="Calibri"/>
            </a:endParaRPr>
          </a:p>
        </p:txBody>
      </p:sp>
      <p:sp>
        <p:nvSpPr>
          <p:cNvPr id="893" name="Google Shape;893;p7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61</a:t>
            </a:fld>
            <a:endParaRPr/>
          </a:p>
        </p:txBody>
      </p:sp>
      <p:sp>
        <p:nvSpPr>
          <p:cNvPr id="894" name="Google Shape;894;p73"/>
          <p:cNvSpPr/>
          <p:nvPr/>
        </p:nvSpPr>
        <p:spPr>
          <a:xfrm>
            <a:off x="826425" y="1181925"/>
            <a:ext cx="8033400" cy="4967700"/>
          </a:xfrm>
          <a:prstGeom prst="rect">
            <a:avLst/>
          </a:prstGeom>
          <a:noFill/>
          <a:ln>
            <a:noFill/>
          </a:ln>
        </p:spPr>
        <p:txBody>
          <a:bodyPr spcFirstLastPara="1" wrap="square" lIns="91425" tIns="45700" rIns="91425" bIns="45700" anchor="t" anchorCtr="0">
            <a:noAutofit/>
          </a:bodyPr>
          <a:lstStyle/>
          <a:p>
            <a:pPr marL="457200" lvl="0" indent="0" algn="l" rtl="0">
              <a:lnSpc>
                <a:spcPct val="200000"/>
              </a:lnSpc>
              <a:spcBef>
                <a:spcPts val="1200"/>
              </a:spcBef>
              <a:spcAft>
                <a:spcPts val="0"/>
              </a:spcAft>
              <a:buNone/>
            </a:pPr>
            <a:r>
              <a:rPr lang="fr-FR" sz="3400">
                <a:solidFill>
                  <a:srgbClr val="FF0000"/>
                </a:solidFill>
                <a:latin typeface="Times New Roman"/>
                <a:ea typeface="Times New Roman"/>
                <a:cs typeface="Times New Roman"/>
                <a:sym typeface="Times New Roman"/>
              </a:rPr>
              <a:t>TP2 - ici </a:t>
            </a:r>
            <a:endParaRPr sz="2400">
              <a:solidFill>
                <a:schemeClr val="dk1"/>
              </a:solidFill>
            </a:endParaRPr>
          </a:p>
          <a:p>
            <a:pPr marL="0" marR="0" lvl="0" indent="0" algn="l" rtl="0">
              <a:lnSpc>
                <a:spcPct val="80000"/>
              </a:lnSpc>
              <a:spcBef>
                <a:spcPts val="1200"/>
              </a:spcBef>
              <a:spcAft>
                <a:spcPts val="0"/>
              </a:spcAft>
              <a:buNone/>
            </a:pPr>
            <a:endParaRPr sz="1100">
              <a:solidFill>
                <a:schemeClr val="dk1"/>
              </a:solidFill>
            </a:endParaRPr>
          </a:p>
          <a:p>
            <a:pPr marL="0" marR="0" lvl="0" indent="0" algn="l" rtl="0">
              <a:lnSpc>
                <a:spcPct val="80000"/>
              </a:lnSpc>
              <a:spcBef>
                <a:spcPts val="475"/>
              </a:spcBef>
              <a:spcAft>
                <a:spcPts val="0"/>
              </a:spcAft>
              <a:buNone/>
            </a:pPr>
            <a:endParaRPr sz="1100">
              <a:solidFill>
                <a:schemeClr val="dk1"/>
              </a:solidFill>
            </a:endParaRPr>
          </a:p>
          <a:p>
            <a:pPr marL="0" marR="0" lvl="0" indent="0" algn="l" rtl="0">
              <a:lnSpc>
                <a:spcPct val="80000"/>
              </a:lnSpc>
              <a:spcBef>
                <a:spcPts val="475"/>
              </a:spcBef>
              <a:spcAft>
                <a:spcPts val="0"/>
              </a:spcAft>
              <a:buNone/>
            </a:pPr>
            <a:endParaRPr sz="2000">
              <a:solidFill>
                <a:srgbClr val="7F6000"/>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74"/>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a:p>
        </p:txBody>
      </p:sp>
      <p:sp>
        <p:nvSpPr>
          <p:cNvPr id="901" name="Google Shape;901;p74"/>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3: Droits d’accès aux fichiers</a:t>
            </a:r>
            <a:endParaRPr/>
          </a:p>
        </p:txBody>
      </p:sp>
      <p:sp>
        <p:nvSpPr>
          <p:cNvPr id="902" name="Google Shape;902;p74"/>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903" name="Google Shape;903;p74"/>
          <p:cNvSpPr txBox="1"/>
          <p:nvPr/>
        </p:nvSpPr>
        <p:spPr>
          <a:xfrm>
            <a:off x="142844" y="2928934"/>
            <a:ext cx="8786874" cy="642942"/>
          </a:xfrm>
          <a:prstGeom prst="rect">
            <a:avLst/>
          </a:prstGeom>
          <a:solidFill>
            <a:schemeClr val="lt1"/>
          </a:solidFill>
          <a:ln>
            <a:noFill/>
          </a:ln>
        </p:spPr>
        <p:txBody>
          <a:bodyPr spcFirstLastPara="1" wrap="square" lIns="91425" tIns="45700" rIns="91425" bIns="45700" anchor="ctr" anchorCtr="0">
            <a:normAutofit fontScale="92500" lnSpcReduction="20000"/>
          </a:bodyPr>
          <a:lstStyle/>
          <a:p>
            <a:pPr marL="0" marR="0" lvl="0" indent="0" algn="ctr" rtl="0">
              <a:lnSpc>
                <a:spcPct val="100000"/>
              </a:lnSpc>
              <a:spcBef>
                <a:spcPts val="0"/>
              </a:spcBef>
              <a:spcAft>
                <a:spcPts val="0"/>
              </a:spcAft>
              <a:buClr>
                <a:srgbClr val="366092"/>
              </a:buClr>
              <a:buSzPct val="100000"/>
              <a:buFont typeface="Calibri"/>
              <a:buNone/>
            </a:pPr>
            <a:r>
              <a:rPr lang="fr-FR" sz="4400" b="0" i="0" u="none" strike="noStrike" cap="none">
                <a:solidFill>
                  <a:srgbClr val="366092"/>
                </a:solidFill>
                <a:latin typeface="Calibri"/>
                <a:ea typeface="Calibri"/>
                <a:cs typeface="Calibri"/>
                <a:sym typeface="Calibri"/>
              </a:rPr>
              <a:t>Droits d’accès aux fichiers</a:t>
            </a:r>
            <a:endParaRPr/>
          </a:p>
        </p:txBody>
      </p:sp>
      <p:sp>
        <p:nvSpPr>
          <p:cNvPr id="904" name="Google Shape;904;p7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62</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0" name="Google Shape;910;p75"/>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a:p>
        </p:txBody>
      </p:sp>
      <p:sp>
        <p:nvSpPr>
          <p:cNvPr id="911" name="Google Shape;911;p75"/>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3: Droits d’accès aux fichiers</a:t>
            </a:r>
            <a:endParaRPr/>
          </a:p>
        </p:txBody>
      </p:sp>
      <p:sp>
        <p:nvSpPr>
          <p:cNvPr id="912" name="Google Shape;912;p75"/>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Les droits des fichiers et répertoires</a:t>
            </a:r>
            <a:endParaRPr/>
          </a:p>
        </p:txBody>
      </p:sp>
      <p:sp>
        <p:nvSpPr>
          <p:cNvPr id="913" name="Google Shape;913;p75"/>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914" name="Google Shape;914;p75"/>
          <p:cNvSpPr/>
          <p:nvPr/>
        </p:nvSpPr>
        <p:spPr>
          <a:xfrm>
            <a:off x="500034" y="1285860"/>
            <a:ext cx="7858180" cy="4676152"/>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000"/>
              <a:buFont typeface="Noto Sans Symbols"/>
              <a:buNone/>
            </a:pPr>
            <a:r>
              <a:rPr lang="fr-FR" sz="2000" dirty="0">
                <a:solidFill>
                  <a:schemeClr val="dk1"/>
                </a:solidFill>
                <a:latin typeface="Calibri"/>
                <a:ea typeface="Calibri"/>
                <a:cs typeface="Calibri"/>
                <a:sym typeface="Calibri"/>
              </a:rPr>
              <a:t>Chaque fichier (ou répertoire) possède un ensemble d'attributs définissant les droits d'accès à ce fichier pour tous les utilisateurs du système. </a:t>
            </a:r>
            <a:endParaRPr dirty="0"/>
          </a:p>
          <a:p>
            <a:pPr marL="0" marR="0" lvl="0" indent="0" algn="just" rtl="0">
              <a:lnSpc>
                <a:spcPct val="90000"/>
              </a:lnSpc>
              <a:spcBef>
                <a:spcPts val="600"/>
              </a:spcBef>
              <a:spcAft>
                <a:spcPts val="0"/>
              </a:spcAft>
              <a:buClr>
                <a:schemeClr val="dk1"/>
              </a:buClr>
              <a:buSzPts val="1000"/>
              <a:buFont typeface="Noto Sans Symbols"/>
              <a:buNone/>
            </a:pPr>
            <a:endParaRPr sz="1000" dirty="0">
              <a:solidFill>
                <a:schemeClr val="dk1"/>
              </a:solidFill>
              <a:latin typeface="Times New Roman"/>
              <a:ea typeface="Times New Roman"/>
              <a:cs typeface="Times New Roman"/>
              <a:sym typeface="Times New Roman"/>
            </a:endParaRPr>
          </a:p>
          <a:p>
            <a:pPr marL="0" marR="0" lvl="0" indent="-139700" algn="just" rtl="0">
              <a:lnSpc>
                <a:spcPct val="90000"/>
              </a:lnSpc>
              <a:spcBef>
                <a:spcPts val="600"/>
              </a:spcBef>
              <a:spcAft>
                <a:spcPts val="0"/>
              </a:spcAft>
              <a:buClr>
                <a:schemeClr val="dk1"/>
              </a:buClr>
              <a:buSzPts val="2200"/>
              <a:buFont typeface="Noto Sans Symbols"/>
              <a:buChar char="▪"/>
            </a:pPr>
            <a:r>
              <a:rPr lang="fr-FR" sz="2200" dirty="0">
                <a:solidFill>
                  <a:schemeClr val="dk1"/>
                </a:solidFill>
                <a:latin typeface="Calibri"/>
                <a:ea typeface="Calibri"/>
                <a:cs typeface="Calibri"/>
                <a:sym typeface="Calibri"/>
              </a:rPr>
              <a:t>  Classes d'utilisateurs</a:t>
            </a:r>
            <a:endParaRPr dirty="0"/>
          </a:p>
          <a:p>
            <a:pPr marL="0" marR="0" lvl="0" indent="0" algn="just" rtl="0">
              <a:spcBef>
                <a:spcPts val="0"/>
              </a:spcBef>
              <a:spcAft>
                <a:spcPts val="0"/>
              </a:spcAft>
              <a:buClr>
                <a:schemeClr val="dk1"/>
              </a:buClr>
              <a:buSzPts val="1800"/>
              <a:buFont typeface="Arial"/>
              <a:buNone/>
            </a:pPr>
            <a:r>
              <a:rPr lang="fr-FR" sz="1800" dirty="0">
                <a:solidFill>
                  <a:schemeClr val="dk1"/>
                </a:solidFill>
                <a:latin typeface="Times New Roman"/>
                <a:ea typeface="Times New Roman"/>
                <a:cs typeface="Times New Roman"/>
                <a:sym typeface="Times New Roman"/>
              </a:rPr>
              <a:t>	</a:t>
            </a:r>
            <a:r>
              <a:rPr lang="fr-FR" sz="2000" dirty="0">
                <a:solidFill>
                  <a:schemeClr val="dk1"/>
                </a:solidFill>
                <a:latin typeface="Calibri"/>
                <a:ea typeface="Calibri"/>
                <a:cs typeface="Calibri"/>
                <a:sym typeface="Calibri"/>
              </a:rPr>
              <a:t>Il existe 3 classes d'utilisateurs pouvant éventuellement accéder à un fichier :</a:t>
            </a:r>
            <a:r>
              <a:rPr lang="fr-FR" sz="1800" dirty="0">
                <a:solidFill>
                  <a:schemeClr val="dk1"/>
                </a:solidFill>
                <a:latin typeface="Times New Roman"/>
                <a:ea typeface="Times New Roman"/>
                <a:cs typeface="Times New Roman"/>
                <a:sym typeface="Times New Roman"/>
              </a:rPr>
              <a:t> </a:t>
            </a:r>
            <a:endParaRPr dirty="0"/>
          </a:p>
          <a:p>
            <a:pPr marL="0" marR="0" lvl="0" indent="0" algn="just" rtl="0">
              <a:spcBef>
                <a:spcPts val="0"/>
              </a:spcBef>
              <a:spcAft>
                <a:spcPts val="0"/>
              </a:spcAft>
              <a:buClr>
                <a:schemeClr val="dk1"/>
              </a:buClr>
              <a:buSzPts val="1800"/>
              <a:buFont typeface="Arial"/>
              <a:buNone/>
            </a:pPr>
            <a:endParaRPr sz="1800" dirty="0">
              <a:solidFill>
                <a:schemeClr val="dk1"/>
              </a:solidFill>
              <a:latin typeface="Times New Roman"/>
              <a:ea typeface="Times New Roman"/>
              <a:cs typeface="Times New Roman"/>
              <a:sym typeface="Times New Roman"/>
            </a:endParaRPr>
          </a:p>
          <a:p>
            <a:pPr marL="739775" marR="0" lvl="1" indent="-339725" algn="l" rtl="0">
              <a:lnSpc>
                <a:spcPct val="80000"/>
              </a:lnSpc>
              <a:spcBef>
                <a:spcPts val="475"/>
              </a:spcBef>
              <a:spcAft>
                <a:spcPts val="0"/>
              </a:spcAft>
              <a:buClr>
                <a:srgbClr val="006666"/>
              </a:buClr>
              <a:buSzPts val="1540"/>
              <a:buFont typeface="Noto Sans Symbols"/>
              <a:buChar char="▪"/>
            </a:pPr>
            <a:r>
              <a:rPr lang="fr-FR" sz="2200" b="0" i="0" u="none" strike="noStrike" cap="none" dirty="0">
                <a:solidFill>
                  <a:schemeClr val="dk1"/>
                </a:solidFill>
                <a:latin typeface="Calibri"/>
                <a:ea typeface="Calibri"/>
                <a:cs typeface="Calibri"/>
                <a:sym typeface="Calibri"/>
              </a:rPr>
              <a:t>le propriétaire du fichier (</a:t>
            </a:r>
            <a:r>
              <a:rPr lang="fr-FR" sz="2200" b="1" i="0" u="none" strike="noStrike" cap="none" dirty="0">
                <a:solidFill>
                  <a:schemeClr val="dk1"/>
                </a:solidFill>
                <a:latin typeface="Calibri"/>
                <a:ea typeface="Calibri"/>
                <a:cs typeface="Calibri"/>
                <a:sym typeface="Calibri"/>
              </a:rPr>
              <a:t>U</a:t>
            </a:r>
            <a:r>
              <a:rPr lang="fr-FR" sz="2200" b="0" i="0" u="none" strike="noStrike" cap="none" dirty="0">
                <a:solidFill>
                  <a:schemeClr val="dk1"/>
                </a:solidFill>
                <a:latin typeface="Calibri"/>
                <a:ea typeface="Calibri"/>
                <a:cs typeface="Calibri"/>
                <a:sym typeface="Calibri"/>
              </a:rPr>
              <a:t>ser)</a:t>
            </a:r>
            <a:endParaRPr dirty="0"/>
          </a:p>
          <a:p>
            <a:pPr marL="739775" marR="0" lvl="1" indent="-339725" algn="l" rtl="0">
              <a:lnSpc>
                <a:spcPct val="80000"/>
              </a:lnSpc>
              <a:spcBef>
                <a:spcPts val="475"/>
              </a:spcBef>
              <a:spcAft>
                <a:spcPts val="0"/>
              </a:spcAft>
              <a:buClr>
                <a:srgbClr val="006666"/>
              </a:buClr>
              <a:buSzPts val="1540"/>
              <a:buFont typeface="Noto Sans Symbols"/>
              <a:buChar char="▪"/>
            </a:pPr>
            <a:r>
              <a:rPr lang="fr-FR" sz="2200" b="0" i="0" u="none" strike="noStrike" cap="none" dirty="0">
                <a:solidFill>
                  <a:schemeClr val="dk1"/>
                </a:solidFill>
                <a:latin typeface="Calibri"/>
                <a:ea typeface="Calibri"/>
                <a:cs typeface="Calibri"/>
                <a:sym typeface="Calibri"/>
              </a:rPr>
              <a:t>le groupe dans lequel appartient le propriétaire (</a:t>
            </a:r>
            <a:r>
              <a:rPr lang="fr-FR" sz="2200" b="1" i="0" u="none" strike="noStrike" cap="none" dirty="0">
                <a:solidFill>
                  <a:schemeClr val="dk1"/>
                </a:solidFill>
                <a:latin typeface="Calibri"/>
                <a:ea typeface="Calibri"/>
                <a:cs typeface="Calibri"/>
                <a:sym typeface="Calibri"/>
              </a:rPr>
              <a:t>G</a:t>
            </a:r>
            <a:r>
              <a:rPr lang="fr-FR" sz="2200" b="0" i="0" u="none" strike="noStrike" cap="none" dirty="0">
                <a:solidFill>
                  <a:schemeClr val="dk1"/>
                </a:solidFill>
                <a:latin typeface="Calibri"/>
                <a:ea typeface="Calibri"/>
                <a:cs typeface="Calibri"/>
                <a:sym typeface="Calibri"/>
              </a:rPr>
              <a:t>roup)</a:t>
            </a:r>
            <a:endParaRPr dirty="0"/>
          </a:p>
          <a:p>
            <a:pPr marL="739775" marR="0" lvl="1" indent="-339725" algn="l" rtl="0">
              <a:lnSpc>
                <a:spcPct val="80000"/>
              </a:lnSpc>
              <a:spcBef>
                <a:spcPts val="475"/>
              </a:spcBef>
              <a:spcAft>
                <a:spcPts val="0"/>
              </a:spcAft>
              <a:buClr>
                <a:srgbClr val="006666"/>
              </a:buClr>
              <a:buSzPts val="1540"/>
              <a:buFont typeface="Noto Sans Symbols"/>
              <a:buChar char="▪"/>
            </a:pPr>
            <a:r>
              <a:rPr lang="fr-FR" sz="2200" b="0" i="0" u="none" strike="noStrike" cap="none" dirty="0">
                <a:solidFill>
                  <a:schemeClr val="dk1"/>
                </a:solidFill>
                <a:latin typeface="Calibri"/>
                <a:ea typeface="Calibri"/>
                <a:cs typeface="Calibri"/>
                <a:sym typeface="Calibri"/>
              </a:rPr>
              <a:t>les autres (</a:t>
            </a:r>
            <a:r>
              <a:rPr lang="fr-FR" sz="2200" b="1" i="0" u="none" strike="noStrike" cap="none" dirty="0" err="1">
                <a:solidFill>
                  <a:schemeClr val="dk1"/>
                </a:solidFill>
                <a:latin typeface="Calibri"/>
                <a:ea typeface="Calibri"/>
                <a:cs typeface="Calibri"/>
                <a:sym typeface="Calibri"/>
              </a:rPr>
              <a:t>O</a:t>
            </a:r>
            <a:r>
              <a:rPr lang="fr-FR" sz="2200" b="0" i="0" u="none" strike="noStrike" cap="none" dirty="0" err="1">
                <a:solidFill>
                  <a:schemeClr val="dk1"/>
                </a:solidFill>
                <a:latin typeface="Calibri"/>
                <a:ea typeface="Calibri"/>
                <a:cs typeface="Calibri"/>
                <a:sym typeface="Calibri"/>
              </a:rPr>
              <a:t>thers</a:t>
            </a:r>
            <a:r>
              <a:rPr lang="fr-FR" sz="2200" b="0" i="0" u="none" strike="noStrike" cap="none" dirty="0">
                <a:solidFill>
                  <a:schemeClr val="dk1"/>
                </a:solidFill>
                <a:latin typeface="Calibri"/>
                <a:ea typeface="Calibri"/>
                <a:cs typeface="Calibri"/>
                <a:sym typeface="Calibri"/>
              </a:rPr>
              <a:t>). </a:t>
            </a:r>
            <a:endParaRPr dirty="0"/>
          </a:p>
          <a:p>
            <a:pPr marL="739775" marR="0" lvl="1" indent="-339725" algn="l" rtl="0">
              <a:lnSpc>
                <a:spcPct val="80000"/>
              </a:lnSpc>
              <a:spcBef>
                <a:spcPts val="475"/>
              </a:spcBef>
              <a:spcAft>
                <a:spcPts val="0"/>
              </a:spcAft>
              <a:buNone/>
            </a:pPr>
            <a:endParaRPr sz="22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Clr>
                <a:schemeClr val="dk1"/>
              </a:buClr>
              <a:buSzPts val="1800"/>
              <a:buFont typeface="Arial"/>
              <a:buNone/>
            </a:pPr>
            <a:r>
              <a:rPr lang="fr-FR" sz="1800" dirty="0">
                <a:solidFill>
                  <a:schemeClr val="dk1"/>
                </a:solidFill>
                <a:latin typeface="Times New Roman"/>
                <a:ea typeface="Times New Roman"/>
                <a:cs typeface="Times New Roman"/>
                <a:sym typeface="Times New Roman"/>
              </a:rPr>
              <a:t>	</a:t>
            </a:r>
            <a:r>
              <a:rPr lang="fr-FR" sz="2000" dirty="0" err="1">
                <a:solidFill>
                  <a:schemeClr val="dk1"/>
                </a:solidFill>
                <a:latin typeface="Calibri"/>
                <a:ea typeface="Calibri"/>
                <a:cs typeface="Calibri"/>
                <a:sym typeface="Calibri"/>
              </a:rPr>
              <a:t>A</a:t>
            </a:r>
            <a:r>
              <a:rPr lang="fr-FR" sz="2000" dirty="0">
                <a:solidFill>
                  <a:schemeClr val="dk1"/>
                </a:solidFill>
                <a:latin typeface="Calibri"/>
                <a:ea typeface="Calibri"/>
                <a:cs typeface="Calibri"/>
                <a:sym typeface="Calibri"/>
              </a:rPr>
              <a:t> sa création, un fichier appartient à son auteur. Le propriétaire du fichier peut ensuite </a:t>
            </a:r>
            <a:r>
              <a:rPr lang="fr-FR" sz="2000" dirty="0" smtClean="0">
                <a:solidFill>
                  <a:schemeClr val="dk1"/>
                </a:solidFill>
                <a:latin typeface="Calibri"/>
                <a:ea typeface="Calibri"/>
                <a:cs typeface="Calibri"/>
                <a:sym typeface="Calibri"/>
              </a:rPr>
              <a:t>attribuer  </a:t>
            </a:r>
            <a:r>
              <a:rPr lang="fr-FR" sz="2000" dirty="0">
                <a:solidFill>
                  <a:schemeClr val="dk1"/>
                </a:solidFill>
                <a:latin typeface="Calibri"/>
                <a:ea typeface="Calibri"/>
                <a:cs typeface="Calibri"/>
                <a:sym typeface="Calibri"/>
              </a:rPr>
              <a:t>ou restreindre les droits d'accès sur ce fichier.</a:t>
            </a:r>
            <a:endParaRPr dirty="0"/>
          </a:p>
        </p:txBody>
      </p:sp>
      <p:sp>
        <p:nvSpPr>
          <p:cNvPr id="915" name="Google Shape;915;p7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63</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1" name="Google Shape;921;p76"/>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a:p>
        </p:txBody>
      </p:sp>
      <p:sp>
        <p:nvSpPr>
          <p:cNvPr id="922" name="Google Shape;922;p76"/>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3: Droits d’accès aux fichiers</a:t>
            </a:r>
            <a:endParaRPr/>
          </a:p>
        </p:txBody>
      </p:sp>
      <p:sp>
        <p:nvSpPr>
          <p:cNvPr id="923" name="Google Shape;923;p76"/>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Les droits des fichiers et répertoires (1)</a:t>
            </a:r>
            <a:endParaRPr/>
          </a:p>
        </p:txBody>
      </p:sp>
      <p:sp>
        <p:nvSpPr>
          <p:cNvPr id="924" name="Google Shape;924;p76"/>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925" name="Google Shape;925;p76"/>
          <p:cNvSpPr txBox="1">
            <a:spLocks noGrp="1"/>
          </p:cNvSpPr>
          <p:nvPr>
            <p:ph type="body" idx="1"/>
          </p:nvPr>
        </p:nvSpPr>
        <p:spPr>
          <a:xfrm>
            <a:off x="857224" y="1357298"/>
            <a:ext cx="7661275" cy="4572032"/>
          </a:xfrm>
          <a:prstGeom prst="rect">
            <a:avLst/>
          </a:prstGeom>
          <a:noFill/>
          <a:ln>
            <a:noFill/>
          </a:ln>
        </p:spPr>
        <p:txBody>
          <a:bodyPr spcFirstLastPara="1" wrap="square" lIns="91425" tIns="45700" rIns="91425" bIns="45700" anchor="t" anchorCtr="0">
            <a:normAutofit fontScale="55000" lnSpcReduction="20000"/>
          </a:bodyPr>
          <a:lstStyle/>
          <a:p>
            <a:pPr marL="0" lvl="0" indent="0" algn="just" rtl="0">
              <a:lnSpc>
                <a:spcPct val="110000"/>
              </a:lnSpc>
              <a:spcBef>
                <a:spcPts val="0"/>
              </a:spcBef>
              <a:spcAft>
                <a:spcPts val="0"/>
              </a:spcAft>
              <a:buClr>
                <a:schemeClr val="dk1"/>
              </a:buClr>
              <a:buSzPct val="100000"/>
              <a:buFont typeface="Noto Sans Symbols"/>
              <a:buChar char="▪"/>
            </a:pPr>
            <a:r>
              <a:rPr lang="fr-FR" sz="4000" dirty="0"/>
              <a:t>Types d'accès :</a:t>
            </a:r>
            <a:endParaRPr dirty="0"/>
          </a:p>
          <a:p>
            <a:pPr marL="0" lvl="0" indent="0" algn="just" rtl="0">
              <a:lnSpc>
                <a:spcPct val="110000"/>
              </a:lnSpc>
              <a:spcBef>
                <a:spcPts val="600"/>
              </a:spcBef>
              <a:spcAft>
                <a:spcPts val="0"/>
              </a:spcAft>
              <a:buClr>
                <a:schemeClr val="dk1"/>
              </a:buClr>
              <a:buSzPct val="100000"/>
              <a:buNone/>
            </a:pPr>
            <a:endParaRPr sz="1600" dirty="0"/>
          </a:p>
          <a:p>
            <a:pPr marL="342900" lvl="0" indent="-342900" algn="l" rtl="0">
              <a:spcBef>
                <a:spcPts val="352"/>
              </a:spcBef>
              <a:spcAft>
                <a:spcPts val="0"/>
              </a:spcAft>
              <a:buClr>
                <a:schemeClr val="dk1"/>
              </a:buClr>
              <a:buSzPct val="100000"/>
              <a:buFont typeface="Noto Sans Symbols"/>
              <a:buNone/>
            </a:pPr>
            <a:r>
              <a:rPr lang="fr-FR" dirty="0"/>
              <a:t>	Pour chaque classe d'utilisateurs, il </a:t>
            </a:r>
            <a:r>
              <a:rPr lang="fr-FR" dirty="0">
                <a:solidFill>
                  <a:srgbClr val="FF0000"/>
                </a:solidFill>
              </a:rPr>
              <a:t>y a 3 types d'accès </a:t>
            </a:r>
            <a:r>
              <a:rPr lang="fr-FR" dirty="0"/>
              <a:t>à un fichier donné : </a:t>
            </a:r>
            <a:endParaRPr dirty="0"/>
          </a:p>
          <a:p>
            <a:pPr marL="342900" lvl="0" indent="-342900" algn="l" rtl="0">
              <a:spcBef>
                <a:spcPts val="165"/>
              </a:spcBef>
              <a:spcAft>
                <a:spcPts val="0"/>
              </a:spcAft>
              <a:buClr>
                <a:schemeClr val="dk1"/>
              </a:buClr>
              <a:buSzPct val="100000"/>
              <a:buFont typeface="Noto Sans Symbols"/>
              <a:buNone/>
            </a:pPr>
            <a:endParaRPr sz="1500" dirty="0"/>
          </a:p>
          <a:p>
            <a:pPr marL="739775" lvl="1" indent="-339725" algn="l" rtl="0">
              <a:spcBef>
                <a:spcPts val="475"/>
              </a:spcBef>
              <a:spcAft>
                <a:spcPts val="0"/>
              </a:spcAft>
              <a:buClr>
                <a:srgbClr val="006666"/>
              </a:buClr>
              <a:buSzPct val="70000"/>
              <a:buFont typeface="Noto Sans Symbols"/>
              <a:buChar char="▪"/>
            </a:pPr>
            <a:r>
              <a:rPr lang="fr-FR" sz="4000" dirty="0"/>
              <a:t> </a:t>
            </a:r>
            <a:r>
              <a:rPr lang="fr-FR" sz="4000" dirty="0">
                <a:solidFill>
                  <a:srgbClr val="0000FF"/>
                </a:solidFill>
              </a:rPr>
              <a:t>r</a:t>
            </a:r>
            <a:r>
              <a:rPr lang="fr-FR" sz="4000" dirty="0"/>
              <a:t> : en lecture </a:t>
            </a:r>
            <a:r>
              <a:rPr lang="fr-FR" sz="4000" dirty="0">
                <a:solidFill>
                  <a:srgbClr val="0000FF"/>
                </a:solidFill>
              </a:rPr>
              <a:t>(Read)</a:t>
            </a:r>
            <a:r>
              <a:rPr lang="fr-FR" sz="4000" dirty="0"/>
              <a:t>.</a:t>
            </a:r>
            <a:endParaRPr dirty="0"/>
          </a:p>
          <a:p>
            <a:pPr marL="739775" lvl="1" indent="-339725" algn="l" rtl="0">
              <a:spcBef>
                <a:spcPts val="475"/>
              </a:spcBef>
              <a:spcAft>
                <a:spcPts val="0"/>
              </a:spcAft>
              <a:buClr>
                <a:srgbClr val="006666"/>
              </a:buClr>
              <a:buSzPct val="70000"/>
              <a:buFont typeface="Noto Sans Symbols"/>
              <a:buChar char="▪"/>
            </a:pPr>
            <a:r>
              <a:rPr lang="fr-FR" sz="4000" dirty="0"/>
              <a:t> </a:t>
            </a:r>
            <a:r>
              <a:rPr lang="fr-FR" sz="4000" dirty="0">
                <a:solidFill>
                  <a:srgbClr val="274E13"/>
                </a:solidFill>
              </a:rPr>
              <a:t>w </a:t>
            </a:r>
            <a:r>
              <a:rPr lang="fr-FR" sz="4000" dirty="0"/>
              <a:t>: en écriture (</a:t>
            </a:r>
            <a:r>
              <a:rPr lang="fr-FR" sz="4000" dirty="0">
                <a:solidFill>
                  <a:srgbClr val="38761D"/>
                </a:solidFill>
              </a:rPr>
              <a:t>Write)</a:t>
            </a:r>
            <a:r>
              <a:rPr lang="fr-FR" sz="4000" dirty="0"/>
              <a:t>. </a:t>
            </a:r>
            <a:endParaRPr dirty="0"/>
          </a:p>
          <a:p>
            <a:pPr marL="739775" lvl="1" indent="-339725" algn="l" rtl="0">
              <a:spcBef>
                <a:spcPts val="475"/>
              </a:spcBef>
              <a:spcAft>
                <a:spcPts val="0"/>
              </a:spcAft>
              <a:buClr>
                <a:srgbClr val="006666"/>
              </a:buClr>
              <a:buSzPct val="70000"/>
              <a:buFont typeface="Noto Sans Symbols"/>
              <a:buChar char="▪"/>
            </a:pPr>
            <a:r>
              <a:rPr lang="fr-FR" sz="4000" dirty="0">
                <a:solidFill>
                  <a:srgbClr val="990000"/>
                </a:solidFill>
              </a:rPr>
              <a:t> x</a:t>
            </a:r>
            <a:r>
              <a:rPr lang="fr-FR" sz="4000" dirty="0"/>
              <a:t> : en exécution (</a:t>
            </a:r>
            <a:r>
              <a:rPr lang="fr-FR" sz="4000" dirty="0" err="1">
                <a:solidFill>
                  <a:srgbClr val="990000"/>
                </a:solidFill>
              </a:rPr>
              <a:t>eXecute</a:t>
            </a:r>
            <a:r>
              <a:rPr lang="fr-FR" sz="4000" dirty="0"/>
              <a:t>). </a:t>
            </a:r>
            <a:endParaRPr dirty="0"/>
          </a:p>
          <a:p>
            <a:pPr marL="739775" lvl="1" indent="-339725" algn="l" rtl="0">
              <a:spcBef>
                <a:spcPts val="475"/>
              </a:spcBef>
              <a:spcAft>
                <a:spcPts val="0"/>
              </a:spcAft>
              <a:buClr>
                <a:srgbClr val="006666"/>
              </a:buClr>
              <a:buSzPct val="70000"/>
              <a:buNone/>
            </a:pPr>
            <a:endParaRPr sz="1500" dirty="0"/>
          </a:p>
          <a:p>
            <a:pPr marL="342900" lvl="0" indent="-342900" algn="l" rtl="0">
              <a:spcBef>
                <a:spcPts val="352"/>
              </a:spcBef>
              <a:spcAft>
                <a:spcPts val="0"/>
              </a:spcAft>
              <a:buClr>
                <a:schemeClr val="dk1"/>
              </a:buClr>
              <a:buSzPct val="100000"/>
              <a:buFont typeface="Noto Sans Symbols"/>
              <a:buNone/>
            </a:pPr>
            <a:r>
              <a:rPr lang="fr-FR" dirty="0"/>
              <a:t>	Au niveau répertoire, ces droits signifient : </a:t>
            </a:r>
            <a:endParaRPr dirty="0"/>
          </a:p>
          <a:p>
            <a:pPr marL="342900" lvl="0" indent="-342900" algn="l" rtl="0">
              <a:spcBef>
                <a:spcPts val="198"/>
              </a:spcBef>
              <a:spcAft>
                <a:spcPts val="0"/>
              </a:spcAft>
              <a:buClr>
                <a:schemeClr val="dk1"/>
              </a:buClr>
              <a:buSzPct val="100000"/>
              <a:buFont typeface="Noto Sans Symbols"/>
              <a:buNone/>
            </a:pPr>
            <a:endParaRPr sz="1800" dirty="0"/>
          </a:p>
          <a:p>
            <a:pPr marL="739775" lvl="1" indent="-339725" algn="l" rtl="0">
              <a:spcBef>
                <a:spcPts val="475"/>
              </a:spcBef>
              <a:spcAft>
                <a:spcPts val="0"/>
              </a:spcAft>
              <a:buClr>
                <a:srgbClr val="006666"/>
              </a:buClr>
              <a:buSzPct val="70000"/>
              <a:buFont typeface="Noto Sans Symbols"/>
              <a:buChar char="▪"/>
            </a:pPr>
            <a:r>
              <a:rPr lang="fr-FR" sz="3500" dirty="0"/>
              <a:t>droit de lister les fichiers présents dans ce répertoire (Read).</a:t>
            </a:r>
            <a:endParaRPr dirty="0"/>
          </a:p>
          <a:p>
            <a:pPr marL="739775" lvl="1" indent="-339725" algn="l" rtl="0">
              <a:spcBef>
                <a:spcPts val="475"/>
              </a:spcBef>
              <a:spcAft>
                <a:spcPts val="0"/>
              </a:spcAft>
              <a:buClr>
                <a:srgbClr val="006666"/>
              </a:buClr>
              <a:buSzPct val="70000"/>
              <a:buFont typeface="Noto Sans Symbols"/>
              <a:buChar char="▪"/>
            </a:pPr>
            <a:r>
              <a:rPr lang="fr-FR" sz="3500" dirty="0"/>
              <a:t>droit de créer ou de détruire un fichier qui s'y trouve (Write). </a:t>
            </a:r>
            <a:endParaRPr dirty="0"/>
          </a:p>
          <a:p>
            <a:pPr marL="739775" lvl="1" indent="-339725">
              <a:spcBef>
                <a:spcPts val="475"/>
              </a:spcBef>
              <a:buClr>
                <a:srgbClr val="006666"/>
              </a:buClr>
              <a:buSzPct val="70000"/>
              <a:buFont typeface="Noto Sans Symbols"/>
              <a:buChar char="▪"/>
            </a:pPr>
            <a:r>
              <a:rPr lang="fr-FR" sz="3500" dirty="0"/>
              <a:t>"exécuter" le fichier. Cette autorisation n'est donnée que si le fichier est un programme(</a:t>
            </a:r>
            <a:r>
              <a:rPr lang="fr-FR" sz="3500" dirty="0" err="1"/>
              <a:t>eXecute</a:t>
            </a:r>
            <a:r>
              <a:rPr lang="fr-FR" sz="3500" dirty="0"/>
              <a:t>). </a:t>
            </a:r>
            <a:endParaRPr dirty="0"/>
          </a:p>
          <a:p>
            <a:pPr marL="342900" lvl="0" indent="-342900" algn="l" rtl="0">
              <a:spcBef>
                <a:spcPts val="220"/>
              </a:spcBef>
              <a:spcAft>
                <a:spcPts val="0"/>
              </a:spcAft>
              <a:buClr>
                <a:schemeClr val="dk1"/>
              </a:buClr>
              <a:buSzPct val="100000"/>
              <a:buFont typeface="Arial"/>
              <a:buNone/>
            </a:pPr>
            <a:endParaRPr sz="2000" dirty="0">
              <a:latin typeface="Times New Roman"/>
              <a:ea typeface="Times New Roman"/>
              <a:cs typeface="Times New Roman"/>
              <a:sym typeface="Times New Roman"/>
            </a:endParaRPr>
          </a:p>
          <a:p>
            <a:pPr marL="342900" lvl="0" indent="-342900" algn="l" rtl="0">
              <a:spcBef>
                <a:spcPts val="363"/>
              </a:spcBef>
              <a:spcAft>
                <a:spcPts val="0"/>
              </a:spcAft>
              <a:buClr>
                <a:schemeClr val="dk1"/>
              </a:buClr>
              <a:buSzPct val="100000"/>
              <a:buFont typeface="Noto Sans Symbols"/>
              <a:buNone/>
            </a:pPr>
            <a:r>
              <a:rPr lang="fr-FR" dirty="0">
                <a:latin typeface="Times New Roman"/>
                <a:ea typeface="Times New Roman"/>
                <a:cs typeface="Times New Roman"/>
                <a:sym typeface="Times New Roman"/>
              </a:rPr>
              <a:t>	</a:t>
            </a:r>
            <a:endParaRPr dirty="0"/>
          </a:p>
          <a:p>
            <a:pPr marL="342900" lvl="0" indent="-342900" algn="l" rtl="0">
              <a:spcBef>
                <a:spcPts val="352"/>
              </a:spcBef>
              <a:spcAft>
                <a:spcPts val="0"/>
              </a:spcAft>
              <a:buClr>
                <a:schemeClr val="dk1"/>
              </a:buClr>
              <a:buSzPct val="100000"/>
              <a:buFont typeface="Arial"/>
              <a:buNone/>
            </a:pPr>
            <a:endParaRPr dirty="0"/>
          </a:p>
        </p:txBody>
      </p:sp>
      <p:sp>
        <p:nvSpPr>
          <p:cNvPr id="926" name="Google Shape;926;p7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64</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77"/>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a:p>
        </p:txBody>
      </p:sp>
      <p:sp>
        <p:nvSpPr>
          <p:cNvPr id="933" name="Google Shape;933;p77"/>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3: Droits d’accès aux fichiers</a:t>
            </a:r>
            <a:endParaRPr/>
          </a:p>
        </p:txBody>
      </p:sp>
      <p:sp>
        <p:nvSpPr>
          <p:cNvPr id="934" name="Google Shape;934;p77"/>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Les droits des fichiers et répertoires (2)</a:t>
            </a:r>
            <a:endParaRPr/>
          </a:p>
        </p:txBody>
      </p:sp>
      <p:sp>
        <p:nvSpPr>
          <p:cNvPr id="935" name="Google Shape;935;p77"/>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936" name="Google Shape;936;p77"/>
          <p:cNvSpPr txBox="1">
            <a:spLocks noGrp="1"/>
          </p:cNvSpPr>
          <p:nvPr>
            <p:ph type="body" idx="1"/>
          </p:nvPr>
        </p:nvSpPr>
        <p:spPr>
          <a:xfrm>
            <a:off x="179388" y="928688"/>
            <a:ext cx="8713800" cy="23574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fr-FR" sz="2400"/>
              <a:t>La commande « ls -l» permet d’afficher les droits qui s’appliquent</a:t>
            </a:r>
            <a:endParaRPr/>
          </a:p>
          <a:p>
            <a:pPr marL="342900" lvl="0" indent="-190500" algn="l" rtl="0">
              <a:spcBef>
                <a:spcPts val="480"/>
              </a:spcBef>
              <a:spcAft>
                <a:spcPts val="0"/>
              </a:spcAft>
              <a:buClr>
                <a:schemeClr val="dk1"/>
              </a:buClr>
              <a:buSzPts val="2400"/>
              <a:buNone/>
            </a:pPr>
            <a:endParaRPr sz="2400"/>
          </a:p>
          <a:p>
            <a:pPr marL="342900" lvl="0" indent="-190500" algn="l" rtl="0">
              <a:spcBef>
                <a:spcPts val="480"/>
              </a:spcBef>
              <a:spcAft>
                <a:spcPts val="0"/>
              </a:spcAft>
              <a:buClr>
                <a:schemeClr val="dk1"/>
              </a:buClr>
              <a:buSzPts val="2400"/>
              <a:buNone/>
            </a:pPr>
            <a:endParaRPr sz="2400"/>
          </a:p>
          <a:p>
            <a:pPr marL="342900" lvl="0" indent="-190500" algn="l" rtl="0">
              <a:spcBef>
                <a:spcPts val="480"/>
              </a:spcBef>
              <a:spcAft>
                <a:spcPts val="0"/>
              </a:spcAft>
              <a:buClr>
                <a:schemeClr val="dk1"/>
              </a:buClr>
              <a:buSzPts val="2400"/>
              <a:buNone/>
            </a:pPr>
            <a:endParaRPr sz="2400"/>
          </a:p>
          <a:p>
            <a:pPr marL="342900" lvl="0" indent="-342900" algn="l" rtl="0">
              <a:spcBef>
                <a:spcPts val="480"/>
              </a:spcBef>
              <a:spcAft>
                <a:spcPts val="0"/>
              </a:spcAft>
              <a:buClr>
                <a:schemeClr val="dk1"/>
              </a:buClr>
              <a:buSzPts val="2400"/>
              <a:buChar char="•"/>
            </a:pPr>
            <a:endParaRPr sz="2400"/>
          </a:p>
          <a:p>
            <a:pPr marL="342900" lvl="0" indent="0" algn="l" rtl="0">
              <a:spcBef>
                <a:spcPts val="480"/>
              </a:spcBef>
              <a:spcAft>
                <a:spcPts val="0"/>
              </a:spcAft>
              <a:buNone/>
            </a:pPr>
            <a:endParaRPr/>
          </a:p>
        </p:txBody>
      </p:sp>
      <p:sp>
        <p:nvSpPr>
          <p:cNvPr id="937" name="Google Shape;937;p77"/>
          <p:cNvSpPr/>
          <p:nvPr/>
        </p:nvSpPr>
        <p:spPr>
          <a:xfrm>
            <a:off x="357188" y="1428750"/>
            <a:ext cx="8143800" cy="1285800"/>
          </a:xfrm>
          <a:prstGeom prst="rect">
            <a:avLst/>
          </a:prstGeom>
          <a:solidFill>
            <a:schemeClr val="lt1"/>
          </a:solidFill>
          <a:ln w="25400" cap="flat" cmpd="sng">
            <a:solidFill>
              <a:srgbClr val="FFC000"/>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spcBef>
                <a:spcPts val="0"/>
              </a:spcBef>
              <a:spcAft>
                <a:spcPts val="0"/>
              </a:spcAft>
              <a:buNone/>
            </a:pPr>
            <a:r>
              <a:rPr lang="fr-FR" sz="1200">
                <a:solidFill>
                  <a:schemeClr val="dk1"/>
                </a:solidFill>
                <a:latin typeface="Droid Sans Mono"/>
                <a:ea typeface="Droid Sans Mono"/>
                <a:cs typeface="Droid Sans Mono"/>
                <a:sym typeface="Droid Sans Mono"/>
              </a:rPr>
              <a:t>root@localhost:/home/mohamed/Documents# </a:t>
            </a:r>
            <a:r>
              <a:rPr lang="fr-FR" sz="1400" b="1">
                <a:solidFill>
                  <a:schemeClr val="dk1"/>
                </a:solidFill>
                <a:latin typeface="Droid Sans Mono"/>
                <a:ea typeface="Droid Sans Mono"/>
                <a:cs typeface="Droid Sans Mono"/>
                <a:sym typeface="Droid Sans Mono"/>
              </a:rPr>
              <a:t>ls -l</a:t>
            </a:r>
            <a:endParaRPr sz="1200" b="1">
              <a:solidFill>
                <a:schemeClr val="dk1"/>
              </a:solidFill>
              <a:latin typeface="Droid Sans Mono"/>
              <a:ea typeface="Droid Sans Mono"/>
              <a:cs typeface="Droid Sans Mono"/>
              <a:sym typeface="Droid Sans Mono"/>
            </a:endParaRPr>
          </a:p>
          <a:p>
            <a:pPr marL="0" marR="0" lvl="0" indent="0" algn="l" rtl="0">
              <a:spcBef>
                <a:spcPts val="0"/>
              </a:spcBef>
              <a:spcAft>
                <a:spcPts val="0"/>
              </a:spcAft>
              <a:buNone/>
            </a:pPr>
            <a:r>
              <a:rPr lang="fr-FR" sz="1200">
                <a:solidFill>
                  <a:schemeClr val="dk1"/>
                </a:solidFill>
                <a:latin typeface="Droid Sans Mono"/>
                <a:ea typeface="Droid Sans Mono"/>
                <a:cs typeface="Droid Sans Mono"/>
                <a:sym typeface="Droid Sans Mono"/>
              </a:rPr>
              <a:t>total 20</a:t>
            </a:r>
            <a:endParaRPr/>
          </a:p>
          <a:p>
            <a:pPr marL="0" marR="0" lvl="0" indent="0" algn="l" rtl="0">
              <a:spcBef>
                <a:spcPts val="0"/>
              </a:spcBef>
              <a:spcAft>
                <a:spcPts val="0"/>
              </a:spcAft>
              <a:buNone/>
            </a:pPr>
            <a:r>
              <a:rPr lang="fr-FR" sz="1200">
                <a:solidFill>
                  <a:schemeClr val="dk1"/>
                </a:solidFill>
                <a:latin typeface="Droid Sans Mono"/>
                <a:ea typeface="Droid Sans Mono"/>
                <a:cs typeface="Droid Sans Mono"/>
                <a:sym typeface="Droid Sans Mono"/>
              </a:rPr>
              <a:t>-rw-r--r-- 1 mohamed mohamed      0 2008-08-15 14:42 projet.txt</a:t>
            </a:r>
            <a:endParaRPr/>
          </a:p>
          <a:p>
            <a:pPr marL="0" marR="0" lvl="0" indent="0" algn="l" rtl="0">
              <a:spcBef>
                <a:spcPts val="0"/>
              </a:spcBef>
              <a:spcAft>
                <a:spcPts val="0"/>
              </a:spcAft>
              <a:buNone/>
            </a:pPr>
            <a:r>
              <a:rPr lang="fr-FR" sz="1200">
                <a:solidFill>
                  <a:schemeClr val="dk1"/>
                </a:solidFill>
                <a:latin typeface="Droid Sans Mono"/>
                <a:ea typeface="Droid Sans Mono"/>
                <a:cs typeface="Droid Sans Mono"/>
                <a:sym typeface="Droid Sans Mono"/>
              </a:rPr>
              <a:t>-rw-rw-r-x 1 mohamed info     7406 2008-08-15 14:44 rapport2006.ods</a:t>
            </a:r>
            <a:endParaRPr/>
          </a:p>
          <a:p>
            <a:pPr marL="0" marR="0" lvl="0" indent="0" algn="l" rtl="0">
              <a:spcBef>
                <a:spcPts val="0"/>
              </a:spcBef>
              <a:spcAft>
                <a:spcPts val="0"/>
              </a:spcAft>
              <a:buNone/>
            </a:pPr>
            <a:r>
              <a:rPr lang="fr-FR" sz="1200">
                <a:solidFill>
                  <a:schemeClr val="dk1"/>
                </a:solidFill>
                <a:latin typeface="Droid Sans Mono"/>
                <a:ea typeface="Droid Sans Mono"/>
                <a:cs typeface="Droid Sans Mono"/>
                <a:sym typeface="Droid Sans Mono"/>
              </a:rPr>
              <a:t>-rw-rw-r-- 1 mohamed mohamed   7363 2008-08-15 14:44 rapport-activite.odt</a:t>
            </a:r>
            <a:endParaRPr sz="1200">
              <a:solidFill>
                <a:schemeClr val="dk1"/>
              </a:solidFill>
              <a:latin typeface="Droid Sans Mono"/>
              <a:ea typeface="Droid Sans Mono"/>
              <a:cs typeface="Droid Sans Mono"/>
              <a:sym typeface="Droid Sans Mono"/>
            </a:endParaRPr>
          </a:p>
          <a:p>
            <a:pPr marL="0" marR="0" lvl="0" indent="0" algn="l" rtl="0">
              <a:spcBef>
                <a:spcPts val="0"/>
              </a:spcBef>
              <a:spcAft>
                <a:spcPts val="0"/>
              </a:spcAft>
              <a:buNone/>
            </a:pPr>
            <a:r>
              <a:rPr lang="fr-FR" sz="1300" b="1">
                <a:solidFill>
                  <a:schemeClr val="dk1"/>
                </a:solidFill>
                <a:latin typeface="Droid Sans Mono"/>
                <a:ea typeface="Droid Sans Mono"/>
                <a:cs typeface="Droid Sans Mono"/>
                <a:sym typeface="Droid Sans Mono"/>
              </a:rPr>
              <a:t>-rw-rwxr-x </a:t>
            </a:r>
            <a:r>
              <a:rPr lang="fr-FR" sz="1300" b="1">
                <a:solidFill>
                  <a:srgbClr val="7030A0"/>
                </a:solidFill>
                <a:latin typeface="Droid Sans Mono"/>
                <a:ea typeface="Droid Sans Mono"/>
                <a:cs typeface="Droid Sans Mono"/>
                <a:sym typeface="Droid Sans Mono"/>
              </a:rPr>
              <a:t>1 mohamed mohamed    255 2008-08-15 14:52 script.sh</a:t>
            </a:r>
            <a:endParaRPr sz="1500" b="1"/>
          </a:p>
          <a:p>
            <a:pPr marL="0" marR="0" lvl="0" indent="0" algn="l" rtl="0">
              <a:spcBef>
                <a:spcPts val="0"/>
              </a:spcBef>
              <a:spcAft>
                <a:spcPts val="0"/>
              </a:spcAft>
              <a:buNone/>
            </a:pPr>
            <a:endParaRPr sz="1200" b="1">
              <a:solidFill>
                <a:srgbClr val="7030A0"/>
              </a:solidFill>
              <a:latin typeface="Droid Sans Mono"/>
              <a:ea typeface="Droid Sans Mono"/>
              <a:cs typeface="Droid Sans Mono"/>
              <a:sym typeface="Droid Sans Mono"/>
            </a:endParaRPr>
          </a:p>
        </p:txBody>
      </p:sp>
      <p:sp>
        <p:nvSpPr>
          <p:cNvPr id="938" name="Google Shape;938;p77"/>
          <p:cNvSpPr txBox="1"/>
          <p:nvPr/>
        </p:nvSpPr>
        <p:spPr>
          <a:xfrm>
            <a:off x="714400" y="5381350"/>
            <a:ext cx="41802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600" b="1">
                <a:solidFill>
                  <a:schemeClr val="dk1"/>
                </a:solidFill>
                <a:latin typeface="Calibri"/>
                <a:ea typeface="Calibri"/>
                <a:cs typeface="Calibri"/>
                <a:sym typeface="Calibri"/>
              </a:rPr>
              <a:t>Propriétaire : Lecture, écriture</a:t>
            </a:r>
            <a:endParaRPr sz="1600"/>
          </a:p>
          <a:p>
            <a:pPr marL="0" marR="0" lvl="0" indent="0" algn="l" rtl="0">
              <a:spcBef>
                <a:spcPts val="0"/>
              </a:spcBef>
              <a:spcAft>
                <a:spcPts val="0"/>
              </a:spcAft>
              <a:buNone/>
            </a:pPr>
            <a:r>
              <a:rPr lang="fr-FR" sz="1600" b="1">
                <a:solidFill>
                  <a:schemeClr val="dk1"/>
                </a:solidFill>
                <a:latin typeface="Calibri"/>
                <a:ea typeface="Calibri"/>
                <a:cs typeface="Calibri"/>
                <a:sym typeface="Calibri"/>
              </a:rPr>
              <a:t>Groupe : Lecture, écriture et exécution</a:t>
            </a:r>
            <a:endParaRPr sz="1600"/>
          </a:p>
          <a:p>
            <a:pPr marL="0" marR="0" lvl="0" indent="0" algn="l" rtl="0">
              <a:spcBef>
                <a:spcPts val="0"/>
              </a:spcBef>
              <a:spcAft>
                <a:spcPts val="0"/>
              </a:spcAft>
              <a:buNone/>
            </a:pPr>
            <a:r>
              <a:rPr lang="fr-FR" sz="1600" b="1">
                <a:solidFill>
                  <a:schemeClr val="dk1"/>
                </a:solidFill>
                <a:latin typeface="Calibri"/>
                <a:ea typeface="Calibri"/>
                <a:cs typeface="Calibri"/>
                <a:sym typeface="Calibri"/>
              </a:rPr>
              <a:t>Autres : Lecture et exécution</a:t>
            </a:r>
            <a:endParaRPr sz="1600"/>
          </a:p>
        </p:txBody>
      </p:sp>
      <p:sp>
        <p:nvSpPr>
          <p:cNvPr id="939" name="Google Shape;939;p77"/>
          <p:cNvSpPr/>
          <p:nvPr/>
        </p:nvSpPr>
        <p:spPr>
          <a:xfrm>
            <a:off x="714404" y="3954192"/>
            <a:ext cx="1714500" cy="357188"/>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chemeClr val="dk1"/>
                </a:solidFill>
                <a:latin typeface="Droid Sans Mono"/>
                <a:ea typeface="Droid Sans Mono"/>
                <a:cs typeface="Droid Sans Mono"/>
                <a:sym typeface="Droid Sans Mono"/>
              </a:rPr>
              <a:t>rw- rwx r-x</a:t>
            </a:r>
            <a:endParaRPr sz="1800">
              <a:solidFill>
                <a:schemeClr val="dk1"/>
              </a:solidFill>
              <a:latin typeface="Arial"/>
              <a:ea typeface="Arial"/>
              <a:cs typeface="Arial"/>
              <a:sym typeface="Arial"/>
            </a:endParaRPr>
          </a:p>
        </p:txBody>
      </p:sp>
      <p:sp>
        <p:nvSpPr>
          <p:cNvPr id="940" name="Google Shape;940;p77"/>
          <p:cNvSpPr/>
          <p:nvPr/>
        </p:nvSpPr>
        <p:spPr>
          <a:xfrm rot="-5400000">
            <a:off x="892998" y="4147073"/>
            <a:ext cx="214312" cy="428625"/>
          </a:xfrm>
          <a:prstGeom prst="leftBrace">
            <a:avLst>
              <a:gd name="adj1" fmla="val 11611"/>
              <a:gd name="adj2" fmla="val 50000"/>
            </a:avLst>
          </a:prstGeom>
          <a:noFill/>
          <a:ln w="158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41" name="Google Shape;941;p77"/>
          <p:cNvSpPr/>
          <p:nvPr/>
        </p:nvSpPr>
        <p:spPr>
          <a:xfrm rot="5400000">
            <a:off x="1428778" y="3668443"/>
            <a:ext cx="214313" cy="500062"/>
          </a:xfrm>
          <a:prstGeom prst="leftBrace">
            <a:avLst>
              <a:gd name="adj1" fmla="val 8329"/>
              <a:gd name="adj2" fmla="val 50000"/>
            </a:avLst>
          </a:prstGeom>
          <a:noFill/>
          <a:ln w="158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42" name="Google Shape;942;p77"/>
          <p:cNvSpPr/>
          <p:nvPr/>
        </p:nvSpPr>
        <p:spPr>
          <a:xfrm rot="-5400000">
            <a:off x="2000279" y="4117705"/>
            <a:ext cx="214312" cy="500062"/>
          </a:xfrm>
          <a:prstGeom prst="leftBrace">
            <a:avLst>
              <a:gd name="adj1" fmla="val 8329"/>
              <a:gd name="adj2" fmla="val 50000"/>
            </a:avLst>
          </a:prstGeom>
          <a:noFill/>
          <a:ln w="158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43" name="Google Shape;943;p77"/>
          <p:cNvSpPr txBox="1"/>
          <p:nvPr/>
        </p:nvSpPr>
        <p:spPr>
          <a:xfrm>
            <a:off x="357216" y="4454255"/>
            <a:ext cx="1179513" cy="3079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400" b="1">
                <a:solidFill>
                  <a:srgbClr val="FF0000"/>
                </a:solidFill>
                <a:latin typeface="Calibri"/>
                <a:ea typeface="Calibri"/>
                <a:cs typeface="Calibri"/>
                <a:sym typeface="Calibri"/>
              </a:rPr>
              <a:t>propriétaire</a:t>
            </a:r>
            <a:endParaRPr/>
          </a:p>
        </p:txBody>
      </p:sp>
      <p:sp>
        <p:nvSpPr>
          <p:cNvPr id="944" name="Google Shape;944;p77"/>
          <p:cNvSpPr txBox="1"/>
          <p:nvPr/>
        </p:nvSpPr>
        <p:spPr>
          <a:xfrm>
            <a:off x="785841" y="3311255"/>
            <a:ext cx="1500188" cy="5238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400" b="1">
                <a:solidFill>
                  <a:srgbClr val="FF0000"/>
                </a:solidFill>
                <a:latin typeface="Calibri"/>
                <a:ea typeface="Calibri"/>
                <a:cs typeface="Calibri"/>
                <a:sym typeface="Calibri"/>
              </a:rPr>
              <a:t>Groupe propriétaire</a:t>
            </a:r>
            <a:endParaRPr/>
          </a:p>
        </p:txBody>
      </p:sp>
      <p:sp>
        <p:nvSpPr>
          <p:cNvPr id="945" name="Google Shape;945;p77"/>
          <p:cNvSpPr txBox="1"/>
          <p:nvPr/>
        </p:nvSpPr>
        <p:spPr>
          <a:xfrm>
            <a:off x="1714529" y="4454255"/>
            <a:ext cx="722312" cy="3079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400" b="1">
                <a:solidFill>
                  <a:srgbClr val="FF0000"/>
                </a:solidFill>
                <a:latin typeface="Calibri"/>
                <a:ea typeface="Calibri"/>
                <a:cs typeface="Calibri"/>
                <a:sym typeface="Calibri"/>
              </a:rPr>
              <a:t>autres</a:t>
            </a:r>
            <a:endParaRPr/>
          </a:p>
        </p:txBody>
      </p:sp>
      <p:sp>
        <p:nvSpPr>
          <p:cNvPr id="946" name="Google Shape;946;p77"/>
          <p:cNvSpPr/>
          <p:nvPr/>
        </p:nvSpPr>
        <p:spPr>
          <a:xfrm>
            <a:off x="2430491" y="3954192"/>
            <a:ext cx="1714500" cy="357188"/>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600">
                <a:solidFill>
                  <a:schemeClr val="dk1"/>
                </a:solidFill>
                <a:latin typeface="Droid Sans Mono"/>
                <a:ea typeface="Droid Sans Mono"/>
                <a:cs typeface="Droid Sans Mono"/>
                <a:sym typeface="Droid Sans Mono"/>
              </a:rPr>
              <a:t>mohamed info</a:t>
            </a:r>
            <a:endParaRPr sz="1600">
              <a:solidFill>
                <a:schemeClr val="dk1"/>
              </a:solidFill>
              <a:latin typeface="Arial"/>
              <a:ea typeface="Arial"/>
              <a:cs typeface="Arial"/>
              <a:sym typeface="Arial"/>
            </a:endParaRPr>
          </a:p>
        </p:txBody>
      </p:sp>
      <p:sp>
        <p:nvSpPr>
          <p:cNvPr id="947" name="Google Shape;947;p77"/>
          <p:cNvSpPr txBox="1"/>
          <p:nvPr/>
        </p:nvSpPr>
        <p:spPr>
          <a:xfrm>
            <a:off x="1175703" y="4958707"/>
            <a:ext cx="9348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800" b="1">
                <a:solidFill>
                  <a:srgbClr val="538CD5"/>
                </a:solidFill>
                <a:latin typeface="Calibri"/>
                <a:ea typeface="Calibri"/>
                <a:cs typeface="Calibri"/>
                <a:sym typeface="Calibri"/>
              </a:rPr>
              <a:t>DROITS</a:t>
            </a:r>
            <a:endParaRPr/>
          </a:p>
        </p:txBody>
      </p:sp>
      <p:sp>
        <p:nvSpPr>
          <p:cNvPr id="948" name="Google Shape;948;p77"/>
          <p:cNvSpPr/>
          <p:nvPr/>
        </p:nvSpPr>
        <p:spPr>
          <a:xfrm rot="-5400000">
            <a:off x="1411317" y="3863704"/>
            <a:ext cx="177800" cy="1857375"/>
          </a:xfrm>
          <a:prstGeom prst="leftBracket">
            <a:avLst>
              <a:gd name="adj" fmla="val 23102"/>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949" name="Google Shape;949;p77"/>
          <p:cNvSpPr/>
          <p:nvPr/>
        </p:nvSpPr>
        <p:spPr>
          <a:xfrm rot="5400000">
            <a:off x="3196460" y="2958036"/>
            <a:ext cx="179388" cy="1714500"/>
          </a:xfrm>
          <a:prstGeom prst="leftBracket">
            <a:avLst>
              <a:gd name="adj" fmla="val 23102"/>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950" name="Google Shape;950;p77"/>
          <p:cNvSpPr/>
          <p:nvPr/>
        </p:nvSpPr>
        <p:spPr>
          <a:xfrm rot="-5400000">
            <a:off x="2864062" y="3898445"/>
            <a:ext cx="192089" cy="919533"/>
          </a:xfrm>
          <a:prstGeom prst="leftBrace">
            <a:avLst>
              <a:gd name="adj1" fmla="val 8333"/>
              <a:gd name="adj2" fmla="val 50000"/>
            </a:avLst>
          </a:prstGeom>
          <a:noFill/>
          <a:ln w="158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51" name="Google Shape;951;p77"/>
          <p:cNvSpPr/>
          <p:nvPr/>
        </p:nvSpPr>
        <p:spPr>
          <a:xfrm rot="-5400000">
            <a:off x="3679060" y="4083575"/>
            <a:ext cx="214314" cy="571498"/>
          </a:xfrm>
          <a:prstGeom prst="leftBrace">
            <a:avLst>
              <a:gd name="adj1" fmla="val 8337"/>
              <a:gd name="adj2" fmla="val 78676"/>
            </a:avLst>
          </a:prstGeom>
          <a:noFill/>
          <a:ln w="158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52" name="Google Shape;952;p77"/>
          <p:cNvSpPr txBox="1"/>
          <p:nvPr/>
        </p:nvSpPr>
        <p:spPr>
          <a:xfrm>
            <a:off x="2357466" y="4452667"/>
            <a:ext cx="1179513" cy="5238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400" b="1">
                <a:solidFill>
                  <a:srgbClr val="FF0000"/>
                </a:solidFill>
                <a:latin typeface="Calibri"/>
                <a:ea typeface="Calibri"/>
                <a:cs typeface="Calibri"/>
                <a:sym typeface="Calibri"/>
              </a:rPr>
              <a:t>Utilisateur</a:t>
            </a:r>
            <a:endParaRPr/>
          </a:p>
          <a:p>
            <a:pPr marL="0" marR="0" lvl="0" indent="0" algn="ctr" rtl="0">
              <a:spcBef>
                <a:spcPts val="0"/>
              </a:spcBef>
              <a:spcAft>
                <a:spcPts val="0"/>
              </a:spcAft>
              <a:buNone/>
            </a:pPr>
            <a:r>
              <a:rPr lang="fr-FR" sz="1400" b="1">
                <a:solidFill>
                  <a:srgbClr val="FF0000"/>
                </a:solidFill>
                <a:latin typeface="Calibri"/>
                <a:ea typeface="Calibri"/>
                <a:cs typeface="Calibri"/>
                <a:sym typeface="Calibri"/>
              </a:rPr>
              <a:t>propriétaire</a:t>
            </a:r>
            <a:endParaRPr/>
          </a:p>
        </p:txBody>
      </p:sp>
      <p:sp>
        <p:nvSpPr>
          <p:cNvPr id="953" name="Google Shape;953;p77"/>
          <p:cNvSpPr txBox="1"/>
          <p:nvPr/>
        </p:nvSpPr>
        <p:spPr>
          <a:xfrm>
            <a:off x="3500466" y="4446317"/>
            <a:ext cx="1179513" cy="522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400" b="1">
                <a:solidFill>
                  <a:srgbClr val="FF0000"/>
                </a:solidFill>
                <a:latin typeface="Calibri"/>
                <a:ea typeface="Calibri"/>
                <a:cs typeface="Calibri"/>
                <a:sym typeface="Calibri"/>
              </a:rPr>
              <a:t>Groupe</a:t>
            </a:r>
            <a:endParaRPr/>
          </a:p>
          <a:p>
            <a:pPr marL="0" marR="0" lvl="0" indent="0" algn="ctr" rtl="0">
              <a:spcBef>
                <a:spcPts val="0"/>
              </a:spcBef>
              <a:spcAft>
                <a:spcPts val="0"/>
              </a:spcAft>
              <a:buNone/>
            </a:pPr>
            <a:r>
              <a:rPr lang="fr-FR" sz="1400" b="1">
                <a:solidFill>
                  <a:srgbClr val="FF0000"/>
                </a:solidFill>
                <a:latin typeface="Calibri"/>
                <a:ea typeface="Calibri"/>
                <a:cs typeface="Calibri"/>
                <a:sym typeface="Calibri"/>
              </a:rPr>
              <a:t>propriétaire</a:t>
            </a:r>
            <a:endParaRPr/>
          </a:p>
        </p:txBody>
      </p:sp>
      <p:sp>
        <p:nvSpPr>
          <p:cNvPr id="954" name="Google Shape;954;p77"/>
          <p:cNvSpPr txBox="1"/>
          <p:nvPr/>
        </p:nvSpPr>
        <p:spPr>
          <a:xfrm>
            <a:off x="2414344" y="3333278"/>
            <a:ext cx="160851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800" b="1">
                <a:solidFill>
                  <a:srgbClr val="538CD5"/>
                </a:solidFill>
                <a:latin typeface="Calibri"/>
                <a:ea typeface="Calibri"/>
                <a:cs typeface="Calibri"/>
                <a:sym typeface="Calibri"/>
              </a:rPr>
              <a:t>Appartenance</a:t>
            </a:r>
            <a:endParaRPr/>
          </a:p>
        </p:txBody>
      </p:sp>
      <p:sp>
        <p:nvSpPr>
          <p:cNvPr id="955" name="Google Shape;955;p77"/>
          <p:cNvSpPr/>
          <p:nvPr/>
        </p:nvSpPr>
        <p:spPr>
          <a:xfrm>
            <a:off x="4143404" y="3954192"/>
            <a:ext cx="4572000" cy="355500"/>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700" b="1">
                <a:solidFill>
                  <a:schemeClr val="dk1"/>
                </a:solidFill>
                <a:latin typeface="Droid Sans Mono"/>
                <a:ea typeface="Droid Sans Mono"/>
                <a:cs typeface="Droid Sans Mono"/>
                <a:sym typeface="Droid Sans Mono"/>
              </a:rPr>
              <a:t>255 2008-08-15 14:52 script.sh</a:t>
            </a:r>
            <a:endParaRPr sz="1700">
              <a:solidFill>
                <a:schemeClr val="dk1"/>
              </a:solidFill>
              <a:latin typeface="Arial"/>
              <a:ea typeface="Arial"/>
              <a:cs typeface="Arial"/>
              <a:sym typeface="Arial"/>
            </a:endParaRPr>
          </a:p>
        </p:txBody>
      </p:sp>
      <p:sp>
        <p:nvSpPr>
          <p:cNvPr id="956" name="Google Shape;956;p77"/>
          <p:cNvSpPr/>
          <p:nvPr/>
        </p:nvSpPr>
        <p:spPr>
          <a:xfrm rot="5400000">
            <a:off x="4357716" y="3547792"/>
            <a:ext cx="214313" cy="500063"/>
          </a:xfrm>
          <a:prstGeom prst="leftBrace">
            <a:avLst>
              <a:gd name="adj1" fmla="val 8329"/>
              <a:gd name="adj2" fmla="val 28903"/>
            </a:avLst>
          </a:prstGeom>
          <a:noFill/>
          <a:ln w="158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57" name="Google Shape;957;p77"/>
          <p:cNvSpPr txBox="1"/>
          <p:nvPr/>
        </p:nvSpPr>
        <p:spPr>
          <a:xfrm>
            <a:off x="4143404" y="3404917"/>
            <a:ext cx="857250" cy="3079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400" b="1">
                <a:solidFill>
                  <a:srgbClr val="FF0000"/>
                </a:solidFill>
                <a:latin typeface="Calibri"/>
                <a:ea typeface="Calibri"/>
                <a:cs typeface="Calibri"/>
                <a:sym typeface="Calibri"/>
              </a:rPr>
              <a:t>Taille</a:t>
            </a:r>
            <a:endParaRPr/>
          </a:p>
        </p:txBody>
      </p:sp>
      <p:sp>
        <p:nvSpPr>
          <p:cNvPr id="958" name="Google Shape;958;p77"/>
          <p:cNvSpPr/>
          <p:nvPr/>
        </p:nvSpPr>
        <p:spPr>
          <a:xfrm rot="-5400000">
            <a:off x="5710341" y="3284305"/>
            <a:ext cx="214200" cy="2214600"/>
          </a:xfrm>
          <a:prstGeom prst="leftBrace">
            <a:avLst>
              <a:gd name="adj1" fmla="val 8324"/>
              <a:gd name="adj2" fmla="val 50000"/>
            </a:avLst>
          </a:prstGeom>
          <a:noFill/>
          <a:ln w="158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59" name="Google Shape;959;p77"/>
          <p:cNvSpPr txBox="1"/>
          <p:nvPr/>
        </p:nvSpPr>
        <p:spPr>
          <a:xfrm>
            <a:off x="5143529" y="4425680"/>
            <a:ext cx="1646237" cy="3079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400" b="1">
                <a:solidFill>
                  <a:srgbClr val="FF0000"/>
                </a:solidFill>
                <a:latin typeface="Calibri"/>
                <a:ea typeface="Calibri"/>
                <a:cs typeface="Calibri"/>
                <a:sym typeface="Calibri"/>
              </a:rPr>
              <a:t>Date/heure modif</a:t>
            </a:r>
            <a:endParaRPr/>
          </a:p>
        </p:txBody>
      </p:sp>
      <p:sp>
        <p:nvSpPr>
          <p:cNvPr id="960" name="Google Shape;960;p77"/>
          <p:cNvSpPr/>
          <p:nvPr/>
        </p:nvSpPr>
        <p:spPr>
          <a:xfrm rot="5400000">
            <a:off x="7393904" y="3142342"/>
            <a:ext cx="214200" cy="1285800"/>
          </a:xfrm>
          <a:prstGeom prst="leftBrace">
            <a:avLst>
              <a:gd name="adj1" fmla="val 8333"/>
              <a:gd name="adj2" fmla="val 40935"/>
            </a:avLst>
          </a:prstGeom>
          <a:noFill/>
          <a:ln w="158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61" name="Google Shape;961;p77"/>
          <p:cNvSpPr txBox="1"/>
          <p:nvPr/>
        </p:nvSpPr>
        <p:spPr>
          <a:xfrm>
            <a:off x="6858016" y="3404917"/>
            <a:ext cx="1428900" cy="307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400" b="1">
                <a:solidFill>
                  <a:srgbClr val="FF0000"/>
                </a:solidFill>
                <a:latin typeface="Calibri"/>
                <a:ea typeface="Calibri"/>
                <a:cs typeface="Calibri"/>
                <a:sym typeface="Calibri"/>
              </a:rPr>
              <a:t>Nom du fichier</a:t>
            </a:r>
            <a:endParaRPr/>
          </a:p>
        </p:txBody>
      </p:sp>
      <p:sp>
        <p:nvSpPr>
          <p:cNvPr id="962" name="Google Shape;962;p7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65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37"/>
                                        </p:tgtEl>
                                        <p:attrNameLst>
                                          <p:attrName>style.visibility</p:attrName>
                                        </p:attrNameLst>
                                      </p:cBhvr>
                                      <p:to>
                                        <p:strVal val="visible"/>
                                      </p:to>
                                    </p:set>
                                    <p:animEffect transition="in" filter="fade">
                                      <p:cBhvr>
                                        <p:cTn id="7" dur="500"/>
                                        <p:tgtEl>
                                          <p:spTgt spid="937"/>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938"/>
                                        </p:tgtEl>
                                        <p:attrNameLst>
                                          <p:attrName>style.visibility</p:attrName>
                                        </p:attrNameLst>
                                      </p:cBhvr>
                                      <p:to>
                                        <p:strVal val="visible"/>
                                      </p:to>
                                    </p:set>
                                    <p:animEffect transition="in" filter="fade">
                                      <p:cBhvr>
                                        <p:cTn id="11" dur="500"/>
                                        <p:tgtEl>
                                          <p:spTgt spid="93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39"/>
                                        </p:tgtEl>
                                        <p:attrNameLst>
                                          <p:attrName>style.visibility</p:attrName>
                                        </p:attrNameLst>
                                      </p:cBhvr>
                                      <p:to>
                                        <p:strVal val="visible"/>
                                      </p:to>
                                    </p:set>
                                    <p:animEffect transition="in" filter="fade">
                                      <p:cBhvr>
                                        <p:cTn id="16" dur="500"/>
                                        <p:tgtEl>
                                          <p:spTgt spid="939"/>
                                        </p:tgtEl>
                                      </p:cBhvr>
                                    </p:animEffect>
                                  </p:childTnLst>
                                </p:cTn>
                              </p:par>
                              <p:par>
                                <p:cTn id="17" presetID="10" presetClass="entr" presetSubtype="0" fill="hold" nodeType="withEffect">
                                  <p:stCondLst>
                                    <p:cond delay="0"/>
                                  </p:stCondLst>
                                  <p:childTnLst>
                                    <p:set>
                                      <p:cBhvr>
                                        <p:cTn id="18" dur="1" fill="hold">
                                          <p:stCondLst>
                                            <p:cond delay="0"/>
                                          </p:stCondLst>
                                        </p:cTn>
                                        <p:tgtEl>
                                          <p:spTgt spid="948"/>
                                        </p:tgtEl>
                                        <p:attrNameLst>
                                          <p:attrName>style.visibility</p:attrName>
                                        </p:attrNameLst>
                                      </p:cBhvr>
                                      <p:to>
                                        <p:strVal val="visible"/>
                                      </p:to>
                                    </p:set>
                                    <p:animEffect transition="in" filter="fade">
                                      <p:cBhvr>
                                        <p:cTn id="19" dur="500"/>
                                        <p:tgtEl>
                                          <p:spTgt spid="948"/>
                                        </p:tgtEl>
                                      </p:cBhvr>
                                    </p:animEffect>
                                  </p:childTnLst>
                                </p:cTn>
                              </p:par>
                              <p:par>
                                <p:cTn id="20" presetID="10" presetClass="entr" presetSubtype="0" fill="hold" nodeType="withEffect">
                                  <p:stCondLst>
                                    <p:cond delay="0"/>
                                  </p:stCondLst>
                                  <p:childTnLst>
                                    <p:set>
                                      <p:cBhvr>
                                        <p:cTn id="21" dur="1" fill="hold">
                                          <p:stCondLst>
                                            <p:cond delay="0"/>
                                          </p:stCondLst>
                                        </p:cTn>
                                        <p:tgtEl>
                                          <p:spTgt spid="947"/>
                                        </p:tgtEl>
                                        <p:attrNameLst>
                                          <p:attrName>style.visibility</p:attrName>
                                        </p:attrNameLst>
                                      </p:cBhvr>
                                      <p:to>
                                        <p:strVal val="visible"/>
                                      </p:to>
                                    </p:set>
                                    <p:animEffect transition="in" filter="fade">
                                      <p:cBhvr>
                                        <p:cTn id="22" dur="500"/>
                                        <p:tgtEl>
                                          <p:spTgt spid="94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40"/>
                                        </p:tgtEl>
                                        <p:attrNameLst>
                                          <p:attrName>style.visibility</p:attrName>
                                        </p:attrNameLst>
                                      </p:cBhvr>
                                      <p:to>
                                        <p:strVal val="visible"/>
                                      </p:to>
                                    </p:set>
                                    <p:animEffect transition="in" filter="fade">
                                      <p:cBhvr>
                                        <p:cTn id="27" dur="500"/>
                                        <p:tgtEl>
                                          <p:spTgt spid="940"/>
                                        </p:tgtEl>
                                      </p:cBhvr>
                                    </p:animEffect>
                                  </p:childTnLst>
                                </p:cTn>
                              </p:par>
                              <p:par>
                                <p:cTn id="28" presetID="10" presetClass="entr" presetSubtype="0" fill="hold" nodeType="withEffect">
                                  <p:stCondLst>
                                    <p:cond delay="0"/>
                                  </p:stCondLst>
                                  <p:childTnLst>
                                    <p:set>
                                      <p:cBhvr>
                                        <p:cTn id="29" dur="1" fill="hold">
                                          <p:stCondLst>
                                            <p:cond delay="0"/>
                                          </p:stCondLst>
                                        </p:cTn>
                                        <p:tgtEl>
                                          <p:spTgt spid="943"/>
                                        </p:tgtEl>
                                        <p:attrNameLst>
                                          <p:attrName>style.visibility</p:attrName>
                                        </p:attrNameLst>
                                      </p:cBhvr>
                                      <p:to>
                                        <p:strVal val="visible"/>
                                      </p:to>
                                    </p:set>
                                    <p:animEffect transition="in" filter="fade">
                                      <p:cBhvr>
                                        <p:cTn id="30" dur="500"/>
                                        <p:tgtEl>
                                          <p:spTgt spid="94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41"/>
                                        </p:tgtEl>
                                        <p:attrNameLst>
                                          <p:attrName>style.visibility</p:attrName>
                                        </p:attrNameLst>
                                      </p:cBhvr>
                                      <p:to>
                                        <p:strVal val="visible"/>
                                      </p:to>
                                    </p:set>
                                    <p:animEffect transition="in" filter="fade">
                                      <p:cBhvr>
                                        <p:cTn id="35" dur="500"/>
                                        <p:tgtEl>
                                          <p:spTgt spid="941"/>
                                        </p:tgtEl>
                                      </p:cBhvr>
                                    </p:animEffect>
                                  </p:childTnLst>
                                </p:cTn>
                              </p:par>
                              <p:par>
                                <p:cTn id="36" presetID="10" presetClass="entr" presetSubtype="0" fill="hold" nodeType="withEffect">
                                  <p:stCondLst>
                                    <p:cond delay="0"/>
                                  </p:stCondLst>
                                  <p:childTnLst>
                                    <p:set>
                                      <p:cBhvr>
                                        <p:cTn id="37" dur="1" fill="hold">
                                          <p:stCondLst>
                                            <p:cond delay="0"/>
                                          </p:stCondLst>
                                        </p:cTn>
                                        <p:tgtEl>
                                          <p:spTgt spid="944"/>
                                        </p:tgtEl>
                                        <p:attrNameLst>
                                          <p:attrName>style.visibility</p:attrName>
                                        </p:attrNameLst>
                                      </p:cBhvr>
                                      <p:to>
                                        <p:strVal val="visible"/>
                                      </p:to>
                                    </p:set>
                                    <p:animEffect transition="in" filter="fade">
                                      <p:cBhvr>
                                        <p:cTn id="38" dur="500"/>
                                        <p:tgtEl>
                                          <p:spTgt spid="94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945"/>
                                        </p:tgtEl>
                                        <p:attrNameLst>
                                          <p:attrName>style.visibility</p:attrName>
                                        </p:attrNameLst>
                                      </p:cBhvr>
                                      <p:to>
                                        <p:strVal val="visible"/>
                                      </p:to>
                                    </p:set>
                                    <p:animEffect transition="in" filter="fade">
                                      <p:cBhvr>
                                        <p:cTn id="43" dur="500"/>
                                        <p:tgtEl>
                                          <p:spTgt spid="945"/>
                                        </p:tgtEl>
                                      </p:cBhvr>
                                    </p:animEffect>
                                  </p:childTnLst>
                                </p:cTn>
                              </p:par>
                              <p:par>
                                <p:cTn id="44" presetID="10" presetClass="entr" presetSubtype="0" fill="hold" nodeType="withEffect">
                                  <p:stCondLst>
                                    <p:cond delay="0"/>
                                  </p:stCondLst>
                                  <p:childTnLst>
                                    <p:set>
                                      <p:cBhvr>
                                        <p:cTn id="45" dur="1" fill="hold">
                                          <p:stCondLst>
                                            <p:cond delay="0"/>
                                          </p:stCondLst>
                                        </p:cTn>
                                        <p:tgtEl>
                                          <p:spTgt spid="942"/>
                                        </p:tgtEl>
                                        <p:attrNameLst>
                                          <p:attrName>style.visibility</p:attrName>
                                        </p:attrNameLst>
                                      </p:cBhvr>
                                      <p:to>
                                        <p:strVal val="visible"/>
                                      </p:to>
                                    </p:set>
                                    <p:animEffect transition="in" filter="fade">
                                      <p:cBhvr>
                                        <p:cTn id="46" dur="500"/>
                                        <p:tgtEl>
                                          <p:spTgt spid="94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946"/>
                                        </p:tgtEl>
                                        <p:attrNameLst>
                                          <p:attrName>style.visibility</p:attrName>
                                        </p:attrNameLst>
                                      </p:cBhvr>
                                      <p:to>
                                        <p:strVal val="visible"/>
                                      </p:to>
                                    </p:set>
                                    <p:animEffect transition="in" filter="fade">
                                      <p:cBhvr>
                                        <p:cTn id="51" dur="500"/>
                                        <p:tgtEl>
                                          <p:spTgt spid="946"/>
                                        </p:tgtEl>
                                      </p:cBhvr>
                                    </p:animEffect>
                                  </p:childTnLst>
                                </p:cTn>
                              </p:par>
                              <p:par>
                                <p:cTn id="52" presetID="10" presetClass="entr" presetSubtype="0" fill="hold" nodeType="withEffect">
                                  <p:stCondLst>
                                    <p:cond delay="0"/>
                                  </p:stCondLst>
                                  <p:childTnLst>
                                    <p:set>
                                      <p:cBhvr>
                                        <p:cTn id="53" dur="1" fill="hold">
                                          <p:stCondLst>
                                            <p:cond delay="0"/>
                                          </p:stCondLst>
                                        </p:cTn>
                                        <p:tgtEl>
                                          <p:spTgt spid="949"/>
                                        </p:tgtEl>
                                        <p:attrNameLst>
                                          <p:attrName>style.visibility</p:attrName>
                                        </p:attrNameLst>
                                      </p:cBhvr>
                                      <p:to>
                                        <p:strVal val="visible"/>
                                      </p:to>
                                    </p:set>
                                    <p:animEffect transition="in" filter="fade">
                                      <p:cBhvr>
                                        <p:cTn id="54" dur="500"/>
                                        <p:tgtEl>
                                          <p:spTgt spid="949"/>
                                        </p:tgtEl>
                                      </p:cBhvr>
                                    </p:animEffect>
                                  </p:childTnLst>
                                </p:cTn>
                              </p:par>
                              <p:par>
                                <p:cTn id="55" presetID="10" presetClass="entr" presetSubtype="0" fill="hold" nodeType="withEffect">
                                  <p:stCondLst>
                                    <p:cond delay="0"/>
                                  </p:stCondLst>
                                  <p:childTnLst>
                                    <p:set>
                                      <p:cBhvr>
                                        <p:cTn id="56" dur="1" fill="hold">
                                          <p:stCondLst>
                                            <p:cond delay="0"/>
                                          </p:stCondLst>
                                        </p:cTn>
                                        <p:tgtEl>
                                          <p:spTgt spid="954"/>
                                        </p:tgtEl>
                                        <p:attrNameLst>
                                          <p:attrName>style.visibility</p:attrName>
                                        </p:attrNameLst>
                                      </p:cBhvr>
                                      <p:to>
                                        <p:strVal val="visible"/>
                                      </p:to>
                                    </p:set>
                                    <p:animEffect transition="in" filter="fade">
                                      <p:cBhvr>
                                        <p:cTn id="57" dur="500"/>
                                        <p:tgtEl>
                                          <p:spTgt spid="95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950"/>
                                        </p:tgtEl>
                                        <p:attrNameLst>
                                          <p:attrName>style.visibility</p:attrName>
                                        </p:attrNameLst>
                                      </p:cBhvr>
                                      <p:to>
                                        <p:strVal val="visible"/>
                                      </p:to>
                                    </p:set>
                                    <p:animEffect transition="in" filter="fade">
                                      <p:cBhvr>
                                        <p:cTn id="62" dur="500"/>
                                        <p:tgtEl>
                                          <p:spTgt spid="950"/>
                                        </p:tgtEl>
                                      </p:cBhvr>
                                    </p:animEffect>
                                  </p:childTnLst>
                                </p:cTn>
                              </p:par>
                              <p:par>
                                <p:cTn id="63" presetID="10" presetClass="entr" presetSubtype="0" fill="hold" nodeType="withEffect">
                                  <p:stCondLst>
                                    <p:cond delay="0"/>
                                  </p:stCondLst>
                                  <p:childTnLst>
                                    <p:set>
                                      <p:cBhvr>
                                        <p:cTn id="64" dur="1" fill="hold">
                                          <p:stCondLst>
                                            <p:cond delay="0"/>
                                          </p:stCondLst>
                                        </p:cTn>
                                        <p:tgtEl>
                                          <p:spTgt spid="952"/>
                                        </p:tgtEl>
                                        <p:attrNameLst>
                                          <p:attrName>style.visibility</p:attrName>
                                        </p:attrNameLst>
                                      </p:cBhvr>
                                      <p:to>
                                        <p:strVal val="visible"/>
                                      </p:to>
                                    </p:set>
                                    <p:animEffect transition="in" filter="fade">
                                      <p:cBhvr>
                                        <p:cTn id="65" dur="500"/>
                                        <p:tgtEl>
                                          <p:spTgt spid="95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951"/>
                                        </p:tgtEl>
                                        <p:attrNameLst>
                                          <p:attrName>style.visibility</p:attrName>
                                        </p:attrNameLst>
                                      </p:cBhvr>
                                      <p:to>
                                        <p:strVal val="visible"/>
                                      </p:to>
                                    </p:set>
                                    <p:animEffect transition="in" filter="fade">
                                      <p:cBhvr>
                                        <p:cTn id="70" dur="500"/>
                                        <p:tgtEl>
                                          <p:spTgt spid="951"/>
                                        </p:tgtEl>
                                      </p:cBhvr>
                                    </p:animEffect>
                                  </p:childTnLst>
                                </p:cTn>
                              </p:par>
                              <p:par>
                                <p:cTn id="71" presetID="10" presetClass="entr" presetSubtype="0" fill="hold" nodeType="withEffect">
                                  <p:stCondLst>
                                    <p:cond delay="0"/>
                                  </p:stCondLst>
                                  <p:childTnLst>
                                    <p:set>
                                      <p:cBhvr>
                                        <p:cTn id="72" dur="1" fill="hold">
                                          <p:stCondLst>
                                            <p:cond delay="0"/>
                                          </p:stCondLst>
                                        </p:cTn>
                                        <p:tgtEl>
                                          <p:spTgt spid="953"/>
                                        </p:tgtEl>
                                        <p:attrNameLst>
                                          <p:attrName>style.visibility</p:attrName>
                                        </p:attrNameLst>
                                      </p:cBhvr>
                                      <p:to>
                                        <p:strVal val="visible"/>
                                      </p:to>
                                    </p:set>
                                    <p:animEffect transition="in" filter="fade">
                                      <p:cBhvr>
                                        <p:cTn id="73" dur="500"/>
                                        <p:tgtEl>
                                          <p:spTgt spid="953"/>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955"/>
                                        </p:tgtEl>
                                        <p:attrNameLst>
                                          <p:attrName>style.visibility</p:attrName>
                                        </p:attrNameLst>
                                      </p:cBhvr>
                                      <p:to>
                                        <p:strVal val="visible"/>
                                      </p:to>
                                    </p:set>
                                    <p:animEffect transition="in" filter="fade">
                                      <p:cBhvr>
                                        <p:cTn id="78" dur="500"/>
                                        <p:tgtEl>
                                          <p:spTgt spid="955"/>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956"/>
                                        </p:tgtEl>
                                        <p:attrNameLst>
                                          <p:attrName>style.visibility</p:attrName>
                                        </p:attrNameLst>
                                      </p:cBhvr>
                                      <p:to>
                                        <p:strVal val="visible"/>
                                      </p:to>
                                    </p:set>
                                    <p:animEffect transition="in" filter="fade">
                                      <p:cBhvr>
                                        <p:cTn id="83" dur="500"/>
                                        <p:tgtEl>
                                          <p:spTgt spid="956"/>
                                        </p:tgtEl>
                                      </p:cBhvr>
                                    </p:animEffect>
                                  </p:childTnLst>
                                </p:cTn>
                              </p:par>
                              <p:par>
                                <p:cTn id="84" presetID="10" presetClass="entr" presetSubtype="0" fill="hold" nodeType="withEffect">
                                  <p:stCondLst>
                                    <p:cond delay="0"/>
                                  </p:stCondLst>
                                  <p:childTnLst>
                                    <p:set>
                                      <p:cBhvr>
                                        <p:cTn id="85" dur="1" fill="hold">
                                          <p:stCondLst>
                                            <p:cond delay="0"/>
                                          </p:stCondLst>
                                        </p:cTn>
                                        <p:tgtEl>
                                          <p:spTgt spid="957"/>
                                        </p:tgtEl>
                                        <p:attrNameLst>
                                          <p:attrName>style.visibility</p:attrName>
                                        </p:attrNameLst>
                                      </p:cBhvr>
                                      <p:to>
                                        <p:strVal val="visible"/>
                                      </p:to>
                                    </p:set>
                                    <p:animEffect transition="in" filter="fade">
                                      <p:cBhvr>
                                        <p:cTn id="86" dur="500"/>
                                        <p:tgtEl>
                                          <p:spTgt spid="95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958"/>
                                        </p:tgtEl>
                                        <p:attrNameLst>
                                          <p:attrName>style.visibility</p:attrName>
                                        </p:attrNameLst>
                                      </p:cBhvr>
                                      <p:to>
                                        <p:strVal val="visible"/>
                                      </p:to>
                                    </p:set>
                                    <p:animEffect transition="in" filter="fade">
                                      <p:cBhvr>
                                        <p:cTn id="91" dur="500"/>
                                        <p:tgtEl>
                                          <p:spTgt spid="958"/>
                                        </p:tgtEl>
                                      </p:cBhvr>
                                    </p:animEffect>
                                  </p:childTnLst>
                                </p:cTn>
                              </p:par>
                              <p:par>
                                <p:cTn id="92" presetID="10" presetClass="entr" presetSubtype="0" fill="hold" nodeType="withEffect">
                                  <p:stCondLst>
                                    <p:cond delay="0"/>
                                  </p:stCondLst>
                                  <p:childTnLst>
                                    <p:set>
                                      <p:cBhvr>
                                        <p:cTn id="93" dur="1" fill="hold">
                                          <p:stCondLst>
                                            <p:cond delay="0"/>
                                          </p:stCondLst>
                                        </p:cTn>
                                        <p:tgtEl>
                                          <p:spTgt spid="959"/>
                                        </p:tgtEl>
                                        <p:attrNameLst>
                                          <p:attrName>style.visibility</p:attrName>
                                        </p:attrNameLst>
                                      </p:cBhvr>
                                      <p:to>
                                        <p:strVal val="visible"/>
                                      </p:to>
                                    </p:set>
                                    <p:animEffect transition="in" filter="fade">
                                      <p:cBhvr>
                                        <p:cTn id="94" dur="500"/>
                                        <p:tgtEl>
                                          <p:spTgt spid="959"/>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960"/>
                                        </p:tgtEl>
                                        <p:attrNameLst>
                                          <p:attrName>style.visibility</p:attrName>
                                        </p:attrNameLst>
                                      </p:cBhvr>
                                      <p:to>
                                        <p:strVal val="visible"/>
                                      </p:to>
                                    </p:set>
                                    <p:animEffect transition="in" filter="fade">
                                      <p:cBhvr>
                                        <p:cTn id="99" dur="500"/>
                                        <p:tgtEl>
                                          <p:spTgt spid="960"/>
                                        </p:tgtEl>
                                      </p:cBhvr>
                                    </p:animEffect>
                                  </p:childTnLst>
                                </p:cTn>
                              </p:par>
                              <p:par>
                                <p:cTn id="100" presetID="10" presetClass="entr" presetSubtype="0" fill="hold" nodeType="withEffect">
                                  <p:stCondLst>
                                    <p:cond delay="0"/>
                                  </p:stCondLst>
                                  <p:childTnLst>
                                    <p:set>
                                      <p:cBhvr>
                                        <p:cTn id="101" dur="1" fill="hold">
                                          <p:stCondLst>
                                            <p:cond delay="0"/>
                                          </p:stCondLst>
                                        </p:cTn>
                                        <p:tgtEl>
                                          <p:spTgt spid="961"/>
                                        </p:tgtEl>
                                        <p:attrNameLst>
                                          <p:attrName>style.visibility</p:attrName>
                                        </p:attrNameLst>
                                      </p:cBhvr>
                                      <p:to>
                                        <p:strVal val="visible"/>
                                      </p:to>
                                    </p:set>
                                    <p:animEffect transition="in" filter="fade">
                                      <p:cBhvr>
                                        <p:cTn id="102" dur="500"/>
                                        <p:tgtEl>
                                          <p:spTgt spid="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78"/>
          <p:cNvSpPr/>
          <p:nvPr/>
        </p:nvSpPr>
        <p:spPr>
          <a:xfrm>
            <a:off x="142844" y="104604"/>
            <a:ext cx="3000300"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a:p>
        </p:txBody>
      </p:sp>
      <p:sp>
        <p:nvSpPr>
          <p:cNvPr id="969" name="Google Shape;969;p78"/>
          <p:cNvSpPr/>
          <p:nvPr/>
        </p:nvSpPr>
        <p:spPr>
          <a:xfrm>
            <a:off x="3143240" y="71414"/>
            <a:ext cx="5857800"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3: Droits d’accès aux fichiers</a:t>
            </a:r>
            <a:endParaRPr/>
          </a:p>
        </p:txBody>
      </p:sp>
      <p:sp>
        <p:nvSpPr>
          <p:cNvPr id="970" name="Google Shape;970;p78"/>
          <p:cNvSpPr/>
          <p:nvPr/>
        </p:nvSpPr>
        <p:spPr>
          <a:xfrm>
            <a:off x="142844" y="428604"/>
            <a:ext cx="8858400" cy="428700"/>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Les droits des fichiers et répertoires (2)</a:t>
            </a:r>
            <a:endParaRPr/>
          </a:p>
        </p:txBody>
      </p:sp>
      <p:sp>
        <p:nvSpPr>
          <p:cNvPr id="971" name="Google Shape;971;p78"/>
          <p:cNvSpPr/>
          <p:nvPr/>
        </p:nvSpPr>
        <p:spPr>
          <a:xfrm>
            <a:off x="142844" y="6357958"/>
            <a:ext cx="8858400" cy="285900"/>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fadeDir="5400012"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972" name="Google Shape;972;p78"/>
          <p:cNvSpPr txBox="1">
            <a:spLocks noGrp="1"/>
          </p:cNvSpPr>
          <p:nvPr>
            <p:ph type="body" idx="1"/>
          </p:nvPr>
        </p:nvSpPr>
        <p:spPr>
          <a:xfrm>
            <a:off x="412750" y="1233775"/>
            <a:ext cx="8713800" cy="972900"/>
          </a:xfrm>
          <a:prstGeom prst="rect">
            <a:avLst/>
          </a:prstGeom>
          <a:noFill/>
          <a:ln>
            <a:noFill/>
          </a:ln>
        </p:spPr>
        <p:txBody>
          <a:bodyPr spcFirstLastPara="1" wrap="square" lIns="91425" tIns="45700" rIns="91425" bIns="45700" anchor="t" anchorCtr="0">
            <a:normAutofit/>
          </a:bodyPr>
          <a:lstStyle/>
          <a:p>
            <a:pPr marL="342900" lvl="0" indent="-368300" algn="l" rtl="0">
              <a:spcBef>
                <a:spcPts val="480"/>
              </a:spcBef>
              <a:spcAft>
                <a:spcPts val="0"/>
              </a:spcAft>
              <a:buSzPts val="2200"/>
              <a:buChar char="•"/>
            </a:pPr>
            <a:r>
              <a:rPr lang="fr-FR" sz="2200"/>
              <a:t>Signification des différents champs</a:t>
            </a:r>
            <a:endParaRPr sz="2200"/>
          </a:p>
          <a:p>
            <a:pPr marL="342900" lvl="0" indent="0" algn="l" rtl="0">
              <a:spcBef>
                <a:spcPts val="480"/>
              </a:spcBef>
              <a:spcAft>
                <a:spcPts val="0"/>
              </a:spcAft>
              <a:buNone/>
            </a:pPr>
            <a:endParaRPr/>
          </a:p>
        </p:txBody>
      </p:sp>
      <p:sp>
        <p:nvSpPr>
          <p:cNvPr id="973" name="Google Shape;973;p78"/>
          <p:cNvSpPr txBox="1"/>
          <p:nvPr/>
        </p:nvSpPr>
        <p:spPr>
          <a:xfrm>
            <a:off x="866800" y="4365919"/>
            <a:ext cx="38577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600" b="1">
                <a:solidFill>
                  <a:schemeClr val="dk1"/>
                </a:solidFill>
                <a:latin typeface="Calibri"/>
                <a:ea typeface="Calibri"/>
                <a:cs typeface="Calibri"/>
                <a:sym typeface="Calibri"/>
              </a:rPr>
              <a:t>Propriétaire : Lecture, écriture</a:t>
            </a:r>
            <a:endParaRPr sz="1600"/>
          </a:p>
          <a:p>
            <a:pPr marL="0" marR="0" lvl="0" indent="0" algn="l" rtl="0">
              <a:spcBef>
                <a:spcPts val="0"/>
              </a:spcBef>
              <a:spcAft>
                <a:spcPts val="0"/>
              </a:spcAft>
              <a:buNone/>
            </a:pPr>
            <a:r>
              <a:rPr lang="fr-FR" sz="1600" b="1">
                <a:solidFill>
                  <a:schemeClr val="dk1"/>
                </a:solidFill>
                <a:latin typeface="Calibri"/>
                <a:ea typeface="Calibri"/>
                <a:cs typeface="Calibri"/>
                <a:sym typeface="Calibri"/>
              </a:rPr>
              <a:t>Groupe : Lecture, écriture et exécution</a:t>
            </a:r>
            <a:endParaRPr sz="1600"/>
          </a:p>
          <a:p>
            <a:pPr marL="0" marR="0" lvl="0" indent="0" algn="l" rtl="0">
              <a:spcBef>
                <a:spcPts val="0"/>
              </a:spcBef>
              <a:spcAft>
                <a:spcPts val="0"/>
              </a:spcAft>
              <a:buNone/>
            </a:pPr>
            <a:r>
              <a:rPr lang="fr-FR" sz="1600" b="1">
                <a:solidFill>
                  <a:schemeClr val="dk1"/>
                </a:solidFill>
                <a:latin typeface="Calibri"/>
                <a:ea typeface="Calibri"/>
                <a:cs typeface="Calibri"/>
                <a:sym typeface="Calibri"/>
              </a:rPr>
              <a:t>Autres : Lecture et exécution</a:t>
            </a:r>
            <a:endParaRPr sz="1600"/>
          </a:p>
        </p:txBody>
      </p:sp>
      <p:sp>
        <p:nvSpPr>
          <p:cNvPr id="974" name="Google Shape;974;p78"/>
          <p:cNvSpPr/>
          <p:nvPr/>
        </p:nvSpPr>
        <p:spPr>
          <a:xfrm>
            <a:off x="866804" y="2811192"/>
            <a:ext cx="1714500" cy="357300"/>
          </a:xfrm>
          <a:prstGeom prst="rect">
            <a:avLst/>
          </a:prstGeom>
          <a:gradFill>
            <a:gsLst>
              <a:gs pos="0">
                <a:srgbClr val="9FC3FF"/>
              </a:gs>
              <a:gs pos="35000">
                <a:srgbClr val="BDD5FF"/>
              </a:gs>
              <a:gs pos="100000">
                <a:srgbClr val="E4EEFF"/>
              </a:gs>
            </a:gsLst>
            <a:lin ang="16200038" scaled="0"/>
          </a:gradFill>
          <a:ln w="9525" cap="flat" cmpd="sng">
            <a:solidFill>
              <a:srgbClr val="4A7DBA"/>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chemeClr val="dk1"/>
                </a:solidFill>
                <a:latin typeface="Droid Sans Mono"/>
                <a:ea typeface="Droid Sans Mono"/>
                <a:cs typeface="Droid Sans Mono"/>
                <a:sym typeface="Droid Sans Mono"/>
              </a:rPr>
              <a:t>rw- rwx r-x</a:t>
            </a:r>
            <a:endParaRPr sz="1800">
              <a:solidFill>
                <a:schemeClr val="dk1"/>
              </a:solidFill>
              <a:latin typeface="Arial"/>
              <a:ea typeface="Arial"/>
              <a:cs typeface="Arial"/>
              <a:sym typeface="Arial"/>
            </a:endParaRPr>
          </a:p>
        </p:txBody>
      </p:sp>
      <p:sp>
        <p:nvSpPr>
          <p:cNvPr id="975" name="Google Shape;975;p78"/>
          <p:cNvSpPr/>
          <p:nvPr/>
        </p:nvSpPr>
        <p:spPr>
          <a:xfrm rot="-5400000">
            <a:off x="1045492" y="3004092"/>
            <a:ext cx="214200" cy="428700"/>
          </a:xfrm>
          <a:prstGeom prst="leftBrace">
            <a:avLst>
              <a:gd name="adj1" fmla="val 11611"/>
              <a:gd name="adj2" fmla="val 50000"/>
            </a:avLst>
          </a:prstGeom>
          <a:noFill/>
          <a:ln w="158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76" name="Google Shape;976;p78"/>
          <p:cNvSpPr/>
          <p:nvPr/>
        </p:nvSpPr>
        <p:spPr>
          <a:xfrm rot="5400000">
            <a:off x="1581215" y="2525368"/>
            <a:ext cx="214200" cy="500100"/>
          </a:xfrm>
          <a:prstGeom prst="leftBrace">
            <a:avLst>
              <a:gd name="adj1" fmla="val 8329"/>
              <a:gd name="adj2" fmla="val 50000"/>
            </a:avLst>
          </a:prstGeom>
          <a:noFill/>
          <a:ln w="158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77" name="Google Shape;977;p78"/>
          <p:cNvSpPr/>
          <p:nvPr/>
        </p:nvSpPr>
        <p:spPr>
          <a:xfrm rot="-5400000">
            <a:off x="2152754" y="2974742"/>
            <a:ext cx="214200" cy="500100"/>
          </a:xfrm>
          <a:prstGeom prst="leftBrace">
            <a:avLst>
              <a:gd name="adj1" fmla="val 8329"/>
              <a:gd name="adj2" fmla="val 50000"/>
            </a:avLst>
          </a:prstGeom>
          <a:noFill/>
          <a:ln w="158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78" name="Google Shape;978;p78"/>
          <p:cNvSpPr txBox="1"/>
          <p:nvPr/>
        </p:nvSpPr>
        <p:spPr>
          <a:xfrm>
            <a:off x="509616" y="3311255"/>
            <a:ext cx="1179600" cy="307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400" b="1">
                <a:solidFill>
                  <a:srgbClr val="FF0000"/>
                </a:solidFill>
                <a:latin typeface="Calibri"/>
                <a:ea typeface="Calibri"/>
                <a:cs typeface="Calibri"/>
                <a:sym typeface="Calibri"/>
              </a:rPr>
              <a:t>propriétaire</a:t>
            </a:r>
            <a:endParaRPr/>
          </a:p>
        </p:txBody>
      </p:sp>
      <p:sp>
        <p:nvSpPr>
          <p:cNvPr id="979" name="Google Shape;979;p78"/>
          <p:cNvSpPr txBox="1"/>
          <p:nvPr/>
        </p:nvSpPr>
        <p:spPr>
          <a:xfrm>
            <a:off x="938241" y="2168255"/>
            <a:ext cx="1500300" cy="523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400" b="1">
                <a:solidFill>
                  <a:srgbClr val="FF0000"/>
                </a:solidFill>
                <a:latin typeface="Calibri"/>
                <a:ea typeface="Calibri"/>
                <a:cs typeface="Calibri"/>
                <a:sym typeface="Calibri"/>
              </a:rPr>
              <a:t>Groupe propriétaire</a:t>
            </a:r>
            <a:endParaRPr/>
          </a:p>
        </p:txBody>
      </p:sp>
      <p:sp>
        <p:nvSpPr>
          <p:cNvPr id="980" name="Google Shape;980;p78"/>
          <p:cNvSpPr txBox="1"/>
          <p:nvPr/>
        </p:nvSpPr>
        <p:spPr>
          <a:xfrm>
            <a:off x="1866929" y="3311255"/>
            <a:ext cx="722400" cy="307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400" b="1">
                <a:solidFill>
                  <a:srgbClr val="FF0000"/>
                </a:solidFill>
                <a:latin typeface="Calibri"/>
                <a:ea typeface="Calibri"/>
                <a:cs typeface="Calibri"/>
                <a:sym typeface="Calibri"/>
              </a:rPr>
              <a:t>autres</a:t>
            </a:r>
            <a:endParaRPr/>
          </a:p>
        </p:txBody>
      </p:sp>
      <p:sp>
        <p:nvSpPr>
          <p:cNvPr id="981" name="Google Shape;981;p78"/>
          <p:cNvSpPr/>
          <p:nvPr/>
        </p:nvSpPr>
        <p:spPr>
          <a:xfrm>
            <a:off x="2582891" y="2811192"/>
            <a:ext cx="1714500" cy="357300"/>
          </a:xfrm>
          <a:prstGeom prst="rect">
            <a:avLst/>
          </a:prstGeom>
          <a:gradFill>
            <a:gsLst>
              <a:gs pos="0">
                <a:srgbClr val="9FC3FF"/>
              </a:gs>
              <a:gs pos="35000">
                <a:srgbClr val="BDD5FF"/>
              </a:gs>
              <a:gs pos="100000">
                <a:srgbClr val="E4EEFF"/>
              </a:gs>
            </a:gsLst>
            <a:lin ang="16200038" scaled="0"/>
          </a:gradFill>
          <a:ln w="9525" cap="flat" cmpd="sng">
            <a:solidFill>
              <a:srgbClr val="4A7DBA"/>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600">
                <a:solidFill>
                  <a:schemeClr val="dk1"/>
                </a:solidFill>
                <a:latin typeface="Droid Sans Mono"/>
                <a:ea typeface="Droid Sans Mono"/>
                <a:cs typeface="Droid Sans Mono"/>
                <a:sym typeface="Droid Sans Mono"/>
              </a:rPr>
              <a:t>mohamed info</a:t>
            </a:r>
            <a:endParaRPr sz="1600">
              <a:solidFill>
                <a:schemeClr val="dk1"/>
              </a:solidFill>
              <a:latin typeface="Arial"/>
              <a:ea typeface="Arial"/>
              <a:cs typeface="Arial"/>
              <a:sym typeface="Arial"/>
            </a:endParaRPr>
          </a:p>
        </p:txBody>
      </p:sp>
      <p:sp>
        <p:nvSpPr>
          <p:cNvPr id="982" name="Google Shape;982;p78"/>
          <p:cNvSpPr txBox="1"/>
          <p:nvPr/>
        </p:nvSpPr>
        <p:spPr>
          <a:xfrm>
            <a:off x="1081090" y="3845494"/>
            <a:ext cx="9348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800" b="1">
                <a:solidFill>
                  <a:srgbClr val="538CD5"/>
                </a:solidFill>
                <a:latin typeface="Calibri"/>
                <a:ea typeface="Calibri"/>
                <a:cs typeface="Calibri"/>
                <a:sym typeface="Calibri"/>
              </a:rPr>
              <a:t>DROITS</a:t>
            </a:r>
            <a:endParaRPr/>
          </a:p>
        </p:txBody>
      </p:sp>
      <p:sp>
        <p:nvSpPr>
          <p:cNvPr id="983" name="Google Shape;983;p78"/>
          <p:cNvSpPr/>
          <p:nvPr/>
        </p:nvSpPr>
        <p:spPr>
          <a:xfrm rot="-5400000">
            <a:off x="1563629" y="2720692"/>
            <a:ext cx="177900" cy="1857300"/>
          </a:xfrm>
          <a:prstGeom prst="leftBracket">
            <a:avLst>
              <a:gd name="adj" fmla="val 23102"/>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984" name="Google Shape;984;p78"/>
          <p:cNvSpPr/>
          <p:nvPr/>
        </p:nvSpPr>
        <p:spPr>
          <a:xfrm rot="5400000">
            <a:off x="3348854" y="1815042"/>
            <a:ext cx="179400" cy="1714500"/>
          </a:xfrm>
          <a:prstGeom prst="leftBracket">
            <a:avLst>
              <a:gd name="adj" fmla="val 23102"/>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985" name="Google Shape;985;p78"/>
          <p:cNvSpPr/>
          <p:nvPr/>
        </p:nvSpPr>
        <p:spPr>
          <a:xfrm rot="-5400000">
            <a:off x="3016490" y="2755506"/>
            <a:ext cx="192000" cy="919500"/>
          </a:xfrm>
          <a:prstGeom prst="leftBrace">
            <a:avLst>
              <a:gd name="adj1" fmla="val 8333"/>
              <a:gd name="adj2" fmla="val 50000"/>
            </a:avLst>
          </a:prstGeom>
          <a:noFill/>
          <a:ln w="158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86" name="Google Shape;986;p78"/>
          <p:cNvSpPr/>
          <p:nvPr/>
        </p:nvSpPr>
        <p:spPr>
          <a:xfrm rot="-5400000">
            <a:off x="3831518" y="2940631"/>
            <a:ext cx="214200" cy="571500"/>
          </a:xfrm>
          <a:prstGeom prst="leftBrace">
            <a:avLst>
              <a:gd name="adj1" fmla="val 8337"/>
              <a:gd name="adj2" fmla="val 78676"/>
            </a:avLst>
          </a:prstGeom>
          <a:noFill/>
          <a:ln w="158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87" name="Google Shape;987;p78"/>
          <p:cNvSpPr txBox="1"/>
          <p:nvPr/>
        </p:nvSpPr>
        <p:spPr>
          <a:xfrm>
            <a:off x="2509866" y="3309667"/>
            <a:ext cx="1179600" cy="523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400" b="1">
                <a:solidFill>
                  <a:srgbClr val="FF0000"/>
                </a:solidFill>
                <a:latin typeface="Calibri"/>
                <a:ea typeface="Calibri"/>
                <a:cs typeface="Calibri"/>
                <a:sym typeface="Calibri"/>
              </a:rPr>
              <a:t>Utilisateur</a:t>
            </a:r>
            <a:endParaRPr/>
          </a:p>
          <a:p>
            <a:pPr marL="0" marR="0" lvl="0" indent="0" algn="ctr" rtl="0">
              <a:spcBef>
                <a:spcPts val="0"/>
              </a:spcBef>
              <a:spcAft>
                <a:spcPts val="0"/>
              </a:spcAft>
              <a:buNone/>
            </a:pPr>
            <a:r>
              <a:rPr lang="fr-FR" sz="1400" b="1">
                <a:solidFill>
                  <a:srgbClr val="FF0000"/>
                </a:solidFill>
                <a:latin typeface="Calibri"/>
                <a:ea typeface="Calibri"/>
                <a:cs typeface="Calibri"/>
                <a:sym typeface="Calibri"/>
              </a:rPr>
              <a:t>propriétaire</a:t>
            </a:r>
            <a:endParaRPr/>
          </a:p>
        </p:txBody>
      </p:sp>
      <p:sp>
        <p:nvSpPr>
          <p:cNvPr id="988" name="Google Shape;988;p78"/>
          <p:cNvSpPr txBox="1"/>
          <p:nvPr/>
        </p:nvSpPr>
        <p:spPr>
          <a:xfrm>
            <a:off x="3652866" y="3303317"/>
            <a:ext cx="1179600" cy="523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400" b="1">
                <a:solidFill>
                  <a:srgbClr val="FF0000"/>
                </a:solidFill>
                <a:latin typeface="Calibri"/>
                <a:ea typeface="Calibri"/>
                <a:cs typeface="Calibri"/>
                <a:sym typeface="Calibri"/>
              </a:rPr>
              <a:t>Groupe</a:t>
            </a:r>
            <a:endParaRPr/>
          </a:p>
          <a:p>
            <a:pPr marL="0" marR="0" lvl="0" indent="0" algn="ctr" rtl="0">
              <a:spcBef>
                <a:spcPts val="0"/>
              </a:spcBef>
              <a:spcAft>
                <a:spcPts val="0"/>
              </a:spcAft>
              <a:buNone/>
            </a:pPr>
            <a:r>
              <a:rPr lang="fr-FR" sz="1400" b="1">
                <a:solidFill>
                  <a:srgbClr val="FF0000"/>
                </a:solidFill>
                <a:latin typeface="Calibri"/>
                <a:ea typeface="Calibri"/>
                <a:cs typeface="Calibri"/>
                <a:sym typeface="Calibri"/>
              </a:rPr>
              <a:t>propriétaire</a:t>
            </a:r>
            <a:endParaRPr/>
          </a:p>
        </p:txBody>
      </p:sp>
      <p:sp>
        <p:nvSpPr>
          <p:cNvPr id="989" name="Google Shape;989;p78"/>
          <p:cNvSpPr txBox="1"/>
          <p:nvPr/>
        </p:nvSpPr>
        <p:spPr>
          <a:xfrm>
            <a:off x="2566744" y="2190278"/>
            <a:ext cx="16086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800" b="1">
                <a:solidFill>
                  <a:srgbClr val="538CD5"/>
                </a:solidFill>
                <a:latin typeface="Calibri"/>
                <a:ea typeface="Calibri"/>
                <a:cs typeface="Calibri"/>
                <a:sym typeface="Calibri"/>
              </a:rPr>
              <a:t>Appartenance</a:t>
            </a:r>
            <a:endParaRPr/>
          </a:p>
        </p:txBody>
      </p:sp>
      <p:sp>
        <p:nvSpPr>
          <p:cNvPr id="990" name="Google Shape;990;p78"/>
          <p:cNvSpPr/>
          <p:nvPr/>
        </p:nvSpPr>
        <p:spPr>
          <a:xfrm>
            <a:off x="4295804" y="2811192"/>
            <a:ext cx="4572000" cy="355500"/>
          </a:xfrm>
          <a:prstGeom prst="rect">
            <a:avLst/>
          </a:prstGeom>
          <a:gradFill>
            <a:gsLst>
              <a:gs pos="0">
                <a:srgbClr val="9FC3FF"/>
              </a:gs>
              <a:gs pos="35000">
                <a:srgbClr val="BDD5FF"/>
              </a:gs>
              <a:gs pos="100000">
                <a:srgbClr val="E4EEFF"/>
              </a:gs>
            </a:gsLst>
            <a:lin ang="16200038" scaled="0"/>
          </a:gradFill>
          <a:ln w="9525" cap="flat" cmpd="sng">
            <a:solidFill>
              <a:srgbClr val="4A7DBA"/>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700" b="1">
                <a:solidFill>
                  <a:schemeClr val="dk1"/>
                </a:solidFill>
                <a:latin typeface="Droid Sans Mono"/>
                <a:ea typeface="Droid Sans Mono"/>
                <a:cs typeface="Droid Sans Mono"/>
                <a:sym typeface="Droid Sans Mono"/>
              </a:rPr>
              <a:t>255 2008-08-15 14:52 script.sh</a:t>
            </a:r>
            <a:endParaRPr sz="1700">
              <a:solidFill>
                <a:schemeClr val="dk1"/>
              </a:solidFill>
              <a:latin typeface="Arial"/>
              <a:ea typeface="Arial"/>
              <a:cs typeface="Arial"/>
              <a:sym typeface="Arial"/>
            </a:endParaRPr>
          </a:p>
        </p:txBody>
      </p:sp>
      <p:sp>
        <p:nvSpPr>
          <p:cNvPr id="991" name="Google Shape;991;p78"/>
          <p:cNvSpPr/>
          <p:nvPr/>
        </p:nvSpPr>
        <p:spPr>
          <a:xfrm rot="5400000">
            <a:off x="4510154" y="2404717"/>
            <a:ext cx="214200" cy="500100"/>
          </a:xfrm>
          <a:prstGeom prst="leftBrace">
            <a:avLst>
              <a:gd name="adj1" fmla="val 8329"/>
              <a:gd name="adj2" fmla="val 28903"/>
            </a:avLst>
          </a:prstGeom>
          <a:noFill/>
          <a:ln w="158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92" name="Google Shape;992;p78"/>
          <p:cNvSpPr txBox="1"/>
          <p:nvPr/>
        </p:nvSpPr>
        <p:spPr>
          <a:xfrm>
            <a:off x="4295804" y="2261917"/>
            <a:ext cx="857400" cy="307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400" b="1">
                <a:solidFill>
                  <a:srgbClr val="FF0000"/>
                </a:solidFill>
                <a:latin typeface="Calibri"/>
                <a:ea typeface="Calibri"/>
                <a:cs typeface="Calibri"/>
                <a:sym typeface="Calibri"/>
              </a:rPr>
              <a:t>Taille</a:t>
            </a:r>
            <a:endParaRPr/>
          </a:p>
        </p:txBody>
      </p:sp>
      <p:sp>
        <p:nvSpPr>
          <p:cNvPr id="993" name="Google Shape;993;p78"/>
          <p:cNvSpPr/>
          <p:nvPr/>
        </p:nvSpPr>
        <p:spPr>
          <a:xfrm rot="-5400000">
            <a:off x="5938941" y="2141305"/>
            <a:ext cx="214200" cy="2214600"/>
          </a:xfrm>
          <a:prstGeom prst="leftBrace">
            <a:avLst>
              <a:gd name="adj1" fmla="val 8324"/>
              <a:gd name="adj2" fmla="val 50000"/>
            </a:avLst>
          </a:prstGeom>
          <a:noFill/>
          <a:ln w="158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94" name="Google Shape;994;p78"/>
          <p:cNvSpPr txBox="1"/>
          <p:nvPr/>
        </p:nvSpPr>
        <p:spPr>
          <a:xfrm>
            <a:off x="5223004" y="3311255"/>
            <a:ext cx="1646100" cy="307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400" b="1">
                <a:solidFill>
                  <a:srgbClr val="FF0000"/>
                </a:solidFill>
                <a:latin typeface="Calibri"/>
                <a:ea typeface="Calibri"/>
                <a:cs typeface="Calibri"/>
                <a:sym typeface="Calibri"/>
              </a:rPr>
              <a:t>Date/heure modif</a:t>
            </a:r>
            <a:endParaRPr/>
          </a:p>
        </p:txBody>
      </p:sp>
      <p:sp>
        <p:nvSpPr>
          <p:cNvPr id="995" name="Google Shape;995;p78"/>
          <p:cNvSpPr/>
          <p:nvPr/>
        </p:nvSpPr>
        <p:spPr>
          <a:xfrm rot="5400000">
            <a:off x="7589104" y="2029392"/>
            <a:ext cx="214200" cy="1285800"/>
          </a:xfrm>
          <a:prstGeom prst="leftBrace">
            <a:avLst>
              <a:gd name="adj1" fmla="val 8333"/>
              <a:gd name="adj2" fmla="val 40935"/>
            </a:avLst>
          </a:prstGeom>
          <a:noFill/>
          <a:ln w="158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96" name="Google Shape;996;p78"/>
          <p:cNvSpPr txBox="1"/>
          <p:nvPr/>
        </p:nvSpPr>
        <p:spPr>
          <a:xfrm>
            <a:off x="7053291" y="2253480"/>
            <a:ext cx="1428900" cy="307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400" b="1">
                <a:solidFill>
                  <a:srgbClr val="FF0000"/>
                </a:solidFill>
                <a:latin typeface="Calibri"/>
                <a:ea typeface="Calibri"/>
                <a:cs typeface="Calibri"/>
                <a:sym typeface="Calibri"/>
              </a:rPr>
              <a:t>Nom du fichier</a:t>
            </a:r>
            <a:endParaRPr/>
          </a:p>
        </p:txBody>
      </p:sp>
      <p:sp>
        <p:nvSpPr>
          <p:cNvPr id="997" name="Google Shape;997;p7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66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973"/>
                                        </p:tgtEl>
                                        <p:attrNameLst>
                                          <p:attrName>style.visibility</p:attrName>
                                        </p:attrNameLst>
                                      </p:cBhvr>
                                      <p:to>
                                        <p:strVal val="visible"/>
                                      </p:to>
                                    </p:set>
                                    <p:animEffect transition="in" filter="fade">
                                      <p:cBhvr>
                                        <p:cTn id="7" dur="500"/>
                                        <p:tgtEl>
                                          <p:spTgt spid="9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74"/>
                                        </p:tgtEl>
                                        <p:attrNameLst>
                                          <p:attrName>style.visibility</p:attrName>
                                        </p:attrNameLst>
                                      </p:cBhvr>
                                      <p:to>
                                        <p:strVal val="visible"/>
                                      </p:to>
                                    </p:set>
                                    <p:animEffect transition="in" filter="fade">
                                      <p:cBhvr>
                                        <p:cTn id="12" dur="500"/>
                                        <p:tgtEl>
                                          <p:spTgt spid="974"/>
                                        </p:tgtEl>
                                      </p:cBhvr>
                                    </p:animEffect>
                                  </p:childTnLst>
                                </p:cTn>
                              </p:par>
                              <p:par>
                                <p:cTn id="13" presetID="10" presetClass="entr" presetSubtype="0" fill="hold" nodeType="withEffect">
                                  <p:stCondLst>
                                    <p:cond delay="0"/>
                                  </p:stCondLst>
                                  <p:childTnLst>
                                    <p:set>
                                      <p:cBhvr>
                                        <p:cTn id="14" dur="1" fill="hold">
                                          <p:stCondLst>
                                            <p:cond delay="0"/>
                                          </p:stCondLst>
                                        </p:cTn>
                                        <p:tgtEl>
                                          <p:spTgt spid="983"/>
                                        </p:tgtEl>
                                        <p:attrNameLst>
                                          <p:attrName>style.visibility</p:attrName>
                                        </p:attrNameLst>
                                      </p:cBhvr>
                                      <p:to>
                                        <p:strVal val="visible"/>
                                      </p:to>
                                    </p:set>
                                    <p:animEffect transition="in" filter="fade">
                                      <p:cBhvr>
                                        <p:cTn id="15" dur="500"/>
                                        <p:tgtEl>
                                          <p:spTgt spid="983"/>
                                        </p:tgtEl>
                                      </p:cBhvr>
                                    </p:animEffect>
                                  </p:childTnLst>
                                </p:cTn>
                              </p:par>
                              <p:par>
                                <p:cTn id="16" presetID="10" presetClass="entr" presetSubtype="0" fill="hold" nodeType="withEffect">
                                  <p:stCondLst>
                                    <p:cond delay="0"/>
                                  </p:stCondLst>
                                  <p:childTnLst>
                                    <p:set>
                                      <p:cBhvr>
                                        <p:cTn id="17" dur="1" fill="hold">
                                          <p:stCondLst>
                                            <p:cond delay="0"/>
                                          </p:stCondLst>
                                        </p:cTn>
                                        <p:tgtEl>
                                          <p:spTgt spid="982"/>
                                        </p:tgtEl>
                                        <p:attrNameLst>
                                          <p:attrName>style.visibility</p:attrName>
                                        </p:attrNameLst>
                                      </p:cBhvr>
                                      <p:to>
                                        <p:strVal val="visible"/>
                                      </p:to>
                                    </p:set>
                                    <p:animEffect transition="in" filter="fade">
                                      <p:cBhvr>
                                        <p:cTn id="18" dur="500"/>
                                        <p:tgtEl>
                                          <p:spTgt spid="98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75"/>
                                        </p:tgtEl>
                                        <p:attrNameLst>
                                          <p:attrName>style.visibility</p:attrName>
                                        </p:attrNameLst>
                                      </p:cBhvr>
                                      <p:to>
                                        <p:strVal val="visible"/>
                                      </p:to>
                                    </p:set>
                                    <p:animEffect transition="in" filter="fade">
                                      <p:cBhvr>
                                        <p:cTn id="23" dur="500"/>
                                        <p:tgtEl>
                                          <p:spTgt spid="975"/>
                                        </p:tgtEl>
                                      </p:cBhvr>
                                    </p:animEffect>
                                  </p:childTnLst>
                                </p:cTn>
                              </p:par>
                              <p:par>
                                <p:cTn id="24" presetID="10" presetClass="entr" presetSubtype="0" fill="hold" nodeType="withEffect">
                                  <p:stCondLst>
                                    <p:cond delay="0"/>
                                  </p:stCondLst>
                                  <p:childTnLst>
                                    <p:set>
                                      <p:cBhvr>
                                        <p:cTn id="25" dur="1" fill="hold">
                                          <p:stCondLst>
                                            <p:cond delay="0"/>
                                          </p:stCondLst>
                                        </p:cTn>
                                        <p:tgtEl>
                                          <p:spTgt spid="978"/>
                                        </p:tgtEl>
                                        <p:attrNameLst>
                                          <p:attrName>style.visibility</p:attrName>
                                        </p:attrNameLst>
                                      </p:cBhvr>
                                      <p:to>
                                        <p:strVal val="visible"/>
                                      </p:to>
                                    </p:set>
                                    <p:animEffect transition="in" filter="fade">
                                      <p:cBhvr>
                                        <p:cTn id="26" dur="500"/>
                                        <p:tgtEl>
                                          <p:spTgt spid="97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76"/>
                                        </p:tgtEl>
                                        <p:attrNameLst>
                                          <p:attrName>style.visibility</p:attrName>
                                        </p:attrNameLst>
                                      </p:cBhvr>
                                      <p:to>
                                        <p:strVal val="visible"/>
                                      </p:to>
                                    </p:set>
                                    <p:animEffect transition="in" filter="fade">
                                      <p:cBhvr>
                                        <p:cTn id="31" dur="500"/>
                                        <p:tgtEl>
                                          <p:spTgt spid="976"/>
                                        </p:tgtEl>
                                      </p:cBhvr>
                                    </p:animEffect>
                                  </p:childTnLst>
                                </p:cTn>
                              </p:par>
                              <p:par>
                                <p:cTn id="32" presetID="10" presetClass="entr" presetSubtype="0" fill="hold" nodeType="withEffect">
                                  <p:stCondLst>
                                    <p:cond delay="0"/>
                                  </p:stCondLst>
                                  <p:childTnLst>
                                    <p:set>
                                      <p:cBhvr>
                                        <p:cTn id="33" dur="1" fill="hold">
                                          <p:stCondLst>
                                            <p:cond delay="0"/>
                                          </p:stCondLst>
                                        </p:cTn>
                                        <p:tgtEl>
                                          <p:spTgt spid="979"/>
                                        </p:tgtEl>
                                        <p:attrNameLst>
                                          <p:attrName>style.visibility</p:attrName>
                                        </p:attrNameLst>
                                      </p:cBhvr>
                                      <p:to>
                                        <p:strVal val="visible"/>
                                      </p:to>
                                    </p:set>
                                    <p:animEffect transition="in" filter="fade">
                                      <p:cBhvr>
                                        <p:cTn id="34" dur="500"/>
                                        <p:tgtEl>
                                          <p:spTgt spid="97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980"/>
                                        </p:tgtEl>
                                        <p:attrNameLst>
                                          <p:attrName>style.visibility</p:attrName>
                                        </p:attrNameLst>
                                      </p:cBhvr>
                                      <p:to>
                                        <p:strVal val="visible"/>
                                      </p:to>
                                    </p:set>
                                    <p:animEffect transition="in" filter="fade">
                                      <p:cBhvr>
                                        <p:cTn id="39" dur="500"/>
                                        <p:tgtEl>
                                          <p:spTgt spid="980"/>
                                        </p:tgtEl>
                                      </p:cBhvr>
                                    </p:animEffect>
                                  </p:childTnLst>
                                </p:cTn>
                              </p:par>
                              <p:par>
                                <p:cTn id="40" presetID="10" presetClass="entr" presetSubtype="0" fill="hold" nodeType="withEffect">
                                  <p:stCondLst>
                                    <p:cond delay="0"/>
                                  </p:stCondLst>
                                  <p:childTnLst>
                                    <p:set>
                                      <p:cBhvr>
                                        <p:cTn id="41" dur="1" fill="hold">
                                          <p:stCondLst>
                                            <p:cond delay="0"/>
                                          </p:stCondLst>
                                        </p:cTn>
                                        <p:tgtEl>
                                          <p:spTgt spid="977"/>
                                        </p:tgtEl>
                                        <p:attrNameLst>
                                          <p:attrName>style.visibility</p:attrName>
                                        </p:attrNameLst>
                                      </p:cBhvr>
                                      <p:to>
                                        <p:strVal val="visible"/>
                                      </p:to>
                                    </p:set>
                                    <p:animEffect transition="in" filter="fade">
                                      <p:cBhvr>
                                        <p:cTn id="42" dur="500"/>
                                        <p:tgtEl>
                                          <p:spTgt spid="97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81"/>
                                        </p:tgtEl>
                                        <p:attrNameLst>
                                          <p:attrName>style.visibility</p:attrName>
                                        </p:attrNameLst>
                                      </p:cBhvr>
                                      <p:to>
                                        <p:strVal val="visible"/>
                                      </p:to>
                                    </p:set>
                                    <p:animEffect transition="in" filter="fade">
                                      <p:cBhvr>
                                        <p:cTn id="47" dur="500"/>
                                        <p:tgtEl>
                                          <p:spTgt spid="981"/>
                                        </p:tgtEl>
                                      </p:cBhvr>
                                    </p:animEffect>
                                  </p:childTnLst>
                                </p:cTn>
                              </p:par>
                              <p:par>
                                <p:cTn id="48" presetID="10" presetClass="entr" presetSubtype="0" fill="hold" nodeType="withEffect">
                                  <p:stCondLst>
                                    <p:cond delay="0"/>
                                  </p:stCondLst>
                                  <p:childTnLst>
                                    <p:set>
                                      <p:cBhvr>
                                        <p:cTn id="49" dur="1" fill="hold">
                                          <p:stCondLst>
                                            <p:cond delay="0"/>
                                          </p:stCondLst>
                                        </p:cTn>
                                        <p:tgtEl>
                                          <p:spTgt spid="984"/>
                                        </p:tgtEl>
                                        <p:attrNameLst>
                                          <p:attrName>style.visibility</p:attrName>
                                        </p:attrNameLst>
                                      </p:cBhvr>
                                      <p:to>
                                        <p:strVal val="visible"/>
                                      </p:to>
                                    </p:set>
                                    <p:animEffect transition="in" filter="fade">
                                      <p:cBhvr>
                                        <p:cTn id="50" dur="500"/>
                                        <p:tgtEl>
                                          <p:spTgt spid="984"/>
                                        </p:tgtEl>
                                      </p:cBhvr>
                                    </p:animEffect>
                                  </p:childTnLst>
                                </p:cTn>
                              </p:par>
                              <p:par>
                                <p:cTn id="51" presetID="10" presetClass="entr" presetSubtype="0" fill="hold" nodeType="withEffect">
                                  <p:stCondLst>
                                    <p:cond delay="0"/>
                                  </p:stCondLst>
                                  <p:childTnLst>
                                    <p:set>
                                      <p:cBhvr>
                                        <p:cTn id="52" dur="1" fill="hold">
                                          <p:stCondLst>
                                            <p:cond delay="0"/>
                                          </p:stCondLst>
                                        </p:cTn>
                                        <p:tgtEl>
                                          <p:spTgt spid="989"/>
                                        </p:tgtEl>
                                        <p:attrNameLst>
                                          <p:attrName>style.visibility</p:attrName>
                                        </p:attrNameLst>
                                      </p:cBhvr>
                                      <p:to>
                                        <p:strVal val="visible"/>
                                      </p:to>
                                    </p:set>
                                    <p:animEffect transition="in" filter="fade">
                                      <p:cBhvr>
                                        <p:cTn id="53" dur="500"/>
                                        <p:tgtEl>
                                          <p:spTgt spid="98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985"/>
                                        </p:tgtEl>
                                        <p:attrNameLst>
                                          <p:attrName>style.visibility</p:attrName>
                                        </p:attrNameLst>
                                      </p:cBhvr>
                                      <p:to>
                                        <p:strVal val="visible"/>
                                      </p:to>
                                    </p:set>
                                    <p:animEffect transition="in" filter="fade">
                                      <p:cBhvr>
                                        <p:cTn id="58" dur="500"/>
                                        <p:tgtEl>
                                          <p:spTgt spid="985"/>
                                        </p:tgtEl>
                                      </p:cBhvr>
                                    </p:animEffect>
                                  </p:childTnLst>
                                </p:cTn>
                              </p:par>
                              <p:par>
                                <p:cTn id="59" presetID="10" presetClass="entr" presetSubtype="0" fill="hold" nodeType="withEffect">
                                  <p:stCondLst>
                                    <p:cond delay="0"/>
                                  </p:stCondLst>
                                  <p:childTnLst>
                                    <p:set>
                                      <p:cBhvr>
                                        <p:cTn id="60" dur="1" fill="hold">
                                          <p:stCondLst>
                                            <p:cond delay="0"/>
                                          </p:stCondLst>
                                        </p:cTn>
                                        <p:tgtEl>
                                          <p:spTgt spid="987"/>
                                        </p:tgtEl>
                                        <p:attrNameLst>
                                          <p:attrName>style.visibility</p:attrName>
                                        </p:attrNameLst>
                                      </p:cBhvr>
                                      <p:to>
                                        <p:strVal val="visible"/>
                                      </p:to>
                                    </p:set>
                                    <p:animEffect transition="in" filter="fade">
                                      <p:cBhvr>
                                        <p:cTn id="61" dur="500"/>
                                        <p:tgtEl>
                                          <p:spTgt spid="987"/>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986"/>
                                        </p:tgtEl>
                                        <p:attrNameLst>
                                          <p:attrName>style.visibility</p:attrName>
                                        </p:attrNameLst>
                                      </p:cBhvr>
                                      <p:to>
                                        <p:strVal val="visible"/>
                                      </p:to>
                                    </p:set>
                                    <p:animEffect transition="in" filter="fade">
                                      <p:cBhvr>
                                        <p:cTn id="66" dur="500"/>
                                        <p:tgtEl>
                                          <p:spTgt spid="986"/>
                                        </p:tgtEl>
                                      </p:cBhvr>
                                    </p:animEffect>
                                  </p:childTnLst>
                                </p:cTn>
                              </p:par>
                              <p:par>
                                <p:cTn id="67" presetID="10" presetClass="entr" presetSubtype="0" fill="hold" nodeType="withEffect">
                                  <p:stCondLst>
                                    <p:cond delay="0"/>
                                  </p:stCondLst>
                                  <p:childTnLst>
                                    <p:set>
                                      <p:cBhvr>
                                        <p:cTn id="68" dur="1" fill="hold">
                                          <p:stCondLst>
                                            <p:cond delay="0"/>
                                          </p:stCondLst>
                                        </p:cTn>
                                        <p:tgtEl>
                                          <p:spTgt spid="988"/>
                                        </p:tgtEl>
                                        <p:attrNameLst>
                                          <p:attrName>style.visibility</p:attrName>
                                        </p:attrNameLst>
                                      </p:cBhvr>
                                      <p:to>
                                        <p:strVal val="visible"/>
                                      </p:to>
                                    </p:set>
                                    <p:animEffect transition="in" filter="fade">
                                      <p:cBhvr>
                                        <p:cTn id="69" dur="500"/>
                                        <p:tgtEl>
                                          <p:spTgt spid="988"/>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990"/>
                                        </p:tgtEl>
                                        <p:attrNameLst>
                                          <p:attrName>style.visibility</p:attrName>
                                        </p:attrNameLst>
                                      </p:cBhvr>
                                      <p:to>
                                        <p:strVal val="visible"/>
                                      </p:to>
                                    </p:set>
                                    <p:animEffect transition="in" filter="fade">
                                      <p:cBhvr>
                                        <p:cTn id="74" dur="500"/>
                                        <p:tgtEl>
                                          <p:spTgt spid="99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991"/>
                                        </p:tgtEl>
                                        <p:attrNameLst>
                                          <p:attrName>style.visibility</p:attrName>
                                        </p:attrNameLst>
                                      </p:cBhvr>
                                      <p:to>
                                        <p:strVal val="visible"/>
                                      </p:to>
                                    </p:set>
                                    <p:animEffect transition="in" filter="fade">
                                      <p:cBhvr>
                                        <p:cTn id="79" dur="500"/>
                                        <p:tgtEl>
                                          <p:spTgt spid="991"/>
                                        </p:tgtEl>
                                      </p:cBhvr>
                                    </p:animEffect>
                                  </p:childTnLst>
                                </p:cTn>
                              </p:par>
                              <p:par>
                                <p:cTn id="80" presetID="10" presetClass="entr" presetSubtype="0" fill="hold" nodeType="withEffect">
                                  <p:stCondLst>
                                    <p:cond delay="0"/>
                                  </p:stCondLst>
                                  <p:childTnLst>
                                    <p:set>
                                      <p:cBhvr>
                                        <p:cTn id="81" dur="1" fill="hold">
                                          <p:stCondLst>
                                            <p:cond delay="0"/>
                                          </p:stCondLst>
                                        </p:cTn>
                                        <p:tgtEl>
                                          <p:spTgt spid="992"/>
                                        </p:tgtEl>
                                        <p:attrNameLst>
                                          <p:attrName>style.visibility</p:attrName>
                                        </p:attrNameLst>
                                      </p:cBhvr>
                                      <p:to>
                                        <p:strVal val="visible"/>
                                      </p:to>
                                    </p:set>
                                    <p:animEffect transition="in" filter="fade">
                                      <p:cBhvr>
                                        <p:cTn id="82" dur="500"/>
                                        <p:tgtEl>
                                          <p:spTgt spid="99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993"/>
                                        </p:tgtEl>
                                        <p:attrNameLst>
                                          <p:attrName>style.visibility</p:attrName>
                                        </p:attrNameLst>
                                      </p:cBhvr>
                                      <p:to>
                                        <p:strVal val="visible"/>
                                      </p:to>
                                    </p:set>
                                    <p:animEffect transition="in" filter="fade">
                                      <p:cBhvr>
                                        <p:cTn id="87" dur="500"/>
                                        <p:tgtEl>
                                          <p:spTgt spid="993"/>
                                        </p:tgtEl>
                                      </p:cBhvr>
                                    </p:animEffect>
                                  </p:childTnLst>
                                </p:cTn>
                              </p:par>
                              <p:par>
                                <p:cTn id="88" presetID="10" presetClass="entr" presetSubtype="0" fill="hold" nodeType="withEffect">
                                  <p:stCondLst>
                                    <p:cond delay="0"/>
                                  </p:stCondLst>
                                  <p:childTnLst>
                                    <p:set>
                                      <p:cBhvr>
                                        <p:cTn id="89" dur="1" fill="hold">
                                          <p:stCondLst>
                                            <p:cond delay="0"/>
                                          </p:stCondLst>
                                        </p:cTn>
                                        <p:tgtEl>
                                          <p:spTgt spid="994"/>
                                        </p:tgtEl>
                                        <p:attrNameLst>
                                          <p:attrName>style.visibility</p:attrName>
                                        </p:attrNameLst>
                                      </p:cBhvr>
                                      <p:to>
                                        <p:strVal val="visible"/>
                                      </p:to>
                                    </p:set>
                                    <p:animEffect transition="in" filter="fade">
                                      <p:cBhvr>
                                        <p:cTn id="90" dur="500"/>
                                        <p:tgtEl>
                                          <p:spTgt spid="994"/>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995"/>
                                        </p:tgtEl>
                                        <p:attrNameLst>
                                          <p:attrName>style.visibility</p:attrName>
                                        </p:attrNameLst>
                                      </p:cBhvr>
                                      <p:to>
                                        <p:strVal val="visible"/>
                                      </p:to>
                                    </p:set>
                                    <p:animEffect transition="in" filter="fade">
                                      <p:cBhvr>
                                        <p:cTn id="95" dur="500"/>
                                        <p:tgtEl>
                                          <p:spTgt spid="995"/>
                                        </p:tgtEl>
                                      </p:cBhvr>
                                    </p:animEffect>
                                  </p:childTnLst>
                                </p:cTn>
                              </p:par>
                              <p:par>
                                <p:cTn id="96" presetID="10" presetClass="entr" presetSubtype="0" fill="hold" nodeType="withEffect">
                                  <p:stCondLst>
                                    <p:cond delay="0"/>
                                  </p:stCondLst>
                                  <p:childTnLst>
                                    <p:set>
                                      <p:cBhvr>
                                        <p:cTn id="97" dur="1" fill="hold">
                                          <p:stCondLst>
                                            <p:cond delay="0"/>
                                          </p:stCondLst>
                                        </p:cTn>
                                        <p:tgtEl>
                                          <p:spTgt spid="996"/>
                                        </p:tgtEl>
                                        <p:attrNameLst>
                                          <p:attrName>style.visibility</p:attrName>
                                        </p:attrNameLst>
                                      </p:cBhvr>
                                      <p:to>
                                        <p:strVal val="visible"/>
                                      </p:to>
                                    </p:set>
                                    <p:animEffect transition="in" filter="fade">
                                      <p:cBhvr>
                                        <p:cTn id="98" dur="500"/>
                                        <p:tgtEl>
                                          <p:spTgt spid="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79"/>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a:p>
        </p:txBody>
      </p:sp>
      <p:sp>
        <p:nvSpPr>
          <p:cNvPr id="1004" name="Google Shape;1004;p79"/>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3: Droits d’accès aux fichiers</a:t>
            </a:r>
            <a:endParaRPr/>
          </a:p>
        </p:txBody>
      </p:sp>
      <p:sp>
        <p:nvSpPr>
          <p:cNvPr id="1005" name="Google Shape;1005;p79"/>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Modifier les droits avec « chmod »</a:t>
            </a:r>
            <a:endParaRPr/>
          </a:p>
        </p:txBody>
      </p:sp>
      <p:sp>
        <p:nvSpPr>
          <p:cNvPr id="1006" name="Google Shape;1006;p79"/>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007" name="Google Shape;1007;p79"/>
          <p:cNvSpPr txBox="1">
            <a:spLocks noGrp="1"/>
          </p:cNvSpPr>
          <p:nvPr>
            <p:ph type="body" idx="1"/>
          </p:nvPr>
        </p:nvSpPr>
        <p:spPr>
          <a:xfrm>
            <a:off x="179388" y="857250"/>
            <a:ext cx="8713787" cy="5572125"/>
          </a:xfrm>
          <a:prstGeom prst="rect">
            <a:avLst/>
          </a:prstGeom>
          <a:noFill/>
          <a:ln>
            <a:noFill/>
          </a:ln>
        </p:spPr>
        <p:txBody>
          <a:bodyPr spcFirstLastPara="1" wrap="square" lIns="91425" tIns="45700" rIns="91425" bIns="45700" anchor="t" anchorCtr="0">
            <a:normAutofit/>
          </a:bodyPr>
          <a:lstStyle/>
          <a:p>
            <a:pPr marL="342900" lvl="0" indent="0" algn="l" rtl="0">
              <a:spcBef>
                <a:spcPts val="0"/>
              </a:spcBef>
              <a:spcAft>
                <a:spcPts val="0"/>
              </a:spcAft>
              <a:buNone/>
            </a:pPr>
            <a:endParaRPr sz="2400"/>
          </a:p>
          <a:p>
            <a:pPr marL="342900" lvl="0" indent="-342582" algn="l" rtl="0">
              <a:spcBef>
                <a:spcPts val="0"/>
              </a:spcBef>
              <a:spcAft>
                <a:spcPts val="0"/>
              </a:spcAft>
              <a:buClr>
                <a:schemeClr val="dk1"/>
              </a:buClr>
              <a:buSzPts val="2400"/>
              <a:buChar char="•"/>
            </a:pPr>
            <a:r>
              <a:rPr lang="fr-FR" sz="2400"/>
              <a:t>La commande « chmod » permet de modifier les droits :</a:t>
            </a:r>
            <a:endParaRPr sz="3000"/>
          </a:p>
          <a:p>
            <a:pPr marL="742950" lvl="1" indent="-285432" algn="l" rtl="0">
              <a:spcBef>
                <a:spcPts val="481"/>
              </a:spcBef>
              <a:spcAft>
                <a:spcPts val="0"/>
              </a:spcAft>
              <a:buClr>
                <a:schemeClr val="dk1"/>
              </a:buClr>
              <a:buSzPts val="2400"/>
              <a:buChar char="–"/>
            </a:pPr>
            <a:r>
              <a:rPr lang="fr-FR" sz="2400"/>
              <a:t>2 syntaxes :</a:t>
            </a:r>
            <a:endParaRPr sz="2600"/>
          </a:p>
          <a:p>
            <a:pPr marL="742950" lvl="1" indent="-121284" algn="l" rtl="0">
              <a:spcBef>
                <a:spcPts val="518"/>
              </a:spcBef>
              <a:spcAft>
                <a:spcPts val="0"/>
              </a:spcAft>
              <a:buClr>
                <a:schemeClr val="dk1"/>
              </a:buClr>
              <a:buSzPts val="2800"/>
              <a:buNone/>
            </a:pPr>
            <a:endParaRPr>
              <a:latin typeface="Arial"/>
              <a:ea typeface="Arial"/>
              <a:cs typeface="Arial"/>
              <a:sym typeface="Arial"/>
            </a:endParaRPr>
          </a:p>
          <a:p>
            <a:pPr marL="742950" lvl="1" indent="-121284" algn="l" rtl="0">
              <a:spcBef>
                <a:spcPts val="518"/>
              </a:spcBef>
              <a:spcAft>
                <a:spcPts val="0"/>
              </a:spcAft>
              <a:buClr>
                <a:schemeClr val="dk1"/>
              </a:buClr>
              <a:buSzPts val="2800"/>
              <a:buNone/>
            </a:pPr>
            <a:endParaRPr>
              <a:latin typeface="Arial"/>
              <a:ea typeface="Arial"/>
              <a:cs typeface="Arial"/>
              <a:sym typeface="Arial"/>
            </a:endParaRPr>
          </a:p>
          <a:p>
            <a:pPr marL="1143000" lvl="0" indent="0" algn="l" rtl="0">
              <a:spcBef>
                <a:spcPts val="444"/>
              </a:spcBef>
              <a:spcAft>
                <a:spcPts val="0"/>
              </a:spcAft>
              <a:buNone/>
            </a:pPr>
            <a:endParaRPr/>
          </a:p>
        </p:txBody>
      </p:sp>
      <p:sp>
        <p:nvSpPr>
          <p:cNvPr id="1008" name="Google Shape;1008;p79"/>
          <p:cNvSpPr/>
          <p:nvPr/>
        </p:nvSpPr>
        <p:spPr>
          <a:xfrm>
            <a:off x="387175" y="3652263"/>
            <a:ext cx="8143800" cy="285900"/>
          </a:xfrm>
          <a:prstGeom prst="rect">
            <a:avLst/>
          </a:prstGeom>
          <a:solidFill>
            <a:schemeClr val="lt1"/>
          </a:solidFill>
          <a:ln w="38100" cap="flat" cmpd="thickThin">
            <a:solidFill>
              <a:srgbClr val="FFC000"/>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spcBef>
                <a:spcPts val="0"/>
              </a:spcBef>
              <a:spcAft>
                <a:spcPts val="0"/>
              </a:spcAft>
              <a:buNone/>
            </a:pPr>
            <a:r>
              <a:rPr lang="fr-FR" sz="1600" b="1">
                <a:solidFill>
                  <a:srgbClr val="345616"/>
                </a:solidFill>
                <a:latin typeface="Droid Sans Mono"/>
                <a:ea typeface="Droid Sans Mono"/>
                <a:cs typeface="Droid Sans Mono"/>
                <a:sym typeface="Droid Sans Mono"/>
              </a:rPr>
              <a:t>  chmod [OPTION]... OCTAL-MODE FILE...</a:t>
            </a:r>
            <a:endParaRPr sz="1800" b="1"/>
          </a:p>
          <a:p>
            <a:pPr marL="0" marR="0" lvl="0" indent="0" algn="l" rtl="0">
              <a:spcBef>
                <a:spcPts val="0"/>
              </a:spcBef>
              <a:spcAft>
                <a:spcPts val="0"/>
              </a:spcAft>
              <a:buNone/>
            </a:pPr>
            <a:endParaRPr sz="1200" b="1">
              <a:solidFill>
                <a:srgbClr val="345616"/>
              </a:solidFill>
              <a:latin typeface="Droid Sans Mono"/>
              <a:ea typeface="Droid Sans Mono"/>
              <a:cs typeface="Droid Sans Mono"/>
              <a:sym typeface="Droid Sans Mono"/>
            </a:endParaRPr>
          </a:p>
        </p:txBody>
      </p:sp>
      <p:sp>
        <p:nvSpPr>
          <p:cNvPr id="1009" name="Google Shape;1009;p79"/>
          <p:cNvSpPr/>
          <p:nvPr/>
        </p:nvSpPr>
        <p:spPr>
          <a:xfrm>
            <a:off x="337075" y="2556338"/>
            <a:ext cx="8143800" cy="285900"/>
          </a:xfrm>
          <a:prstGeom prst="rect">
            <a:avLst/>
          </a:prstGeom>
          <a:solidFill>
            <a:schemeClr val="lt1"/>
          </a:solidFill>
          <a:ln w="38100" cap="flat" cmpd="thickThin">
            <a:solidFill>
              <a:srgbClr val="FFC000"/>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spcBef>
                <a:spcPts val="0"/>
              </a:spcBef>
              <a:spcAft>
                <a:spcPts val="0"/>
              </a:spcAft>
              <a:buNone/>
            </a:pPr>
            <a:r>
              <a:rPr lang="fr-FR" b="1">
                <a:solidFill>
                  <a:srgbClr val="345616"/>
                </a:solidFill>
                <a:latin typeface="Droid Sans Mono"/>
                <a:ea typeface="Droid Sans Mono"/>
                <a:cs typeface="Droid Sans Mono"/>
                <a:sym typeface="Droid Sans Mono"/>
              </a:rPr>
              <a:t>  </a:t>
            </a:r>
            <a:r>
              <a:rPr lang="fr-FR" sz="1600" b="1">
                <a:solidFill>
                  <a:srgbClr val="345616"/>
                </a:solidFill>
                <a:latin typeface="Droid Sans Mono"/>
                <a:ea typeface="Droid Sans Mono"/>
                <a:cs typeface="Droid Sans Mono"/>
                <a:sym typeface="Droid Sans Mono"/>
              </a:rPr>
              <a:t>chmod [OPTION]... MODE[,MODE]... FILE...</a:t>
            </a:r>
            <a:endParaRPr sz="1800" b="1"/>
          </a:p>
          <a:p>
            <a:pPr marL="0" marR="0" lvl="0" indent="0" algn="l" rtl="0">
              <a:spcBef>
                <a:spcPts val="0"/>
              </a:spcBef>
              <a:spcAft>
                <a:spcPts val="0"/>
              </a:spcAft>
              <a:buNone/>
            </a:pPr>
            <a:endParaRPr sz="1200" b="1">
              <a:solidFill>
                <a:srgbClr val="345616"/>
              </a:solidFill>
              <a:latin typeface="Droid Sans Mono"/>
              <a:ea typeface="Droid Sans Mono"/>
              <a:cs typeface="Droid Sans Mono"/>
              <a:sym typeface="Droid Sans Mono"/>
            </a:endParaRPr>
          </a:p>
        </p:txBody>
      </p:sp>
      <p:sp>
        <p:nvSpPr>
          <p:cNvPr id="1010" name="Google Shape;1010;p7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67</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1016" name="Google Shape;1016;p80"/>
          <p:cNvSpPr/>
          <p:nvPr/>
        </p:nvSpPr>
        <p:spPr>
          <a:xfrm>
            <a:off x="142844" y="104604"/>
            <a:ext cx="3000300"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a:p>
        </p:txBody>
      </p:sp>
      <p:sp>
        <p:nvSpPr>
          <p:cNvPr id="1017" name="Google Shape;1017;p80"/>
          <p:cNvSpPr/>
          <p:nvPr/>
        </p:nvSpPr>
        <p:spPr>
          <a:xfrm>
            <a:off x="3143240" y="71414"/>
            <a:ext cx="5857800"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3: Droits d’accès aux fichiers</a:t>
            </a:r>
            <a:endParaRPr/>
          </a:p>
        </p:txBody>
      </p:sp>
      <p:sp>
        <p:nvSpPr>
          <p:cNvPr id="1018" name="Google Shape;1018;p80"/>
          <p:cNvSpPr/>
          <p:nvPr/>
        </p:nvSpPr>
        <p:spPr>
          <a:xfrm>
            <a:off x="142844" y="428604"/>
            <a:ext cx="8858400" cy="428700"/>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Modifier les droits avec « chmod »</a:t>
            </a:r>
            <a:endParaRPr/>
          </a:p>
        </p:txBody>
      </p:sp>
      <p:sp>
        <p:nvSpPr>
          <p:cNvPr id="1019" name="Google Shape;1019;p80"/>
          <p:cNvSpPr/>
          <p:nvPr/>
        </p:nvSpPr>
        <p:spPr>
          <a:xfrm>
            <a:off x="142844" y="6357958"/>
            <a:ext cx="8858400" cy="285900"/>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fadeDir="5400012"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020" name="Google Shape;1020;p80"/>
          <p:cNvSpPr txBox="1">
            <a:spLocks noGrp="1"/>
          </p:cNvSpPr>
          <p:nvPr>
            <p:ph type="body" idx="1"/>
          </p:nvPr>
        </p:nvSpPr>
        <p:spPr>
          <a:xfrm>
            <a:off x="179388" y="857250"/>
            <a:ext cx="8713800" cy="5572200"/>
          </a:xfrm>
          <a:prstGeom prst="rect">
            <a:avLst/>
          </a:prstGeom>
          <a:noFill/>
          <a:ln>
            <a:noFill/>
          </a:ln>
        </p:spPr>
        <p:txBody>
          <a:bodyPr spcFirstLastPara="1" wrap="square" lIns="91425" tIns="45700" rIns="91425" bIns="45700" anchor="t" anchorCtr="0">
            <a:normAutofit/>
          </a:bodyPr>
          <a:lstStyle/>
          <a:p>
            <a:pPr marL="1143000" lvl="0" indent="0" algn="l" rtl="0">
              <a:spcBef>
                <a:spcPts val="444"/>
              </a:spcBef>
              <a:spcAft>
                <a:spcPts val="0"/>
              </a:spcAft>
              <a:buNone/>
            </a:pPr>
            <a:endParaRPr sz="2700"/>
          </a:p>
          <a:p>
            <a:pPr marL="1143000" lvl="0" indent="0" algn="l" rtl="0">
              <a:spcBef>
                <a:spcPts val="444"/>
              </a:spcBef>
              <a:spcAft>
                <a:spcPts val="0"/>
              </a:spcAft>
              <a:buNone/>
            </a:pPr>
            <a:r>
              <a:rPr lang="fr-FR" sz="2300"/>
              <a:t>Mode symbolique :</a:t>
            </a:r>
            <a:endParaRPr sz="2300"/>
          </a:p>
          <a:p>
            <a:pPr marL="1600200" lvl="3" indent="-231775" algn="l" rtl="0">
              <a:spcBef>
                <a:spcPts val="370"/>
              </a:spcBef>
              <a:spcAft>
                <a:spcPts val="0"/>
              </a:spcAft>
              <a:buClr>
                <a:schemeClr val="dk1"/>
              </a:buClr>
              <a:buSzPts val="1900"/>
              <a:buChar char="–"/>
            </a:pPr>
            <a:r>
              <a:rPr lang="fr-FR" sz="1900"/>
              <a:t>Basé sur des symboles (ugoa) et des opérateurs (+,-,=)</a:t>
            </a:r>
            <a:endParaRPr sz="1900"/>
          </a:p>
          <a:p>
            <a:pPr marL="1600200" lvl="3" indent="-231775" algn="l" rtl="0">
              <a:spcBef>
                <a:spcPts val="370"/>
              </a:spcBef>
              <a:spcAft>
                <a:spcPts val="0"/>
              </a:spcAft>
              <a:buClr>
                <a:schemeClr val="dk1"/>
              </a:buClr>
              <a:buSzPts val="1900"/>
              <a:buChar char="–"/>
            </a:pPr>
            <a:r>
              <a:rPr lang="fr-FR" sz="1900" b="1"/>
              <a:t>u</a:t>
            </a:r>
            <a:r>
              <a:rPr lang="fr-FR" sz="1900"/>
              <a:t> (user), </a:t>
            </a:r>
            <a:r>
              <a:rPr lang="fr-FR" sz="1900" b="1"/>
              <a:t>g</a:t>
            </a:r>
            <a:r>
              <a:rPr lang="fr-FR" sz="1900"/>
              <a:t> (group), </a:t>
            </a:r>
            <a:r>
              <a:rPr lang="fr-FR" sz="1900" b="1"/>
              <a:t>o</a:t>
            </a:r>
            <a:r>
              <a:rPr lang="fr-FR" sz="1900"/>
              <a:t> (others), </a:t>
            </a:r>
            <a:r>
              <a:rPr lang="fr-FR" sz="1900" b="1"/>
              <a:t>a</a:t>
            </a:r>
            <a:r>
              <a:rPr lang="fr-FR" sz="1900"/>
              <a:t> (all users)</a:t>
            </a:r>
            <a:endParaRPr sz="1900"/>
          </a:p>
          <a:p>
            <a:pPr marL="1600200" lvl="3" indent="-231775" algn="l" rtl="0">
              <a:spcBef>
                <a:spcPts val="370"/>
              </a:spcBef>
              <a:spcAft>
                <a:spcPts val="0"/>
              </a:spcAft>
              <a:buClr>
                <a:schemeClr val="dk1"/>
              </a:buClr>
              <a:buSzPts val="1900"/>
              <a:buChar char="–"/>
            </a:pPr>
            <a:r>
              <a:rPr lang="fr-FR" sz="1900" b="1"/>
              <a:t>+</a:t>
            </a:r>
            <a:r>
              <a:rPr lang="fr-FR" sz="1900"/>
              <a:t> (Ajouter le droit), </a:t>
            </a:r>
            <a:r>
              <a:rPr lang="fr-FR" sz="1900" b="1"/>
              <a:t>-</a:t>
            </a:r>
            <a:r>
              <a:rPr lang="fr-FR" sz="1900"/>
              <a:t> (Retirer le droit), </a:t>
            </a:r>
            <a:r>
              <a:rPr lang="fr-FR" sz="1900" b="1"/>
              <a:t>=</a:t>
            </a:r>
            <a:r>
              <a:rPr lang="fr-FR" sz="1900"/>
              <a:t> (Ajouter le droit et retirer tous les autres)</a:t>
            </a:r>
            <a:endParaRPr sz="1900"/>
          </a:p>
          <a:p>
            <a:pPr marL="1600200" lvl="3" indent="-231775" algn="l" rtl="0">
              <a:spcBef>
                <a:spcPts val="370"/>
              </a:spcBef>
              <a:spcAft>
                <a:spcPts val="0"/>
              </a:spcAft>
              <a:buClr>
                <a:schemeClr val="dk1"/>
              </a:buClr>
              <a:buSzPts val="1900"/>
              <a:buChar char="–"/>
            </a:pPr>
            <a:r>
              <a:rPr lang="fr-FR" sz="1900"/>
              <a:t>Exemple (Ajouter le droit </a:t>
            </a:r>
            <a:r>
              <a:rPr lang="fr-FR" sz="1900">
                <a:solidFill>
                  <a:srgbClr val="990000"/>
                </a:solidFill>
              </a:rPr>
              <a:t>d’exécution</a:t>
            </a:r>
            <a:r>
              <a:rPr lang="fr-FR" sz="1900"/>
              <a:t> au propriétaire) :</a:t>
            </a:r>
            <a:endParaRPr sz="1900"/>
          </a:p>
          <a:p>
            <a:pPr marL="1600200" lvl="3" indent="-111125" algn="l" rtl="0">
              <a:spcBef>
                <a:spcPts val="370"/>
              </a:spcBef>
              <a:spcAft>
                <a:spcPts val="0"/>
              </a:spcAft>
              <a:buClr>
                <a:schemeClr val="dk1"/>
              </a:buClr>
              <a:buSzPts val="2000"/>
              <a:buNone/>
            </a:pPr>
            <a:endParaRPr sz="1900"/>
          </a:p>
          <a:p>
            <a:pPr marL="0" lvl="0" indent="0" algn="l" rtl="0">
              <a:spcBef>
                <a:spcPts val="444"/>
              </a:spcBef>
              <a:spcAft>
                <a:spcPts val="0"/>
              </a:spcAft>
              <a:buNone/>
            </a:pPr>
            <a:endParaRPr/>
          </a:p>
        </p:txBody>
      </p:sp>
      <p:sp>
        <p:nvSpPr>
          <p:cNvPr id="1021" name="Google Shape;1021;p80"/>
          <p:cNvSpPr/>
          <p:nvPr/>
        </p:nvSpPr>
        <p:spPr>
          <a:xfrm>
            <a:off x="1591300" y="3812706"/>
            <a:ext cx="5776200" cy="428700"/>
          </a:xfrm>
          <a:prstGeom prst="rect">
            <a:avLst/>
          </a:prstGeom>
          <a:solidFill>
            <a:schemeClr val="lt1"/>
          </a:solidFill>
          <a:ln w="38100" cap="flat" cmpd="sng">
            <a:solidFill>
              <a:srgbClr val="FFC000"/>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spcBef>
                <a:spcPts val="0"/>
              </a:spcBef>
              <a:spcAft>
                <a:spcPts val="0"/>
              </a:spcAft>
              <a:buNone/>
            </a:pPr>
            <a:r>
              <a:rPr lang="fr-FR" sz="1600">
                <a:solidFill>
                  <a:schemeClr val="dk1"/>
                </a:solidFill>
                <a:latin typeface="Droid Sans Mono"/>
                <a:ea typeface="Droid Sans Mono"/>
                <a:cs typeface="Droid Sans Mono"/>
                <a:sym typeface="Droid Sans Mono"/>
              </a:rPr>
              <a:t>chmod </a:t>
            </a:r>
            <a:r>
              <a:rPr lang="fr-FR" sz="1600">
                <a:solidFill>
                  <a:srgbClr val="660000"/>
                </a:solidFill>
                <a:latin typeface="Droid Sans Mono"/>
                <a:ea typeface="Droid Sans Mono"/>
                <a:cs typeface="Droid Sans Mono"/>
                <a:sym typeface="Droid Sans Mono"/>
              </a:rPr>
              <a:t>u+x</a:t>
            </a:r>
            <a:r>
              <a:rPr lang="fr-FR" sz="1600">
                <a:solidFill>
                  <a:schemeClr val="dk1"/>
                </a:solidFill>
                <a:latin typeface="Droid Sans Mono"/>
                <a:ea typeface="Droid Sans Mono"/>
                <a:cs typeface="Droid Sans Mono"/>
                <a:sym typeface="Droid Sans Mono"/>
              </a:rPr>
              <a:t> rapport.txt</a:t>
            </a:r>
            <a:endParaRPr sz="1800"/>
          </a:p>
          <a:p>
            <a:pPr marL="0" marR="0" lvl="0" indent="0" algn="l" rtl="0">
              <a:spcBef>
                <a:spcPts val="0"/>
              </a:spcBef>
              <a:spcAft>
                <a:spcPts val="0"/>
              </a:spcAft>
              <a:buNone/>
            </a:pPr>
            <a:endParaRPr sz="1200">
              <a:solidFill>
                <a:schemeClr val="dk1"/>
              </a:solidFill>
              <a:latin typeface="Droid Sans Mono"/>
              <a:ea typeface="Droid Sans Mono"/>
              <a:cs typeface="Droid Sans Mono"/>
              <a:sym typeface="Droid Sans Mono"/>
            </a:endParaRPr>
          </a:p>
          <a:p>
            <a:pPr marL="0" marR="0" lvl="0" indent="0" algn="l" rtl="0">
              <a:spcBef>
                <a:spcPts val="0"/>
              </a:spcBef>
              <a:spcAft>
                <a:spcPts val="0"/>
              </a:spcAft>
              <a:buNone/>
            </a:pPr>
            <a:r>
              <a:rPr lang="fr-FR" sz="1200">
                <a:solidFill>
                  <a:schemeClr val="dk1"/>
                </a:solidFill>
                <a:latin typeface="Droid Sans Mono"/>
                <a:ea typeface="Droid Sans Mono"/>
                <a:cs typeface="Droid Sans Mono"/>
                <a:sym typeface="Droid Sans Mono"/>
              </a:rPr>
              <a:t> </a:t>
            </a:r>
            <a:endParaRPr/>
          </a:p>
        </p:txBody>
      </p:sp>
      <p:sp>
        <p:nvSpPr>
          <p:cNvPr id="1022" name="Google Shape;1022;p8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68</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81"/>
          <p:cNvSpPr/>
          <p:nvPr/>
        </p:nvSpPr>
        <p:spPr>
          <a:xfrm>
            <a:off x="142844" y="104604"/>
            <a:ext cx="3000300"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a:p>
        </p:txBody>
      </p:sp>
      <p:sp>
        <p:nvSpPr>
          <p:cNvPr id="1029" name="Google Shape;1029;p81"/>
          <p:cNvSpPr/>
          <p:nvPr/>
        </p:nvSpPr>
        <p:spPr>
          <a:xfrm>
            <a:off x="3143240" y="71414"/>
            <a:ext cx="5857800"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3: Droits d’accès aux fichiers</a:t>
            </a:r>
            <a:endParaRPr/>
          </a:p>
        </p:txBody>
      </p:sp>
      <p:sp>
        <p:nvSpPr>
          <p:cNvPr id="1030" name="Google Shape;1030;p81"/>
          <p:cNvSpPr/>
          <p:nvPr/>
        </p:nvSpPr>
        <p:spPr>
          <a:xfrm>
            <a:off x="142844" y="428604"/>
            <a:ext cx="8858400" cy="428700"/>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Modifier les droits avec « chmod »</a:t>
            </a:r>
            <a:endParaRPr/>
          </a:p>
        </p:txBody>
      </p:sp>
      <p:sp>
        <p:nvSpPr>
          <p:cNvPr id="1031" name="Google Shape;1031;p81"/>
          <p:cNvSpPr/>
          <p:nvPr/>
        </p:nvSpPr>
        <p:spPr>
          <a:xfrm>
            <a:off x="142844" y="6357958"/>
            <a:ext cx="8858400" cy="285900"/>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fadeDir="5400012"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032" name="Google Shape;1032;p81"/>
          <p:cNvSpPr txBox="1">
            <a:spLocks noGrp="1"/>
          </p:cNvSpPr>
          <p:nvPr>
            <p:ph type="body" idx="1"/>
          </p:nvPr>
        </p:nvSpPr>
        <p:spPr>
          <a:xfrm>
            <a:off x="142838" y="908575"/>
            <a:ext cx="8713800" cy="5572200"/>
          </a:xfrm>
          <a:prstGeom prst="rect">
            <a:avLst/>
          </a:prstGeom>
          <a:noFill/>
          <a:ln>
            <a:noFill/>
          </a:ln>
        </p:spPr>
        <p:txBody>
          <a:bodyPr spcFirstLastPara="1" wrap="square" lIns="91425" tIns="45700" rIns="91425" bIns="45700" anchor="t" anchorCtr="0">
            <a:normAutofit/>
          </a:bodyPr>
          <a:lstStyle/>
          <a:p>
            <a:pPr marL="742950" lvl="1" indent="-121284" algn="l" rtl="0">
              <a:spcBef>
                <a:spcPts val="518"/>
              </a:spcBef>
              <a:spcAft>
                <a:spcPts val="0"/>
              </a:spcAft>
              <a:buClr>
                <a:schemeClr val="dk1"/>
              </a:buClr>
              <a:buSzPts val="2800"/>
              <a:buNone/>
            </a:pPr>
            <a:endParaRPr>
              <a:latin typeface="Arial"/>
              <a:ea typeface="Arial"/>
              <a:cs typeface="Arial"/>
              <a:sym typeface="Arial"/>
            </a:endParaRPr>
          </a:p>
          <a:p>
            <a:pPr marL="1143000" lvl="2" indent="-266700" algn="l" rtl="0">
              <a:spcBef>
                <a:spcPts val="444"/>
              </a:spcBef>
              <a:spcAft>
                <a:spcPts val="0"/>
              </a:spcAft>
              <a:buSzPts val="2400"/>
              <a:buChar char="•"/>
            </a:pPr>
            <a:r>
              <a:rPr lang="fr-FR"/>
              <a:t>Mode octal :</a:t>
            </a:r>
            <a:endParaRPr/>
          </a:p>
          <a:p>
            <a:pPr marL="1600200" lvl="3" indent="-241300" algn="l" rtl="0">
              <a:spcBef>
                <a:spcPts val="370"/>
              </a:spcBef>
              <a:spcAft>
                <a:spcPts val="0"/>
              </a:spcAft>
              <a:buSzPts val="2000"/>
              <a:buChar char="–"/>
            </a:pPr>
            <a:r>
              <a:rPr lang="fr-FR"/>
              <a:t>Basé sur des nombres de 0 à 7</a:t>
            </a:r>
            <a:endParaRPr/>
          </a:p>
          <a:p>
            <a:pPr marL="1600200" lvl="3" indent="-241300" algn="l" rtl="0">
              <a:spcBef>
                <a:spcPts val="370"/>
              </a:spcBef>
              <a:spcAft>
                <a:spcPts val="0"/>
              </a:spcAft>
              <a:buSzPts val="2000"/>
              <a:buChar char="–"/>
            </a:pPr>
            <a:r>
              <a:rPr lang="fr-FR"/>
              <a:t>A chaque bit de la traduction binaire correspond un droit</a:t>
            </a:r>
            <a:endParaRPr/>
          </a:p>
          <a:p>
            <a:pPr marL="1600200" lvl="3" indent="-241300" algn="l" rtl="0">
              <a:spcBef>
                <a:spcPts val="370"/>
              </a:spcBef>
              <a:spcAft>
                <a:spcPts val="0"/>
              </a:spcAft>
              <a:buSzPts val="2000"/>
              <a:buChar char="–"/>
            </a:pPr>
            <a:r>
              <a:rPr lang="fr-FR"/>
              <a:t>Exemple ( </a:t>
            </a:r>
            <a:r>
              <a:rPr lang="fr-FR">
                <a:solidFill>
                  <a:srgbClr val="990000"/>
                </a:solidFill>
              </a:rPr>
              <a:t>rw- rw- r-- </a:t>
            </a:r>
            <a:r>
              <a:rPr lang="fr-FR"/>
              <a:t>)  :</a:t>
            </a:r>
            <a:endParaRPr/>
          </a:p>
          <a:p>
            <a:pPr marL="1143000" lvl="0" indent="0" algn="l" rtl="0">
              <a:spcBef>
                <a:spcPts val="444"/>
              </a:spcBef>
              <a:spcAft>
                <a:spcPts val="0"/>
              </a:spcAft>
              <a:buNone/>
            </a:pPr>
            <a:endParaRPr/>
          </a:p>
        </p:txBody>
      </p:sp>
      <p:sp>
        <p:nvSpPr>
          <p:cNvPr id="1033" name="Google Shape;1033;p81"/>
          <p:cNvSpPr/>
          <p:nvPr/>
        </p:nvSpPr>
        <p:spPr>
          <a:xfrm>
            <a:off x="1882650" y="3211950"/>
            <a:ext cx="4205400" cy="586800"/>
          </a:xfrm>
          <a:prstGeom prst="rect">
            <a:avLst/>
          </a:prstGeom>
          <a:solidFill>
            <a:schemeClr val="lt1"/>
          </a:solidFill>
          <a:ln w="38100" cap="flat" cmpd="sng">
            <a:solidFill>
              <a:srgbClr val="FFC000"/>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spcBef>
                <a:spcPts val="0"/>
              </a:spcBef>
              <a:spcAft>
                <a:spcPts val="0"/>
              </a:spcAft>
              <a:buNone/>
            </a:pPr>
            <a:r>
              <a:rPr lang="fr-FR" sz="1600">
                <a:solidFill>
                  <a:schemeClr val="dk1"/>
                </a:solidFill>
                <a:latin typeface="Droid Sans Mono"/>
                <a:ea typeface="Droid Sans Mono"/>
                <a:cs typeface="Droid Sans Mono"/>
                <a:sym typeface="Droid Sans Mono"/>
              </a:rPr>
              <a:t>chmod </a:t>
            </a:r>
            <a:r>
              <a:rPr lang="fr-FR" sz="1600">
                <a:solidFill>
                  <a:srgbClr val="660000"/>
                </a:solidFill>
                <a:latin typeface="Droid Sans Mono"/>
                <a:ea typeface="Droid Sans Mono"/>
                <a:cs typeface="Droid Sans Mono"/>
                <a:sym typeface="Droid Sans Mono"/>
              </a:rPr>
              <a:t>664 </a:t>
            </a:r>
            <a:r>
              <a:rPr lang="fr-FR" sz="1600">
                <a:solidFill>
                  <a:schemeClr val="dk1"/>
                </a:solidFill>
                <a:latin typeface="Droid Sans Mono"/>
                <a:ea typeface="Droid Sans Mono"/>
                <a:cs typeface="Droid Sans Mono"/>
                <a:sym typeface="Droid Sans Mono"/>
              </a:rPr>
              <a:t>rapport.txt</a:t>
            </a:r>
            <a:endParaRPr sz="1800"/>
          </a:p>
          <a:p>
            <a:pPr marL="0" marR="0" lvl="0" indent="0" algn="l" rtl="0">
              <a:spcBef>
                <a:spcPts val="0"/>
              </a:spcBef>
              <a:spcAft>
                <a:spcPts val="0"/>
              </a:spcAft>
              <a:buNone/>
            </a:pPr>
            <a:endParaRPr sz="1200">
              <a:solidFill>
                <a:schemeClr val="dk1"/>
              </a:solidFill>
              <a:latin typeface="Droid Sans Mono"/>
              <a:ea typeface="Droid Sans Mono"/>
              <a:cs typeface="Droid Sans Mono"/>
              <a:sym typeface="Droid Sans Mono"/>
            </a:endParaRPr>
          </a:p>
          <a:p>
            <a:pPr marL="0" marR="0" lvl="0" indent="0" algn="l" rtl="0">
              <a:spcBef>
                <a:spcPts val="0"/>
              </a:spcBef>
              <a:spcAft>
                <a:spcPts val="0"/>
              </a:spcAft>
              <a:buNone/>
            </a:pPr>
            <a:r>
              <a:rPr lang="fr-FR" sz="1200">
                <a:solidFill>
                  <a:schemeClr val="dk1"/>
                </a:solidFill>
                <a:latin typeface="Droid Sans Mono"/>
                <a:ea typeface="Droid Sans Mono"/>
                <a:cs typeface="Droid Sans Mono"/>
                <a:sym typeface="Droid Sans Mono"/>
              </a:rPr>
              <a:t> </a:t>
            </a:r>
            <a:endParaRPr/>
          </a:p>
        </p:txBody>
      </p:sp>
      <p:sp>
        <p:nvSpPr>
          <p:cNvPr id="1034" name="Google Shape;1034;p8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69</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body" idx="1"/>
          </p:nvPr>
        </p:nvSpPr>
        <p:spPr>
          <a:xfrm>
            <a:off x="457200" y="1198975"/>
            <a:ext cx="8229600" cy="4694100"/>
          </a:xfrm>
          <a:prstGeom prst="rect">
            <a:avLst/>
          </a:prstGeom>
          <a:noFill/>
          <a:ln>
            <a:noFill/>
          </a:ln>
        </p:spPr>
        <p:txBody>
          <a:bodyPr spcFirstLastPara="1" wrap="square" lIns="91425" tIns="45700" rIns="91425" bIns="45700" anchor="t" anchorCtr="0">
            <a:normAutofit/>
          </a:bodyPr>
          <a:lstStyle/>
          <a:p>
            <a:pPr marL="342900" marR="63500" lvl="0" indent="0" algn="l" rtl="0">
              <a:lnSpc>
                <a:spcPct val="150000"/>
              </a:lnSpc>
              <a:spcBef>
                <a:spcPts val="0"/>
              </a:spcBef>
              <a:spcAft>
                <a:spcPts val="0"/>
              </a:spcAft>
              <a:buNone/>
            </a:pPr>
            <a:r>
              <a:rPr lang="fr-FR" sz="1800" b="1">
                <a:latin typeface="Source Code Pro"/>
                <a:ea typeface="Source Code Pro"/>
                <a:cs typeface="Source Code Pro"/>
                <a:sym typeface="Source Code Pro"/>
              </a:rPr>
              <a:t>Richard Stallman, en 1983</a:t>
            </a:r>
            <a:endParaRPr sz="1800" b="1">
              <a:latin typeface="Source Code Pro"/>
              <a:ea typeface="Source Code Pro"/>
              <a:cs typeface="Source Code Pro"/>
              <a:sym typeface="Source Code Pro"/>
            </a:endParaRPr>
          </a:p>
          <a:p>
            <a:pPr marL="342900" marR="63500" lvl="0" indent="-342900" algn="l" rtl="0">
              <a:lnSpc>
                <a:spcPct val="150000"/>
              </a:lnSpc>
              <a:spcBef>
                <a:spcPts val="0"/>
              </a:spcBef>
              <a:spcAft>
                <a:spcPts val="0"/>
              </a:spcAft>
              <a:buSzPts val="1800"/>
              <a:buFont typeface="Source Code Pro"/>
              <a:buChar char="•"/>
            </a:pPr>
            <a:r>
              <a:rPr lang="fr-FR" sz="1800">
                <a:latin typeface="Source Code Pro"/>
                <a:ea typeface="Source Code Pro"/>
                <a:cs typeface="Source Code Pro"/>
                <a:sym typeface="Source Code Pro"/>
              </a:rPr>
              <a:t>Démarrage de GNU (GNU’s Not Unix !) projet</a:t>
            </a:r>
            <a:endParaRPr sz="1800">
              <a:latin typeface="Source Code Pro"/>
              <a:ea typeface="Source Code Pro"/>
              <a:cs typeface="Source Code Pro"/>
              <a:sym typeface="Source Code Pro"/>
            </a:endParaRPr>
          </a:p>
          <a:p>
            <a:pPr marL="342900" marR="63500" lvl="0" indent="-342900" algn="l" rtl="0">
              <a:lnSpc>
                <a:spcPct val="150000"/>
              </a:lnSpc>
              <a:spcBef>
                <a:spcPts val="0"/>
              </a:spcBef>
              <a:spcAft>
                <a:spcPts val="0"/>
              </a:spcAft>
              <a:buSzPts val="1800"/>
              <a:buFont typeface="Source Code Pro"/>
              <a:buChar char="•"/>
            </a:pPr>
            <a:r>
              <a:rPr lang="fr-FR" sz="1800">
                <a:latin typeface="Source Code Pro"/>
                <a:ea typeface="Source Code Pro"/>
                <a:cs typeface="Source Code Pro"/>
                <a:sym typeface="Source Code Pro"/>
              </a:rPr>
              <a:t>Versions open source de la suite standard des utilitaires Unix trouvés dans BSD</a:t>
            </a:r>
            <a:endParaRPr sz="1800">
              <a:latin typeface="Source Code Pro"/>
              <a:ea typeface="Source Code Pro"/>
              <a:cs typeface="Source Code Pro"/>
              <a:sym typeface="Source Code Pro"/>
            </a:endParaRPr>
          </a:p>
          <a:p>
            <a:pPr marL="342900" marR="63500" lvl="0" indent="-342900" algn="l" rtl="0">
              <a:lnSpc>
                <a:spcPct val="150000"/>
              </a:lnSpc>
              <a:spcBef>
                <a:spcPts val="0"/>
              </a:spcBef>
              <a:spcAft>
                <a:spcPts val="0"/>
              </a:spcAft>
              <a:buSzPts val="1800"/>
              <a:buFont typeface="Source Code Pro"/>
              <a:buChar char="•"/>
            </a:pPr>
            <a:r>
              <a:rPr lang="fr-FR" sz="1800">
                <a:latin typeface="Source Code Pro"/>
                <a:ea typeface="Source Code Pro"/>
                <a:cs typeface="Source Code Pro"/>
                <a:sym typeface="Source Code Pro"/>
              </a:rPr>
              <a:t>GNU est également une licence logicielle permettant pour les modifications de code tant que partagé</a:t>
            </a:r>
            <a:endParaRPr sz="1800">
              <a:latin typeface="Source Code Pro"/>
              <a:ea typeface="Source Code Pro"/>
              <a:cs typeface="Source Code Pro"/>
              <a:sym typeface="Source Code Pro"/>
            </a:endParaRPr>
          </a:p>
          <a:p>
            <a:pPr marL="342900" marR="63500" lvl="0" indent="-342900" algn="l" rtl="0">
              <a:lnSpc>
                <a:spcPct val="150000"/>
              </a:lnSpc>
              <a:spcBef>
                <a:spcPts val="0"/>
              </a:spcBef>
              <a:spcAft>
                <a:spcPts val="0"/>
              </a:spcAft>
              <a:buSzPts val="1800"/>
              <a:buFont typeface="Source Code Pro"/>
              <a:buChar char="•"/>
            </a:pPr>
            <a:r>
              <a:rPr lang="fr-FR" sz="1800">
                <a:latin typeface="Source Code Pro"/>
                <a:ea typeface="Source Code Pro"/>
                <a:cs typeface="Source Code Pro"/>
                <a:sym typeface="Source Code Pro"/>
              </a:rPr>
              <a:t>Utilitaires utilisés sous Linux, dérivés de BSD et systèmes d'exploitation Unix propriétaires</a:t>
            </a:r>
            <a:endParaRPr sz="1800">
              <a:latin typeface="Source Code Pro"/>
              <a:ea typeface="Source Code Pro"/>
              <a:cs typeface="Source Code Pro"/>
              <a:sym typeface="Source Code Pro"/>
            </a:endParaRPr>
          </a:p>
          <a:p>
            <a:pPr marL="342900" marR="63500" lvl="0" indent="-342900" algn="l" rtl="0">
              <a:lnSpc>
                <a:spcPct val="150000"/>
              </a:lnSpc>
              <a:spcBef>
                <a:spcPts val="0"/>
              </a:spcBef>
              <a:spcAft>
                <a:spcPts val="0"/>
              </a:spcAft>
              <a:buSzPts val="1800"/>
              <a:buFont typeface="Source Code Pro"/>
              <a:buChar char="•"/>
            </a:pPr>
            <a:r>
              <a:rPr lang="fr-FR" sz="1800">
                <a:latin typeface="Source Code Pro"/>
                <a:ea typeface="Source Code Pro"/>
                <a:cs typeface="Source Code Pro"/>
                <a:sym typeface="Source Code Pro"/>
              </a:rPr>
              <a:t>Toutes les commandes de cette leçon proviennent de GNU</a:t>
            </a:r>
            <a:endParaRPr sz="1800">
              <a:latin typeface="Source Code Pro"/>
              <a:ea typeface="Source Code Pro"/>
              <a:cs typeface="Source Code Pro"/>
              <a:sym typeface="Source Code Pro"/>
            </a:endParaRPr>
          </a:p>
          <a:p>
            <a:pPr marL="342900" marR="63500" lvl="0" indent="0" algn="l" rtl="0">
              <a:lnSpc>
                <a:spcPct val="150000"/>
              </a:lnSpc>
              <a:spcBef>
                <a:spcPts val="0"/>
              </a:spcBef>
              <a:spcAft>
                <a:spcPts val="0"/>
              </a:spcAft>
              <a:buNone/>
            </a:pPr>
            <a:endParaRPr sz="1900">
              <a:latin typeface="Times New Roman"/>
              <a:ea typeface="Times New Roman"/>
              <a:cs typeface="Times New Roman"/>
              <a:sym typeface="Times New Roman"/>
            </a:endParaRPr>
          </a:p>
          <a:p>
            <a:pPr marL="342900" lvl="0" indent="0" algn="just" rtl="0">
              <a:lnSpc>
                <a:spcPct val="115000"/>
              </a:lnSpc>
              <a:spcBef>
                <a:spcPts val="400"/>
              </a:spcBef>
              <a:spcAft>
                <a:spcPts val="0"/>
              </a:spcAft>
              <a:buNone/>
            </a:pPr>
            <a:endParaRPr sz="2000">
              <a:latin typeface="Times New Roman"/>
              <a:ea typeface="Times New Roman"/>
              <a:cs typeface="Times New Roman"/>
              <a:sym typeface="Times New Roman"/>
            </a:endParaRPr>
          </a:p>
        </p:txBody>
      </p:sp>
      <p:sp>
        <p:nvSpPr>
          <p:cNvPr id="154" name="Google Shape;154;p19"/>
          <p:cNvSpPr/>
          <p:nvPr/>
        </p:nvSpPr>
        <p:spPr>
          <a:xfrm>
            <a:off x="142844" y="104604"/>
            <a:ext cx="3000300"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rgbClr val="FFFFFF"/>
                </a:solidFill>
                <a:latin typeface="Calibri"/>
                <a:ea typeface="Calibri"/>
                <a:cs typeface="Calibri"/>
                <a:sym typeface="Calibri"/>
              </a:rPr>
              <a:t>Linux </a:t>
            </a:r>
            <a:endParaRPr sz="1800" b="0" i="0" u="none" strike="noStrike" cap="none">
              <a:solidFill>
                <a:srgbClr val="FFFFFF"/>
              </a:solidFill>
              <a:latin typeface="Calibri"/>
              <a:ea typeface="Calibri"/>
              <a:cs typeface="Calibri"/>
              <a:sym typeface="Calibri"/>
            </a:endParaRPr>
          </a:p>
        </p:txBody>
      </p:sp>
      <p:sp>
        <p:nvSpPr>
          <p:cNvPr id="155" name="Google Shape;155;p19"/>
          <p:cNvSpPr/>
          <p:nvPr/>
        </p:nvSpPr>
        <p:spPr>
          <a:xfrm>
            <a:off x="3143240" y="71414"/>
            <a:ext cx="5857800"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366092"/>
                </a:solidFill>
                <a:latin typeface="Calibri"/>
                <a:ea typeface="Calibri"/>
                <a:cs typeface="Calibri"/>
                <a:sym typeface="Calibri"/>
              </a:rPr>
              <a:t>Chapitre 1: Présentation</a:t>
            </a:r>
            <a:endParaRPr sz="1800" b="0" i="0" u="none" strike="noStrike" cap="none">
              <a:solidFill>
                <a:srgbClr val="366092"/>
              </a:solidFill>
              <a:latin typeface="Calibri"/>
              <a:ea typeface="Calibri"/>
              <a:cs typeface="Calibri"/>
              <a:sym typeface="Calibri"/>
            </a:endParaRPr>
          </a:p>
        </p:txBody>
      </p:sp>
      <p:sp>
        <p:nvSpPr>
          <p:cNvPr id="156" name="Google Shape;156;p19"/>
          <p:cNvSpPr/>
          <p:nvPr/>
        </p:nvSpPr>
        <p:spPr>
          <a:xfrm>
            <a:off x="142844" y="428604"/>
            <a:ext cx="8858400" cy="428700"/>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1" i="0" u="none" strike="noStrike" cap="none">
                <a:solidFill>
                  <a:srgbClr val="0070C0"/>
                </a:solidFill>
                <a:latin typeface="Calibri"/>
                <a:ea typeface="Calibri"/>
                <a:cs typeface="Calibri"/>
                <a:sym typeface="Calibri"/>
              </a:rPr>
              <a:t>Historique d</a:t>
            </a:r>
            <a:r>
              <a:rPr lang="fr-FR" sz="2400" b="1">
                <a:solidFill>
                  <a:srgbClr val="0070C0"/>
                </a:solidFill>
                <a:latin typeface="Calibri"/>
                <a:ea typeface="Calibri"/>
                <a:cs typeface="Calibri"/>
                <a:sym typeface="Calibri"/>
              </a:rPr>
              <a:t>e LU</a:t>
            </a:r>
            <a:r>
              <a:rPr lang="fr-FR" sz="2400" b="1" i="0" u="none" strike="noStrike" cap="none">
                <a:solidFill>
                  <a:srgbClr val="0070C0"/>
                </a:solidFill>
                <a:latin typeface="Calibri"/>
                <a:ea typeface="Calibri"/>
                <a:cs typeface="Calibri"/>
                <a:sym typeface="Calibri"/>
              </a:rPr>
              <a:t>NIX</a:t>
            </a:r>
            <a:endParaRPr b="1"/>
          </a:p>
        </p:txBody>
      </p:sp>
      <p:sp>
        <p:nvSpPr>
          <p:cNvPr id="157" name="Google Shape;157;p19"/>
          <p:cNvSpPr/>
          <p:nvPr/>
        </p:nvSpPr>
        <p:spPr>
          <a:xfrm>
            <a:off x="142844" y="6357958"/>
            <a:ext cx="8858400" cy="285900"/>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fadeDir="5400012"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FFFFFF"/>
                </a:solidFill>
                <a:latin typeface="Calibri"/>
                <a:ea typeface="Calibri"/>
                <a:cs typeface="Calibri"/>
                <a:sym typeface="Calibri"/>
              </a:rPr>
              <a:t>		    					</a:t>
            </a:r>
            <a:endParaRPr sz="1400" b="0" i="0" u="none" strike="noStrike" cap="none">
              <a:solidFill>
                <a:srgbClr val="FFFFFF"/>
              </a:solidFill>
              <a:latin typeface="Calibri"/>
              <a:ea typeface="Calibri"/>
              <a:cs typeface="Calibri"/>
              <a:sym typeface="Calibri"/>
            </a:endParaRPr>
          </a:p>
        </p:txBody>
      </p:sp>
      <p:sp>
        <p:nvSpPr>
          <p:cNvPr id="158" name="Google Shape;158;p1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7</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0" name="Google Shape;1040;p82"/>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a:p>
        </p:txBody>
      </p:sp>
      <p:sp>
        <p:nvSpPr>
          <p:cNvPr id="1041" name="Google Shape;1041;p82"/>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3: Droits d’accès aux fichiers</a:t>
            </a:r>
            <a:endParaRPr/>
          </a:p>
        </p:txBody>
      </p:sp>
      <p:sp>
        <p:nvSpPr>
          <p:cNvPr id="1042" name="Google Shape;1042;p82"/>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Mode octal de « chmod »</a:t>
            </a:r>
            <a:endParaRPr/>
          </a:p>
        </p:txBody>
      </p:sp>
      <p:sp>
        <p:nvSpPr>
          <p:cNvPr id="1043" name="Google Shape;1043;p82"/>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044" name="Google Shape;1044;p82"/>
          <p:cNvSpPr txBox="1">
            <a:spLocks noGrp="1"/>
          </p:cNvSpPr>
          <p:nvPr>
            <p:ph type="body" idx="1"/>
          </p:nvPr>
        </p:nvSpPr>
        <p:spPr>
          <a:xfrm>
            <a:off x="179388" y="857232"/>
            <a:ext cx="8713787" cy="5572125"/>
          </a:xfrm>
          <a:prstGeom prst="rect">
            <a:avLst/>
          </a:prstGeom>
          <a:noFill/>
          <a:ln>
            <a:noFill/>
          </a:ln>
        </p:spPr>
        <p:txBody>
          <a:bodyPr spcFirstLastPara="1" wrap="square" lIns="91425" tIns="45700" rIns="91425" bIns="45700" anchor="t" anchorCtr="0">
            <a:normAutofit fontScale="92500"/>
          </a:bodyPr>
          <a:lstStyle/>
          <a:p>
            <a:pPr marL="342900" lvl="0" indent="-342900" algn="l" rtl="0">
              <a:lnSpc>
                <a:spcPct val="110000"/>
              </a:lnSpc>
              <a:spcBef>
                <a:spcPts val="0"/>
              </a:spcBef>
              <a:spcAft>
                <a:spcPts val="0"/>
              </a:spcAft>
              <a:buClr>
                <a:schemeClr val="dk1"/>
              </a:buClr>
              <a:buSzPct val="100000"/>
              <a:buChar char="•"/>
            </a:pPr>
            <a:r>
              <a:rPr lang="fr-FR" sz="2800"/>
              <a:t>Les droits sont représentés par un nombre octal (Base 8)</a:t>
            </a:r>
            <a:endParaRPr/>
          </a:p>
          <a:p>
            <a:pPr marL="739775" lvl="1" indent="-339725" algn="l" rtl="0">
              <a:lnSpc>
                <a:spcPct val="80000"/>
              </a:lnSpc>
              <a:spcBef>
                <a:spcPts val="475"/>
              </a:spcBef>
              <a:spcAft>
                <a:spcPts val="0"/>
              </a:spcAft>
              <a:buClr>
                <a:srgbClr val="006666"/>
              </a:buClr>
              <a:buSzPct val="70000"/>
              <a:buFont typeface="Noto Sans Symbols"/>
              <a:buChar char="▪"/>
            </a:pPr>
            <a:r>
              <a:rPr lang="fr-FR" sz="2400">
                <a:solidFill>
                  <a:srgbClr val="366092"/>
                </a:solidFill>
              </a:rPr>
              <a:t>De 0 à 7</a:t>
            </a:r>
            <a:endParaRPr/>
          </a:p>
          <a:p>
            <a:pPr marL="342900" lvl="0" indent="-342900" algn="l" rtl="0">
              <a:spcBef>
                <a:spcPts val="518"/>
              </a:spcBef>
              <a:spcAft>
                <a:spcPts val="0"/>
              </a:spcAft>
              <a:buClr>
                <a:schemeClr val="dk1"/>
              </a:buClr>
              <a:buSzPct val="100000"/>
              <a:buChar char="•"/>
            </a:pPr>
            <a:r>
              <a:rPr lang="fr-FR" sz="2800"/>
              <a:t>La représentation binaire (base 2) donne le détail des droits</a:t>
            </a:r>
            <a:endParaRPr/>
          </a:p>
          <a:p>
            <a:pPr marL="739775" lvl="1" indent="-339725" algn="l" rtl="0">
              <a:spcBef>
                <a:spcPts val="475"/>
              </a:spcBef>
              <a:spcAft>
                <a:spcPts val="0"/>
              </a:spcAft>
              <a:buClr>
                <a:srgbClr val="006666"/>
              </a:buClr>
              <a:buSzPct val="70000"/>
              <a:buFont typeface="Noto Sans Symbols"/>
              <a:buChar char="▪"/>
            </a:pPr>
            <a:r>
              <a:rPr lang="fr-FR" sz="2400">
                <a:solidFill>
                  <a:srgbClr val="366092"/>
                </a:solidFill>
              </a:rPr>
              <a:t>Exemple :   6 5 4</a:t>
            </a:r>
            <a:endParaRPr/>
          </a:p>
          <a:p>
            <a:pPr marL="742950" lvl="1" indent="-285750" algn="l" rtl="0">
              <a:spcBef>
                <a:spcPts val="518"/>
              </a:spcBef>
              <a:spcAft>
                <a:spcPts val="0"/>
              </a:spcAft>
              <a:buClr>
                <a:schemeClr val="dk1"/>
              </a:buClr>
              <a:buSzPct val="100000"/>
              <a:buNone/>
            </a:pPr>
            <a:endParaRPr sz="2800">
              <a:latin typeface="Arial"/>
              <a:ea typeface="Arial"/>
              <a:cs typeface="Arial"/>
              <a:sym typeface="Arial"/>
            </a:endParaRPr>
          </a:p>
          <a:p>
            <a:pPr marL="742950" lvl="1" indent="-285750" algn="l" rtl="0">
              <a:spcBef>
                <a:spcPts val="518"/>
              </a:spcBef>
              <a:spcAft>
                <a:spcPts val="0"/>
              </a:spcAft>
              <a:buClr>
                <a:schemeClr val="dk1"/>
              </a:buClr>
              <a:buSzPct val="100000"/>
              <a:buNone/>
            </a:pPr>
            <a:endParaRPr sz="2800">
              <a:latin typeface="Arial"/>
              <a:ea typeface="Arial"/>
              <a:cs typeface="Arial"/>
              <a:sym typeface="Arial"/>
            </a:endParaRPr>
          </a:p>
          <a:p>
            <a:pPr marL="342900" lvl="0" indent="-178435" algn="l" rtl="0">
              <a:spcBef>
                <a:spcPts val="518"/>
              </a:spcBef>
              <a:spcAft>
                <a:spcPts val="0"/>
              </a:spcAft>
              <a:buClr>
                <a:schemeClr val="dk1"/>
              </a:buClr>
              <a:buSzPct val="100000"/>
              <a:buNone/>
            </a:pPr>
            <a:endParaRPr sz="2800"/>
          </a:p>
          <a:p>
            <a:pPr marL="342900" lvl="0" indent="-342900" algn="l" rtl="0">
              <a:spcBef>
                <a:spcPts val="518"/>
              </a:spcBef>
              <a:spcAft>
                <a:spcPts val="0"/>
              </a:spcAft>
              <a:buClr>
                <a:schemeClr val="dk1"/>
              </a:buClr>
              <a:buSzPct val="100000"/>
              <a:buChar char="•"/>
            </a:pPr>
            <a:r>
              <a:rPr lang="fr-FR" sz="2800"/>
              <a:t>Ce mode permet de modifier tous les droits en même temps</a:t>
            </a:r>
            <a:endParaRPr/>
          </a:p>
          <a:p>
            <a:pPr marL="739775" lvl="1" indent="-339725" algn="l" rtl="0">
              <a:lnSpc>
                <a:spcPct val="90000"/>
              </a:lnSpc>
              <a:spcBef>
                <a:spcPts val="475"/>
              </a:spcBef>
              <a:spcAft>
                <a:spcPts val="0"/>
              </a:spcAft>
              <a:buClr>
                <a:srgbClr val="006666"/>
              </a:buClr>
              <a:buSzPct val="70000"/>
              <a:buFont typeface="Noto Sans Symbols"/>
              <a:buChar char="▪"/>
            </a:pPr>
            <a:r>
              <a:rPr lang="fr-FR" sz="2400">
                <a:solidFill>
                  <a:srgbClr val="366092"/>
                </a:solidFill>
              </a:rPr>
              <a:t>A utiliser avec précaution </a:t>
            </a:r>
            <a:endParaRPr/>
          </a:p>
          <a:p>
            <a:pPr marL="739775" lvl="1" indent="-339725" algn="l" rtl="0">
              <a:spcBef>
                <a:spcPts val="475"/>
              </a:spcBef>
              <a:spcAft>
                <a:spcPts val="0"/>
              </a:spcAft>
              <a:buClr>
                <a:srgbClr val="006666"/>
              </a:buClr>
              <a:buSzPct val="70000"/>
              <a:buFont typeface="Noto Sans Symbols"/>
              <a:buChar char="▪"/>
            </a:pPr>
            <a:r>
              <a:rPr lang="fr-FR" sz="2400">
                <a:solidFill>
                  <a:srgbClr val="366092"/>
                </a:solidFill>
              </a:rPr>
              <a:t>Très efficace pour s’assurer que tous les fichiers ont les mêmes droits</a:t>
            </a:r>
            <a:endParaRPr/>
          </a:p>
          <a:p>
            <a:pPr marL="739775" lvl="1" indent="-339725" algn="l" rtl="0">
              <a:spcBef>
                <a:spcPts val="475"/>
              </a:spcBef>
              <a:spcAft>
                <a:spcPts val="0"/>
              </a:spcAft>
              <a:buClr>
                <a:srgbClr val="006666"/>
              </a:buClr>
              <a:buSzPct val="70000"/>
              <a:buFont typeface="Noto Sans Symbols"/>
              <a:buChar char="▪"/>
            </a:pPr>
            <a:r>
              <a:rPr lang="fr-FR" sz="2400">
                <a:solidFill>
                  <a:srgbClr val="366092"/>
                </a:solidFill>
              </a:rPr>
              <a:t>Utilisé pour sécuriser les accès des utilisateurs aux fichiers</a:t>
            </a:r>
            <a:endParaRPr/>
          </a:p>
          <a:p>
            <a:pPr marL="342900" lvl="0" indent="-154940" algn="l" rtl="0">
              <a:spcBef>
                <a:spcPts val="592"/>
              </a:spcBef>
              <a:spcAft>
                <a:spcPts val="0"/>
              </a:spcAft>
              <a:buClr>
                <a:schemeClr val="dk1"/>
              </a:buClr>
              <a:buSzPct val="100000"/>
              <a:buNone/>
            </a:pPr>
            <a:endParaRPr/>
          </a:p>
        </p:txBody>
      </p:sp>
      <p:sp>
        <p:nvSpPr>
          <p:cNvPr id="1045" name="Google Shape;1045;p82"/>
          <p:cNvSpPr txBox="1"/>
          <p:nvPr/>
        </p:nvSpPr>
        <p:spPr>
          <a:xfrm>
            <a:off x="1785930" y="2843215"/>
            <a:ext cx="1643062" cy="3698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800">
                <a:solidFill>
                  <a:schemeClr val="dk1"/>
                </a:solidFill>
                <a:latin typeface="Calibri"/>
                <a:ea typeface="Calibri"/>
                <a:cs typeface="Calibri"/>
                <a:sym typeface="Calibri"/>
              </a:rPr>
              <a:t>110   101  100</a:t>
            </a:r>
            <a:endParaRPr/>
          </a:p>
        </p:txBody>
      </p:sp>
      <p:cxnSp>
        <p:nvCxnSpPr>
          <p:cNvPr id="1046" name="Google Shape;1046;p82"/>
          <p:cNvCxnSpPr/>
          <p:nvPr/>
        </p:nvCxnSpPr>
        <p:spPr>
          <a:xfrm rot="5400000">
            <a:off x="2000242" y="2641603"/>
            <a:ext cx="357188" cy="214312"/>
          </a:xfrm>
          <a:prstGeom prst="straightConnector1">
            <a:avLst/>
          </a:prstGeom>
          <a:noFill/>
          <a:ln w="15875" cap="flat" cmpd="sng">
            <a:solidFill>
              <a:srgbClr val="FF0000"/>
            </a:solidFill>
            <a:prstDash val="solid"/>
            <a:round/>
            <a:headEnd type="none" w="sm" len="sm"/>
            <a:tailEnd type="stealth" w="med" len="med"/>
          </a:ln>
        </p:spPr>
      </p:cxnSp>
      <p:cxnSp>
        <p:nvCxnSpPr>
          <p:cNvPr id="1047" name="Google Shape;1047;p82"/>
          <p:cNvCxnSpPr/>
          <p:nvPr/>
        </p:nvCxnSpPr>
        <p:spPr>
          <a:xfrm rot="5400000">
            <a:off x="2432042" y="2747965"/>
            <a:ext cx="357188" cy="1588"/>
          </a:xfrm>
          <a:prstGeom prst="straightConnector1">
            <a:avLst/>
          </a:prstGeom>
          <a:noFill/>
          <a:ln w="15875" cap="flat" cmpd="sng">
            <a:solidFill>
              <a:srgbClr val="FF0000"/>
            </a:solidFill>
            <a:prstDash val="solid"/>
            <a:round/>
            <a:headEnd type="none" w="sm" len="sm"/>
            <a:tailEnd type="stealth" w="med" len="med"/>
          </a:ln>
        </p:spPr>
      </p:cxnSp>
      <p:cxnSp>
        <p:nvCxnSpPr>
          <p:cNvPr id="1048" name="Google Shape;1048;p82"/>
          <p:cNvCxnSpPr/>
          <p:nvPr/>
        </p:nvCxnSpPr>
        <p:spPr>
          <a:xfrm rot="-5400000" flipH="1">
            <a:off x="2859080" y="2654302"/>
            <a:ext cx="357188" cy="195263"/>
          </a:xfrm>
          <a:prstGeom prst="straightConnector1">
            <a:avLst/>
          </a:prstGeom>
          <a:noFill/>
          <a:ln w="15875" cap="flat" cmpd="sng">
            <a:solidFill>
              <a:srgbClr val="FF0000"/>
            </a:solidFill>
            <a:prstDash val="solid"/>
            <a:round/>
            <a:headEnd type="none" w="sm" len="sm"/>
            <a:tailEnd type="stealth" w="med" len="med"/>
          </a:ln>
        </p:spPr>
      </p:cxnSp>
      <p:sp>
        <p:nvSpPr>
          <p:cNvPr id="1049" name="Google Shape;1049;p82"/>
          <p:cNvSpPr txBox="1"/>
          <p:nvPr/>
        </p:nvSpPr>
        <p:spPr>
          <a:xfrm>
            <a:off x="1933454" y="3417890"/>
            <a:ext cx="134325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800">
                <a:solidFill>
                  <a:schemeClr val="dk1"/>
                </a:solidFill>
                <a:latin typeface="Calibri"/>
                <a:ea typeface="Calibri"/>
                <a:cs typeface="Calibri"/>
                <a:sym typeface="Calibri"/>
              </a:rPr>
              <a:t>rw-    r-x   r--</a:t>
            </a:r>
            <a:endParaRPr/>
          </a:p>
        </p:txBody>
      </p:sp>
      <p:cxnSp>
        <p:nvCxnSpPr>
          <p:cNvPr id="1050" name="Google Shape;1050;p82"/>
          <p:cNvCxnSpPr/>
          <p:nvPr/>
        </p:nvCxnSpPr>
        <p:spPr>
          <a:xfrm rot="5400000">
            <a:off x="2463787" y="3319472"/>
            <a:ext cx="357187" cy="1587"/>
          </a:xfrm>
          <a:prstGeom prst="straightConnector1">
            <a:avLst/>
          </a:prstGeom>
          <a:noFill/>
          <a:ln w="15875" cap="flat" cmpd="sng">
            <a:solidFill>
              <a:srgbClr val="FF0000"/>
            </a:solidFill>
            <a:prstDash val="solid"/>
            <a:round/>
            <a:headEnd type="none" w="sm" len="sm"/>
            <a:tailEnd type="stealth" w="med" len="med"/>
          </a:ln>
        </p:spPr>
      </p:cxnSp>
      <p:cxnSp>
        <p:nvCxnSpPr>
          <p:cNvPr id="1051" name="Google Shape;1051;p82"/>
          <p:cNvCxnSpPr/>
          <p:nvPr/>
        </p:nvCxnSpPr>
        <p:spPr>
          <a:xfrm rot="5400000">
            <a:off x="2943217" y="3324228"/>
            <a:ext cx="357187" cy="1588"/>
          </a:xfrm>
          <a:prstGeom prst="straightConnector1">
            <a:avLst/>
          </a:prstGeom>
          <a:noFill/>
          <a:ln w="15875" cap="flat" cmpd="sng">
            <a:solidFill>
              <a:srgbClr val="FF0000"/>
            </a:solidFill>
            <a:prstDash val="solid"/>
            <a:round/>
            <a:headEnd type="none" w="sm" len="sm"/>
            <a:tailEnd type="stealth" w="med" len="med"/>
          </a:ln>
        </p:spPr>
      </p:cxnSp>
      <p:cxnSp>
        <p:nvCxnSpPr>
          <p:cNvPr id="1052" name="Google Shape;1052;p82"/>
          <p:cNvCxnSpPr/>
          <p:nvPr/>
        </p:nvCxnSpPr>
        <p:spPr>
          <a:xfrm rot="5400000">
            <a:off x="1871655" y="3324228"/>
            <a:ext cx="357187" cy="1587"/>
          </a:xfrm>
          <a:prstGeom prst="straightConnector1">
            <a:avLst/>
          </a:prstGeom>
          <a:noFill/>
          <a:ln w="15875" cap="flat" cmpd="sng">
            <a:solidFill>
              <a:srgbClr val="FF0000"/>
            </a:solidFill>
            <a:prstDash val="solid"/>
            <a:round/>
            <a:headEnd type="none" w="sm" len="sm"/>
            <a:tailEnd type="stealth" w="med" len="med"/>
          </a:ln>
        </p:spPr>
      </p:cxnSp>
      <p:sp>
        <p:nvSpPr>
          <p:cNvPr id="1053" name="Google Shape;1053;p82"/>
          <p:cNvSpPr txBox="1"/>
          <p:nvPr/>
        </p:nvSpPr>
        <p:spPr>
          <a:xfrm>
            <a:off x="4214838" y="2628903"/>
            <a:ext cx="1357313" cy="738188"/>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fr-FR" sz="1400" b="1">
                <a:solidFill>
                  <a:schemeClr val="dk1"/>
                </a:solidFill>
                <a:latin typeface="Calibri"/>
                <a:ea typeface="Calibri"/>
                <a:cs typeface="Calibri"/>
                <a:sym typeface="Calibri"/>
              </a:rPr>
              <a:t>Propriétaire :</a:t>
            </a:r>
            <a:endParaRPr/>
          </a:p>
          <a:p>
            <a:pPr marL="0" marR="0" lvl="0" indent="0" algn="r" rtl="0">
              <a:spcBef>
                <a:spcPts val="0"/>
              </a:spcBef>
              <a:spcAft>
                <a:spcPts val="0"/>
              </a:spcAft>
              <a:buNone/>
            </a:pPr>
            <a:r>
              <a:rPr lang="fr-FR" sz="1400" b="1">
                <a:solidFill>
                  <a:schemeClr val="dk1"/>
                </a:solidFill>
                <a:latin typeface="Calibri"/>
                <a:ea typeface="Calibri"/>
                <a:cs typeface="Calibri"/>
                <a:sym typeface="Calibri"/>
              </a:rPr>
              <a:t>Groupe :</a:t>
            </a:r>
            <a:endParaRPr/>
          </a:p>
          <a:p>
            <a:pPr marL="0" marR="0" lvl="0" indent="0" algn="r" rtl="0">
              <a:spcBef>
                <a:spcPts val="0"/>
              </a:spcBef>
              <a:spcAft>
                <a:spcPts val="0"/>
              </a:spcAft>
              <a:buNone/>
            </a:pPr>
            <a:r>
              <a:rPr lang="fr-FR" sz="1400" b="1">
                <a:solidFill>
                  <a:schemeClr val="dk1"/>
                </a:solidFill>
                <a:latin typeface="Calibri"/>
                <a:ea typeface="Calibri"/>
                <a:cs typeface="Calibri"/>
                <a:sym typeface="Calibri"/>
              </a:rPr>
              <a:t>Autres :</a:t>
            </a:r>
            <a:endParaRPr/>
          </a:p>
        </p:txBody>
      </p:sp>
      <p:sp>
        <p:nvSpPr>
          <p:cNvPr id="1054" name="Google Shape;1054;p82"/>
          <p:cNvSpPr txBox="1"/>
          <p:nvPr/>
        </p:nvSpPr>
        <p:spPr>
          <a:xfrm>
            <a:off x="5500713" y="2628903"/>
            <a:ext cx="2714625" cy="7381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a:solidFill>
                  <a:schemeClr val="dk1"/>
                </a:solidFill>
                <a:latin typeface="Calibri"/>
                <a:ea typeface="Calibri"/>
                <a:cs typeface="Calibri"/>
                <a:sym typeface="Calibri"/>
              </a:rPr>
              <a:t>Lecture, écriture</a:t>
            </a:r>
            <a:endParaRPr/>
          </a:p>
          <a:p>
            <a:pPr marL="0" marR="0" lvl="0" indent="0" algn="l" rtl="0">
              <a:spcBef>
                <a:spcPts val="0"/>
              </a:spcBef>
              <a:spcAft>
                <a:spcPts val="0"/>
              </a:spcAft>
              <a:buNone/>
            </a:pPr>
            <a:r>
              <a:rPr lang="fr-FR" sz="1400">
                <a:solidFill>
                  <a:schemeClr val="dk1"/>
                </a:solidFill>
                <a:latin typeface="Calibri"/>
                <a:ea typeface="Calibri"/>
                <a:cs typeface="Calibri"/>
                <a:sym typeface="Calibri"/>
              </a:rPr>
              <a:t>Lecture et exécution</a:t>
            </a:r>
            <a:endParaRPr/>
          </a:p>
          <a:p>
            <a:pPr marL="0" marR="0" lvl="0" indent="0" algn="l" rtl="0">
              <a:spcBef>
                <a:spcPts val="0"/>
              </a:spcBef>
              <a:spcAft>
                <a:spcPts val="0"/>
              </a:spcAft>
              <a:buNone/>
            </a:pPr>
            <a:r>
              <a:rPr lang="fr-FR" sz="1400">
                <a:solidFill>
                  <a:schemeClr val="dk1"/>
                </a:solidFill>
                <a:latin typeface="Calibri"/>
                <a:ea typeface="Calibri"/>
                <a:cs typeface="Calibri"/>
                <a:sym typeface="Calibri"/>
              </a:rPr>
              <a:t>Lecture seulement</a:t>
            </a:r>
            <a:endParaRPr/>
          </a:p>
        </p:txBody>
      </p:sp>
      <p:sp>
        <p:nvSpPr>
          <p:cNvPr id="1055" name="Google Shape;1055;p8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70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6"/>
                                        </p:tgtEl>
                                        <p:attrNameLst>
                                          <p:attrName>style.visibility</p:attrName>
                                        </p:attrNameLst>
                                      </p:cBhvr>
                                      <p:to>
                                        <p:strVal val="visible"/>
                                      </p:to>
                                    </p:set>
                                    <p:animEffect transition="in" filter="fade">
                                      <p:cBhvr>
                                        <p:cTn id="7" dur="500"/>
                                        <p:tgtEl>
                                          <p:spTgt spid="1046"/>
                                        </p:tgtEl>
                                      </p:cBhvr>
                                    </p:animEffect>
                                  </p:childTnLst>
                                </p:cTn>
                              </p:par>
                              <p:par>
                                <p:cTn id="8" presetID="10" presetClass="entr" presetSubtype="0" fill="hold" nodeType="withEffect">
                                  <p:stCondLst>
                                    <p:cond delay="0"/>
                                  </p:stCondLst>
                                  <p:childTnLst>
                                    <p:set>
                                      <p:cBhvr>
                                        <p:cTn id="9" dur="1" fill="hold">
                                          <p:stCondLst>
                                            <p:cond delay="0"/>
                                          </p:stCondLst>
                                        </p:cTn>
                                        <p:tgtEl>
                                          <p:spTgt spid="1047"/>
                                        </p:tgtEl>
                                        <p:attrNameLst>
                                          <p:attrName>style.visibility</p:attrName>
                                        </p:attrNameLst>
                                      </p:cBhvr>
                                      <p:to>
                                        <p:strVal val="visible"/>
                                      </p:to>
                                    </p:set>
                                    <p:animEffect transition="in" filter="fade">
                                      <p:cBhvr>
                                        <p:cTn id="10" dur="500"/>
                                        <p:tgtEl>
                                          <p:spTgt spid="1047"/>
                                        </p:tgtEl>
                                      </p:cBhvr>
                                    </p:animEffect>
                                  </p:childTnLst>
                                </p:cTn>
                              </p:par>
                              <p:par>
                                <p:cTn id="11" presetID="10" presetClass="entr" presetSubtype="0" fill="hold" nodeType="withEffect">
                                  <p:stCondLst>
                                    <p:cond delay="0"/>
                                  </p:stCondLst>
                                  <p:childTnLst>
                                    <p:set>
                                      <p:cBhvr>
                                        <p:cTn id="12" dur="1" fill="hold">
                                          <p:stCondLst>
                                            <p:cond delay="0"/>
                                          </p:stCondLst>
                                        </p:cTn>
                                        <p:tgtEl>
                                          <p:spTgt spid="1048"/>
                                        </p:tgtEl>
                                        <p:attrNameLst>
                                          <p:attrName>style.visibility</p:attrName>
                                        </p:attrNameLst>
                                      </p:cBhvr>
                                      <p:to>
                                        <p:strVal val="visible"/>
                                      </p:to>
                                    </p:set>
                                    <p:animEffect transition="in" filter="fade">
                                      <p:cBhvr>
                                        <p:cTn id="13" dur="500"/>
                                        <p:tgtEl>
                                          <p:spTgt spid="104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45"/>
                                        </p:tgtEl>
                                        <p:attrNameLst>
                                          <p:attrName>style.visibility</p:attrName>
                                        </p:attrNameLst>
                                      </p:cBhvr>
                                      <p:to>
                                        <p:strVal val="visible"/>
                                      </p:to>
                                    </p:set>
                                    <p:animEffect transition="in" filter="fade">
                                      <p:cBhvr>
                                        <p:cTn id="18" dur="500"/>
                                        <p:tgtEl>
                                          <p:spTgt spid="104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52"/>
                                        </p:tgtEl>
                                        <p:attrNameLst>
                                          <p:attrName>style.visibility</p:attrName>
                                        </p:attrNameLst>
                                      </p:cBhvr>
                                      <p:to>
                                        <p:strVal val="visible"/>
                                      </p:to>
                                    </p:set>
                                    <p:animEffect transition="in" filter="fade">
                                      <p:cBhvr>
                                        <p:cTn id="23" dur="500"/>
                                        <p:tgtEl>
                                          <p:spTgt spid="1052"/>
                                        </p:tgtEl>
                                      </p:cBhvr>
                                    </p:animEffect>
                                  </p:childTnLst>
                                </p:cTn>
                              </p:par>
                              <p:par>
                                <p:cTn id="24" presetID="10" presetClass="entr" presetSubtype="0" fill="hold" nodeType="withEffect">
                                  <p:stCondLst>
                                    <p:cond delay="0"/>
                                  </p:stCondLst>
                                  <p:childTnLst>
                                    <p:set>
                                      <p:cBhvr>
                                        <p:cTn id="25" dur="1" fill="hold">
                                          <p:stCondLst>
                                            <p:cond delay="0"/>
                                          </p:stCondLst>
                                        </p:cTn>
                                        <p:tgtEl>
                                          <p:spTgt spid="1050"/>
                                        </p:tgtEl>
                                        <p:attrNameLst>
                                          <p:attrName>style.visibility</p:attrName>
                                        </p:attrNameLst>
                                      </p:cBhvr>
                                      <p:to>
                                        <p:strVal val="visible"/>
                                      </p:to>
                                    </p:set>
                                    <p:animEffect transition="in" filter="fade">
                                      <p:cBhvr>
                                        <p:cTn id="26" dur="500"/>
                                        <p:tgtEl>
                                          <p:spTgt spid="1050"/>
                                        </p:tgtEl>
                                      </p:cBhvr>
                                    </p:animEffect>
                                  </p:childTnLst>
                                </p:cTn>
                              </p:par>
                              <p:par>
                                <p:cTn id="27" presetID="10" presetClass="entr" presetSubtype="0" fill="hold" nodeType="withEffect">
                                  <p:stCondLst>
                                    <p:cond delay="0"/>
                                  </p:stCondLst>
                                  <p:childTnLst>
                                    <p:set>
                                      <p:cBhvr>
                                        <p:cTn id="28" dur="1" fill="hold">
                                          <p:stCondLst>
                                            <p:cond delay="0"/>
                                          </p:stCondLst>
                                        </p:cTn>
                                        <p:tgtEl>
                                          <p:spTgt spid="1051"/>
                                        </p:tgtEl>
                                        <p:attrNameLst>
                                          <p:attrName>style.visibility</p:attrName>
                                        </p:attrNameLst>
                                      </p:cBhvr>
                                      <p:to>
                                        <p:strVal val="visible"/>
                                      </p:to>
                                    </p:set>
                                    <p:animEffect transition="in" filter="fade">
                                      <p:cBhvr>
                                        <p:cTn id="29" dur="500"/>
                                        <p:tgtEl>
                                          <p:spTgt spid="105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049"/>
                                        </p:tgtEl>
                                        <p:attrNameLst>
                                          <p:attrName>style.visibility</p:attrName>
                                        </p:attrNameLst>
                                      </p:cBhvr>
                                      <p:to>
                                        <p:strVal val="visible"/>
                                      </p:to>
                                    </p:set>
                                    <p:animEffect transition="in" filter="fade">
                                      <p:cBhvr>
                                        <p:cTn id="34" dur="500"/>
                                        <p:tgtEl>
                                          <p:spTgt spid="104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053"/>
                                        </p:tgtEl>
                                        <p:attrNameLst>
                                          <p:attrName>style.visibility</p:attrName>
                                        </p:attrNameLst>
                                      </p:cBhvr>
                                      <p:to>
                                        <p:strVal val="visible"/>
                                      </p:to>
                                    </p:set>
                                    <p:animEffect transition="in" filter="fade">
                                      <p:cBhvr>
                                        <p:cTn id="39" dur="500"/>
                                        <p:tgtEl>
                                          <p:spTgt spid="105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054"/>
                                        </p:tgtEl>
                                        <p:attrNameLst>
                                          <p:attrName>style.visibility</p:attrName>
                                        </p:attrNameLst>
                                      </p:cBhvr>
                                      <p:to>
                                        <p:strVal val="visible"/>
                                      </p:to>
                                    </p:set>
                                    <p:animEffect transition="in" filter="fade">
                                      <p:cBhvr>
                                        <p:cTn id="44" dur="500"/>
                                        <p:tgtEl>
                                          <p:spTgt spid="1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060"/>
        <p:cNvGrpSpPr/>
        <p:nvPr/>
      </p:nvGrpSpPr>
      <p:grpSpPr>
        <a:xfrm>
          <a:off x="0" y="0"/>
          <a:ext cx="0" cy="0"/>
          <a:chOff x="0" y="0"/>
          <a:chExt cx="0" cy="0"/>
        </a:xfrm>
      </p:grpSpPr>
      <p:sp>
        <p:nvSpPr>
          <p:cNvPr id="1061" name="Google Shape;1061;p83"/>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a:p>
        </p:txBody>
      </p:sp>
      <p:sp>
        <p:nvSpPr>
          <p:cNvPr id="1062" name="Google Shape;1062;p83"/>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3: Droits d’accès aux fichiers</a:t>
            </a:r>
            <a:endParaRPr/>
          </a:p>
        </p:txBody>
      </p:sp>
      <p:sp>
        <p:nvSpPr>
          <p:cNvPr id="1063" name="Google Shape;1063;p83"/>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Exemples d’utilisation de « chmod »</a:t>
            </a:r>
            <a:endParaRPr/>
          </a:p>
        </p:txBody>
      </p:sp>
      <p:sp>
        <p:nvSpPr>
          <p:cNvPr id="1064" name="Google Shape;1064;p83"/>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065" name="Google Shape;1065;p83"/>
          <p:cNvSpPr txBox="1">
            <a:spLocks noGrp="1"/>
          </p:cNvSpPr>
          <p:nvPr>
            <p:ph type="body" idx="1"/>
          </p:nvPr>
        </p:nvSpPr>
        <p:spPr>
          <a:xfrm>
            <a:off x="430245" y="1071546"/>
            <a:ext cx="8713787" cy="4857765"/>
          </a:xfrm>
          <a:prstGeom prst="rect">
            <a:avLst/>
          </a:prstGeom>
          <a:noFill/>
          <a:ln>
            <a:noFill/>
          </a:ln>
        </p:spPr>
        <p:txBody>
          <a:bodyPr spcFirstLastPara="1" wrap="square" lIns="91425" tIns="45700" rIns="91425" bIns="45700" anchor="t" anchorCtr="0">
            <a:normAutofit/>
          </a:bodyPr>
          <a:lstStyle/>
          <a:p>
            <a:pPr marL="342900" lvl="0" indent="-330835" algn="l" rtl="0">
              <a:spcBef>
                <a:spcPts val="0"/>
              </a:spcBef>
              <a:spcAft>
                <a:spcPts val="0"/>
              </a:spcAft>
              <a:buClr>
                <a:schemeClr val="dk1"/>
              </a:buClr>
              <a:buSzPts val="2400"/>
              <a:buChar char="•"/>
            </a:pPr>
            <a:r>
              <a:rPr lang="fr-FR" sz="2400"/>
              <a:t>Retirer le droit d’écriture au propriétaire et au groupe</a:t>
            </a:r>
            <a:endParaRPr sz="2800"/>
          </a:p>
          <a:p>
            <a:pPr marL="342900" lvl="0" indent="-178435" algn="l" rtl="0">
              <a:spcBef>
                <a:spcPts val="518"/>
              </a:spcBef>
              <a:spcAft>
                <a:spcPts val="0"/>
              </a:spcAft>
              <a:buClr>
                <a:schemeClr val="dk1"/>
              </a:buClr>
              <a:buSzPts val="2800"/>
              <a:buNone/>
            </a:pPr>
            <a:endParaRPr sz="2800"/>
          </a:p>
          <a:p>
            <a:pPr marL="342900" lvl="0" indent="-330835" algn="l" rtl="0">
              <a:spcBef>
                <a:spcPts val="518"/>
              </a:spcBef>
              <a:spcAft>
                <a:spcPts val="0"/>
              </a:spcAft>
              <a:buClr>
                <a:schemeClr val="dk1"/>
              </a:buClr>
              <a:buSzPts val="2400"/>
              <a:buChar char="•"/>
            </a:pPr>
            <a:r>
              <a:rPr lang="fr-FR" sz="2400"/>
              <a:t>Positionner les droits en « rwx r-x --- »</a:t>
            </a:r>
            <a:endParaRPr sz="2800"/>
          </a:p>
          <a:p>
            <a:pPr marL="342900" lvl="0" indent="-178435" algn="l" rtl="0">
              <a:spcBef>
                <a:spcPts val="518"/>
              </a:spcBef>
              <a:spcAft>
                <a:spcPts val="0"/>
              </a:spcAft>
              <a:buClr>
                <a:schemeClr val="dk1"/>
              </a:buClr>
              <a:buSzPts val="2800"/>
              <a:buNone/>
            </a:pPr>
            <a:endParaRPr sz="2800"/>
          </a:p>
          <a:p>
            <a:pPr marL="342900" lvl="0" indent="-330835" algn="l" rtl="0">
              <a:spcBef>
                <a:spcPts val="518"/>
              </a:spcBef>
              <a:spcAft>
                <a:spcPts val="0"/>
              </a:spcAft>
              <a:buClr>
                <a:schemeClr val="dk1"/>
              </a:buClr>
              <a:buSzPts val="2400"/>
              <a:buChar char="•"/>
            </a:pPr>
            <a:r>
              <a:rPr lang="fr-FR" sz="2400"/>
              <a:t>Ajouter le droit de lecture aux autres de tous les fichiers</a:t>
            </a:r>
            <a:endParaRPr sz="2800"/>
          </a:p>
          <a:p>
            <a:pPr marL="342900" lvl="0" indent="-178435" algn="l" rtl="0">
              <a:spcBef>
                <a:spcPts val="518"/>
              </a:spcBef>
              <a:spcAft>
                <a:spcPts val="0"/>
              </a:spcAft>
              <a:buClr>
                <a:schemeClr val="dk1"/>
              </a:buClr>
              <a:buSzPts val="2800"/>
              <a:buNone/>
            </a:pPr>
            <a:endParaRPr sz="2800"/>
          </a:p>
          <a:p>
            <a:pPr marL="342900" lvl="0" indent="-311785" algn="l" rtl="0">
              <a:spcBef>
                <a:spcPts val="518"/>
              </a:spcBef>
              <a:spcAft>
                <a:spcPts val="0"/>
              </a:spcAft>
              <a:buClr>
                <a:schemeClr val="dk1"/>
              </a:buClr>
              <a:buSzPts val="2100"/>
              <a:buChar char="•"/>
            </a:pPr>
            <a:r>
              <a:rPr lang="fr-FR" sz="2100"/>
              <a:t>Retirer le droit d’écriture au groupe propriétaire</a:t>
            </a:r>
            <a:endParaRPr sz="2500"/>
          </a:p>
          <a:p>
            <a:pPr marL="742950" lvl="1" indent="-235584" algn="l" rtl="0">
              <a:spcBef>
                <a:spcPts val="518"/>
              </a:spcBef>
              <a:spcAft>
                <a:spcPts val="0"/>
              </a:spcAft>
              <a:buClr>
                <a:schemeClr val="dk1"/>
              </a:buClr>
              <a:buSzPts val="1800"/>
              <a:buChar char="–"/>
            </a:pPr>
            <a:r>
              <a:rPr lang="fr-FR" sz="1800">
                <a:latin typeface="Arial"/>
                <a:ea typeface="Arial"/>
                <a:cs typeface="Arial"/>
                <a:sym typeface="Arial"/>
              </a:rPr>
              <a:t>Pour tous les fichiers et répertoires d’un répertoire donné (Option R)</a:t>
            </a:r>
            <a:endParaRPr sz="1800"/>
          </a:p>
          <a:p>
            <a:pPr marL="742950" lvl="1" indent="-121284" algn="l" rtl="0">
              <a:spcBef>
                <a:spcPts val="518"/>
              </a:spcBef>
              <a:spcAft>
                <a:spcPts val="0"/>
              </a:spcAft>
              <a:buClr>
                <a:schemeClr val="dk1"/>
              </a:buClr>
              <a:buSzPts val="2800"/>
              <a:buNone/>
            </a:pPr>
            <a:endParaRPr>
              <a:latin typeface="Arial"/>
              <a:ea typeface="Arial"/>
              <a:cs typeface="Arial"/>
              <a:sym typeface="Arial"/>
            </a:endParaRPr>
          </a:p>
          <a:p>
            <a:pPr marL="342900" lvl="0" indent="-318135" algn="l" rtl="0">
              <a:spcBef>
                <a:spcPts val="518"/>
              </a:spcBef>
              <a:spcAft>
                <a:spcPts val="0"/>
              </a:spcAft>
              <a:buClr>
                <a:schemeClr val="dk1"/>
              </a:buClr>
              <a:buSzPts val="2200"/>
              <a:buChar char="•"/>
            </a:pPr>
            <a:r>
              <a:rPr lang="fr-FR" sz="2200"/>
              <a:t>Donner tous les droits à tout le monde (déconseillé)</a:t>
            </a:r>
            <a:endParaRPr sz="2600"/>
          </a:p>
          <a:p>
            <a:pPr marL="342900" lvl="0" indent="-178435" algn="l" rtl="0">
              <a:spcBef>
                <a:spcPts val="518"/>
              </a:spcBef>
              <a:spcAft>
                <a:spcPts val="0"/>
              </a:spcAft>
              <a:buClr>
                <a:schemeClr val="dk1"/>
              </a:buClr>
              <a:buSzPts val="2800"/>
              <a:buNone/>
            </a:pPr>
            <a:endParaRPr sz="2800"/>
          </a:p>
        </p:txBody>
      </p:sp>
      <p:sp>
        <p:nvSpPr>
          <p:cNvPr id="1066" name="Google Shape;1066;p83"/>
          <p:cNvSpPr/>
          <p:nvPr/>
        </p:nvSpPr>
        <p:spPr>
          <a:xfrm>
            <a:off x="857275" y="1571614"/>
            <a:ext cx="7286625" cy="285750"/>
          </a:xfrm>
          <a:prstGeom prst="rect">
            <a:avLst/>
          </a:prstGeom>
          <a:solidFill>
            <a:schemeClr val="lt1"/>
          </a:solidFill>
          <a:ln w="25400" cap="flat" cmpd="sng">
            <a:solidFill>
              <a:srgbClr val="FFC000"/>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spcBef>
                <a:spcPts val="0"/>
              </a:spcBef>
              <a:spcAft>
                <a:spcPts val="0"/>
              </a:spcAft>
              <a:buNone/>
            </a:pPr>
            <a:r>
              <a:rPr lang="fr-FR" sz="1200" dirty="0">
                <a:solidFill>
                  <a:schemeClr val="dk1"/>
                </a:solidFill>
                <a:latin typeface="Droid Sans Mono"/>
                <a:ea typeface="Droid Sans Mono"/>
                <a:cs typeface="Droid Sans Mono"/>
                <a:sym typeface="Droid Sans Mono"/>
              </a:rPr>
              <a:t>chmod </a:t>
            </a:r>
            <a:r>
              <a:rPr lang="fr-FR" sz="1200" dirty="0" err="1">
                <a:solidFill>
                  <a:schemeClr val="dk1"/>
                </a:solidFill>
                <a:latin typeface="Droid Sans Mono"/>
                <a:ea typeface="Droid Sans Mono"/>
                <a:cs typeface="Droid Sans Mono"/>
                <a:sym typeface="Droid Sans Mono"/>
              </a:rPr>
              <a:t>u-w,g-w</a:t>
            </a:r>
            <a:r>
              <a:rPr lang="fr-FR" sz="1200" dirty="0">
                <a:solidFill>
                  <a:schemeClr val="dk1"/>
                </a:solidFill>
                <a:latin typeface="Droid Sans Mono"/>
                <a:ea typeface="Droid Sans Mono"/>
                <a:cs typeface="Droid Sans Mono"/>
                <a:sym typeface="Droid Sans Mono"/>
              </a:rPr>
              <a:t>  /home/</a:t>
            </a:r>
            <a:r>
              <a:rPr lang="fr-FR" sz="1200" dirty="0" err="1">
                <a:solidFill>
                  <a:schemeClr val="dk1"/>
                </a:solidFill>
                <a:latin typeface="Droid Sans Mono"/>
                <a:ea typeface="Droid Sans Mono"/>
                <a:cs typeface="Droid Sans Mono"/>
                <a:sym typeface="Droid Sans Mono"/>
              </a:rPr>
              <a:t>mohamed</a:t>
            </a:r>
            <a:r>
              <a:rPr lang="fr-FR" sz="1200" dirty="0">
                <a:solidFill>
                  <a:schemeClr val="dk1"/>
                </a:solidFill>
                <a:latin typeface="Droid Sans Mono"/>
                <a:ea typeface="Droid Sans Mono"/>
                <a:cs typeface="Droid Sans Mono"/>
                <a:sym typeface="Droid Sans Mono"/>
              </a:rPr>
              <a:t>/secret.txt</a:t>
            </a:r>
            <a:endParaRPr sz="1200" dirty="0">
              <a:solidFill>
                <a:schemeClr val="dk1"/>
              </a:solidFill>
              <a:latin typeface="Droid Sans Mono"/>
              <a:ea typeface="Droid Sans Mono"/>
              <a:cs typeface="Droid Sans Mono"/>
              <a:sym typeface="Droid Sans Mono"/>
            </a:endParaRPr>
          </a:p>
          <a:p>
            <a:pPr marL="0" marR="0" lvl="0" indent="0" algn="l" rtl="0">
              <a:spcBef>
                <a:spcPts val="0"/>
              </a:spcBef>
              <a:spcAft>
                <a:spcPts val="0"/>
              </a:spcAft>
              <a:buNone/>
            </a:pPr>
            <a:endParaRPr sz="1200" dirty="0">
              <a:solidFill>
                <a:schemeClr val="dk1"/>
              </a:solidFill>
              <a:latin typeface="Droid Sans Mono"/>
              <a:ea typeface="Droid Sans Mono"/>
              <a:cs typeface="Droid Sans Mono"/>
              <a:sym typeface="Droid Sans Mono"/>
            </a:endParaRPr>
          </a:p>
          <a:p>
            <a:pPr marL="0" marR="0" lvl="0" indent="0" algn="l" rtl="0">
              <a:spcBef>
                <a:spcPts val="0"/>
              </a:spcBef>
              <a:spcAft>
                <a:spcPts val="0"/>
              </a:spcAft>
              <a:buNone/>
            </a:pPr>
            <a:r>
              <a:rPr lang="fr-FR" sz="1200" dirty="0">
                <a:solidFill>
                  <a:schemeClr val="dk1"/>
                </a:solidFill>
                <a:latin typeface="Droid Sans Mono"/>
                <a:ea typeface="Droid Sans Mono"/>
                <a:cs typeface="Droid Sans Mono"/>
                <a:sym typeface="Droid Sans Mono"/>
              </a:rPr>
              <a:t> </a:t>
            </a:r>
            <a:endParaRPr dirty="0"/>
          </a:p>
        </p:txBody>
      </p:sp>
      <p:sp>
        <p:nvSpPr>
          <p:cNvPr id="1067" name="Google Shape;1067;p83"/>
          <p:cNvSpPr/>
          <p:nvPr/>
        </p:nvSpPr>
        <p:spPr>
          <a:xfrm>
            <a:off x="857275" y="2428868"/>
            <a:ext cx="7286625" cy="285750"/>
          </a:xfrm>
          <a:prstGeom prst="rect">
            <a:avLst/>
          </a:prstGeom>
          <a:solidFill>
            <a:schemeClr val="lt1"/>
          </a:solidFill>
          <a:ln w="25400" cap="flat" cmpd="sng">
            <a:solidFill>
              <a:srgbClr val="FFC000"/>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spcBef>
                <a:spcPts val="0"/>
              </a:spcBef>
              <a:spcAft>
                <a:spcPts val="0"/>
              </a:spcAft>
              <a:buNone/>
            </a:pPr>
            <a:r>
              <a:rPr lang="fr-FR" sz="1200">
                <a:solidFill>
                  <a:schemeClr val="dk1"/>
                </a:solidFill>
                <a:latin typeface="Droid Sans Mono"/>
                <a:ea typeface="Droid Sans Mono"/>
                <a:cs typeface="Droid Sans Mono"/>
                <a:sym typeface="Droid Sans Mono"/>
              </a:rPr>
              <a:t>chmod 750  /home/mohamed/secret.txt</a:t>
            </a:r>
            <a:endParaRPr sz="1200">
              <a:solidFill>
                <a:schemeClr val="dk1"/>
              </a:solidFill>
              <a:latin typeface="Droid Sans Mono"/>
              <a:ea typeface="Droid Sans Mono"/>
              <a:cs typeface="Droid Sans Mono"/>
              <a:sym typeface="Droid Sans Mono"/>
            </a:endParaRPr>
          </a:p>
          <a:p>
            <a:pPr marL="0" marR="0" lvl="0" indent="0" algn="l" rtl="0">
              <a:spcBef>
                <a:spcPts val="0"/>
              </a:spcBef>
              <a:spcAft>
                <a:spcPts val="0"/>
              </a:spcAft>
              <a:buNone/>
            </a:pPr>
            <a:endParaRPr sz="1200">
              <a:solidFill>
                <a:schemeClr val="dk1"/>
              </a:solidFill>
              <a:latin typeface="Droid Sans Mono"/>
              <a:ea typeface="Droid Sans Mono"/>
              <a:cs typeface="Droid Sans Mono"/>
              <a:sym typeface="Droid Sans Mono"/>
            </a:endParaRPr>
          </a:p>
          <a:p>
            <a:pPr marL="0" marR="0" lvl="0" indent="0" algn="l" rtl="0">
              <a:spcBef>
                <a:spcPts val="0"/>
              </a:spcBef>
              <a:spcAft>
                <a:spcPts val="0"/>
              </a:spcAft>
              <a:buNone/>
            </a:pPr>
            <a:r>
              <a:rPr lang="fr-FR" sz="1200">
                <a:solidFill>
                  <a:schemeClr val="dk1"/>
                </a:solidFill>
                <a:latin typeface="Droid Sans Mono"/>
                <a:ea typeface="Droid Sans Mono"/>
                <a:cs typeface="Droid Sans Mono"/>
                <a:sym typeface="Droid Sans Mono"/>
              </a:rPr>
              <a:t> </a:t>
            </a:r>
            <a:endParaRPr/>
          </a:p>
        </p:txBody>
      </p:sp>
      <p:sp>
        <p:nvSpPr>
          <p:cNvPr id="1068" name="Google Shape;1068;p83"/>
          <p:cNvSpPr/>
          <p:nvPr/>
        </p:nvSpPr>
        <p:spPr>
          <a:xfrm>
            <a:off x="857225" y="3463037"/>
            <a:ext cx="7286700" cy="285900"/>
          </a:xfrm>
          <a:prstGeom prst="rect">
            <a:avLst/>
          </a:prstGeom>
          <a:solidFill>
            <a:schemeClr val="lt1"/>
          </a:solidFill>
          <a:ln w="25400" cap="flat" cmpd="sng">
            <a:solidFill>
              <a:srgbClr val="FFC000"/>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spcBef>
                <a:spcPts val="0"/>
              </a:spcBef>
              <a:spcAft>
                <a:spcPts val="0"/>
              </a:spcAft>
              <a:buNone/>
            </a:pPr>
            <a:r>
              <a:rPr lang="fr-FR" sz="1200" dirty="0">
                <a:solidFill>
                  <a:schemeClr val="dk1"/>
                </a:solidFill>
                <a:latin typeface="Droid Sans Mono"/>
                <a:ea typeface="Droid Sans Mono"/>
                <a:cs typeface="Droid Sans Mono"/>
                <a:sym typeface="Droid Sans Mono"/>
              </a:rPr>
              <a:t>chmod  </a:t>
            </a:r>
            <a:r>
              <a:rPr lang="fr-FR" sz="1200" dirty="0" err="1">
                <a:solidFill>
                  <a:schemeClr val="dk1"/>
                </a:solidFill>
                <a:latin typeface="Droid Sans Mono"/>
                <a:ea typeface="Droid Sans Mono"/>
                <a:cs typeface="Droid Sans Mono"/>
                <a:sym typeface="Droid Sans Mono"/>
              </a:rPr>
              <a:t>o+r</a:t>
            </a:r>
            <a:r>
              <a:rPr lang="fr-FR" sz="1200" dirty="0">
                <a:solidFill>
                  <a:schemeClr val="dk1"/>
                </a:solidFill>
                <a:latin typeface="Droid Sans Mono"/>
                <a:ea typeface="Droid Sans Mono"/>
                <a:cs typeface="Droid Sans Mono"/>
                <a:sym typeface="Droid Sans Mono"/>
              </a:rPr>
              <a:t>  /home/</a:t>
            </a:r>
            <a:r>
              <a:rPr lang="fr-FR" sz="1200" dirty="0" err="1">
                <a:solidFill>
                  <a:schemeClr val="dk1"/>
                </a:solidFill>
                <a:latin typeface="Droid Sans Mono"/>
                <a:ea typeface="Droid Sans Mono"/>
                <a:cs typeface="Droid Sans Mono"/>
                <a:sym typeface="Droid Sans Mono"/>
              </a:rPr>
              <a:t>mohamed</a:t>
            </a:r>
            <a:r>
              <a:rPr lang="fr-FR" sz="1200" dirty="0">
                <a:solidFill>
                  <a:schemeClr val="dk1"/>
                </a:solidFill>
                <a:latin typeface="Droid Sans Mono"/>
                <a:ea typeface="Droid Sans Mono"/>
                <a:cs typeface="Droid Sans Mono"/>
                <a:sym typeface="Droid Sans Mono"/>
              </a:rPr>
              <a:t>/*</a:t>
            </a:r>
            <a:endParaRPr sz="1200" dirty="0">
              <a:solidFill>
                <a:schemeClr val="dk1"/>
              </a:solidFill>
              <a:latin typeface="Droid Sans Mono"/>
              <a:ea typeface="Droid Sans Mono"/>
              <a:cs typeface="Droid Sans Mono"/>
              <a:sym typeface="Droid Sans Mono"/>
            </a:endParaRPr>
          </a:p>
          <a:p>
            <a:pPr marL="0" marR="0" lvl="0" indent="0" algn="l" rtl="0">
              <a:spcBef>
                <a:spcPts val="0"/>
              </a:spcBef>
              <a:spcAft>
                <a:spcPts val="0"/>
              </a:spcAft>
              <a:buNone/>
            </a:pPr>
            <a:endParaRPr sz="1200" dirty="0">
              <a:solidFill>
                <a:schemeClr val="dk1"/>
              </a:solidFill>
              <a:latin typeface="Droid Sans Mono"/>
              <a:ea typeface="Droid Sans Mono"/>
              <a:cs typeface="Droid Sans Mono"/>
              <a:sym typeface="Droid Sans Mono"/>
            </a:endParaRPr>
          </a:p>
          <a:p>
            <a:pPr marL="0" marR="0" lvl="0" indent="0" algn="l" rtl="0">
              <a:spcBef>
                <a:spcPts val="0"/>
              </a:spcBef>
              <a:spcAft>
                <a:spcPts val="0"/>
              </a:spcAft>
              <a:buNone/>
            </a:pPr>
            <a:r>
              <a:rPr lang="fr-FR" sz="1200" dirty="0">
                <a:solidFill>
                  <a:schemeClr val="dk1"/>
                </a:solidFill>
                <a:latin typeface="Droid Sans Mono"/>
                <a:ea typeface="Droid Sans Mono"/>
                <a:cs typeface="Droid Sans Mono"/>
                <a:sym typeface="Droid Sans Mono"/>
              </a:rPr>
              <a:t> </a:t>
            </a:r>
            <a:endParaRPr dirty="0"/>
          </a:p>
        </p:txBody>
      </p:sp>
      <p:sp>
        <p:nvSpPr>
          <p:cNvPr id="1069" name="Google Shape;1069;p83"/>
          <p:cNvSpPr/>
          <p:nvPr/>
        </p:nvSpPr>
        <p:spPr>
          <a:xfrm>
            <a:off x="928650" y="4686623"/>
            <a:ext cx="7286700" cy="285900"/>
          </a:xfrm>
          <a:prstGeom prst="rect">
            <a:avLst/>
          </a:prstGeom>
          <a:solidFill>
            <a:schemeClr val="lt1"/>
          </a:solidFill>
          <a:ln w="25400" cap="flat" cmpd="sng">
            <a:solidFill>
              <a:srgbClr val="FFC000"/>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spcBef>
                <a:spcPts val="0"/>
              </a:spcBef>
              <a:spcAft>
                <a:spcPts val="0"/>
              </a:spcAft>
              <a:buNone/>
            </a:pPr>
            <a:r>
              <a:rPr lang="fr-FR" sz="1200">
                <a:solidFill>
                  <a:schemeClr val="dk1"/>
                </a:solidFill>
                <a:latin typeface="Droid Sans Mono"/>
                <a:ea typeface="Droid Sans Mono"/>
                <a:cs typeface="Droid Sans Mono"/>
                <a:sym typeface="Droid Sans Mono"/>
              </a:rPr>
              <a:t>chmod -R g-w /home/mohamed/*</a:t>
            </a:r>
            <a:endParaRPr sz="1200">
              <a:solidFill>
                <a:schemeClr val="dk1"/>
              </a:solidFill>
              <a:latin typeface="Droid Sans Mono"/>
              <a:ea typeface="Droid Sans Mono"/>
              <a:cs typeface="Droid Sans Mono"/>
              <a:sym typeface="Droid Sans Mono"/>
            </a:endParaRPr>
          </a:p>
          <a:p>
            <a:pPr marL="0" marR="0" lvl="0" indent="0" algn="l" rtl="0">
              <a:spcBef>
                <a:spcPts val="0"/>
              </a:spcBef>
              <a:spcAft>
                <a:spcPts val="0"/>
              </a:spcAft>
              <a:buNone/>
            </a:pPr>
            <a:endParaRPr sz="1200">
              <a:solidFill>
                <a:schemeClr val="dk1"/>
              </a:solidFill>
              <a:latin typeface="Droid Sans Mono"/>
              <a:ea typeface="Droid Sans Mono"/>
              <a:cs typeface="Droid Sans Mono"/>
              <a:sym typeface="Droid Sans Mono"/>
            </a:endParaRPr>
          </a:p>
          <a:p>
            <a:pPr marL="0" marR="0" lvl="0" indent="0" algn="l" rtl="0">
              <a:spcBef>
                <a:spcPts val="0"/>
              </a:spcBef>
              <a:spcAft>
                <a:spcPts val="0"/>
              </a:spcAft>
              <a:buNone/>
            </a:pPr>
            <a:r>
              <a:rPr lang="fr-FR" sz="1200">
                <a:solidFill>
                  <a:schemeClr val="dk1"/>
                </a:solidFill>
                <a:latin typeface="Droid Sans Mono"/>
                <a:ea typeface="Droid Sans Mono"/>
                <a:cs typeface="Droid Sans Mono"/>
                <a:sym typeface="Droid Sans Mono"/>
              </a:rPr>
              <a:t> </a:t>
            </a:r>
            <a:endParaRPr/>
          </a:p>
        </p:txBody>
      </p:sp>
      <p:sp>
        <p:nvSpPr>
          <p:cNvPr id="1070" name="Google Shape;1070;p83"/>
          <p:cNvSpPr/>
          <p:nvPr/>
        </p:nvSpPr>
        <p:spPr>
          <a:xfrm>
            <a:off x="928650" y="5539332"/>
            <a:ext cx="7286700" cy="285900"/>
          </a:xfrm>
          <a:prstGeom prst="rect">
            <a:avLst/>
          </a:prstGeom>
          <a:solidFill>
            <a:schemeClr val="lt1"/>
          </a:solidFill>
          <a:ln w="25400" cap="flat" cmpd="sng">
            <a:solidFill>
              <a:srgbClr val="FFC000"/>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spcBef>
                <a:spcPts val="0"/>
              </a:spcBef>
              <a:spcAft>
                <a:spcPts val="0"/>
              </a:spcAft>
              <a:buNone/>
            </a:pPr>
            <a:r>
              <a:rPr lang="fr-FR" sz="1200">
                <a:solidFill>
                  <a:schemeClr val="dk1"/>
                </a:solidFill>
                <a:latin typeface="Droid Sans Mono"/>
                <a:ea typeface="Droid Sans Mono"/>
                <a:cs typeface="Droid Sans Mono"/>
                <a:sym typeface="Droid Sans Mono"/>
              </a:rPr>
              <a:t>chmod 777 /home/mohamed/secret.txt</a:t>
            </a:r>
            <a:endParaRPr sz="1200">
              <a:solidFill>
                <a:schemeClr val="dk1"/>
              </a:solidFill>
              <a:latin typeface="Droid Sans Mono"/>
              <a:ea typeface="Droid Sans Mono"/>
              <a:cs typeface="Droid Sans Mono"/>
              <a:sym typeface="Droid Sans Mono"/>
            </a:endParaRPr>
          </a:p>
          <a:p>
            <a:pPr marL="0" marR="0" lvl="0" indent="0" algn="l" rtl="0">
              <a:spcBef>
                <a:spcPts val="0"/>
              </a:spcBef>
              <a:spcAft>
                <a:spcPts val="0"/>
              </a:spcAft>
              <a:buNone/>
            </a:pPr>
            <a:endParaRPr sz="1200">
              <a:solidFill>
                <a:schemeClr val="dk1"/>
              </a:solidFill>
              <a:latin typeface="Droid Sans Mono"/>
              <a:ea typeface="Droid Sans Mono"/>
              <a:cs typeface="Droid Sans Mono"/>
              <a:sym typeface="Droid Sans Mono"/>
            </a:endParaRPr>
          </a:p>
          <a:p>
            <a:pPr marL="0" marR="0" lvl="0" indent="0" algn="l" rtl="0">
              <a:spcBef>
                <a:spcPts val="0"/>
              </a:spcBef>
              <a:spcAft>
                <a:spcPts val="0"/>
              </a:spcAft>
              <a:buNone/>
            </a:pPr>
            <a:r>
              <a:rPr lang="fr-FR" sz="1200">
                <a:solidFill>
                  <a:schemeClr val="dk1"/>
                </a:solidFill>
                <a:latin typeface="Droid Sans Mono"/>
                <a:ea typeface="Droid Sans Mono"/>
                <a:cs typeface="Droid Sans Mono"/>
                <a:sym typeface="Droid Sans Mono"/>
              </a:rPr>
              <a:t> </a:t>
            </a:r>
            <a:endParaRPr/>
          </a:p>
        </p:txBody>
      </p:sp>
      <p:sp>
        <p:nvSpPr>
          <p:cNvPr id="1071" name="Google Shape;1071;p8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71</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060"/>
        <p:cNvGrpSpPr/>
        <p:nvPr/>
      </p:nvGrpSpPr>
      <p:grpSpPr>
        <a:xfrm>
          <a:off x="0" y="0"/>
          <a:ext cx="0" cy="0"/>
          <a:chOff x="0" y="0"/>
          <a:chExt cx="0" cy="0"/>
        </a:xfrm>
      </p:grpSpPr>
      <p:sp>
        <p:nvSpPr>
          <p:cNvPr id="1061" name="Google Shape;1061;p83"/>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a:p>
        </p:txBody>
      </p:sp>
      <p:sp>
        <p:nvSpPr>
          <p:cNvPr id="1062" name="Google Shape;1062;p83"/>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3: Droits d’accès aux fichiers</a:t>
            </a:r>
            <a:endParaRPr/>
          </a:p>
        </p:txBody>
      </p:sp>
      <p:sp>
        <p:nvSpPr>
          <p:cNvPr id="1063" name="Google Shape;1063;p83"/>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dirty="0" smtClean="0">
                <a:solidFill>
                  <a:srgbClr val="0070C0"/>
                </a:solidFill>
                <a:latin typeface="Calibri"/>
                <a:ea typeface="Calibri"/>
                <a:cs typeface="Calibri"/>
                <a:sym typeface="Calibri"/>
              </a:rPr>
              <a:t>Les options </a:t>
            </a:r>
            <a:r>
              <a:rPr lang="fr-FR" sz="2400" dirty="0">
                <a:solidFill>
                  <a:srgbClr val="0070C0"/>
                </a:solidFill>
                <a:latin typeface="Calibri"/>
                <a:ea typeface="Calibri"/>
                <a:cs typeface="Calibri"/>
                <a:sym typeface="Calibri"/>
              </a:rPr>
              <a:t>d’utilisation de « chmod »</a:t>
            </a:r>
            <a:endParaRPr dirty="0"/>
          </a:p>
        </p:txBody>
      </p:sp>
      <p:sp>
        <p:nvSpPr>
          <p:cNvPr id="1064" name="Google Shape;1064;p83"/>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065" name="Google Shape;1065;p83"/>
          <p:cNvSpPr txBox="1">
            <a:spLocks noGrp="1"/>
          </p:cNvSpPr>
          <p:nvPr>
            <p:ph type="body" idx="1"/>
          </p:nvPr>
        </p:nvSpPr>
        <p:spPr>
          <a:xfrm>
            <a:off x="142844" y="1069957"/>
            <a:ext cx="8713787" cy="4857765"/>
          </a:xfrm>
          <a:prstGeom prst="rect">
            <a:avLst/>
          </a:prstGeom>
          <a:noFill/>
          <a:ln>
            <a:noFill/>
          </a:ln>
        </p:spPr>
        <p:txBody>
          <a:bodyPr spcFirstLastPara="1" wrap="square" lIns="91425" tIns="45700" rIns="91425" bIns="45700" anchor="t" anchorCtr="0">
            <a:normAutofit lnSpcReduction="10000"/>
          </a:bodyPr>
          <a:lstStyle/>
          <a:p>
            <a:pPr marL="12065" lvl="0" indent="0" algn="just" rtl="0">
              <a:spcBef>
                <a:spcPts val="0"/>
              </a:spcBef>
              <a:spcAft>
                <a:spcPts val="0"/>
              </a:spcAft>
              <a:buClr>
                <a:schemeClr val="dk1"/>
              </a:buClr>
              <a:buSzPts val="2400"/>
              <a:buNone/>
            </a:pPr>
            <a:r>
              <a:rPr lang="fr-FR" sz="2400" dirty="0" smtClean="0"/>
              <a:t>Les options : </a:t>
            </a:r>
          </a:p>
          <a:p>
            <a:pPr marL="812165" lvl="1" algn="just">
              <a:spcBef>
                <a:spcPts val="0"/>
              </a:spcBef>
              <a:buSzPts val="2400"/>
              <a:buFont typeface="Arial" panose="020B0604020202020204" pitchFamily="34" charset="0"/>
              <a:buChar char="•"/>
            </a:pPr>
            <a:r>
              <a:rPr lang="fr-FR" sz="2200" dirty="0"/>
              <a:t>`-R` Appliquer le changement d'autorisation de manière récursive à tous les fichiers et répertoires du répertoire spécifié</a:t>
            </a:r>
            <a:r>
              <a:rPr lang="fr-FR" sz="2200" dirty="0" smtClean="0"/>
              <a:t>.</a:t>
            </a:r>
          </a:p>
          <a:p>
            <a:pPr marL="812165" lvl="1" algn="just">
              <a:spcBef>
                <a:spcPts val="0"/>
              </a:spcBef>
              <a:buSzPts val="2400"/>
              <a:buFont typeface="Arial" panose="020B0604020202020204" pitchFamily="34" charset="0"/>
              <a:buChar char="•"/>
            </a:pPr>
            <a:r>
              <a:rPr lang="fr-FR" sz="2200" dirty="0" smtClean="0"/>
              <a:t>`-</a:t>
            </a:r>
            <a:r>
              <a:rPr lang="fr-FR" sz="2200" dirty="0"/>
              <a:t>v` Il affichera un message pour chaque fichier traité. tout en indiquant le changement d'autorisation qui a été effectué</a:t>
            </a:r>
            <a:r>
              <a:rPr lang="fr-FR" sz="2200" dirty="0" smtClean="0"/>
              <a:t>.</a:t>
            </a:r>
          </a:p>
          <a:p>
            <a:pPr marL="812165" lvl="1" algn="just">
              <a:spcBef>
                <a:spcPts val="0"/>
              </a:spcBef>
              <a:buSzPts val="2400"/>
              <a:buFont typeface="Arial" panose="020B0604020202020204" pitchFamily="34" charset="0"/>
              <a:buChar char="•"/>
            </a:pPr>
            <a:r>
              <a:rPr lang="fr-FR" sz="2200" dirty="0" smtClean="0"/>
              <a:t>`-</a:t>
            </a:r>
            <a:r>
              <a:rPr lang="fr-FR" sz="2200" dirty="0"/>
              <a:t>c` Cela fonctionne de la même manière que `-v` mais dans ce cas, il affiche uniquement les messages pour les fichiers dont l'autorisation est modifiée</a:t>
            </a:r>
            <a:r>
              <a:rPr lang="fr-FR" sz="2200" dirty="0" smtClean="0"/>
              <a:t>.</a:t>
            </a:r>
          </a:p>
          <a:p>
            <a:pPr marL="812165" lvl="1" algn="just">
              <a:spcBef>
                <a:spcPts val="0"/>
              </a:spcBef>
              <a:buSzPts val="2400"/>
              <a:buFont typeface="Arial" panose="020B0604020202020204" pitchFamily="34" charset="0"/>
              <a:buChar char="•"/>
            </a:pPr>
            <a:r>
              <a:rPr lang="fr-FR" sz="2200" dirty="0" smtClean="0"/>
              <a:t>`-</a:t>
            </a:r>
            <a:r>
              <a:rPr lang="fr-FR" sz="2200" dirty="0"/>
              <a:t>f` Cela aide à éviter l'affichage de messages d'erreur</a:t>
            </a:r>
            <a:r>
              <a:rPr lang="fr-FR" sz="2200" dirty="0" smtClean="0"/>
              <a:t>.</a:t>
            </a:r>
          </a:p>
          <a:p>
            <a:pPr marL="812165" lvl="1" algn="just">
              <a:spcBef>
                <a:spcPts val="0"/>
              </a:spcBef>
              <a:buSzPts val="2400"/>
              <a:buFont typeface="Arial" panose="020B0604020202020204" pitchFamily="34" charset="0"/>
              <a:buChar char="•"/>
            </a:pPr>
            <a:r>
              <a:rPr lang="fr-FR" sz="2200" dirty="0" smtClean="0"/>
              <a:t>`-</a:t>
            </a:r>
            <a:r>
              <a:rPr lang="fr-FR" sz="2200" dirty="0"/>
              <a:t>h` Modifiez les autorisations des liens symboliques au lieu des fichiers vers lesquels ils </a:t>
            </a:r>
            <a:r>
              <a:rPr lang="fr-FR" sz="2200" dirty="0" smtClean="0"/>
              <a:t>pointent</a:t>
            </a:r>
          </a:p>
          <a:p>
            <a:pPr marL="812165" lvl="1" algn="just">
              <a:spcBef>
                <a:spcPts val="0"/>
              </a:spcBef>
              <a:buSzPts val="2400"/>
              <a:buFont typeface="Arial" panose="020B0604020202020204" pitchFamily="34" charset="0"/>
              <a:buChar char="•"/>
            </a:pPr>
            <a:endParaRPr lang="fr-FR" sz="2200" dirty="0">
              <a:solidFill>
                <a:srgbClr val="FF0000"/>
              </a:solidFill>
            </a:endParaRPr>
          </a:p>
          <a:p>
            <a:pPr marL="469265" lvl="1" indent="0" algn="just">
              <a:spcBef>
                <a:spcPts val="0"/>
              </a:spcBef>
              <a:buSzPts val="2400"/>
              <a:buNone/>
            </a:pPr>
            <a:r>
              <a:rPr lang="fr-FR" sz="2200" dirty="0" smtClean="0">
                <a:solidFill>
                  <a:srgbClr val="FF0000"/>
                </a:solidFill>
              </a:rPr>
              <a:t>Remarque </a:t>
            </a:r>
            <a:r>
              <a:rPr lang="fr-FR" sz="2200" dirty="0">
                <a:solidFill>
                  <a:srgbClr val="FF0000"/>
                </a:solidFill>
              </a:rPr>
              <a:t>: </a:t>
            </a:r>
            <a:r>
              <a:rPr lang="fr-FR" sz="2200" dirty="0" smtClean="0"/>
              <a:t>les </a:t>
            </a:r>
            <a:r>
              <a:rPr lang="fr-FR" sz="2200" dirty="0"/>
              <a:t>options de « chmod » sont essentiellement utilisées pour effectuer des modifications en masse et modifier les autorisations sur plusieurs fichiers ou répertoires à la fois.   </a:t>
            </a:r>
            <a:r>
              <a:rPr lang="fr-FR" sz="2200" dirty="0" smtClean="0"/>
              <a:t> </a:t>
            </a:r>
            <a:endParaRPr sz="2200" dirty="0"/>
          </a:p>
          <a:p>
            <a:pPr marL="342900" lvl="0" indent="-178435" algn="just" rtl="0">
              <a:spcBef>
                <a:spcPts val="518"/>
              </a:spcBef>
              <a:spcAft>
                <a:spcPts val="0"/>
              </a:spcAft>
              <a:buClr>
                <a:schemeClr val="dk1"/>
              </a:buClr>
              <a:buSzPts val="2800"/>
              <a:buNone/>
            </a:pPr>
            <a:endParaRPr sz="2800" dirty="0"/>
          </a:p>
        </p:txBody>
      </p:sp>
      <p:sp>
        <p:nvSpPr>
          <p:cNvPr id="1071" name="Google Shape;1071;p8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72</a:t>
            </a:fld>
            <a:endParaRPr/>
          </a:p>
        </p:txBody>
      </p:sp>
    </p:spTree>
    <p:extLst>
      <p:ext uri="{BB962C8B-B14F-4D97-AF65-F5344CB8AC3E}">
        <p14:creationId xmlns:p14="http://schemas.microsoft.com/office/powerpoint/2010/main" val="6580574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sp>
        <p:nvSpPr>
          <p:cNvPr id="1088" name="Google Shape;1088;p85"/>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a:p>
        </p:txBody>
      </p:sp>
      <p:sp>
        <p:nvSpPr>
          <p:cNvPr id="1089" name="Google Shape;1089;p85"/>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3: Droits d’accès aux fichiers</a:t>
            </a:r>
            <a:endParaRPr/>
          </a:p>
        </p:txBody>
      </p:sp>
      <p:sp>
        <p:nvSpPr>
          <p:cNvPr id="1090" name="Google Shape;1090;p85"/>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lvl="0"/>
            <a:r>
              <a:rPr lang="fr-FR" sz="2400" dirty="0">
                <a:solidFill>
                  <a:srgbClr val="0070C0"/>
                </a:solidFill>
                <a:latin typeface="Calibri"/>
                <a:ea typeface="Calibri"/>
                <a:cs typeface="Calibri"/>
                <a:sym typeface="Calibri"/>
              </a:rPr>
              <a:t> </a:t>
            </a:r>
            <a:r>
              <a:rPr lang="fr-FR" sz="2400" dirty="0" err="1" smtClean="0">
                <a:solidFill>
                  <a:srgbClr val="0070C0"/>
                </a:solidFill>
                <a:latin typeface="Calibri"/>
                <a:ea typeface="Calibri"/>
                <a:cs typeface="Calibri"/>
                <a:sym typeface="Calibri"/>
              </a:rPr>
              <a:t>Umask</a:t>
            </a:r>
            <a:r>
              <a:rPr lang="fr-FR" sz="2400" dirty="0" smtClean="0">
                <a:solidFill>
                  <a:srgbClr val="0070C0"/>
                </a:solidFill>
                <a:latin typeface="Calibri"/>
                <a:ea typeface="Calibri"/>
                <a:cs typeface="Calibri"/>
                <a:sym typeface="Calibri"/>
              </a:rPr>
              <a:t> : Changer </a:t>
            </a:r>
            <a:r>
              <a:rPr lang="fr-FR" sz="2400" dirty="0">
                <a:solidFill>
                  <a:srgbClr val="0070C0"/>
                </a:solidFill>
                <a:latin typeface="Calibri"/>
                <a:ea typeface="Calibri"/>
                <a:cs typeface="Calibri"/>
                <a:sym typeface="Calibri"/>
              </a:rPr>
              <a:t>les droits par défaut </a:t>
            </a:r>
            <a:endParaRPr dirty="0"/>
          </a:p>
        </p:txBody>
      </p:sp>
      <p:sp>
        <p:nvSpPr>
          <p:cNvPr id="1091" name="Google Shape;1091;p85"/>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092" name="Google Shape;1092;p85"/>
          <p:cNvSpPr/>
          <p:nvPr/>
        </p:nvSpPr>
        <p:spPr>
          <a:xfrm>
            <a:off x="448947" y="1580802"/>
            <a:ext cx="8362544" cy="3194721"/>
          </a:xfrm>
          <a:prstGeom prst="rect">
            <a:avLst/>
          </a:prstGeom>
          <a:noFill/>
          <a:ln>
            <a:noFill/>
          </a:ln>
        </p:spPr>
        <p:txBody>
          <a:bodyPr spcFirstLastPara="1" wrap="square" lIns="91425" tIns="45700" rIns="91425" bIns="45700" anchor="t" anchorCtr="0">
            <a:noAutofit/>
          </a:bodyPr>
          <a:lstStyle/>
          <a:p>
            <a:pPr algn="just"/>
            <a:r>
              <a:rPr lang="fr-FR" sz="2000" dirty="0"/>
              <a:t>A  la  </a:t>
            </a:r>
            <a:r>
              <a:rPr lang="fr-FR" sz="2000" dirty="0" smtClean="0"/>
              <a:t>création  </a:t>
            </a:r>
            <a:r>
              <a:rPr lang="fr-FR" sz="2000" dirty="0"/>
              <a:t>d’un  objet,  le  </a:t>
            </a:r>
            <a:r>
              <a:rPr lang="fr-FR" sz="2000" dirty="0" smtClean="0"/>
              <a:t>système  </a:t>
            </a:r>
            <a:r>
              <a:rPr lang="fr-FR" sz="2000" dirty="0"/>
              <a:t>met  des  valeurs  de  </a:t>
            </a:r>
            <a:r>
              <a:rPr lang="fr-FR" sz="2000" dirty="0" smtClean="0"/>
              <a:t>permissions automatiquement</a:t>
            </a:r>
            <a:r>
              <a:rPr lang="fr-FR" sz="2000" dirty="0"/>
              <a:t>.   La  commande  </a:t>
            </a:r>
            <a:r>
              <a:rPr lang="fr-FR" sz="2000" dirty="0" err="1"/>
              <a:t>umask</a:t>
            </a:r>
            <a:r>
              <a:rPr lang="fr-FR" sz="2000" dirty="0"/>
              <a:t>  permet  de  </a:t>
            </a:r>
            <a:r>
              <a:rPr lang="fr-FR" sz="2000" dirty="0" err="1"/>
              <a:t>modiﬁer</a:t>
            </a:r>
            <a:r>
              <a:rPr lang="fr-FR" sz="2000" dirty="0"/>
              <a:t>  ces  valeurs  pour  une </a:t>
            </a:r>
            <a:r>
              <a:rPr lang="fr-FR" sz="2000" dirty="0" smtClean="0"/>
              <a:t> session  </a:t>
            </a:r>
            <a:r>
              <a:rPr lang="fr-FR" sz="2000" dirty="0"/>
              <a:t>courante</a:t>
            </a:r>
            <a:r>
              <a:rPr lang="fr-FR" sz="2000" dirty="0" smtClean="0"/>
              <a:t>.</a:t>
            </a:r>
          </a:p>
          <a:p>
            <a:pPr marL="342900" indent="-342900" algn="just">
              <a:buFont typeface="Arial" panose="020B0604020202020204" pitchFamily="34" charset="0"/>
              <a:buChar char="•"/>
            </a:pPr>
            <a:r>
              <a:rPr lang="fr-FR" sz="2000" dirty="0" err="1"/>
              <a:t>umask</a:t>
            </a:r>
            <a:r>
              <a:rPr lang="fr-FR" sz="2000" dirty="0"/>
              <a:t>  x  :   x  est  un  nombre  </a:t>
            </a:r>
            <a:r>
              <a:rPr lang="fr-FR" sz="2000" dirty="0" smtClean="0"/>
              <a:t>exprimé  </a:t>
            </a:r>
            <a:r>
              <a:rPr lang="fr-FR" sz="2000" dirty="0"/>
              <a:t>sous  forme  octale  qui  </a:t>
            </a:r>
            <a:r>
              <a:rPr lang="fr-FR" sz="2000" dirty="0" smtClean="0"/>
              <a:t>déterminera  </a:t>
            </a:r>
            <a:r>
              <a:rPr lang="fr-FR" sz="2000" dirty="0"/>
              <a:t>les </a:t>
            </a:r>
            <a:r>
              <a:rPr lang="fr-FR" sz="2000" dirty="0" smtClean="0"/>
              <a:t> permissions  </a:t>
            </a:r>
            <a:r>
              <a:rPr lang="fr-FR" sz="2000" dirty="0"/>
              <a:t>par  </a:t>
            </a:r>
            <a:r>
              <a:rPr lang="fr-FR" sz="2000" dirty="0" smtClean="0"/>
              <a:t>complétion  </a:t>
            </a:r>
            <a:r>
              <a:rPr lang="fr-FR" sz="2000" dirty="0"/>
              <a:t>(AND)  de  0666  pour  les  </a:t>
            </a:r>
            <a:r>
              <a:rPr lang="fr-FR" sz="2000" dirty="0" err="1"/>
              <a:t>ﬁchiers</a:t>
            </a:r>
            <a:r>
              <a:rPr lang="fr-FR" sz="2000" dirty="0"/>
              <a:t>  et  de  0777  pour </a:t>
            </a:r>
            <a:r>
              <a:rPr lang="fr-FR" sz="2000" dirty="0" smtClean="0"/>
              <a:t> les  répertoires  </a:t>
            </a:r>
            <a:r>
              <a:rPr lang="fr-FR" sz="2000" dirty="0"/>
              <a:t>qui  seront  </a:t>
            </a:r>
            <a:r>
              <a:rPr lang="fr-FR" sz="2000" dirty="0" err="1" smtClean="0"/>
              <a:t>cré</a:t>
            </a:r>
            <a:r>
              <a:rPr lang="fr-FR" sz="2000" dirty="0" err="1"/>
              <a:t>e</a:t>
            </a:r>
            <a:r>
              <a:rPr lang="fr-FR" sz="2000" dirty="0" err="1" smtClean="0"/>
              <a:t>s</a:t>
            </a:r>
            <a:r>
              <a:rPr lang="fr-FR" sz="2000" dirty="0" smtClean="0"/>
              <a:t>  ultérieurement</a:t>
            </a:r>
            <a:endParaRPr lang="fr-FR" sz="2000" dirty="0"/>
          </a:p>
          <a:p>
            <a:pPr marL="457200" indent="-457200" algn="just">
              <a:buFont typeface="Arial" panose="020B0604020202020204" pitchFamily="34" charset="0"/>
              <a:buChar char="•"/>
            </a:pPr>
            <a:endParaRPr lang="fr-FR" sz="2800" dirty="0"/>
          </a:p>
        </p:txBody>
      </p:sp>
      <p:sp>
        <p:nvSpPr>
          <p:cNvPr id="1093" name="Google Shape;1093;p8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73</a:t>
            </a:fld>
            <a:endParaRPr/>
          </a:p>
        </p:txBody>
      </p:sp>
      <p:sp>
        <p:nvSpPr>
          <p:cNvPr id="3" name="Rectangle 2"/>
          <p:cNvSpPr/>
          <p:nvPr/>
        </p:nvSpPr>
        <p:spPr>
          <a:xfrm>
            <a:off x="448947" y="1134890"/>
            <a:ext cx="1116011" cy="461665"/>
          </a:xfrm>
          <a:prstGeom prst="rect">
            <a:avLst/>
          </a:prstGeom>
        </p:spPr>
        <p:txBody>
          <a:bodyPr wrap="none">
            <a:spAutoFit/>
          </a:bodyPr>
          <a:lstStyle/>
          <a:p>
            <a:r>
              <a:rPr lang="fr-FR" sz="2400" dirty="0" err="1" smtClean="0">
                <a:solidFill>
                  <a:srgbClr val="0070C0"/>
                </a:solidFill>
                <a:latin typeface="Calibri"/>
                <a:ea typeface="Calibri"/>
                <a:cs typeface="Calibri"/>
                <a:sym typeface="Calibri"/>
              </a:rPr>
              <a:t>Umask</a:t>
            </a:r>
            <a:r>
              <a:rPr lang="fr-FR" sz="2400" dirty="0" smtClean="0">
                <a:solidFill>
                  <a:srgbClr val="0070C0"/>
                </a:solidFill>
                <a:latin typeface="Calibri"/>
                <a:ea typeface="Calibri"/>
                <a:cs typeface="Calibri"/>
                <a:sym typeface="Calibri"/>
              </a:rPr>
              <a:t>:</a:t>
            </a:r>
            <a:endParaRPr lang="fr-FR" sz="2400" dirty="0"/>
          </a:p>
        </p:txBody>
      </p:sp>
    </p:spTree>
    <p:extLst>
      <p:ext uri="{BB962C8B-B14F-4D97-AF65-F5344CB8AC3E}">
        <p14:creationId xmlns:p14="http://schemas.microsoft.com/office/powerpoint/2010/main" val="38916215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sp>
        <p:nvSpPr>
          <p:cNvPr id="1088" name="Google Shape;1088;p85"/>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a:p>
        </p:txBody>
      </p:sp>
      <p:sp>
        <p:nvSpPr>
          <p:cNvPr id="1089" name="Google Shape;1089;p85"/>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3: Droits d’accès aux fichiers</a:t>
            </a:r>
            <a:endParaRPr/>
          </a:p>
        </p:txBody>
      </p:sp>
      <p:sp>
        <p:nvSpPr>
          <p:cNvPr id="1090" name="Google Shape;1090;p85"/>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dirty="0">
                <a:solidFill>
                  <a:srgbClr val="0070C0"/>
                </a:solidFill>
                <a:latin typeface="Calibri"/>
                <a:ea typeface="Calibri"/>
                <a:cs typeface="Calibri"/>
                <a:sym typeface="Calibri"/>
              </a:rPr>
              <a:t>Changer les droits par défaut : </a:t>
            </a:r>
            <a:r>
              <a:rPr lang="fr-FR" sz="2400" dirty="0" err="1">
                <a:solidFill>
                  <a:srgbClr val="0070C0"/>
                </a:solidFill>
                <a:latin typeface="Calibri"/>
                <a:ea typeface="Calibri"/>
                <a:cs typeface="Calibri"/>
                <a:sym typeface="Calibri"/>
              </a:rPr>
              <a:t>umask</a:t>
            </a:r>
            <a:r>
              <a:rPr lang="fr-FR" sz="2400" dirty="0">
                <a:solidFill>
                  <a:srgbClr val="0070C0"/>
                </a:solidFill>
                <a:latin typeface="Calibri"/>
                <a:ea typeface="Calibri"/>
                <a:cs typeface="Calibri"/>
                <a:sym typeface="Calibri"/>
              </a:rPr>
              <a:t> (1)</a:t>
            </a:r>
            <a:endParaRPr dirty="0"/>
          </a:p>
        </p:txBody>
      </p:sp>
      <p:sp>
        <p:nvSpPr>
          <p:cNvPr id="1091" name="Google Shape;1091;p85"/>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092" name="Google Shape;1092;p85"/>
          <p:cNvSpPr/>
          <p:nvPr/>
        </p:nvSpPr>
        <p:spPr>
          <a:xfrm>
            <a:off x="328554" y="1563465"/>
            <a:ext cx="8358246" cy="3194721"/>
          </a:xfrm>
          <a:prstGeom prst="rect">
            <a:avLst/>
          </a:prstGeom>
          <a:noFill/>
          <a:ln>
            <a:noFill/>
          </a:ln>
        </p:spPr>
        <p:txBody>
          <a:bodyPr spcFirstLastPara="1" wrap="square" lIns="91425" tIns="45700" rIns="91425" bIns="45700" anchor="t" anchorCtr="0">
            <a:noAutofit/>
          </a:bodyPr>
          <a:lstStyle/>
          <a:p>
            <a:pPr algn="just"/>
            <a:r>
              <a:rPr lang="fr-FR" sz="2000" dirty="0" smtClean="0"/>
              <a:t>Comment </a:t>
            </a:r>
            <a:r>
              <a:rPr lang="fr-FR" sz="2000" dirty="0"/>
              <a:t>fonctionne la commande </a:t>
            </a:r>
            <a:r>
              <a:rPr lang="fr-FR" sz="2000" dirty="0" err="1"/>
              <a:t>umask</a:t>
            </a:r>
            <a:r>
              <a:rPr lang="fr-FR" sz="2000" dirty="0"/>
              <a:t> </a:t>
            </a:r>
            <a:r>
              <a:rPr lang="fr-FR" sz="2000" dirty="0" smtClean="0"/>
              <a:t>?</a:t>
            </a:r>
          </a:p>
          <a:p>
            <a:pPr algn="just"/>
            <a:endParaRPr lang="fr-FR" sz="2000" dirty="0"/>
          </a:p>
          <a:p>
            <a:pPr algn="just"/>
            <a:r>
              <a:rPr lang="fr-FR" sz="2000" dirty="0"/>
              <a:t>La commande </a:t>
            </a:r>
            <a:r>
              <a:rPr lang="fr-FR" sz="2000" dirty="0" err="1"/>
              <a:t>umask</a:t>
            </a:r>
            <a:r>
              <a:rPr lang="fr-FR" sz="2000" dirty="0"/>
              <a:t> spécifie les autorisations que l'utilisateur ne souhaite pas accorder au fichier ou au répertoire nouvellement créé.</a:t>
            </a:r>
          </a:p>
          <a:p>
            <a:pPr algn="just"/>
            <a:r>
              <a:rPr lang="fr-FR" sz="2000" dirty="0" err="1"/>
              <a:t>umask</a:t>
            </a:r>
            <a:r>
              <a:rPr lang="fr-FR" sz="2000" dirty="0"/>
              <a:t> fonctionne en effectuant un ET au niveau du bit avec le complément au niveau du bit (où les bits sont inversés, c'est-à-dire que 1 devient 0 et 0 devient 1) de l'</a:t>
            </a:r>
            <a:r>
              <a:rPr lang="fr-FR" sz="2000" dirty="0" err="1"/>
              <a:t>umask</a:t>
            </a:r>
            <a:r>
              <a:rPr lang="fr-FR" sz="2000" dirty="0"/>
              <a:t>.</a:t>
            </a:r>
          </a:p>
          <a:p>
            <a:pPr algn="just"/>
            <a:r>
              <a:rPr lang="fr-FR" sz="2000" dirty="0"/>
              <a:t>Les bits définis dans la valeur </a:t>
            </a:r>
            <a:r>
              <a:rPr lang="fr-FR" sz="2000" dirty="0" err="1"/>
              <a:t>umask</a:t>
            </a:r>
            <a:r>
              <a:rPr lang="fr-FR" sz="2000" dirty="0"/>
              <a:t> font référence aux autorisations, qui ne sont pas attribuées par défaut, car ces valeurs sont soustraites de l'autorisation maximale pour les fichiers/répertoires.</a:t>
            </a:r>
          </a:p>
        </p:txBody>
      </p:sp>
      <p:sp>
        <p:nvSpPr>
          <p:cNvPr id="1093" name="Google Shape;1093;p8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74</a:t>
            </a:fld>
            <a:endParaRPr/>
          </a:p>
        </p:txBody>
      </p:sp>
    </p:spTree>
    <p:extLst>
      <p:ext uri="{BB962C8B-B14F-4D97-AF65-F5344CB8AC3E}">
        <p14:creationId xmlns:p14="http://schemas.microsoft.com/office/powerpoint/2010/main" val="34397826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Google Shape;1077;p84"/>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a:p>
        </p:txBody>
      </p:sp>
      <p:sp>
        <p:nvSpPr>
          <p:cNvPr id="1078" name="Google Shape;1078;p84"/>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3: Droits d’accès aux fichiers</a:t>
            </a:r>
            <a:endParaRPr/>
          </a:p>
        </p:txBody>
      </p:sp>
      <p:sp>
        <p:nvSpPr>
          <p:cNvPr id="1079" name="Google Shape;1079;p84"/>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Changer les droits par défaut : umask</a:t>
            </a:r>
            <a:endParaRPr/>
          </a:p>
        </p:txBody>
      </p:sp>
      <p:sp>
        <p:nvSpPr>
          <p:cNvPr id="1080" name="Google Shape;1080;p84"/>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081" name="Google Shape;1081;p84"/>
          <p:cNvSpPr/>
          <p:nvPr/>
        </p:nvSpPr>
        <p:spPr>
          <a:xfrm>
            <a:off x="714348" y="1859340"/>
            <a:ext cx="7429552" cy="2628412"/>
          </a:xfrm>
          <a:prstGeom prst="rect">
            <a:avLst/>
          </a:prstGeom>
          <a:noFill/>
          <a:ln>
            <a:noFill/>
          </a:ln>
        </p:spPr>
        <p:txBody>
          <a:bodyPr spcFirstLastPara="1" wrap="square" lIns="91425" tIns="45700" rIns="91425" bIns="45700" anchor="t" anchorCtr="0">
            <a:noAutofit/>
          </a:bodyPr>
          <a:lstStyle/>
          <a:p>
            <a:pPr marL="0" marR="0" lvl="0" indent="-139700" algn="just" rtl="0">
              <a:lnSpc>
                <a:spcPct val="90000"/>
              </a:lnSpc>
              <a:spcBef>
                <a:spcPts val="0"/>
              </a:spcBef>
              <a:spcAft>
                <a:spcPts val="0"/>
              </a:spcAft>
              <a:buClr>
                <a:schemeClr val="dk1"/>
              </a:buClr>
              <a:buSzPts val="2200"/>
              <a:buFont typeface="Noto Sans Symbols"/>
              <a:buChar char="▪"/>
            </a:pPr>
            <a:r>
              <a:rPr lang="fr-FR" sz="2200">
                <a:solidFill>
                  <a:schemeClr val="dk1"/>
                </a:solidFill>
                <a:latin typeface="Calibri"/>
                <a:ea typeface="Calibri"/>
                <a:cs typeface="Calibri"/>
                <a:sym typeface="Calibri"/>
              </a:rPr>
              <a:t>  Quand vous créez un fichier, par exemple avec la commande touch, ce fichier par défaut possède certains droits. </a:t>
            </a:r>
            <a:endParaRPr/>
          </a:p>
          <a:p>
            <a:pPr marL="0" marR="0" lvl="0" indent="0" algn="just" rtl="0">
              <a:spcBef>
                <a:spcPts val="0"/>
              </a:spcBef>
              <a:spcAft>
                <a:spcPts val="0"/>
              </a:spcAft>
              <a:buClr>
                <a:schemeClr val="dk1"/>
              </a:buClr>
              <a:buSzPts val="1800"/>
              <a:buFont typeface="Noto Sans Symbols"/>
              <a:buNone/>
            </a:pPr>
            <a:endParaRPr sz="1800">
              <a:solidFill>
                <a:schemeClr val="dk1"/>
              </a:solidFill>
              <a:latin typeface="Times New Roman"/>
              <a:ea typeface="Times New Roman"/>
              <a:cs typeface="Times New Roman"/>
              <a:sym typeface="Times New Roman"/>
            </a:endParaRPr>
          </a:p>
          <a:p>
            <a:pPr marL="0" marR="0" lvl="0" indent="-139700" algn="just" rtl="0">
              <a:lnSpc>
                <a:spcPct val="90000"/>
              </a:lnSpc>
              <a:spcBef>
                <a:spcPts val="600"/>
              </a:spcBef>
              <a:spcAft>
                <a:spcPts val="0"/>
              </a:spcAft>
              <a:buClr>
                <a:schemeClr val="dk1"/>
              </a:buClr>
              <a:buSzPts val="2200"/>
              <a:buFont typeface="Noto Sans Symbols"/>
              <a:buChar char="▪"/>
            </a:pPr>
            <a:r>
              <a:rPr lang="fr-FR" sz="2200">
                <a:solidFill>
                  <a:schemeClr val="dk1"/>
                </a:solidFill>
                <a:latin typeface="Calibri"/>
                <a:ea typeface="Calibri"/>
                <a:cs typeface="Calibri"/>
                <a:sym typeface="Calibri"/>
              </a:rPr>
              <a:t>  Ce sont 666 pour un fichier (-rw-rw-rw-) et 777 pour un répertoire (drwxrwxrwx), ce sont les droits maximum. </a:t>
            </a:r>
            <a:endParaRPr/>
          </a:p>
          <a:p>
            <a:pPr marL="0" marR="0" lvl="0" indent="0" algn="just" rtl="0">
              <a:spcBef>
                <a:spcPts val="0"/>
              </a:spcBef>
              <a:spcAft>
                <a:spcPts val="0"/>
              </a:spcAft>
              <a:buClr>
                <a:schemeClr val="dk1"/>
              </a:buClr>
              <a:buSzPts val="1800"/>
              <a:buFont typeface="Noto Sans Symbols"/>
              <a:buNone/>
            </a:pPr>
            <a:endParaRPr sz="1800">
              <a:solidFill>
                <a:schemeClr val="dk1"/>
              </a:solidFill>
              <a:latin typeface="Times New Roman"/>
              <a:ea typeface="Times New Roman"/>
              <a:cs typeface="Times New Roman"/>
              <a:sym typeface="Times New Roman"/>
            </a:endParaRPr>
          </a:p>
          <a:p>
            <a:pPr marL="0" marR="0" lvl="0" indent="-139700" algn="just" rtl="0">
              <a:lnSpc>
                <a:spcPct val="90000"/>
              </a:lnSpc>
              <a:spcBef>
                <a:spcPts val="600"/>
              </a:spcBef>
              <a:spcAft>
                <a:spcPts val="0"/>
              </a:spcAft>
              <a:buClr>
                <a:schemeClr val="dk1"/>
              </a:buClr>
              <a:buSzPts val="2200"/>
              <a:buFont typeface="Noto Sans Symbols"/>
              <a:buChar char="▪"/>
            </a:pPr>
            <a:r>
              <a:rPr lang="fr-FR" sz="2200">
                <a:solidFill>
                  <a:schemeClr val="dk1"/>
                </a:solidFill>
                <a:latin typeface="Calibri"/>
                <a:ea typeface="Calibri"/>
                <a:cs typeface="Calibri"/>
                <a:sym typeface="Calibri"/>
              </a:rPr>
              <a:t>  Vous pouvez faire en sorte de changer ces paramètres par défaut en utilisant La commande umask.</a:t>
            </a:r>
            <a:endParaRPr/>
          </a:p>
        </p:txBody>
      </p:sp>
      <p:sp>
        <p:nvSpPr>
          <p:cNvPr id="1082" name="Google Shape;1082;p8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75</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sp>
        <p:nvSpPr>
          <p:cNvPr id="1088" name="Google Shape;1088;p85"/>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a:p>
        </p:txBody>
      </p:sp>
      <p:sp>
        <p:nvSpPr>
          <p:cNvPr id="1089" name="Google Shape;1089;p85"/>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3: Droits d’accès aux fichiers</a:t>
            </a:r>
            <a:endParaRPr/>
          </a:p>
        </p:txBody>
      </p:sp>
      <p:sp>
        <p:nvSpPr>
          <p:cNvPr id="1090" name="Google Shape;1090;p85"/>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dirty="0">
                <a:solidFill>
                  <a:srgbClr val="0070C0"/>
                </a:solidFill>
                <a:latin typeface="Calibri"/>
                <a:ea typeface="Calibri"/>
                <a:cs typeface="Calibri"/>
                <a:sym typeface="Calibri"/>
              </a:rPr>
              <a:t>Changer les droits par défaut : </a:t>
            </a:r>
            <a:r>
              <a:rPr lang="fr-FR" sz="2400" dirty="0" err="1">
                <a:solidFill>
                  <a:srgbClr val="0070C0"/>
                </a:solidFill>
                <a:latin typeface="Calibri"/>
                <a:ea typeface="Calibri"/>
                <a:cs typeface="Calibri"/>
                <a:sym typeface="Calibri"/>
              </a:rPr>
              <a:t>umask</a:t>
            </a:r>
            <a:r>
              <a:rPr lang="fr-FR" sz="2400" dirty="0">
                <a:solidFill>
                  <a:srgbClr val="0070C0"/>
                </a:solidFill>
                <a:latin typeface="Calibri"/>
                <a:ea typeface="Calibri"/>
                <a:cs typeface="Calibri"/>
                <a:sym typeface="Calibri"/>
              </a:rPr>
              <a:t> (1)</a:t>
            </a:r>
            <a:endParaRPr dirty="0"/>
          </a:p>
        </p:txBody>
      </p:sp>
      <p:sp>
        <p:nvSpPr>
          <p:cNvPr id="1091" name="Google Shape;1091;p85"/>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092" name="Google Shape;1092;p85"/>
          <p:cNvSpPr/>
          <p:nvPr/>
        </p:nvSpPr>
        <p:spPr>
          <a:xfrm>
            <a:off x="642910" y="1643050"/>
            <a:ext cx="7643866" cy="319472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dk1"/>
              </a:buClr>
              <a:buSzPts val="2800"/>
              <a:buFont typeface="Noto Sans Symbols"/>
              <a:buNone/>
            </a:pPr>
            <a:r>
              <a:rPr lang="fr-FR" sz="2800" u="sng">
                <a:solidFill>
                  <a:schemeClr val="dk1"/>
                </a:solidFill>
                <a:latin typeface="Calibri"/>
                <a:ea typeface="Calibri"/>
                <a:cs typeface="Calibri"/>
                <a:sym typeface="Calibri"/>
              </a:rPr>
              <a:t>Pour un fichier :</a:t>
            </a:r>
            <a:endParaRPr/>
          </a:p>
          <a:p>
            <a:pPr marL="0" marR="0" lvl="0" indent="0" algn="just" rtl="0">
              <a:spcBef>
                <a:spcPts val="0"/>
              </a:spcBef>
              <a:spcAft>
                <a:spcPts val="0"/>
              </a:spcAft>
              <a:buClr>
                <a:schemeClr val="dk1"/>
              </a:buClr>
              <a:buSzPts val="2000"/>
              <a:buFont typeface="Noto Sans Symbols"/>
              <a:buNone/>
            </a:pPr>
            <a:endParaRPr sz="2000">
              <a:solidFill>
                <a:schemeClr val="dk1"/>
              </a:solidFill>
              <a:latin typeface="Times New Roman"/>
              <a:ea typeface="Times New Roman"/>
              <a:cs typeface="Times New Roman"/>
              <a:sym typeface="Times New Roman"/>
            </a:endParaRPr>
          </a:p>
          <a:p>
            <a:pPr marL="0" marR="0" lvl="0" indent="-139700" algn="just" rtl="0">
              <a:lnSpc>
                <a:spcPct val="90000"/>
              </a:lnSpc>
              <a:spcBef>
                <a:spcPts val="600"/>
              </a:spcBef>
              <a:spcAft>
                <a:spcPts val="0"/>
              </a:spcAft>
              <a:buClr>
                <a:schemeClr val="dk1"/>
              </a:buClr>
              <a:buSzPts val="2200"/>
              <a:buFont typeface="Noto Sans Symbols"/>
              <a:buChar char="▪"/>
            </a:pPr>
            <a:r>
              <a:rPr lang="fr-FR" sz="2200">
                <a:solidFill>
                  <a:schemeClr val="dk1"/>
                </a:solidFill>
                <a:latin typeface="Calibri"/>
                <a:ea typeface="Calibri"/>
                <a:cs typeface="Calibri"/>
                <a:sym typeface="Calibri"/>
              </a:rPr>
              <a:t>  Si vous tapez umask 022, vous partez des droits maximum 666 et vous retranchez 022, on obtient donc 644, par défaut les fichiers auront comme droit 644 (-rw-r--r--).</a:t>
            </a:r>
            <a:endParaRPr/>
          </a:p>
          <a:p>
            <a:pPr marL="0" marR="0" lvl="0" indent="0" algn="just" rtl="0">
              <a:lnSpc>
                <a:spcPct val="90000"/>
              </a:lnSpc>
              <a:spcBef>
                <a:spcPts val="600"/>
              </a:spcBef>
              <a:spcAft>
                <a:spcPts val="0"/>
              </a:spcAft>
              <a:buClr>
                <a:schemeClr val="dk1"/>
              </a:buClr>
              <a:buSzPts val="2200"/>
              <a:buFont typeface="Noto Sans Symbols"/>
              <a:buNone/>
            </a:pPr>
            <a:endParaRPr sz="2200">
              <a:solidFill>
                <a:schemeClr val="dk1"/>
              </a:solidFill>
              <a:latin typeface="Calibri"/>
              <a:ea typeface="Calibri"/>
              <a:cs typeface="Calibri"/>
              <a:sym typeface="Calibri"/>
            </a:endParaRPr>
          </a:p>
          <a:p>
            <a:pPr marL="0" marR="0" lvl="0" indent="-139700" algn="just" rtl="0">
              <a:lnSpc>
                <a:spcPct val="90000"/>
              </a:lnSpc>
              <a:spcBef>
                <a:spcPts val="600"/>
              </a:spcBef>
              <a:spcAft>
                <a:spcPts val="0"/>
              </a:spcAft>
              <a:buClr>
                <a:schemeClr val="dk1"/>
              </a:buClr>
              <a:buSzPts val="2200"/>
              <a:buFont typeface="Noto Sans Symbols"/>
              <a:buChar char="▪"/>
            </a:pPr>
            <a:r>
              <a:rPr lang="fr-FR" sz="2200">
                <a:solidFill>
                  <a:schemeClr val="dk1"/>
                </a:solidFill>
                <a:latin typeface="Calibri"/>
                <a:ea typeface="Calibri"/>
                <a:cs typeface="Calibri"/>
                <a:sym typeface="Calibri"/>
              </a:rPr>
              <a:t>  Si vous tapez umask 244, vous partez des droits maximum 666 et vous retranchez 244, on obtient donc 422, par défaut les fichiers auront comme droit 422 (-r---w--w-).</a:t>
            </a:r>
            <a:endParaRPr/>
          </a:p>
        </p:txBody>
      </p:sp>
      <p:sp>
        <p:nvSpPr>
          <p:cNvPr id="1093" name="Google Shape;1093;p8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76</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099" name="Google Shape;1099;p86"/>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a:p>
        </p:txBody>
      </p:sp>
      <p:sp>
        <p:nvSpPr>
          <p:cNvPr id="1100" name="Google Shape;1100;p86"/>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3: Droits d’accès aux fichiers</a:t>
            </a:r>
            <a:endParaRPr/>
          </a:p>
        </p:txBody>
      </p:sp>
      <p:sp>
        <p:nvSpPr>
          <p:cNvPr id="1101" name="Google Shape;1101;p86"/>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Changer les droits par défaut : umask (2)</a:t>
            </a:r>
            <a:endParaRPr/>
          </a:p>
        </p:txBody>
      </p:sp>
      <p:sp>
        <p:nvSpPr>
          <p:cNvPr id="1102" name="Google Shape;1102;p86"/>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103" name="Google Shape;1103;p86"/>
          <p:cNvSpPr/>
          <p:nvPr/>
        </p:nvSpPr>
        <p:spPr>
          <a:xfrm>
            <a:off x="714348" y="1196752"/>
            <a:ext cx="7500990" cy="3810274"/>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fr-FR" sz="2800" u="sng">
                <a:solidFill>
                  <a:schemeClr val="dk1"/>
                </a:solidFill>
                <a:latin typeface="Calibri"/>
                <a:ea typeface="Calibri"/>
                <a:cs typeface="Calibri"/>
                <a:sym typeface="Calibri"/>
              </a:rPr>
              <a:t>Pour un répertoire :</a:t>
            </a:r>
            <a:endParaRPr/>
          </a:p>
          <a:p>
            <a:pPr marL="0" marR="0" lvl="0" indent="0" algn="just" rtl="0">
              <a:spcBef>
                <a:spcPts val="0"/>
              </a:spcBef>
              <a:spcAft>
                <a:spcPts val="0"/>
              </a:spcAft>
              <a:buClr>
                <a:schemeClr val="dk1"/>
              </a:buClr>
              <a:buSzPts val="2000"/>
              <a:buFont typeface="Noto Sans Symbols"/>
              <a:buNone/>
            </a:pPr>
            <a:endParaRPr sz="2000">
              <a:solidFill>
                <a:schemeClr val="dk1"/>
              </a:solidFill>
              <a:latin typeface="Times New Roman"/>
              <a:ea typeface="Times New Roman"/>
              <a:cs typeface="Times New Roman"/>
              <a:sym typeface="Times New Roman"/>
            </a:endParaRPr>
          </a:p>
          <a:p>
            <a:pPr marL="0" marR="0" lvl="0" indent="-139700" algn="just" rtl="0">
              <a:lnSpc>
                <a:spcPct val="90000"/>
              </a:lnSpc>
              <a:spcBef>
                <a:spcPts val="600"/>
              </a:spcBef>
              <a:spcAft>
                <a:spcPts val="0"/>
              </a:spcAft>
              <a:buClr>
                <a:schemeClr val="dk1"/>
              </a:buClr>
              <a:buSzPts val="2200"/>
              <a:buFont typeface="Noto Sans Symbols"/>
              <a:buChar char="▪"/>
            </a:pPr>
            <a:r>
              <a:rPr lang="fr-FR" sz="2200">
                <a:solidFill>
                  <a:schemeClr val="dk1"/>
                </a:solidFill>
                <a:latin typeface="Calibri"/>
                <a:ea typeface="Calibri"/>
                <a:cs typeface="Calibri"/>
                <a:sym typeface="Calibri"/>
              </a:rPr>
              <a:t>  Si vous tapez umask 022, vous partez des droits maximum 777 et vous retranchez 022, on obtient donc 755, par défaut les répertoires auront comme droit 755 (drwxr-xr-x).</a:t>
            </a:r>
            <a:endParaRPr/>
          </a:p>
          <a:p>
            <a:pPr marL="0" marR="0" lvl="0" indent="0" algn="just" rtl="0">
              <a:lnSpc>
                <a:spcPct val="90000"/>
              </a:lnSpc>
              <a:spcBef>
                <a:spcPts val="600"/>
              </a:spcBef>
              <a:spcAft>
                <a:spcPts val="0"/>
              </a:spcAft>
              <a:buNone/>
            </a:pPr>
            <a:endParaRPr sz="2200">
              <a:solidFill>
                <a:schemeClr val="dk1"/>
              </a:solidFill>
              <a:latin typeface="Calibri"/>
              <a:ea typeface="Calibri"/>
              <a:cs typeface="Calibri"/>
              <a:sym typeface="Calibri"/>
            </a:endParaRPr>
          </a:p>
          <a:p>
            <a:pPr marL="0" marR="0" lvl="0" indent="-139700" algn="just" rtl="0">
              <a:lnSpc>
                <a:spcPct val="90000"/>
              </a:lnSpc>
              <a:spcBef>
                <a:spcPts val="600"/>
              </a:spcBef>
              <a:spcAft>
                <a:spcPts val="0"/>
              </a:spcAft>
              <a:buClr>
                <a:schemeClr val="dk1"/>
              </a:buClr>
              <a:buSzPts val="2200"/>
              <a:buFont typeface="Noto Sans Symbols"/>
              <a:buChar char="▪"/>
            </a:pPr>
            <a:r>
              <a:rPr lang="fr-FR" sz="2200">
                <a:solidFill>
                  <a:schemeClr val="dk1"/>
                </a:solidFill>
                <a:latin typeface="Calibri"/>
                <a:ea typeface="Calibri"/>
                <a:cs typeface="Calibri"/>
                <a:sym typeface="Calibri"/>
              </a:rPr>
              <a:t>  Si vous tapez umask 244, vous partez des droits maximum 777 et vous retranchez 244, on obtient donc 533, par défaut les répertoires auront comme droit 533 (drwx-wx-wx).</a:t>
            </a:r>
            <a:endParaRPr/>
          </a:p>
          <a:p>
            <a:pPr marL="0" marR="0" lvl="0" indent="0" algn="just" rtl="0">
              <a:spcBef>
                <a:spcPts val="0"/>
              </a:spcBef>
              <a:spcAft>
                <a:spcPts val="0"/>
              </a:spcAft>
              <a:buClr>
                <a:schemeClr val="dk1"/>
              </a:buClr>
              <a:buSzPts val="1800"/>
              <a:buFont typeface="Noto Sans Symbols"/>
              <a:buNone/>
            </a:pP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fr-FR" sz="2200">
                <a:solidFill>
                  <a:schemeClr val="dk1"/>
                </a:solidFill>
                <a:latin typeface="Calibri"/>
                <a:ea typeface="Calibri"/>
                <a:cs typeface="Calibri"/>
                <a:sym typeface="Calibri"/>
              </a:rPr>
              <a:t>umask n'est utilisable que si on est propriétaire du fichier.</a:t>
            </a:r>
            <a:endParaRPr/>
          </a:p>
        </p:txBody>
      </p:sp>
      <p:sp>
        <p:nvSpPr>
          <p:cNvPr id="1104" name="Google Shape;1104;p8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77</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1110" name="Google Shape;1110;p87"/>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a:p>
        </p:txBody>
      </p:sp>
      <p:sp>
        <p:nvSpPr>
          <p:cNvPr id="1111" name="Google Shape;1111;p87"/>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3: Droits d’accès aux fichiers</a:t>
            </a:r>
            <a:endParaRPr/>
          </a:p>
        </p:txBody>
      </p:sp>
      <p:sp>
        <p:nvSpPr>
          <p:cNvPr id="1112" name="Google Shape;1112;p87"/>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Notion d'utilisateur et de groupe </a:t>
            </a:r>
            <a:endParaRPr/>
          </a:p>
        </p:txBody>
      </p:sp>
      <p:sp>
        <p:nvSpPr>
          <p:cNvPr id="1113" name="Google Shape;1113;p87"/>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114" name="Google Shape;1114;p87"/>
          <p:cNvSpPr/>
          <p:nvPr/>
        </p:nvSpPr>
        <p:spPr>
          <a:xfrm>
            <a:off x="357158" y="1222269"/>
            <a:ext cx="8501122" cy="4726935"/>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fr-FR" sz="2800" b="1">
                <a:solidFill>
                  <a:schemeClr val="dk1"/>
                </a:solidFill>
                <a:latin typeface="Calibri"/>
                <a:ea typeface="Calibri"/>
                <a:cs typeface="Calibri"/>
                <a:sym typeface="Calibri"/>
              </a:rPr>
              <a:t>utilisateur : </a:t>
            </a:r>
            <a:r>
              <a:rPr lang="fr-FR" sz="2200">
                <a:solidFill>
                  <a:schemeClr val="dk1"/>
                </a:solidFill>
                <a:latin typeface="Calibri"/>
                <a:ea typeface="Calibri"/>
                <a:cs typeface="Calibri"/>
                <a:sym typeface="Calibri"/>
              </a:rPr>
              <a:t>personne autorisée a se connecter sur le système.</a:t>
            </a:r>
            <a:endParaRPr/>
          </a:p>
          <a:p>
            <a:pPr marL="0" marR="0" lvl="0" indent="0" algn="l" rtl="0">
              <a:lnSpc>
                <a:spcPct val="80000"/>
              </a:lnSpc>
              <a:spcBef>
                <a:spcPts val="0"/>
              </a:spcBef>
              <a:spcAft>
                <a:spcPts val="0"/>
              </a:spcAft>
              <a:buNone/>
            </a:pPr>
            <a:endParaRPr sz="2200">
              <a:solidFill>
                <a:schemeClr val="dk1"/>
              </a:solidFill>
              <a:latin typeface="Calibri"/>
              <a:ea typeface="Calibri"/>
              <a:cs typeface="Calibri"/>
              <a:sym typeface="Calibri"/>
            </a:endParaRPr>
          </a:p>
          <a:p>
            <a:pPr marL="282575" marR="0" lvl="0" indent="-282575" algn="l" rtl="0">
              <a:lnSpc>
                <a:spcPct val="80000"/>
              </a:lnSpc>
              <a:spcBef>
                <a:spcPts val="475"/>
              </a:spcBef>
              <a:spcAft>
                <a:spcPts val="0"/>
              </a:spcAft>
              <a:buClr>
                <a:srgbClr val="006666"/>
              </a:buClr>
              <a:buSzPts val="1400"/>
              <a:buFont typeface="Noto Sans Symbols"/>
              <a:buChar char="❖"/>
            </a:pPr>
            <a:r>
              <a:rPr lang="fr-FR" sz="2000">
                <a:solidFill>
                  <a:schemeClr val="dk1"/>
                </a:solidFill>
                <a:latin typeface="Calibri"/>
                <a:ea typeface="Calibri"/>
                <a:cs typeface="Calibri"/>
                <a:sym typeface="Calibri"/>
              </a:rPr>
              <a:t>son accès est autorisé après identification :</a:t>
            </a:r>
            <a:endParaRPr/>
          </a:p>
          <a:p>
            <a:pPr marL="0" marR="0" lvl="0" indent="0" algn="just" rtl="0">
              <a:lnSpc>
                <a:spcPct val="80000"/>
              </a:lnSpc>
              <a:spcBef>
                <a:spcPts val="0"/>
              </a:spcBef>
              <a:spcAft>
                <a:spcPts val="0"/>
              </a:spcAft>
              <a:buNone/>
            </a:pPr>
            <a:endParaRPr sz="1400">
              <a:solidFill>
                <a:schemeClr val="dk1"/>
              </a:solidFill>
              <a:latin typeface="Calibri"/>
              <a:ea typeface="Calibri"/>
              <a:cs typeface="Calibri"/>
              <a:sym typeface="Calibri"/>
            </a:endParaRPr>
          </a:p>
          <a:p>
            <a:pPr marL="739775" marR="0" lvl="1" indent="-339725" algn="l" rtl="0">
              <a:lnSpc>
                <a:spcPct val="80000"/>
              </a:lnSpc>
              <a:spcBef>
                <a:spcPts val="475"/>
              </a:spcBef>
              <a:spcAft>
                <a:spcPts val="0"/>
              </a:spcAft>
              <a:buClr>
                <a:srgbClr val="006666"/>
              </a:buClr>
              <a:buSzPts val="1400"/>
              <a:buFont typeface="Noto Sans Symbols"/>
              <a:buChar char="▪"/>
            </a:pPr>
            <a:r>
              <a:rPr lang="fr-FR" sz="2000" b="0" i="0" u="none" strike="noStrike" cap="none">
                <a:solidFill>
                  <a:schemeClr val="dk1"/>
                </a:solidFill>
                <a:latin typeface="Calibri"/>
                <a:ea typeface="Calibri"/>
                <a:cs typeface="Calibri"/>
                <a:sym typeface="Calibri"/>
              </a:rPr>
              <a:t>par son nom d'utilisateur (username ou login).</a:t>
            </a:r>
            <a:endParaRPr/>
          </a:p>
          <a:p>
            <a:pPr marL="739775" marR="0" lvl="1" indent="-339725" algn="l" rtl="0">
              <a:lnSpc>
                <a:spcPct val="80000"/>
              </a:lnSpc>
              <a:spcBef>
                <a:spcPts val="475"/>
              </a:spcBef>
              <a:spcAft>
                <a:spcPts val="0"/>
              </a:spcAft>
              <a:buClr>
                <a:srgbClr val="006666"/>
              </a:buClr>
              <a:buSzPts val="1400"/>
              <a:buFont typeface="Noto Sans Symbols"/>
              <a:buChar char="▪"/>
            </a:pPr>
            <a:r>
              <a:rPr lang="fr-FR" sz="2000" b="0" i="0" u="none" strike="noStrike" cap="none">
                <a:solidFill>
                  <a:schemeClr val="dk1"/>
                </a:solidFill>
                <a:latin typeface="Calibri"/>
                <a:ea typeface="Calibri"/>
                <a:cs typeface="Calibri"/>
                <a:sym typeface="Calibri"/>
              </a:rPr>
              <a:t>par son mot de passe associe (password).</a:t>
            </a:r>
            <a:endParaRPr/>
          </a:p>
          <a:p>
            <a:pPr marL="457200" marR="0" lvl="1" indent="0" algn="just" rtl="0">
              <a:lnSpc>
                <a:spcPct val="80000"/>
              </a:lnSpc>
              <a:spcBef>
                <a:spcPts val="0"/>
              </a:spcBef>
              <a:spcAft>
                <a:spcPts val="0"/>
              </a:spcAft>
              <a:buNone/>
            </a:pPr>
            <a:endParaRPr sz="1600" b="0" i="0" u="none" strike="noStrike" cap="none">
              <a:solidFill>
                <a:schemeClr val="dk1"/>
              </a:solidFill>
              <a:latin typeface="Times New Roman"/>
              <a:ea typeface="Times New Roman"/>
              <a:cs typeface="Times New Roman"/>
              <a:sym typeface="Times New Roman"/>
            </a:endParaRPr>
          </a:p>
          <a:p>
            <a:pPr marL="282575" marR="0" lvl="0" indent="-282575" algn="l" rtl="0">
              <a:lnSpc>
                <a:spcPct val="80000"/>
              </a:lnSpc>
              <a:spcBef>
                <a:spcPts val="475"/>
              </a:spcBef>
              <a:spcAft>
                <a:spcPts val="0"/>
              </a:spcAft>
              <a:buClr>
                <a:srgbClr val="006666"/>
              </a:buClr>
              <a:buSzPts val="1400"/>
              <a:buFont typeface="Noto Sans Symbols"/>
              <a:buChar char="❖"/>
            </a:pPr>
            <a:r>
              <a:rPr lang="fr-FR" sz="2000">
                <a:solidFill>
                  <a:schemeClr val="dk1"/>
                </a:solidFill>
                <a:latin typeface="Calibri"/>
                <a:ea typeface="Calibri"/>
                <a:cs typeface="Calibri"/>
                <a:sym typeface="Calibri"/>
              </a:rPr>
              <a:t>il dispose d'une zone privée sur le disque, généralement située dans /home/username ou dans /users/username sur laquelle il a tous les droits.</a:t>
            </a:r>
            <a:endParaRPr/>
          </a:p>
          <a:p>
            <a:pPr marL="0" marR="0" lvl="0" indent="0" algn="just" rtl="0">
              <a:lnSpc>
                <a:spcPct val="80000"/>
              </a:lnSpc>
              <a:spcBef>
                <a:spcPts val="0"/>
              </a:spcBef>
              <a:spcAft>
                <a:spcPts val="0"/>
              </a:spcAft>
              <a:buNone/>
            </a:pPr>
            <a:endParaRPr sz="2000">
              <a:solidFill>
                <a:schemeClr val="dk1"/>
              </a:solidFill>
              <a:latin typeface="Calibri"/>
              <a:ea typeface="Calibri"/>
              <a:cs typeface="Calibri"/>
              <a:sym typeface="Calibri"/>
            </a:endParaRPr>
          </a:p>
          <a:p>
            <a:pPr marL="282575" marR="0" lvl="0" indent="-282575" algn="l" rtl="0">
              <a:lnSpc>
                <a:spcPct val="80000"/>
              </a:lnSpc>
              <a:spcBef>
                <a:spcPts val="475"/>
              </a:spcBef>
              <a:spcAft>
                <a:spcPts val="0"/>
              </a:spcAft>
              <a:buClr>
                <a:srgbClr val="006666"/>
              </a:buClr>
              <a:buSzPts val="1400"/>
              <a:buFont typeface="Noto Sans Symbols"/>
              <a:buChar char="❖"/>
            </a:pPr>
            <a:r>
              <a:rPr lang="fr-FR" sz="2000">
                <a:solidFill>
                  <a:schemeClr val="dk1"/>
                </a:solidFill>
                <a:latin typeface="Calibri"/>
                <a:ea typeface="Calibri"/>
                <a:cs typeface="Calibri"/>
                <a:sym typeface="Calibri"/>
              </a:rPr>
              <a:t>la taille de cette zone privée (i.e. le nombre d'octets qu'il est possible d'y stocker) peut être restreinte a un quota.</a:t>
            </a:r>
            <a:endParaRPr/>
          </a:p>
          <a:p>
            <a:pPr marL="0" marR="0" lvl="0" indent="0" algn="just" rtl="0">
              <a:lnSpc>
                <a:spcPct val="80000"/>
              </a:lnSpc>
              <a:spcBef>
                <a:spcPts val="0"/>
              </a:spcBef>
              <a:spcAft>
                <a:spcPts val="0"/>
              </a:spcAft>
              <a:buNone/>
            </a:pPr>
            <a:endParaRPr sz="2000">
              <a:solidFill>
                <a:schemeClr val="dk1"/>
              </a:solidFill>
              <a:latin typeface="Calibri"/>
              <a:ea typeface="Calibri"/>
              <a:cs typeface="Calibri"/>
              <a:sym typeface="Calibri"/>
            </a:endParaRPr>
          </a:p>
          <a:p>
            <a:pPr marL="282575" marR="0" lvl="0" indent="-282575" algn="l" rtl="0">
              <a:lnSpc>
                <a:spcPct val="80000"/>
              </a:lnSpc>
              <a:spcBef>
                <a:spcPts val="475"/>
              </a:spcBef>
              <a:spcAft>
                <a:spcPts val="0"/>
              </a:spcAft>
              <a:buClr>
                <a:srgbClr val="006666"/>
              </a:buClr>
              <a:buSzPts val="1400"/>
              <a:buFont typeface="Noto Sans Symbols"/>
              <a:buChar char="❖"/>
            </a:pPr>
            <a:r>
              <a:rPr lang="fr-FR" sz="2000">
                <a:solidFill>
                  <a:schemeClr val="dk1"/>
                </a:solidFill>
                <a:latin typeface="Calibri"/>
                <a:ea typeface="Calibri"/>
                <a:cs typeface="Calibri"/>
                <a:sym typeface="Calibri"/>
              </a:rPr>
              <a:t>il est identité par un numéro unique ou UID (User IDentication number).</a:t>
            </a:r>
            <a:endParaRPr/>
          </a:p>
          <a:p>
            <a:pPr marL="0" marR="0" lvl="0" indent="0" algn="just" rtl="0">
              <a:lnSpc>
                <a:spcPct val="80000"/>
              </a:lnSpc>
              <a:spcBef>
                <a:spcPts val="0"/>
              </a:spcBef>
              <a:spcAft>
                <a:spcPts val="0"/>
              </a:spcAft>
              <a:buNone/>
            </a:pPr>
            <a:endParaRPr sz="2000">
              <a:solidFill>
                <a:schemeClr val="dk1"/>
              </a:solidFill>
              <a:latin typeface="Calibri"/>
              <a:ea typeface="Calibri"/>
              <a:cs typeface="Calibri"/>
              <a:sym typeface="Calibri"/>
            </a:endParaRPr>
          </a:p>
          <a:p>
            <a:pPr marL="282575" marR="0" lvl="0" indent="-282575" algn="l" rtl="0">
              <a:lnSpc>
                <a:spcPct val="80000"/>
              </a:lnSpc>
              <a:spcBef>
                <a:spcPts val="475"/>
              </a:spcBef>
              <a:spcAft>
                <a:spcPts val="0"/>
              </a:spcAft>
              <a:buClr>
                <a:srgbClr val="006666"/>
              </a:buClr>
              <a:buSzPts val="1400"/>
              <a:buFont typeface="Noto Sans Symbols"/>
              <a:buChar char="❖"/>
            </a:pPr>
            <a:r>
              <a:rPr lang="fr-FR" sz="2000">
                <a:solidFill>
                  <a:schemeClr val="dk1"/>
                </a:solidFill>
                <a:latin typeface="Calibri"/>
                <a:ea typeface="Calibri"/>
                <a:cs typeface="Calibri"/>
                <a:sym typeface="Calibri"/>
              </a:rPr>
              <a:t>il appartient a un ou plusieurs groupes (mais un groupe dans lequel il est par défaut).</a:t>
            </a:r>
            <a:endParaRPr/>
          </a:p>
        </p:txBody>
      </p:sp>
      <p:sp>
        <p:nvSpPr>
          <p:cNvPr id="1115" name="Google Shape;1115;p8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78</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88"/>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a:p>
        </p:txBody>
      </p:sp>
      <p:sp>
        <p:nvSpPr>
          <p:cNvPr id="1122" name="Google Shape;1122;p88"/>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3: Droits d’accès aux fichiers</a:t>
            </a:r>
            <a:endParaRPr/>
          </a:p>
        </p:txBody>
      </p:sp>
      <p:sp>
        <p:nvSpPr>
          <p:cNvPr id="1123" name="Google Shape;1123;p88"/>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Notion d'utilisateur et de groupe (1)</a:t>
            </a:r>
            <a:endParaRPr/>
          </a:p>
        </p:txBody>
      </p:sp>
      <p:sp>
        <p:nvSpPr>
          <p:cNvPr id="1124" name="Google Shape;1124;p88"/>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125" name="Google Shape;1125;p88"/>
          <p:cNvSpPr/>
          <p:nvPr/>
        </p:nvSpPr>
        <p:spPr>
          <a:xfrm>
            <a:off x="438871" y="1364914"/>
            <a:ext cx="7858200" cy="3585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fr-FR" sz="2800" b="1">
                <a:solidFill>
                  <a:schemeClr val="dk1"/>
                </a:solidFill>
                <a:latin typeface="Calibri"/>
                <a:ea typeface="Calibri"/>
                <a:cs typeface="Calibri"/>
                <a:sym typeface="Calibri"/>
              </a:rPr>
              <a:t>groupe : </a:t>
            </a:r>
            <a:r>
              <a:rPr lang="fr-FR" sz="2200">
                <a:solidFill>
                  <a:schemeClr val="dk1"/>
                </a:solidFill>
                <a:latin typeface="Calibri"/>
                <a:ea typeface="Calibri"/>
                <a:cs typeface="Calibri"/>
                <a:sym typeface="Calibri"/>
              </a:rPr>
              <a:t>ensemble de personnes ou de groupes.</a:t>
            </a:r>
            <a:endParaRPr/>
          </a:p>
          <a:p>
            <a:pPr marL="0" marR="0" lvl="0" indent="0" algn="l" rtl="0">
              <a:lnSpc>
                <a:spcPct val="90000"/>
              </a:lnSpc>
              <a:spcBef>
                <a:spcPts val="0"/>
              </a:spcBef>
              <a:spcAft>
                <a:spcPts val="0"/>
              </a:spcAft>
              <a:buNone/>
            </a:pPr>
            <a:endParaRPr sz="1400">
              <a:solidFill>
                <a:schemeClr val="dk1"/>
              </a:solidFill>
              <a:latin typeface="Times New Roman"/>
              <a:ea typeface="Times New Roman"/>
              <a:cs typeface="Times New Roman"/>
              <a:sym typeface="Times New Roman"/>
            </a:endParaRPr>
          </a:p>
          <a:p>
            <a:pPr marL="282575" marR="0" lvl="0" indent="-282575" algn="l" rtl="0">
              <a:lnSpc>
                <a:spcPct val="80000"/>
              </a:lnSpc>
              <a:spcBef>
                <a:spcPts val="475"/>
              </a:spcBef>
              <a:spcAft>
                <a:spcPts val="0"/>
              </a:spcAft>
              <a:buClr>
                <a:srgbClr val="006666"/>
              </a:buClr>
              <a:buSzPts val="1400"/>
              <a:buFont typeface="Noto Sans Symbols"/>
              <a:buChar char="❖"/>
            </a:pPr>
            <a:r>
              <a:rPr lang="fr-FR" sz="2000">
                <a:solidFill>
                  <a:schemeClr val="dk1"/>
                </a:solidFill>
                <a:latin typeface="Calibri"/>
                <a:ea typeface="Calibri"/>
                <a:cs typeface="Calibri"/>
                <a:sym typeface="Calibri"/>
              </a:rPr>
              <a:t>les groupes sont utilisés pour contrôler les accès au sein du système.</a:t>
            </a:r>
            <a:endParaRPr/>
          </a:p>
          <a:p>
            <a:pPr marL="282575" marR="0" lvl="0" indent="-282575" algn="l" rtl="0">
              <a:lnSpc>
                <a:spcPct val="80000"/>
              </a:lnSpc>
              <a:spcBef>
                <a:spcPts val="475"/>
              </a:spcBef>
              <a:spcAft>
                <a:spcPts val="0"/>
              </a:spcAft>
              <a:buNone/>
            </a:pPr>
            <a:endParaRPr sz="2000">
              <a:solidFill>
                <a:schemeClr val="dk1"/>
              </a:solidFill>
              <a:latin typeface="Calibri"/>
              <a:ea typeface="Calibri"/>
              <a:cs typeface="Calibri"/>
              <a:sym typeface="Calibri"/>
            </a:endParaRPr>
          </a:p>
          <a:p>
            <a:pPr marL="282575" marR="0" lvl="0" indent="-282575" algn="l" rtl="0">
              <a:lnSpc>
                <a:spcPct val="80000"/>
              </a:lnSpc>
              <a:spcBef>
                <a:spcPts val="475"/>
              </a:spcBef>
              <a:spcAft>
                <a:spcPts val="0"/>
              </a:spcAft>
              <a:buClr>
                <a:srgbClr val="006666"/>
              </a:buClr>
              <a:buSzPts val="1400"/>
              <a:buFont typeface="Noto Sans Symbols"/>
              <a:buChar char="❖"/>
            </a:pPr>
            <a:r>
              <a:rPr lang="fr-FR" sz="2000">
                <a:solidFill>
                  <a:schemeClr val="dk1"/>
                </a:solidFill>
                <a:latin typeface="Calibri"/>
                <a:ea typeface="Calibri"/>
                <a:cs typeface="Calibri"/>
                <a:sym typeface="Calibri"/>
              </a:rPr>
              <a:t>le changement de groupe est (éventuellement) contrôlé par un mot de passe.</a:t>
            </a:r>
            <a:endParaRPr/>
          </a:p>
          <a:p>
            <a:pPr marL="282575" marR="0" lvl="0" indent="-282575" algn="l" rtl="0">
              <a:lnSpc>
                <a:spcPct val="80000"/>
              </a:lnSpc>
              <a:spcBef>
                <a:spcPts val="475"/>
              </a:spcBef>
              <a:spcAft>
                <a:spcPts val="0"/>
              </a:spcAft>
              <a:buNone/>
            </a:pPr>
            <a:endParaRPr sz="2000">
              <a:solidFill>
                <a:schemeClr val="dk1"/>
              </a:solidFill>
              <a:latin typeface="Calibri"/>
              <a:ea typeface="Calibri"/>
              <a:cs typeface="Calibri"/>
              <a:sym typeface="Calibri"/>
            </a:endParaRPr>
          </a:p>
          <a:p>
            <a:pPr marL="282575" marR="0" lvl="0" indent="-282575" algn="l" rtl="0">
              <a:lnSpc>
                <a:spcPct val="80000"/>
              </a:lnSpc>
              <a:spcBef>
                <a:spcPts val="475"/>
              </a:spcBef>
              <a:spcAft>
                <a:spcPts val="0"/>
              </a:spcAft>
              <a:buClr>
                <a:srgbClr val="006666"/>
              </a:buClr>
              <a:buSzPts val="1400"/>
              <a:buFont typeface="Noto Sans Symbols"/>
              <a:buChar char="❖"/>
            </a:pPr>
            <a:r>
              <a:rPr lang="fr-FR" sz="2000">
                <a:solidFill>
                  <a:schemeClr val="dk1"/>
                </a:solidFill>
                <a:latin typeface="Calibri"/>
                <a:ea typeface="Calibri"/>
                <a:cs typeface="Calibri"/>
                <a:sym typeface="Calibri"/>
              </a:rPr>
              <a:t>il est géré par un administrateur spécifique au groupe (ou par défaut le super-utilisateur).</a:t>
            </a:r>
            <a:endParaRPr/>
          </a:p>
          <a:p>
            <a:pPr marL="282575" marR="0" lvl="0" indent="-282575" algn="l" rtl="0">
              <a:lnSpc>
                <a:spcPct val="80000"/>
              </a:lnSpc>
              <a:spcBef>
                <a:spcPts val="475"/>
              </a:spcBef>
              <a:spcAft>
                <a:spcPts val="0"/>
              </a:spcAft>
              <a:buNone/>
            </a:pPr>
            <a:endParaRPr sz="2000">
              <a:solidFill>
                <a:schemeClr val="dk1"/>
              </a:solidFill>
              <a:latin typeface="Calibri"/>
              <a:ea typeface="Calibri"/>
              <a:cs typeface="Calibri"/>
              <a:sym typeface="Calibri"/>
            </a:endParaRPr>
          </a:p>
          <a:p>
            <a:pPr marL="282575" marR="0" lvl="0" indent="-282575" algn="l" rtl="0">
              <a:lnSpc>
                <a:spcPct val="80000"/>
              </a:lnSpc>
              <a:spcBef>
                <a:spcPts val="475"/>
              </a:spcBef>
              <a:spcAft>
                <a:spcPts val="0"/>
              </a:spcAft>
              <a:buClr>
                <a:srgbClr val="006666"/>
              </a:buClr>
              <a:buSzPts val="1400"/>
              <a:buFont typeface="Noto Sans Symbols"/>
              <a:buChar char="❖"/>
            </a:pPr>
            <a:r>
              <a:rPr lang="fr-FR" sz="2000">
                <a:solidFill>
                  <a:schemeClr val="dk1"/>
                </a:solidFill>
                <a:latin typeface="Calibri"/>
                <a:ea typeface="Calibri"/>
                <a:cs typeface="Calibri"/>
                <a:sym typeface="Calibri"/>
              </a:rPr>
              <a:t>il est identité par un numéro unique ou GID (Group IDentication number).</a:t>
            </a:r>
            <a:endParaRPr/>
          </a:p>
        </p:txBody>
      </p:sp>
      <p:sp>
        <p:nvSpPr>
          <p:cNvPr id="1126" name="Google Shape;1126;p8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79</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0"/>
          <p:cNvSpPr txBox="1">
            <a:spLocks noGrp="1"/>
          </p:cNvSpPr>
          <p:nvPr>
            <p:ph type="body" idx="1"/>
          </p:nvPr>
        </p:nvSpPr>
        <p:spPr>
          <a:xfrm>
            <a:off x="457200" y="1198975"/>
            <a:ext cx="8229600" cy="4694100"/>
          </a:xfrm>
          <a:prstGeom prst="rect">
            <a:avLst/>
          </a:prstGeom>
          <a:noFill/>
          <a:ln>
            <a:noFill/>
          </a:ln>
        </p:spPr>
        <p:txBody>
          <a:bodyPr spcFirstLastPara="1" wrap="square" lIns="91425" tIns="45700" rIns="91425" bIns="45700" anchor="t" anchorCtr="0">
            <a:normAutofit/>
          </a:bodyPr>
          <a:lstStyle/>
          <a:p>
            <a:pPr marL="342900" marR="63500" lvl="0" indent="0" algn="l" rtl="0">
              <a:lnSpc>
                <a:spcPct val="150000"/>
              </a:lnSpc>
              <a:spcBef>
                <a:spcPts val="0"/>
              </a:spcBef>
              <a:spcAft>
                <a:spcPts val="0"/>
              </a:spcAft>
              <a:buNone/>
            </a:pPr>
            <a:r>
              <a:rPr lang="fr-FR" sz="1800" b="1">
                <a:latin typeface="Source Code Pro"/>
                <a:ea typeface="Source Code Pro"/>
                <a:cs typeface="Source Code Pro"/>
                <a:sym typeface="Source Code Pro"/>
              </a:rPr>
              <a:t>Linus Torvalds, in 1991</a:t>
            </a:r>
            <a:endParaRPr sz="1800" b="1">
              <a:latin typeface="Source Code Pro"/>
              <a:ea typeface="Source Code Pro"/>
              <a:cs typeface="Source Code Pro"/>
              <a:sym typeface="Source Code Pro"/>
            </a:endParaRPr>
          </a:p>
          <a:p>
            <a:pPr marL="457200" lvl="0" indent="-342900" algn="l" rtl="0">
              <a:lnSpc>
                <a:spcPct val="150000"/>
              </a:lnSpc>
              <a:spcBef>
                <a:spcPts val="0"/>
              </a:spcBef>
              <a:spcAft>
                <a:spcPts val="0"/>
              </a:spcAft>
              <a:buSzPts val="1800"/>
              <a:buFont typeface="Source Code Pro"/>
              <a:buChar char="•"/>
            </a:pPr>
            <a:r>
              <a:rPr lang="fr-FR" sz="1800">
                <a:latin typeface="Source Code Pro"/>
                <a:ea typeface="Source Code Pro"/>
                <a:cs typeface="Source Code Pro"/>
                <a:sym typeface="Source Code Pro"/>
              </a:rPr>
              <a:t>A publié la première version de son noyau Linux</a:t>
            </a:r>
            <a:endParaRPr sz="1800">
              <a:latin typeface="Source Code Pro"/>
              <a:ea typeface="Source Code Pro"/>
              <a:cs typeface="Source Code Pro"/>
              <a:sym typeface="Source Code Pro"/>
            </a:endParaRPr>
          </a:p>
          <a:p>
            <a:pPr marL="457200" lvl="0" indent="-342900" algn="l" rtl="0">
              <a:lnSpc>
                <a:spcPct val="150000"/>
              </a:lnSpc>
              <a:spcBef>
                <a:spcPts val="0"/>
              </a:spcBef>
              <a:spcAft>
                <a:spcPts val="0"/>
              </a:spcAft>
              <a:buSzPts val="1800"/>
              <a:buFont typeface="Source Code Pro"/>
              <a:buChar char="•"/>
            </a:pPr>
            <a:r>
              <a:rPr lang="fr-FR" sz="1800">
                <a:latin typeface="Source Code Pro"/>
                <a:ea typeface="Source Code Pro"/>
                <a:cs typeface="Source Code Pro"/>
                <a:sym typeface="Source Code Pro"/>
              </a:rPr>
              <a:t>A commencé par une étude sur les architectures de processeurs à l'Université d'Helsinki, en Finlande,  et à ce jour, il fait toujours autorité  sur ce qui se passe. inclus dans le noyau Linux</a:t>
            </a:r>
            <a:endParaRPr sz="1800">
              <a:latin typeface="Source Code Pro"/>
              <a:ea typeface="Source Code Pro"/>
              <a:cs typeface="Source Code Pro"/>
              <a:sym typeface="Source Code Pro"/>
            </a:endParaRPr>
          </a:p>
          <a:p>
            <a:pPr marL="457200" lvl="0" indent="-342900" algn="l" rtl="0">
              <a:lnSpc>
                <a:spcPct val="150000"/>
              </a:lnSpc>
              <a:spcBef>
                <a:spcPts val="0"/>
              </a:spcBef>
              <a:spcAft>
                <a:spcPts val="0"/>
              </a:spcAft>
              <a:buSzPts val="1800"/>
              <a:buFont typeface="Source Code Pro"/>
              <a:buChar char="•"/>
            </a:pPr>
            <a:r>
              <a:rPr lang="fr-FR" sz="1800">
                <a:latin typeface="Source Code Pro"/>
                <a:ea typeface="Source Code Pro"/>
                <a:cs typeface="Source Code Pro"/>
                <a:sym typeface="Source Code Pro"/>
              </a:rPr>
              <a:t>En 1992, il adopte la licence GNU et rassemble  rapidement les développeurs</a:t>
            </a:r>
            <a:endParaRPr sz="1800">
              <a:latin typeface="Source Code Pro"/>
              <a:ea typeface="Source Code Pro"/>
              <a:cs typeface="Source Code Pro"/>
              <a:sym typeface="Source Code Pro"/>
            </a:endParaRPr>
          </a:p>
          <a:p>
            <a:pPr marL="457200" lvl="0" indent="-342900" algn="l" rtl="0">
              <a:lnSpc>
                <a:spcPct val="150000"/>
              </a:lnSpc>
              <a:spcBef>
                <a:spcPts val="0"/>
              </a:spcBef>
              <a:spcAft>
                <a:spcPts val="0"/>
              </a:spcAft>
              <a:buSzPts val="1800"/>
              <a:buFont typeface="Source Code Pro"/>
              <a:buChar char="•"/>
            </a:pPr>
            <a:r>
              <a:rPr lang="fr-FR" sz="1800">
                <a:latin typeface="Source Code Pro"/>
                <a:ea typeface="Source Code Pro"/>
                <a:cs typeface="Source Code Pro"/>
                <a:sym typeface="Source Code Pro"/>
              </a:rPr>
              <a:t>Combinaison de la suite d'utilitaires GNU avec un nouveau noyau de système d'exploitation (GNU/LINUX)</a:t>
            </a:r>
            <a:endParaRPr sz="1800">
              <a:latin typeface="Source Code Pro"/>
              <a:ea typeface="Source Code Pro"/>
              <a:cs typeface="Source Code Pro"/>
              <a:sym typeface="Source Code Pro"/>
            </a:endParaRPr>
          </a:p>
          <a:p>
            <a:pPr marL="342900" lvl="0" indent="0" algn="just" rtl="0">
              <a:lnSpc>
                <a:spcPct val="115000"/>
              </a:lnSpc>
              <a:spcBef>
                <a:spcPts val="400"/>
              </a:spcBef>
              <a:spcAft>
                <a:spcPts val="0"/>
              </a:spcAft>
              <a:buNone/>
            </a:pPr>
            <a:endParaRPr sz="2000">
              <a:latin typeface="Times New Roman"/>
              <a:ea typeface="Times New Roman"/>
              <a:cs typeface="Times New Roman"/>
              <a:sym typeface="Times New Roman"/>
            </a:endParaRPr>
          </a:p>
        </p:txBody>
      </p:sp>
      <p:sp>
        <p:nvSpPr>
          <p:cNvPr id="164" name="Google Shape;164;p20"/>
          <p:cNvSpPr/>
          <p:nvPr/>
        </p:nvSpPr>
        <p:spPr>
          <a:xfrm>
            <a:off x="142844" y="104604"/>
            <a:ext cx="3000300"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rgbClr val="FFFFFF"/>
                </a:solidFill>
                <a:latin typeface="Calibri"/>
                <a:ea typeface="Calibri"/>
                <a:cs typeface="Calibri"/>
                <a:sym typeface="Calibri"/>
              </a:rPr>
              <a:t>Linux </a:t>
            </a:r>
            <a:endParaRPr sz="1800" b="0" i="0" u="none" strike="noStrike" cap="none">
              <a:solidFill>
                <a:srgbClr val="FFFFFF"/>
              </a:solidFill>
              <a:latin typeface="Calibri"/>
              <a:ea typeface="Calibri"/>
              <a:cs typeface="Calibri"/>
              <a:sym typeface="Calibri"/>
            </a:endParaRPr>
          </a:p>
        </p:txBody>
      </p:sp>
      <p:sp>
        <p:nvSpPr>
          <p:cNvPr id="165" name="Google Shape;165;p20"/>
          <p:cNvSpPr/>
          <p:nvPr/>
        </p:nvSpPr>
        <p:spPr>
          <a:xfrm>
            <a:off x="3143240" y="71414"/>
            <a:ext cx="5857800"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366092"/>
                </a:solidFill>
                <a:latin typeface="Calibri"/>
                <a:ea typeface="Calibri"/>
                <a:cs typeface="Calibri"/>
                <a:sym typeface="Calibri"/>
              </a:rPr>
              <a:t>Chapitre 1: Présentation</a:t>
            </a:r>
            <a:endParaRPr sz="1800" b="0" i="0" u="none" strike="noStrike" cap="none">
              <a:solidFill>
                <a:srgbClr val="366092"/>
              </a:solidFill>
              <a:latin typeface="Calibri"/>
              <a:ea typeface="Calibri"/>
              <a:cs typeface="Calibri"/>
              <a:sym typeface="Calibri"/>
            </a:endParaRPr>
          </a:p>
        </p:txBody>
      </p:sp>
      <p:sp>
        <p:nvSpPr>
          <p:cNvPr id="166" name="Google Shape;166;p20"/>
          <p:cNvSpPr/>
          <p:nvPr/>
        </p:nvSpPr>
        <p:spPr>
          <a:xfrm>
            <a:off x="142844" y="428604"/>
            <a:ext cx="8858400" cy="428700"/>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1" i="0" u="none" strike="noStrike" cap="none">
                <a:solidFill>
                  <a:srgbClr val="0070C0"/>
                </a:solidFill>
                <a:latin typeface="Calibri"/>
                <a:ea typeface="Calibri"/>
                <a:cs typeface="Calibri"/>
                <a:sym typeface="Calibri"/>
              </a:rPr>
              <a:t>Historique de </a:t>
            </a:r>
            <a:r>
              <a:rPr lang="fr-FR" sz="2400" b="1">
                <a:solidFill>
                  <a:srgbClr val="0070C0"/>
                </a:solidFill>
                <a:latin typeface="Calibri"/>
                <a:ea typeface="Calibri"/>
                <a:cs typeface="Calibri"/>
                <a:sym typeface="Calibri"/>
              </a:rPr>
              <a:t>LINUX</a:t>
            </a:r>
            <a:endParaRPr b="1"/>
          </a:p>
        </p:txBody>
      </p:sp>
      <p:sp>
        <p:nvSpPr>
          <p:cNvPr id="167" name="Google Shape;167;p20"/>
          <p:cNvSpPr/>
          <p:nvPr/>
        </p:nvSpPr>
        <p:spPr>
          <a:xfrm>
            <a:off x="142844" y="6357958"/>
            <a:ext cx="8858400" cy="285900"/>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fadeDir="5400012"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FFFFFF"/>
                </a:solidFill>
                <a:latin typeface="Calibri"/>
                <a:ea typeface="Calibri"/>
                <a:cs typeface="Calibri"/>
                <a:sym typeface="Calibri"/>
              </a:rPr>
              <a:t>		    					</a:t>
            </a:r>
            <a:endParaRPr sz="1400" b="0" i="0" u="none" strike="noStrike" cap="none">
              <a:solidFill>
                <a:srgbClr val="FFFFFF"/>
              </a:solidFill>
              <a:latin typeface="Calibri"/>
              <a:ea typeface="Calibri"/>
              <a:cs typeface="Calibri"/>
              <a:sym typeface="Calibri"/>
            </a:endParaRPr>
          </a:p>
        </p:txBody>
      </p:sp>
      <p:sp>
        <p:nvSpPr>
          <p:cNvPr id="168" name="Google Shape;168;p2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8</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1132" name="Google Shape;1132;p89"/>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a:p>
        </p:txBody>
      </p:sp>
      <p:sp>
        <p:nvSpPr>
          <p:cNvPr id="1133" name="Google Shape;1133;p89"/>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3: Droits d’accès aux fichiers</a:t>
            </a:r>
            <a:endParaRPr/>
          </a:p>
        </p:txBody>
      </p:sp>
      <p:sp>
        <p:nvSpPr>
          <p:cNvPr id="1134" name="Google Shape;1134;p89"/>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Notion d'utilisateur et de groupe (2)</a:t>
            </a:r>
            <a:endParaRPr/>
          </a:p>
        </p:txBody>
      </p:sp>
      <p:sp>
        <p:nvSpPr>
          <p:cNvPr id="1135" name="Google Shape;1135;p89"/>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136" name="Google Shape;1136;p89"/>
          <p:cNvSpPr/>
          <p:nvPr/>
        </p:nvSpPr>
        <p:spPr>
          <a:xfrm>
            <a:off x="714348" y="2000240"/>
            <a:ext cx="7286676" cy="258942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800">
                <a:solidFill>
                  <a:schemeClr val="dk1"/>
                </a:solidFill>
                <a:latin typeface="Calibri"/>
                <a:ea typeface="Calibri"/>
                <a:cs typeface="Calibri"/>
                <a:sym typeface="Calibri"/>
              </a:rPr>
              <a:t>Fichiers de description des utilisateurs et des groupes</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282575" marR="0" lvl="0" indent="-282575" algn="l" rtl="0">
              <a:lnSpc>
                <a:spcPct val="80000"/>
              </a:lnSpc>
              <a:spcBef>
                <a:spcPts val="475"/>
              </a:spcBef>
              <a:spcAft>
                <a:spcPts val="0"/>
              </a:spcAft>
              <a:buClr>
                <a:srgbClr val="006666"/>
              </a:buClr>
              <a:buSzPts val="1680"/>
              <a:buFont typeface="Noto Sans Symbols"/>
              <a:buChar char="❖"/>
            </a:pPr>
            <a:r>
              <a:rPr lang="fr-FR" sz="2400">
                <a:solidFill>
                  <a:schemeClr val="dk1"/>
                </a:solidFill>
                <a:latin typeface="Calibri"/>
                <a:ea typeface="Calibri"/>
                <a:cs typeface="Calibri"/>
                <a:sym typeface="Calibri"/>
              </a:rPr>
              <a:t>/etc/passwd pour les utilisateurs</a:t>
            </a:r>
            <a:endParaRPr/>
          </a:p>
          <a:p>
            <a:pPr marL="282575" marR="0" lvl="0" indent="-282575" algn="l" rtl="0">
              <a:lnSpc>
                <a:spcPct val="80000"/>
              </a:lnSpc>
              <a:spcBef>
                <a:spcPts val="475"/>
              </a:spcBef>
              <a:spcAft>
                <a:spcPts val="0"/>
              </a:spcAft>
              <a:buNone/>
            </a:pPr>
            <a:endParaRPr sz="1600">
              <a:solidFill>
                <a:schemeClr val="dk1"/>
              </a:solidFill>
              <a:latin typeface="Calibri"/>
              <a:ea typeface="Calibri"/>
              <a:cs typeface="Calibri"/>
              <a:sym typeface="Calibri"/>
            </a:endParaRPr>
          </a:p>
          <a:p>
            <a:pPr marL="282575" marR="0" lvl="0" indent="-282575" algn="l" rtl="0">
              <a:lnSpc>
                <a:spcPct val="80000"/>
              </a:lnSpc>
              <a:spcBef>
                <a:spcPts val="475"/>
              </a:spcBef>
              <a:spcAft>
                <a:spcPts val="0"/>
              </a:spcAft>
              <a:buClr>
                <a:srgbClr val="006666"/>
              </a:buClr>
              <a:buSzPts val="1680"/>
              <a:buFont typeface="Noto Sans Symbols"/>
              <a:buChar char="❖"/>
            </a:pPr>
            <a:r>
              <a:rPr lang="fr-FR" sz="2400">
                <a:solidFill>
                  <a:schemeClr val="dk1"/>
                </a:solidFill>
                <a:latin typeface="Calibri"/>
                <a:ea typeface="Calibri"/>
                <a:cs typeface="Calibri"/>
                <a:sym typeface="Calibri"/>
              </a:rPr>
              <a:t>/etc/group pour les groupes</a:t>
            </a:r>
            <a:endParaRPr/>
          </a:p>
          <a:p>
            <a:pPr marL="282575" marR="0" lvl="0" indent="-282575" algn="l" rtl="0">
              <a:lnSpc>
                <a:spcPct val="80000"/>
              </a:lnSpc>
              <a:spcBef>
                <a:spcPts val="475"/>
              </a:spcBef>
              <a:spcAft>
                <a:spcPts val="0"/>
              </a:spcAft>
              <a:buNone/>
            </a:pPr>
            <a:endParaRPr sz="2000">
              <a:solidFill>
                <a:schemeClr val="dk1"/>
              </a:solidFill>
              <a:latin typeface="Calibri"/>
              <a:ea typeface="Calibri"/>
              <a:cs typeface="Calibri"/>
              <a:sym typeface="Calibri"/>
            </a:endParaRPr>
          </a:p>
        </p:txBody>
      </p:sp>
      <p:sp>
        <p:nvSpPr>
          <p:cNvPr id="1137" name="Google Shape;1137;p8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80</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3" name="Google Shape;1143;p90"/>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a:p>
        </p:txBody>
      </p:sp>
      <p:sp>
        <p:nvSpPr>
          <p:cNvPr id="1144" name="Google Shape;1144;p90"/>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3: Droits d’accès aux fichiers</a:t>
            </a:r>
            <a:endParaRPr/>
          </a:p>
        </p:txBody>
      </p:sp>
      <p:sp>
        <p:nvSpPr>
          <p:cNvPr id="1145" name="Google Shape;1145;p90"/>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Commandes pour utilisateurs et groupes</a:t>
            </a:r>
            <a:endParaRPr/>
          </a:p>
        </p:txBody>
      </p:sp>
      <p:sp>
        <p:nvSpPr>
          <p:cNvPr id="1146" name="Google Shape;1146;p90"/>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147" name="Google Shape;1147;p90"/>
          <p:cNvSpPr/>
          <p:nvPr/>
        </p:nvSpPr>
        <p:spPr>
          <a:xfrm>
            <a:off x="428596" y="1431530"/>
            <a:ext cx="8001056" cy="4220643"/>
          </a:xfrm>
          <a:prstGeom prst="rect">
            <a:avLst/>
          </a:prstGeom>
          <a:noFill/>
          <a:ln>
            <a:noFill/>
          </a:ln>
        </p:spPr>
        <p:txBody>
          <a:bodyPr spcFirstLastPara="1" wrap="square" lIns="91425" tIns="45700" rIns="91425" bIns="45700" anchor="t" anchorCtr="0">
            <a:noAutofit/>
          </a:bodyPr>
          <a:lstStyle/>
          <a:p>
            <a:pPr marL="739775" marR="0" lvl="1" indent="-339725" algn="l" rtl="0">
              <a:lnSpc>
                <a:spcPct val="80000"/>
              </a:lnSpc>
              <a:spcBef>
                <a:spcPts val="0"/>
              </a:spcBef>
              <a:spcAft>
                <a:spcPts val="0"/>
              </a:spcAft>
              <a:buClr>
                <a:srgbClr val="006666"/>
              </a:buClr>
              <a:buSzPts val="1540"/>
              <a:buFont typeface="Noto Sans Symbols"/>
              <a:buChar char="▪"/>
            </a:pPr>
            <a:r>
              <a:rPr lang="fr-FR" sz="2200" b="1" i="0" u="none" strike="noStrike" cap="none">
                <a:solidFill>
                  <a:schemeClr val="dk1"/>
                </a:solidFill>
                <a:latin typeface="Calibri"/>
                <a:ea typeface="Calibri"/>
                <a:cs typeface="Calibri"/>
                <a:sym typeface="Calibri"/>
              </a:rPr>
              <a:t>id : </a:t>
            </a:r>
            <a:r>
              <a:rPr lang="fr-FR" sz="2200" b="0" i="0" u="none" strike="noStrike" cap="none">
                <a:solidFill>
                  <a:schemeClr val="dk1"/>
                </a:solidFill>
                <a:latin typeface="Calibri"/>
                <a:ea typeface="Calibri"/>
                <a:cs typeface="Calibri"/>
                <a:sym typeface="Calibri"/>
              </a:rPr>
              <a:t>affiche les informations d'identification de l'utilisateur.</a:t>
            </a:r>
            <a:endParaRPr/>
          </a:p>
          <a:p>
            <a:pPr marL="739775" marR="0" lvl="1" indent="-339725" algn="l" rtl="0">
              <a:lnSpc>
                <a:spcPct val="80000"/>
              </a:lnSpc>
              <a:spcBef>
                <a:spcPts val="475"/>
              </a:spcBef>
              <a:spcAft>
                <a:spcPts val="0"/>
              </a:spcAft>
              <a:buNone/>
            </a:pPr>
            <a:endParaRPr sz="400" b="0" i="0" u="none" strike="noStrike" cap="none">
              <a:solidFill>
                <a:schemeClr val="dk1"/>
              </a:solidFill>
              <a:latin typeface="Calibri"/>
              <a:ea typeface="Calibri"/>
              <a:cs typeface="Calibri"/>
              <a:sym typeface="Calibri"/>
            </a:endParaRPr>
          </a:p>
          <a:p>
            <a:pPr marL="739775" marR="0" lvl="1" indent="-339725" algn="l" rtl="0">
              <a:lnSpc>
                <a:spcPct val="80000"/>
              </a:lnSpc>
              <a:spcBef>
                <a:spcPts val="475"/>
              </a:spcBef>
              <a:spcAft>
                <a:spcPts val="0"/>
              </a:spcAft>
              <a:buClr>
                <a:srgbClr val="006666"/>
              </a:buClr>
              <a:buSzPts val="1540"/>
              <a:buFont typeface="Noto Sans Symbols"/>
              <a:buChar char="▪"/>
            </a:pPr>
            <a:r>
              <a:rPr lang="fr-FR" sz="2200" b="1" i="0" u="none" strike="noStrike" cap="none">
                <a:solidFill>
                  <a:schemeClr val="dk1"/>
                </a:solidFill>
                <a:latin typeface="Calibri"/>
                <a:ea typeface="Calibri"/>
                <a:cs typeface="Calibri"/>
                <a:sym typeface="Calibri"/>
              </a:rPr>
              <a:t>whoami : </a:t>
            </a:r>
            <a:r>
              <a:rPr lang="fr-FR" sz="2200" b="0" i="0" u="none" strike="noStrike" cap="none">
                <a:solidFill>
                  <a:schemeClr val="dk1"/>
                </a:solidFill>
                <a:latin typeface="Calibri"/>
                <a:ea typeface="Calibri"/>
                <a:cs typeface="Calibri"/>
                <a:sym typeface="Calibri"/>
              </a:rPr>
              <a:t>affiche le nom de l'utilisateur.</a:t>
            </a:r>
            <a:endParaRPr/>
          </a:p>
          <a:p>
            <a:pPr marL="739775" marR="0" lvl="1" indent="-339725" algn="l" rtl="0">
              <a:lnSpc>
                <a:spcPct val="80000"/>
              </a:lnSpc>
              <a:spcBef>
                <a:spcPts val="475"/>
              </a:spcBef>
              <a:spcAft>
                <a:spcPts val="0"/>
              </a:spcAft>
              <a:buNone/>
            </a:pPr>
            <a:endParaRPr sz="400" b="0" i="0" u="none" strike="noStrike" cap="none">
              <a:solidFill>
                <a:schemeClr val="dk1"/>
              </a:solidFill>
              <a:latin typeface="Calibri"/>
              <a:ea typeface="Calibri"/>
              <a:cs typeface="Calibri"/>
              <a:sym typeface="Calibri"/>
            </a:endParaRPr>
          </a:p>
          <a:p>
            <a:pPr marL="739775" marR="0" lvl="1" indent="-339725" algn="l" rtl="0">
              <a:lnSpc>
                <a:spcPct val="80000"/>
              </a:lnSpc>
              <a:spcBef>
                <a:spcPts val="475"/>
              </a:spcBef>
              <a:spcAft>
                <a:spcPts val="0"/>
              </a:spcAft>
              <a:buClr>
                <a:srgbClr val="006666"/>
              </a:buClr>
              <a:buSzPts val="1540"/>
              <a:buFont typeface="Noto Sans Symbols"/>
              <a:buChar char="▪"/>
            </a:pPr>
            <a:r>
              <a:rPr lang="fr-FR" sz="2200" b="1" i="0" u="none" strike="noStrike" cap="none">
                <a:solidFill>
                  <a:schemeClr val="dk1"/>
                </a:solidFill>
                <a:latin typeface="Calibri"/>
                <a:ea typeface="Calibri"/>
                <a:cs typeface="Calibri"/>
                <a:sym typeface="Calibri"/>
              </a:rPr>
              <a:t>users : </a:t>
            </a:r>
            <a:r>
              <a:rPr lang="fr-FR" sz="2200" b="0" i="0" u="none" strike="noStrike" cap="none">
                <a:solidFill>
                  <a:schemeClr val="dk1"/>
                </a:solidFill>
                <a:latin typeface="Calibri"/>
                <a:ea typeface="Calibri"/>
                <a:cs typeface="Calibri"/>
                <a:sym typeface="Calibri"/>
              </a:rPr>
              <a:t>affiche les noms de tous les utilisateurs connectes sur le système.</a:t>
            </a:r>
            <a:endParaRPr/>
          </a:p>
          <a:p>
            <a:pPr marL="739775" marR="0" lvl="1" indent="-339725" algn="l" rtl="0">
              <a:lnSpc>
                <a:spcPct val="80000"/>
              </a:lnSpc>
              <a:spcBef>
                <a:spcPts val="475"/>
              </a:spcBef>
              <a:spcAft>
                <a:spcPts val="0"/>
              </a:spcAft>
              <a:buNone/>
            </a:pPr>
            <a:endParaRPr sz="400" b="0" i="0" u="none" strike="noStrike" cap="none">
              <a:solidFill>
                <a:schemeClr val="dk1"/>
              </a:solidFill>
              <a:latin typeface="Calibri"/>
              <a:ea typeface="Calibri"/>
              <a:cs typeface="Calibri"/>
              <a:sym typeface="Calibri"/>
            </a:endParaRPr>
          </a:p>
          <a:p>
            <a:pPr marL="739775" marR="0" lvl="1" indent="-339725" algn="l" rtl="0">
              <a:lnSpc>
                <a:spcPct val="80000"/>
              </a:lnSpc>
              <a:spcBef>
                <a:spcPts val="475"/>
              </a:spcBef>
              <a:spcAft>
                <a:spcPts val="0"/>
              </a:spcAft>
              <a:buClr>
                <a:srgbClr val="006666"/>
              </a:buClr>
              <a:buSzPts val="1540"/>
              <a:buFont typeface="Noto Sans Symbols"/>
              <a:buChar char="▪"/>
            </a:pPr>
            <a:r>
              <a:rPr lang="fr-FR" sz="2200" b="1" i="0" u="none" strike="noStrike" cap="none">
                <a:solidFill>
                  <a:schemeClr val="dk1"/>
                </a:solidFill>
                <a:latin typeface="Calibri"/>
                <a:ea typeface="Calibri"/>
                <a:cs typeface="Calibri"/>
                <a:sym typeface="Calibri"/>
              </a:rPr>
              <a:t>who : </a:t>
            </a:r>
            <a:r>
              <a:rPr lang="fr-FR" sz="2200" b="0" i="0" u="none" strike="noStrike" cap="none">
                <a:solidFill>
                  <a:schemeClr val="dk1"/>
                </a:solidFill>
                <a:latin typeface="Calibri"/>
                <a:ea typeface="Calibri"/>
                <a:cs typeface="Calibri"/>
                <a:sym typeface="Calibri"/>
              </a:rPr>
              <a:t>comme users mais avec plus d'informations.</a:t>
            </a:r>
            <a:endParaRPr/>
          </a:p>
          <a:p>
            <a:pPr marL="739775" marR="0" lvl="1" indent="-339725" algn="l" rtl="0">
              <a:lnSpc>
                <a:spcPct val="80000"/>
              </a:lnSpc>
              <a:spcBef>
                <a:spcPts val="475"/>
              </a:spcBef>
              <a:spcAft>
                <a:spcPts val="0"/>
              </a:spcAft>
              <a:buNone/>
            </a:pPr>
            <a:endParaRPr sz="400" b="0" i="0" u="none" strike="noStrike" cap="none">
              <a:solidFill>
                <a:schemeClr val="dk1"/>
              </a:solidFill>
              <a:latin typeface="Calibri"/>
              <a:ea typeface="Calibri"/>
              <a:cs typeface="Calibri"/>
              <a:sym typeface="Calibri"/>
            </a:endParaRPr>
          </a:p>
          <a:p>
            <a:pPr marL="739775" marR="0" lvl="1" indent="-339725" algn="l" rtl="0">
              <a:lnSpc>
                <a:spcPct val="80000"/>
              </a:lnSpc>
              <a:spcBef>
                <a:spcPts val="475"/>
              </a:spcBef>
              <a:spcAft>
                <a:spcPts val="0"/>
              </a:spcAft>
              <a:buClr>
                <a:srgbClr val="006666"/>
              </a:buClr>
              <a:buSzPts val="1540"/>
              <a:buFont typeface="Noto Sans Symbols"/>
              <a:buChar char="▪"/>
            </a:pPr>
            <a:r>
              <a:rPr lang="fr-FR" sz="2200" b="1" i="0" u="none" strike="noStrike" cap="none">
                <a:solidFill>
                  <a:schemeClr val="dk1"/>
                </a:solidFill>
                <a:latin typeface="Calibri"/>
                <a:ea typeface="Calibri"/>
                <a:cs typeface="Calibri"/>
                <a:sym typeface="Calibri"/>
              </a:rPr>
              <a:t>passwd : </a:t>
            </a:r>
            <a:r>
              <a:rPr lang="fr-FR" sz="2200" b="0" i="0" u="none" strike="noStrike" cap="none">
                <a:solidFill>
                  <a:schemeClr val="dk1"/>
                </a:solidFill>
                <a:latin typeface="Calibri"/>
                <a:ea typeface="Calibri"/>
                <a:cs typeface="Calibri"/>
                <a:sym typeface="Calibri"/>
              </a:rPr>
              <a:t>change le mot de passe actuel.</a:t>
            </a:r>
            <a:endParaRPr/>
          </a:p>
          <a:p>
            <a:pPr marL="739775" marR="0" lvl="1" indent="-339725" algn="l" rtl="0">
              <a:lnSpc>
                <a:spcPct val="80000"/>
              </a:lnSpc>
              <a:spcBef>
                <a:spcPts val="475"/>
              </a:spcBef>
              <a:spcAft>
                <a:spcPts val="0"/>
              </a:spcAft>
              <a:buNone/>
            </a:pPr>
            <a:endParaRPr sz="400" b="0" i="0" u="none" strike="noStrike" cap="none">
              <a:solidFill>
                <a:schemeClr val="dk1"/>
              </a:solidFill>
              <a:latin typeface="Calibri"/>
              <a:ea typeface="Calibri"/>
              <a:cs typeface="Calibri"/>
              <a:sym typeface="Calibri"/>
            </a:endParaRPr>
          </a:p>
          <a:p>
            <a:pPr marL="739775" marR="0" lvl="1" indent="-339725" algn="l" rtl="0">
              <a:lnSpc>
                <a:spcPct val="80000"/>
              </a:lnSpc>
              <a:spcBef>
                <a:spcPts val="475"/>
              </a:spcBef>
              <a:spcAft>
                <a:spcPts val="0"/>
              </a:spcAft>
              <a:buClr>
                <a:srgbClr val="006666"/>
              </a:buClr>
              <a:buSzPts val="1540"/>
              <a:buFont typeface="Noto Sans Symbols"/>
              <a:buChar char="▪"/>
            </a:pPr>
            <a:r>
              <a:rPr lang="fr-FR" sz="2200" b="1" i="0" u="none" strike="noStrike" cap="none">
                <a:solidFill>
                  <a:schemeClr val="dk1"/>
                </a:solidFill>
                <a:latin typeface="Calibri"/>
                <a:ea typeface="Calibri"/>
                <a:cs typeface="Calibri"/>
                <a:sym typeface="Calibri"/>
              </a:rPr>
              <a:t>groups : </a:t>
            </a:r>
            <a:r>
              <a:rPr lang="fr-FR" sz="2200" b="0" i="0" u="none" strike="noStrike" cap="none">
                <a:solidFill>
                  <a:schemeClr val="dk1"/>
                </a:solidFill>
                <a:latin typeface="Calibri"/>
                <a:ea typeface="Calibri"/>
                <a:cs typeface="Calibri"/>
                <a:sym typeface="Calibri"/>
              </a:rPr>
              <a:t>affiche les groupes auxquels l'utilisateur appartient.</a:t>
            </a:r>
            <a:endParaRPr/>
          </a:p>
          <a:p>
            <a:pPr marL="739775" marR="0" lvl="1" indent="-339725" algn="l" rtl="0">
              <a:lnSpc>
                <a:spcPct val="80000"/>
              </a:lnSpc>
              <a:spcBef>
                <a:spcPts val="475"/>
              </a:spcBef>
              <a:spcAft>
                <a:spcPts val="0"/>
              </a:spcAft>
              <a:buNone/>
            </a:pPr>
            <a:endParaRPr sz="400" b="0" i="0" u="none" strike="noStrike" cap="none">
              <a:solidFill>
                <a:schemeClr val="dk1"/>
              </a:solidFill>
              <a:latin typeface="Calibri"/>
              <a:ea typeface="Calibri"/>
              <a:cs typeface="Calibri"/>
              <a:sym typeface="Calibri"/>
            </a:endParaRPr>
          </a:p>
          <a:p>
            <a:pPr marL="739775" marR="0" lvl="1" indent="-339725" algn="l" rtl="0">
              <a:lnSpc>
                <a:spcPct val="80000"/>
              </a:lnSpc>
              <a:spcBef>
                <a:spcPts val="475"/>
              </a:spcBef>
              <a:spcAft>
                <a:spcPts val="0"/>
              </a:spcAft>
              <a:buClr>
                <a:srgbClr val="006666"/>
              </a:buClr>
              <a:buSzPts val="1540"/>
              <a:buFont typeface="Noto Sans Symbols"/>
              <a:buChar char="▪"/>
            </a:pPr>
            <a:r>
              <a:rPr lang="fr-FR" sz="2200" b="1" i="0" u="none" strike="noStrike" cap="none">
                <a:solidFill>
                  <a:schemeClr val="dk1"/>
                </a:solidFill>
                <a:latin typeface="Calibri"/>
                <a:ea typeface="Calibri"/>
                <a:cs typeface="Calibri"/>
                <a:sym typeface="Calibri"/>
              </a:rPr>
              <a:t>newgrp groupname : </a:t>
            </a:r>
            <a:r>
              <a:rPr lang="fr-FR" sz="2200" b="0" i="0" u="none" strike="noStrike" cap="none">
                <a:solidFill>
                  <a:schemeClr val="dk1"/>
                </a:solidFill>
                <a:latin typeface="Calibri"/>
                <a:ea typeface="Calibri"/>
                <a:cs typeface="Calibri"/>
                <a:sym typeface="Calibri"/>
              </a:rPr>
              <a:t>changement de groupe.</a:t>
            </a:r>
            <a:endParaRPr/>
          </a:p>
          <a:p>
            <a:pPr marL="739775" marR="0" lvl="1" indent="-339725" algn="l" rtl="0">
              <a:lnSpc>
                <a:spcPct val="80000"/>
              </a:lnSpc>
              <a:spcBef>
                <a:spcPts val="475"/>
              </a:spcBef>
              <a:spcAft>
                <a:spcPts val="0"/>
              </a:spcAft>
              <a:buNone/>
            </a:pPr>
            <a:endParaRPr sz="400" b="0" i="0" u="none" strike="noStrike" cap="none">
              <a:solidFill>
                <a:schemeClr val="dk1"/>
              </a:solidFill>
              <a:latin typeface="Calibri"/>
              <a:ea typeface="Calibri"/>
              <a:cs typeface="Calibri"/>
              <a:sym typeface="Calibri"/>
            </a:endParaRPr>
          </a:p>
          <a:p>
            <a:pPr marL="739775" marR="0" lvl="1" indent="-339725" algn="l" rtl="0">
              <a:lnSpc>
                <a:spcPct val="80000"/>
              </a:lnSpc>
              <a:spcBef>
                <a:spcPts val="475"/>
              </a:spcBef>
              <a:spcAft>
                <a:spcPts val="0"/>
              </a:spcAft>
              <a:buClr>
                <a:srgbClr val="006666"/>
              </a:buClr>
              <a:buSzPts val="1540"/>
              <a:buFont typeface="Noto Sans Symbols"/>
              <a:buChar char="▪"/>
            </a:pPr>
            <a:r>
              <a:rPr lang="fr-FR" sz="2200" b="1" i="0" u="none" strike="noStrike" cap="none">
                <a:solidFill>
                  <a:schemeClr val="dk1"/>
                </a:solidFill>
                <a:latin typeface="Calibri"/>
                <a:ea typeface="Calibri"/>
                <a:cs typeface="Calibri"/>
                <a:sym typeface="Calibri"/>
              </a:rPr>
              <a:t>su username : </a:t>
            </a:r>
            <a:r>
              <a:rPr lang="fr-FR" sz="2200" b="0" i="0" u="none" strike="noStrike" cap="none">
                <a:solidFill>
                  <a:schemeClr val="dk1"/>
                </a:solidFill>
                <a:latin typeface="Calibri"/>
                <a:ea typeface="Calibri"/>
                <a:cs typeface="Calibri"/>
                <a:sym typeface="Calibri"/>
              </a:rPr>
              <a:t>changement d'identité de l'utilisateur.</a:t>
            </a:r>
            <a:endParaRPr/>
          </a:p>
          <a:p>
            <a:pPr marL="739775" marR="0" lvl="1" indent="-339725" algn="l" rtl="0">
              <a:lnSpc>
                <a:spcPct val="80000"/>
              </a:lnSpc>
              <a:spcBef>
                <a:spcPts val="475"/>
              </a:spcBef>
              <a:spcAft>
                <a:spcPts val="0"/>
              </a:spcAft>
              <a:buNone/>
            </a:pPr>
            <a:endParaRPr sz="400" b="0" i="0" u="none" strike="noStrike" cap="none">
              <a:solidFill>
                <a:schemeClr val="dk1"/>
              </a:solidFill>
              <a:latin typeface="Calibri"/>
              <a:ea typeface="Calibri"/>
              <a:cs typeface="Calibri"/>
              <a:sym typeface="Calibri"/>
            </a:endParaRPr>
          </a:p>
          <a:p>
            <a:pPr marL="739775" marR="0" lvl="1" indent="-339725" algn="l" rtl="0">
              <a:lnSpc>
                <a:spcPct val="80000"/>
              </a:lnSpc>
              <a:spcBef>
                <a:spcPts val="475"/>
              </a:spcBef>
              <a:spcAft>
                <a:spcPts val="0"/>
              </a:spcAft>
              <a:buClr>
                <a:srgbClr val="006666"/>
              </a:buClr>
              <a:buSzPts val="1540"/>
              <a:buFont typeface="Noto Sans Symbols"/>
              <a:buChar char="▪"/>
            </a:pPr>
            <a:r>
              <a:rPr lang="fr-FR" sz="2200" b="1" i="0" u="none" strike="noStrike" cap="none">
                <a:solidFill>
                  <a:schemeClr val="dk1"/>
                </a:solidFill>
                <a:latin typeface="Calibri"/>
                <a:ea typeface="Calibri"/>
                <a:cs typeface="Calibri"/>
                <a:sym typeface="Calibri"/>
              </a:rPr>
              <a:t>lastlog : </a:t>
            </a:r>
            <a:r>
              <a:rPr lang="fr-FR" sz="2200" b="0" i="0" u="none" strike="noStrike" cap="none">
                <a:solidFill>
                  <a:schemeClr val="dk1"/>
                </a:solidFill>
                <a:latin typeface="Calibri"/>
                <a:ea typeface="Calibri"/>
                <a:cs typeface="Calibri"/>
                <a:sym typeface="Calibri"/>
              </a:rPr>
              <a:t>date de la dernière connection.</a:t>
            </a:r>
            <a:endParaRPr/>
          </a:p>
        </p:txBody>
      </p:sp>
      <p:sp>
        <p:nvSpPr>
          <p:cNvPr id="1148" name="Google Shape;1148;p9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81</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91"/>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a:p>
        </p:txBody>
      </p:sp>
      <p:sp>
        <p:nvSpPr>
          <p:cNvPr id="1155" name="Google Shape;1155;p91"/>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3: Droits d’accès aux fichiers</a:t>
            </a:r>
            <a:endParaRPr/>
          </a:p>
        </p:txBody>
      </p:sp>
      <p:sp>
        <p:nvSpPr>
          <p:cNvPr id="1156" name="Google Shape;1156;p91"/>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Changer le propriétaire et le groupe (1)</a:t>
            </a:r>
            <a:endParaRPr/>
          </a:p>
        </p:txBody>
      </p:sp>
      <p:sp>
        <p:nvSpPr>
          <p:cNvPr id="1157" name="Google Shape;1157;p91"/>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158" name="Google Shape;1158;p91"/>
          <p:cNvSpPr/>
          <p:nvPr/>
        </p:nvSpPr>
        <p:spPr>
          <a:xfrm>
            <a:off x="685797" y="1424466"/>
            <a:ext cx="8001000" cy="2488500"/>
          </a:xfrm>
          <a:prstGeom prst="rect">
            <a:avLst/>
          </a:prstGeom>
          <a:noFill/>
          <a:ln>
            <a:noFill/>
          </a:ln>
        </p:spPr>
        <p:txBody>
          <a:bodyPr spcFirstLastPara="1" wrap="square" lIns="91425" tIns="45700" rIns="91425" bIns="45700" anchor="t" anchorCtr="0">
            <a:noAutofit/>
          </a:bodyPr>
          <a:lstStyle/>
          <a:p>
            <a:pPr marL="282575" marR="0" lvl="0" indent="-282575" algn="just" rtl="0">
              <a:lnSpc>
                <a:spcPct val="80000"/>
              </a:lnSpc>
              <a:spcBef>
                <a:spcPts val="0"/>
              </a:spcBef>
              <a:spcAft>
                <a:spcPts val="0"/>
              </a:spcAft>
              <a:buClr>
                <a:srgbClr val="006666"/>
              </a:buClr>
              <a:buSzPts val="1400"/>
              <a:buFont typeface="Noto Sans Symbols"/>
              <a:buChar char="❖"/>
            </a:pPr>
            <a:r>
              <a:rPr lang="fr-FR" sz="2000">
                <a:solidFill>
                  <a:schemeClr val="dk1"/>
                </a:solidFill>
                <a:latin typeface="Calibri"/>
                <a:ea typeface="Calibri"/>
                <a:cs typeface="Calibri"/>
                <a:sym typeface="Calibri"/>
              </a:rPr>
              <a:t>Vous pouvez  " donner " un fichier vous appartenant à un autre utilisateur, c'est à dire qu'il deviendra propriétaire du fichier, et que vous n'aurez plus que les droits que le nouveau propriétaire voudra bien vous donner sur le fichier.</a:t>
            </a:r>
            <a:endParaRPr/>
          </a:p>
          <a:p>
            <a:pPr marL="282575" marR="0" lvl="0" indent="-282575" algn="l" rtl="0">
              <a:lnSpc>
                <a:spcPct val="80000"/>
              </a:lnSpc>
              <a:spcBef>
                <a:spcPts val="475"/>
              </a:spcBef>
              <a:spcAft>
                <a:spcPts val="0"/>
              </a:spcAft>
              <a:buNone/>
            </a:pPr>
            <a:endParaRPr sz="2000">
              <a:solidFill>
                <a:schemeClr val="dk1"/>
              </a:solidFill>
              <a:latin typeface="Calibri"/>
              <a:ea typeface="Calibri"/>
              <a:cs typeface="Calibri"/>
              <a:sym typeface="Calibri"/>
            </a:endParaRPr>
          </a:p>
          <a:p>
            <a:pPr marL="282575" marR="0" lvl="0" indent="-282575" algn="l" rtl="0">
              <a:lnSpc>
                <a:spcPct val="80000"/>
              </a:lnSpc>
              <a:spcBef>
                <a:spcPts val="475"/>
              </a:spcBef>
              <a:spcAft>
                <a:spcPts val="0"/>
              </a:spcAft>
              <a:buClr>
                <a:srgbClr val="006666"/>
              </a:buClr>
              <a:buSzPts val="1680"/>
              <a:buFont typeface="Noto Sans Symbols"/>
              <a:buChar char="❖"/>
            </a:pPr>
            <a:r>
              <a:rPr lang="fr-FR" sz="2400" b="1" u="sng">
                <a:solidFill>
                  <a:schemeClr val="dk1"/>
                </a:solidFill>
                <a:latin typeface="Calibri"/>
                <a:ea typeface="Calibri"/>
                <a:cs typeface="Calibri"/>
                <a:sym typeface="Calibri"/>
              </a:rPr>
              <a:t>Syntaxe :</a:t>
            </a:r>
            <a:endParaRPr/>
          </a:p>
          <a:p>
            <a:pPr marL="282575" marR="0" lvl="0" indent="-282575" algn="l" rtl="0">
              <a:lnSpc>
                <a:spcPct val="80000"/>
              </a:lnSpc>
              <a:spcBef>
                <a:spcPts val="475"/>
              </a:spcBef>
              <a:spcAft>
                <a:spcPts val="0"/>
              </a:spcAft>
              <a:buNone/>
            </a:pPr>
            <a:endParaRPr sz="2000" b="1" u="sng">
              <a:solidFill>
                <a:schemeClr val="dk1"/>
              </a:solidFill>
              <a:latin typeface="Calibri"/>
              <a:ea typeface="Calibri"/>
              <a:cs typeface="Calibri"/>
              <a:sym typeface="Calibri"/>
            </a:endParaRPr>
          </a:p>
          <a:p>
            <a:pPr marL="0" marR="0" lvl="0" indent="0" algn="just" rtl="0">
              <a:spcBef>
                <a:spcPts val="0"/>
              </a:spcBef>
              <a:spcAft>
                <a:spcPts val="0"/>
              </a:spcAft>
              <a:buClr>
                <a:schemeClr val="dk1"/>
              </a:buClr>
              <a:buSzPts val="2000"/>
              <a:buFont typeface="Noto Sans Symbols"/>
              <a:buNone/>
            </a:pPr>
            <a:r>
              <a:rPr lang="fr-FR" sz="2000">
                <a:solidFill>
                  <a:schemeClr val="dk1"/>
                </a:solidFill>
                <a:latin typeface="Times New Roman"/>
                <a:ea typeface="Times New Roman"/>
                <a:cs typeface="Times New Roman"/>
                <a:sym typeface="Times New Roman"/>
              </a:rPr>
              <a:t>	</a:t>
            </a:r>
            <a:r>
              <a:rPr lang="fr-FR" sz="2400">
                <a:solidFill>
                  <a:schemeClr val="dk1"/>
                </a:solidFill>
                <a:latin typeface="Calibri"/>
                <a:ea typeface="Calibri"/>
                <a:cs typeface="Calibri"/>
                <a:sym typeface="Calibri"/>
              </a:rPr>
              <a:t>$   </a:t>
            </a:r>
            <a:r>
              <a:rPr lang="fr-FR" sz="2400" b="1">
                <a:solidFill>
                  <a:schemeClr val="dk1"/>
                </a:solidFill>
                <a:latin typeface="Calibri"/>
                <a:ea typeface="Calibri"/>
                <a:cs typeface="Calibri"/>
                <a:sym typeface="Calibri"/>
              </a:rPr>
              <a:t>chown</a:t>
            </a:r>
            <a:r>
              <a:rPr lang="fr-FR" sz="2400">
                <a:solidFill>
                  <a:schemeClr val="dk1"/>
                </a:solidFill>
                <a:latin typeface="Calibri"/>
                <a:ea typeface="Calibri"/>
                <a:cs typeface="Calibri"/>
                <a:sym typeface="Calibri"/>
              </a:rPr>
              <a:t>   </a:t>
            </a:r>
            <a:r>
              <a:rPr lang="fr-FR" sz="2400">
                <a:solidFill>
                  <a:srgbClr val="1C4587"/>
                </a:solidFill>
                <a:latin typeface="Calibri"/>
                <a:ea typeface="Calibri"/>
                <a:cs typeface="Calibri"/>
                <a:sym typeface="Calibri"/>
              </a:rPr>
              <a:t>nouveau-propriétaire  </a:t>
            </a:r>
            <a:r>
              <a:rPr lang="fr-FR" sz="2400">
                <a:solidFill>
                  <a:schemeClr val="dk1"/>
                </a:solidFill>
                <a:latin typeface="Calibri"/>
                <a:ea typeface="Calibri"/>
                <a:cs typeface="Calibri"/>
                <a:sym typeface="Calibri"/>
              </a:rPr>
              <a:t>  </a:t>
            </a:r>
            <a:r>
              <a:rPr lang="fr-FR" sz="2400">
                <a:solidFill>
                  <a:srgbClr val="990000"/>
                </a:solidFill>
                <a:latin typeface="Calibri"/>
                <a:ea typeface="Calibri"/>
                <a:cs typeface="Calibri"/>
                <a:sym typeface="Calibri"/>
              </a:rPr>
              <a:t>nom-fichier</a:t>
            </a:r>
            <a:endParaRPr>
              <a:solidFill>
                <a:srgbClr val="990000"/>
              </a:solidFill>
            </a:endParaRPr>
          </a:p>
        </p:txBody>
      </p:sp>
      <p:sp>
        <p:nvSpPr>
          <p:cNvPr id="1159" name="Google Shape;1159;p9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82</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164"/>
        <p:cNvGrpSpPr/>
        <p:nvPr/>
      </p:nvGrpSpPr>
      <p:grpSpPr>
        <a:xfrm>
          <a:off x="0" y="0"/>
          <a:ext cx="0" cy="0"/>
          <a:chOff x="0" y="0"/>
          <a:chExt cx="0" cy="0"/>
        </a:xfrm>
      </p:grpSpPr>
      <p:sp>
        <p:nvSpPr>
          <p:cNvPr id="1165" name="Google Shape;1165;p92"/>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a:p>
        </p:txBody>
      </p:sp>
      <p:sp>
        <p:nvSpPr>
          <p:cNvPr id="1166" name="Google Shape;1166;p92"/>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3: Droits d’accès aux fichiers</a:t>
            </a:r>
            <a:endParaRPr/>
          </a:p>
        </p:txBody>
      </p:sp>
      <p:sp>
        <p:nvSpPr>
          <p:cNvPr id="1167" name="Google Shape;1167;p92"/>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Changer le propriétaire et le groupe (1)</a:t>
            </a:r>
            <a:endParaRPr/>
          </a:p>
        </p:txBody>
      </p:sp>
      <p:sp>
        <p:nvSpPr>
          <p:cNvPr id="1168" name="Google Shape;1168;p92"/>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169" name="Google Shape;1169;p92"/>
          <p:cNvSpPr/>
          <p:nvPr/>
        </p:nvSpPr>
        <p:spPr>
          <a:xfrm>
            <a:off x="387521" y="1361992"/>
            <a:ext cx="8501100" cy="2248200"/>
          </a:xfrm>
          <a:prstGeom prst="rect">
            <a:avLst/>
          </a:prstGeom>
          <a:noFill/>
          <a:ln>
            <a:noFill/>
          </a:ln>
        </p:spPr>
        <p:txBody>
          <a:bodyPr spcFirstLastPara="1" wrap="square" lIns="91425" tIns="45700" rIns="91425" bIns="45700" anchor="t" anchorCtr="0">
            <a:noAutofit/>
          </a:bodyPr>
          <a:lstStyle/>
          <a:p>
            <a:pPr marL="282575" marR="0" lvl="0" indent="-282575" algn="just" rtl="0">
              <a:lnSpc>
                <a:spcPct val="80000"/>
              </a:lnSpc>
              <a:spcBef>
                <a:spcPts val="0"/>
              </a:spcBef>
              <a:spcAft>
                <a:spcPts val="0"/>
              </a:spcAft>
              <a:buClr>
                <a:srgbClr val="006666"/>
              </a:buClr>
              <a:buSzPts val="1400"/>
              <a:buFont typeface="Noto Sans Symbols"/>
              <a:buChar char="❖"/>
            </a:pPr>
            <a:r>
              <a:rPr lang="fr-FR" sz="2000">
                <a:solidFill>
                  <a:schemeClr val="dk1"/>
                </a:solidFill>
                <a:latin typeface="Calibri"/>
                <a:ea typeface="Calibri"/>
                <a:cs typeface="Calibri"/>
                <a:sym typeface="Calibri"/>
              </a:rPr>
              <a:t>Dans le même ordre d'idée vous pouvez changer le groupe.</a:t>
            </a:r>
            <a:endParaRPr/>
          </a:p>
          <a:p>
            <a:pPr marL="282575" marR="0" lvl="0" indent="-282575" algn="just" rtl="0">
              <a:lnSpc>
                <a:spcPct val="80000"/>
              </a:lnSpc>
              <a:spcBef>
                <a:spcPts val="475"/>
              </a:spcBef>
              <a:spcAft>
                <a:spcPts val="0"/>
              </a:spcAft>
              <a:buNone/>
            </a:pPr>
            <a:endParaRPr sz="2000">
              <a:solidFill>
                <a:schemeClr val="dk1"/>
              </a:solidFill>
              <a:latin typeface="Calibri"/>
              <a:ea typeface="Calibri"/>
              <a:cs typeface="Calibri"/>
              <a:sym typeface="Calibri"/>
            </a:endParaRPr>
          </a:p>
          <a:p>
            <a:pPr marL="282575" marR="0" lvl="0" indent="-282575" algn="just" rtl="0">
              <a:lnSpc>
                <a:spcPct val="80000"/>
              </a:lnSpc>
              <a:spcBef>
                <a:spcPts val="475"/>
              </a:spcBef>
              <a:spcAft>
                <a:spcPts val="0"/>
              </a:spcAft>
              <a:buClr>
                <a:srgbClr val="006666"/>
              </a:buClr>
              <a:buSzPts val="1680"/>
              <a:buFont typeface="Noto Sans Symbols"/>
              <a:buChar char="❖"/>
            </a:pPr>
            <a:r>
              <a:rPr lang="fr-FR" sz="2400" b="1" u="sng">
                <a:solidFill>
                  <a:schemeClr val="dk1"/>
                </a:solidFill>
                <a:latin typeface="Calibri"/>
                <a:ea typeface="Calibri"/>
                <a:cs typeface="Calibri"/>
                <a:sym typeface="Calibri"/>
              </a:rPr>
              <a:t>Syntaxe :</a:t>
            </a:r>
            <a:endParaRPr/>
          </a:p>
          <a:p>
            <a:pPr marL="282575" marR="0" lvl="0" indent="-282575" algn="just" rtl="0">
              <a:lnSpc>
                <a:spcPct val="80000"/>
              </a:lnSpc>
              <a:spcBef>
                <a:spcPts val="475"/>
              </a:spcBef>
              <a:spcAft>
                <a:spcPts val="0"/>
              </a:spcAft>
              <a:buNone/>
            </a:pPr>
            <a:endParaRPr sz="1800" b="1" u="sng">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000"/>
              <a:buFont typeface="Noto Sans Symbols"/>
              <a:buNone/>
            </a:pPr>
            <a:r>
              <a:rPr lang="fr-FR" sz="2000">
                <a:solidFill>
                  <a:schemeClr val="dk1"/>
                </a:solidFill>
                <a:latin typeface="Calibri"/>
                <a:ea typeface="Calibri"/>
                <a:cs typeface="Calibri"/>
                <a:sym typeface="Calibri"/>
              </a:rPr>
              <a:t>	</a:t>
            </a:r>
            <a:r>
              <a:rPr lang="fr-FR" sz="2400">
                <a:solidFill>
                  <a:schemeClr val="dk1"/>
                </a:solidFill>
                <a:latin typeface="Calibri"/>
                <a:ea typeface="Calibri"/>
                <a:cs typeface="Calibri"/>
                <a:sym typeface="Calibri"/>
              </a:rPr>
              <a:t>$  </a:t>
            </a:r>
            <a:r>
              <a:rPr lang="fr-FR" sz="2400" b="1">
                <a:solidFill>
                  <a:schemeClr val="dk1"/>
                </a:solidFill>
                <a:latin typeface="Calibri"/>
                <a:ea typeface="Calibri"/>
                <a:cs typeface="Calibri"/>
                <a:sym typeface="Calibri"/>
              </a:rPr>
              <a:t>chgrp</a:t>
            </a:r>
            <a:r>
              <a:rPr lang="fr-FR" sz="2400">
                <a:solidFill>
                  <a:schemeClr val="dk1"/>
                </a:solidFill>
                <a:latin typeface="Calibri"/>
                <a:ea typeface="Calibri"/>
                <a:cs typeface="Calibri"/>
                <a:sym typeface="Calibri"/>
              </a:rPr>
              <a:t>   nouveau-groupe    nom-fichier</a:t>
            </a:r>
            <a:endParaRPr/>
          </a:p>
          <a:p>
            <a:pPr marL="0" marR="0" lvl="0" indent="0" algn="l" rtl="0">
              <a:spcBef>
                <a:spcPts val="0"/>
              </a:spcBef>
              <a:spcAft>
                <a:spcPts val="0"/>
              </a:spcAft>
              <a:buClr>
                <a:schemeClr val="dk1"/>
              </a:buClr>
              <a:buSzPts val="1800"/>
              <a:buFont typeface="Noto Sans Symbols"/>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Noto Sans Symbols"/>
              <a:buNone/>
            </a:pPr>
            <a:r>
              <a:rPr lang="fr-FR" sz="2000">
                <a:solidFill>
                  <a:schemeClr val="dk1"/>
                </a:solidFill>
                <a:latin typeface="Calibri"/>
                <a:ea typeface="Calibri"/>
                <a:cs typeface="Calibri"/>
                <a:sym typeface="Calibri"/>
              </a:rPr>
              <a:t>(Ces deux commandes ne sont utilisables que si on est propriétaire du fichier.)</a:t>
            </a:r>
            <a:endParaRPr/>
          </a:p>
        </p:txBody>
      </p:sp>
      <p:sp>
        <p:nvSpPr>
          <p:cNvPr id="1170" name="Google Shape;1170;p9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83</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sp>
        <p:nvSpPr>
          <p:cNvPr id="1175" name="Google Shape;1175;p93"/>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176" name="Google Shape;1176;p93"/>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4: Redirection des Entrées / Sorties</a:t>
            </a:r>
            <a:endParaRPr sz="1800">
              <a:solidFill>
                <a:srgbClr val="366092"/>
              </a:solidFill>
              <a:latin typeface="Calibri"/>
              <a:ea typeface="Calibri"/>
              <a:cs typeface="Calibri"/>
              <a:sym typeface="Calibri"/>
            </a:endParaRPr>
          </a:p>
        </p:txBody>
      </p:sp>
      <p:sp>
        <p:nvSpPr>
          <p:cNvPr id="1177" name="Google Shape;1177;p93"/>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178" name="Google Shape;1178;p93"/>
          <p:cNvSpPr txBox="1"/>
          <p:nvPr/>
        </p:nvSpPr>
        <p:spPr>
          <a:xfrm>
            <a:off x="71406" y="2928934"/>
            <a:ext cx="8786874" cy="642942"/>
          </a:xfrm>
          <a:prstGeom prst="rect">
            <a:avLst/>
          </a:prstGeom>
          <a:solidFill>
            <a:schemeClr val="lt1"/>
          </a:solidFill>
          <a:ln>
            <a:noFill/>
          </a:ln>
        </p:spPr>
        <p:txBody>
          <a:bodyPr spcFirstLastPara="1" wrap="square" lIns="91425" tIns="45700" rIns="91425" bIns="45700" anchor="ctr" anchorCtr="0">
            <a:normAutofit fontScale="92500" lnSpcReduction="20000"/>
          </a:bodyPr>
          <a:lstStyle/>
          <a:p>
            <a:pPr marL="0" marR="0" lvl="0" indent="0" algn="ctr" rtl="0">
              <a:lnSpc>
                <a:spcPct val="100000"/>
              </a:lnSpc>
              <a:spcBef>
                <a:spcPts val="0"/>
              </a:spcBef>
              <a:spcAft>
                <a:spcPts val="0"/>
              </a:spcAft>
              <a:buClr>
                <a:srgbClr val="366092"/>
              </a:buClr>
              <a:buSzPct val="100000"/>
              <a:buFont typeface="Calibri"/>
              <a:buNone/>
            </a:pPr>
            <a:r>
              <a:rPr lang="fr-FR" sz="4400" b="0" i="0" u="none" strike="noStrike" cap="none">
                <a:solidFill>
                  <a:srgbClr val="366092"/>
                </a:solidFill>
                <a:latin typeface="Calibri"/>
                <a:ea typeface="Calibri"/>
                <a:cs typeface="Calibri"/>
                <a:sym typeface="Calibri"/>
              </a:rPr>
              <a:t>Redirection des Entrées/Sorties </a:t>
            </a:r>
            <a:endParaRPr sz="4400" b="0" i="0" u="none" strike="noStrike" cap="none">
              <a:solidFill>
                <a:srgbClr val="366092"/>
              </a:solidFill>
              <a:latin typeface="Calibri"/>
              <a:ea typeface="Calibri"/>
              <a:cs typeface="Calibri"/>
              <a:sym typeface="Calibri"/>
            </a:endParaRPr>
          </a:p>
        </p:txBody>
      </p:sp>
      <p:sp>
        <p:nvSpPr>
          <p:cNvPr id="1179" name="Google Shape;1179;p9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84</a:t>
            </a:fld>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1184" name="Google Shape;1184;p94"/>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185" name="Google Shape;1185;p94"/>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4: Redirection des Entrées / Sorties</a:t>
            </a:r>
            <a:endParaRPr sz="1800">
              <a:solidFill>
                <a:srgbClr val="366092"/>
              </a:solidFill>
              <a:latin typeface="Calibri"/>
              <a:ea typeface="Calibri"/>
              <a:cs typeface="Calibri"/>
              <a:sym typeface="Calibri"/>
            </a:endParaRPr>
          </a:p>
        </p:txBody>
      </p:sp>
      <p:sp>
        <p:nvSpPr>
          <p:cNvPr id="1186" name="Google Shape;1186;p94"/>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Les entrées / sorties </a:t>
            </a:r>
            <a:endParaRPr sz="2400">
              <a:solidFill>
                <a:srgbClr val="0070C0"/>
              </a:solidFill>
              <a:latin typeface="Calibri"/>
              <a:ea typeface="Calibri"/>
              <a:cs typeface="Calibri"/>
              <a:sym typeface="Calibri"/>
            </a:endParaRPr>
          </a:p>
        </p:txBody>
      </p:sp>
      <p:sp>
        <p:nvSpPr>
          <p:cNvPr id="1187" name="Google Shape;1187;p94"/>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188" name="Google Shape;1188;p94"/>
          <p:cNvSpPr/>
          <p:nvPr/>
        </p:nvSpPr>
        <p:spPr>
          <a:xfrm>
            <a:off x="714348" y="2036311"/>
            <a:ext cx="7715304" cy="27669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400" dirty="0">
                <a:solidFill>
                  <a:schemeClr val="dk1"/>
                </a:solidFill>
                <a:latin typeface="Calibri"/>
                <a:ea typeface="Calibri"/>
                <a:cs typeface="Calibri"/>
                <a:sym typeface="Calibri"/>
              </a:rPr>
              <a:t>Il y a trois sortes d'entrées sorties ou flux de données : </a:t>
            </a:r>
            <a:endParaRPr dirty="0"/>
          </a:p>
          <a:p>
            <a:pPr marL="282575" marR="0" lvl="0" indent="-193675" algn="just" rtl="0">
              <a:lnSpc>
                <a:spcPct val="80000"/>
              </a:lnSpc>
              <a:spcBef>
                <a:spcPts val="475"/>
              </a:spcBef>
              <a:spcAft>
                <a:spcPts val="0"/>
              </a:spcAft>
              <a:buClr>
                <a:srgbClr val="006666"/>
              </a:buClr>
              <a:buSzPts val="1400"/>
              <a:buFont typeface="Noto Sans Symbols"/>
              <a:buNone/>
            </a:pPr>
            <a:endParaRPr sz="2000" dirty="0">
              <a:solidFill>
                <a:schemeClr val="dk1"/>
              </a:solidFill>
              <a:latin typeface="Calibri"/>
              <a:ea typeface="Calibri"/>
              <a:cs typeface="Calibri"/>
              <a:sym typeface="Calibri"/>
            </a:endParaRPr>
          </a:p>
          <a:p>
            <a:pPr marL="282575" lvl="0" indent="-282575" algn="just">
              <a:lnSpc>
                <a:spcPct val="80000"/>
              </a:lnSpc>
              <a:spcBef>
                <a:spcPts val="475"/>
              </a:spcBef>
              <a:buClr>
                <a:srgbClr val="006666"/>
              </a:buClr>
              <a:buSzPts val="1400"/>
              <a:buFont typeface="Noto Sans Symbols"/>
              <a:buChar char="❖"/>
            </a:pPr>
            <a:r>
              <a:rPr lang="en-US" sz="2000" dirty="0"/>
              <a:t>standard </a:t>
            </a:r>
            <a:r>
              <a:rPr lang="en-US" sz="2000" dirty="0" smtClean="0"/>
              <a:t>input(0): </a:t>
            </a:r>
            <a:r>
              <a:rPr lang="fr-FR" sz="2000" dirty="0" smtClean="0">
                <a:solidFill>
                  <a:schemeClr val="dk1"/>
                </a:solidFill>
                <a:latin typeface="Calibri"/>
                <a:ea typeface="Calibri"/>
                <a:cs typeface="Calibri"/>
                <a:sym typeface="Calibri"/>
              </a:rPr>
              <a:t>Le </a:t>
            </a:r>
            <a:r>
              <a:rPr lang="fr-FR" sz="2000" dirty="0">
                <a:solidFill>
                  <a:schemeClr val="dk1"/>
                </a:solidFill>
                <a:latin typeface="Calibri"/>
                <a:ea typeface="Calibri"/>
                <a:cs typeface="Calibri"/>
                <a:sym typeface="Calibri"/>
              </a:rPr>
              <a:t>premier est l'entrée standard, c'est à dire ce que vous saisissez au clavier.</a:t>
            </a:r>
            <a:endParaRPr dirty="0"/>
          </a:p>
          <a:p>
            <a:pPr marL="282575" marR="0" lvl="0" indent="-282575" algn="just" rtl="0">
              <a:lnSpc>
                <a:spcPct val="80000"/>
              </a:lnSpc>
              <a:spcBef>
                <a:spcPts val="475"/>
              </a:spcBef>
              <a:spcAft>
                <a:spcPts val="0"/>
              </a:spcAft>
              <a:buNone/>
            </a:pPr>
            <a:endParaRPr sz="800" dirty="0">
              <a:solidFill>
                <a:schemeClr val="dk1"/>
              </a:solidFill>
              <a:latin typeface="Calibri"/>
              <a:ea typeface="Calibri"/>
              <a:cs typeface="Calibri"/>
              <a:sym typeface="Calibri"/>
            </a:endParaRPr>
          </a:p>
          <a:p>
            <a:pPr marL="282575" lvl="0" indent="-282575" algn="just">
              <a:lnSpc>
                <a:spcPct val="80000"/>
              </a:lnSpc>
              <a:spcBef>
                <a:spcPts val="475"/>
              </a:spcBef>
              <a:buClr>
                <a:srgbClr val="006666"/>
              </a:buClr>
              <a:buSzPts val="1400"/>
              <a:buFont typeface="Noto Sans Symbols"/>
              <a:buChar char="❖"/>
            </a:pPr>
            <a:r>
              <a:rPr lang="en-US" sz="2000" dirty="0"/>
              <a:t>standard </a:t>
            </a:r>
            <a:r>
              <a:rPr lang="en-US" sz="2000" dirty="0" smtClean="0"/>
              <a:t>output(1): </a:t>
            </a:r>
            <a:r>
              <a:rPr lang="fr-FR" sz="2000" dirty="0" smtClean="0">
                <a:solidFill>
                  <a:schemeClr val="dk1"/>
                </a:solidFill>
                <a:latin typeface="Calibri"/>
                <a:ea typeface="Calibri"/>
                <a:cs typeface="Calibri"/>
                <a:sym typeface="Calibri"/>
              </a:rPr>
              <a:t>Le </a:t>
            </a:r>
            <a:r>
              <a:rPr lang="fr-FR" sz="2000" dirty="0">
                <a:solidFill>
                  <a:schemeClr val="dk1"/>
                </a:solidFill>
                <a:latin typeface="Calibri"/>
                <a:ea typeface="Calibri"/>
                <a:cs typeface="Calibri"/>
                <a:sym typeface="Calibri"/>
              </a:rPr>
              <a:t>deuxième est la sortie standard, c'est à dire l'écran, plus précisément le Shell.</a:t>
            </a:r>
            <a:endParaRPr dirty="0"/>
          </a:p>
          <a:p>
            <a:pPr marL="282575" marR="0" lvl="0" indent="-282575" algn="just" rtl="0">
              <a:lnSpc>
                <a:spcPct val="80000"/>
              </a:lnSpc>
              <a:spcBef>
                <a:spcPts val="475"/>
              </a:spcBef>
              <a:spcAft>
                <a:spcPts val="0"/>
              </a:spcAft>
              <a:buNone/>
            </a:pPr>
            <a:endParaRPr sz="800" dirty="0">
              <a:solidFill>
                <a:schemeClr val="dk1"/>
              </a:solidFill>
              <a:latin typeface="Calibri"/>
              <a:ea typeface="Calibri"/>
              <a:cs typeface="Calibri"/>
              <a:sym typeface="Calibri"/>
            </a:endParaRPr>
          </a:p>
          <a:p>
            <a:pPr marL="282575" indent="-282575" algn="just">
              <a:lnSpc>
                <a:spcPct val="80000"/>
              </a:lnSpc>
              <a:spcBef>
                <a:spcPts val="475"/>
              </a:spcBef>
              <a:buClr>
                <a:srgbClr val="006666"/>
              </a:buClr>
              <a:buSzPts val="1400"/>
              <a:buFont typeface="Noto Sans Symbols"/>
              <a:buChar char="❖"/>
            </a:pPr>
            <a:r>
              <a:rPr lang="en-US" sz="2000" dirty="0"/>
              <a:t>standard </a:t>
            </a:r>
            <a:r>
              <a:rPr lang="en-US" sz="2000" dirty="0" smtClean="0"/>
              <a:t>error(2): </a:t>
            </a:r>
            <a:r>
              <a:rPr lang="fr-FR" sz="2000" dirty="0" smtClean="0">
                <a:solidFill>
                  <a:schemeClr val="dk1"/>
                </a:solidFill>
                <a:latin typeface="Calibri"/>
                <a:ea typeface="Calibri"/>
                <a:cs typeface="Calibri"/>
                <a:sym typeface="Calibri"/>
              </a:rPr>
              <a:t>Le </a:t>
            </a:r>
            <a:r>
              <a:rPr lang="fr-FR" sz="2000" dirty="0">
                <a:solidFill>
                  <a:schemeClr val="dk1"/>
                </a:solidFill>
                <a:latin typeface="Calibri"/>
                <a:ea typeface="Calibri"/>
                <a:cs typeface="Calibri"/>
                <a:sym typeface="Calibri"/>
              </a:rPr>
              <a:t>troisième est la sortie standard des messages d'erreurs consécutifs à une commande, qui est généralement l'écran. </a:t>
            </a:r>
            <a:endParaRPr lang="fr-FR" sz="2000" dirty="0" smtClean="0">
              <a:solidFill>
                <a:schemeClr val="dk1"/>
              </a:solidFill>
              <a:latin typeface="Calibri"/>
              <a:ea typeface="Calibri"/>
              <a:cs typeface="Calibri"/>
              <a:sym typeface="Calibri"/>
            </a:endParaRPr>
          </a:p>
          <a:p>
            <a:pPr marL="282575" marR="0" lvl="0" indent="-282575" algn="just" rtl="0">
              <a:lnSpc>
                <a:spcPct val="80000"/>
              </a:lnSpc>
              <a:spcBef>
                <a:spcPts val="475"/>
              </a:spcBef>
              <a:spcAft>
                <a:spcPts val="0"/>
              </a:spcAft>
              <a:buClr>
                <a:srgbClr val="006666"/>
              </a:buClr>
              <a:buSzPts val="1400"/>
              <a:buFont typeface="Noto Sans Symbols"/>
              <a:buChar char="❖"/>
            </a:pPr>
            <a:endParaRPr lang="fr-FR" sz="2000" dirty="0">
              <a:solidFill>
                <a:schemeClr val="dk1"/>
              </a:solidFill>
              <a:latin typeface="Calibri"/>
              <a:cs typeface="Calibri"/>
              <a:sym typeface="Calibri"/>
            </a:endParaRPr>
          </a:p>
          <a:p>
            <a:pPr lvl="0" algn="just">
              <a:lnSpc>
                <a:spcPct val="80000"/>
              </a:lnSpc>
              <a:spcBef>
                <a:spcPts val="475"/>
              </a:spcBef>
              <a:buClr>
                <a:srgbClr val="006666"/>
              </a:buClr>
              <a:buSzPts val="1400"/>
            </a:pPr>
            <a:r>
              <a:rPr lang="en-US" dirty="0"/>
              <a:t> </a:t>
            </a:r>
            <a:endParaRPr dirty="0"/>
          </a:p>
        </p:txBody>
      </p:sp>
      <p:sp>
        <p:nvSpPr>
          <p:cNvPr id="1189" name="Google Shape;1189;p9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85</a:t>
            </a:fld>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1184" name="Google Shape;1184;p94"/>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185" name="Google Shape;1185;p94"/>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4: Redirection des Entrées / Sorties</a:t>
            </a:r>
            <a:endParaRPr sz="1800">
              <a:solidFill>
                <a:srgbClr val="366092"/>
              </a:solidFill>
              <a:latin typeface="Calibri"/>
              <a:ea typeface="Calibri"/>
              <a:cs typeface="Calibri"/>
              <a:sym typeface="Calibri"/>
            </a:endParaRPr>
          </a:p>
        </p:txBody>
      </p:sp>
      <p:sp>
        <p:nvSpPr>
          <p:cNvPr id="1186" name="Google Shape;1186;p94"/>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Les entrées / sorties </a:t>
            </a:r>
            <a:endParaRPr sz="2400">
              <a:solidFill>
                <a:srgbClr val="0070C0"/>
              </a:solidFill>
              <a:latin typeface="Calibri"/>
              <a:ea typeface="Calibri"/>
              <a:cs typeface="Calibri"/>
              <a:sym typeface="Calibri"/>
            </a:endParaRPr>
          </a:p>
        </p:txBody>
      </p:sp>
      <p:sp>
        <p:nvSpPr>
          <p:cNvPr id="1187" name="Google Shape;1187;p94"/>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188" name="Google Shape;1188;p94"/>
          <p:cNvSpPr/>
          <p:nvPr/>
        </p:nvSpPr>
        <p:spPr>
          <a:xfrm>
            <a:off x="714348" y="2036311"/>
            <a:ext cx="7715304" cy="27669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400" dirty="0">
                <a:solidFill>
                  <a:schemeClr val="dk1"/>
                </a:solidFill>
                <a:latin typeface="Calibri"/>
                <a:ea typeface="Calibri"/>
                <a:cs typeface="Calibri"/>
                <a:sym typeface="Calibri"/>
              </a:rPr>
              <a:t>Il y a trois sortes d'entrées sorties ou flux de données : </a:t>
            </a:r>
            <a:endParaRPr dirty="0"/>
          </a:p>
          <a:p>
            <a:pPr marL="282575" marR="0" lvl="0" indent="-193675" algn="just" rtl="0">
              <a:lnSpc>
                <a:spcPct val="80000"/>
              </a:lnSpc>
              <a:spcBef>
                <a:spcPts val="475"/>
              </a:spcBef>
              <a:spcAft>
                <a:spcPts val="0"/>
              </a:spcAft>
              <a:buClr>
                <a:srgbClr val="006666"/>
              </a:buClr>
              <a:buSzPts val="1400"/>
              <a:buFont typeface="Noto Sans Symbols"/>
              <a:buNone/>
            </a:pPr>
            <a:endParaRPr sz="2000" dirty="0">
              <a:solidFill>
                <a:schemeClr val="dk1"/>
              </a:solidFill>
              <a:latin typeface="Calibri"/>
              <a:ea typeface="Calibri"/>
              <a:cs typeface="Calibri"/>
              <a:sym typeface="Calibri"/>
            </a:endParaRPr>
          </a:p>
          <a:p>
            <a:pPr marL="282575" lvl="0" indent="-282575" algn="just">
              <a:lnSpc>
                <a:spcPct val="80000"/>
              </a:lnSpc>
              <a:spcBef>
                <a:spcPts val="475"/>
              </a:spcBef>
              <a:buClr>
                <a:srgbClr val="006666"/>
              </a:buClr>
              <a:buSzPts val="1400"/>
              <a:buFont typeface="Noto Sans Symbols"/>
              <a:buChar char="❖"/>
            </a:pPr>
            <a:r>
              <a:rPr lang="en-US" sz="2000" dirty="0"/>
              <a:t>standard </a:t>
            </a:r>
            <a:r>
              <a:rPr lang="en-US" sz="2000" dirty="0" smtClean="0"/>
              <a:t>input(0): </a:t>
            </a:r>
            <a:r>
              <a:rPr lang="fr-FR" sz="2000" dirty="0" smtClean="0">
                <a:solidFill>
                  <a:schemeClr val="dk1"/>
                </a:solidFill>
                <a:latin typeface="Calibri"/>
                <a:ea typeface="Calibri"/>
                <a:cs typeface="Calibri"/>
                <a:sym typeface="Calibri"/>
              </a:rPr>
              <a:t>Le </a:t>
            </a:r>
            <a:r>
              <a:rPr lang="fr-FR" sz="2000" dirty="0">
                <a:solidFill>
                  <a:schemeClr val="dk1"/>
                </a:solidFill>
                <a:latin typeface="Calibri"/>
                <a:ea typeface="Calibri"/>
                <a:cs typeface="Calibri"/>
                <a:sym typeface="Calibri"/>
              </a:rPr>
              <a:t>premier est l'entrée standard, c'est à dire ce que vous saisissez au clavier.</a:t>
            </a:r>
            <a:endParaRPr dirty="0"/>
          </a:p>
          <a:p>
            <a:pPr marL="282575" marR="0" lvl="0" indent="-282575" algn="just" rtl="0">
              <a:lnSpc>
                <a:spcPct val="80000"/>
              </a:lnSpc>
              <a:spcBef>
                <a:spcPts val="475"/>
              </a:spcBef>
              <a:spcAft>
                <a:spcPts val="0"/>
              </a:spcAft>
              <a:buNone/>
            </a:pPr>
            <a:endParaRPr sz="800" dirty="0">
              <a:solidFill>
                <a:schemeClr val="dk1"/>
              </a:solidFill>
              <a:latin typeface="Calibri"/>
              <a:ea typeface="Calibri"/>
              <a:cs typeface="Calibri"/>
              <a:sym typeface="Calibri"/>
            </a:endParaRPr>
          </a:p>
          <a:p>
            <a:pPr marL="282575" lvl="0" indent="-282575" algn="just">
              <a:lnSpc>
                <a:spcPct val="80000"/>
              </a:lnSpc>
              <a:spcBef>
                <a:spcPts val="475"/>
              </a:spcBef>
              <a:buClr>
                <a:srgbClr val="006666"/>
              </a:buClr>
              <a:buSzPts val="1400"/>
              <a:buFont typeface="Noto Sans Symbols"/>
              <a:buChar char="❖"/>
            </a:pPr>
            <a:r>
              <a:rPr lang="en-US" sz="2000" dirty="0"/>
              <a:t>standard </a:t>
            </a:r>
            <a:r>
              <a:rPr lang="en-US" sz="2000" dirty="0" smtClean="0"/>
              <a:t>output(1): </a:t>
            </a:r>
            <a:r>
              <a:rPr lang="fr-FR" sz="2000" dirty="0" smtClean="0">
                <a:solidFill>
                  <a:schemeClr val="dk1"/>
                </a:solidFill>
                <a:latin typeface="Calibri"/>
                <a:ea typeface="Calibri"/>
                <a:cs typeface="Calibri"/>
                <a:sym typeface="Calibri"/>
              </a:rPr>
              <a:t>Le </a:t>
            </a:r>
            <a:r>
              <a:rPr lang="fr-FR" sz="2000" dirty="0">
                <a:solidFill>
                  <a:schemeClr val="dk1"/>
                </a:solidFill>
                <a:latin typeface="Calibri"/>
                <a:ea typeface="Calibri"/>
                <a:cs typeface="Calibri"/>
                <a:sym typeface="Calibri"/>
              </a:rPr>
              <a:t>deuxième est la sortie standard, c'est à dire l'écran, plus précisément le Shell.</a:t>
            </a:r>
            <a:endParaRPr dirty="0"/>
          </a:p>
          <a:p>
            <a:pPr marL="282575" marR="0" lvl="0" indent="-282575" algn="just" rtl="0">
              <a:lnSpc>
                <a:spcPct val="80000"/>
              </a:lnSpc>
              <a:spcBef>
                <a:spcPts val="475"/>
              </a:spcBef>
              <a:spcAft>
                <a:spcPts val="0"/>
              </a:spcAft>
              <a:buNone/>
            </a:pPr>
            <a:endParaRPr sz="800" dirty="0">
              <a:solidFill>
                <a:schemeClr val="dk1"/>
              </a:solidFill>
              <a:latin typeface="Calibri"/>
              <a:ea typeface="Calibri"/>
              <a:cs typeface="Calibri"/>
              <a:sym typeface="Calibri"/>
            </a:endParaRPr>
          </a:p>
          <a:p>
            <a:pPr marL="282575" indent="-282575" algn="just">
              <a:lnSpc>
                <a:spcPct val="80000"/>
              </a:lnSpc>
              <a:spcBef>
                <a:spcPts val="475"/>
              </a:spcBef>
              <a:buClr>
                <a:srgbClr val="006666"/>
              </a:buClr>
              <a:buSzPts val="1400"/>
              <a:buFont typeface="Noto Sans Symbols"/>
              <a:buChar char="❖"/>
            </a:pPr>
            <a:r>
              <a:rPr lang="en-US" sz="2000" dirty="0"/>
              <a:t>standard </a:t>
            </a:r>
            <a:r>
              <a:rPr lang="en-US" sz="2000" dirty="0" smtClean="0"/>
              <a:t>error(2): </a:t>
            </a:r>
            <a:r>
              <a:rPr lang="fr-FR" sz="2000" dirty="0" smtClean="0">
                <a:solidFill>
                  <a:schemeClr val="dk1"/>
                </a:solidFill>
                <a:latin typeface="Calibri"/>
                <a:ea typeface="Calibri"/>
                <a:cs typeface="Calibri"/>
                <a:sym typeface="Calibri"/>
              </a:rPr>
              <a:t>Le </a:t>
            </a:r>
            <a:r>
              <a:rPr lang="fr-FR" sz="2000" dirty="0">
                <a:solidFill>
                  <a:schemeClr val="dk1"/>
                </a:solidFill>
                <a:latin typeface="Calibri"/>
                <a:ea typeface="Calibri"/>
                <a:cs typeface="Calibri"/>
                <a:sym typeface="Calibri"/>
              </a:rPr>
              <a:t>troisième est la sortie standard des messages d'erreurs consécutifs à une commande, qui est généralement l'écran. </a:t>
            </a:r>
            <a:endParaRPr lang="fr-FR" sz="2000" dirty="0" smtClean="0">
              <a:solidFill>
                <a:schemeClr val="dk1"/>
              </a:solidFill>
              <a:latin typeface="Calibri"/>
              <a:ea typeface="Calibri"/>
              <a:cs typeface="Calibri"/>
              <a:sym typeface="Calibri"/>
            </a:endParaRPr>
          </a:p>
          <a:p>
            <a:pPr marL="282575" marR="0" lvl="0" indent="-282575" algn="just" rtl="0">
              <a:lnSpc>
                <a:spcPct val="80000"/>
              </a:lnSpc>
              <a:spcBef>
                <a:spcPts val="475"/>
              </a:spcBef>
              <a:spcAft>
                <a:spcPts val="0"/>
              </a:spcAft>
              <a:buClr>
                <a:srgbClr val="006666"/>
              </a:buClr>
              <a:buSzPts val="1400"/>
              <a:buFont typeface="Noto Sans Symbols"/>
              <a:buChar char="❖"/>
            </a:pPr>
            <a:endParaRPr lang="fr-FR" sz="2000" dirty="0">
              <a:solidFill>
                <a:schemeClr val="dk1"/>
              </a:solidFill>
              <a:latin typeface="Calibri"/>
              <a:cs typeface="Calibri"/>
              <a:sym typeface="Calibri"/>
            </a:endParaRPr>
          </a:p>
          <a:p>
            <a:pPr lvl="0" algn="just">
              <a:lnSpc>
                <a:spcPct val="80000"/>
              </a:lnSpc>
              <a:spcBef>
                <a:spcPts val="475"/>
              </a:spcBef>
              <a:buClr>
                <a:srgbClr val="006666"/>
              </a:buClr>
              <a:buSzPts val="1400"/>
            </a:pPr>
            <a:r>
              <a:rPr lang="en-US" dirty="0"/>
              <a:t> </a:t>
            </a:r>
            <a:endParaRPr dirty="0"/>
          </a:p>
        </p:txBody>
      </p:sp>
      <p:sp>
        <p:nvSpPr>
          <p:cNvPr id="1189" name="Google Shape;1189;p9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86</a:t>
            </a:fld>
            <a:endParaRPr/>
          </a:p>
        </p:txBody>
      </p:sp>
    </p:spTree>
    <p:extLst>
      <p:ext uri="{BB962C8B-B14F-4D97-AF65-F5344CB8AC3E}">
        <p14:creationId xmlns:p14="http://schemas.microsoft.com/office/powerpoint/2010/main" val="110774951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95"/>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195" name="Google Shape;1195;p95"/>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4: Redirection des Entrées / Sorties</a:t>
            </a:r>
            <a:endParaRPr sz="1800">
              <a:solidFill>
                <a:srgbClr val="366092"/>
              </a:solidFill>
              <a:latin typeface="Calibri"/>
              <a:ea typeface="Calibri"/>
              <a:cs typeface="Calibri"/>
              <a:sym typeface="Calibri"/>
            </a:endParaRPr>
          </a:p>
        </p:txBody>
      </p:sp>
      <p:sp>
        <p:nvSpPr>
          <p:cNvPr id="1196" name="Google Shape;1196;p95"/>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Les entrées / sorties (2)</a:t>
            </a:r>
            <a:endParaRPr sz="2400">
              <a:solidFill>
                <a:srgbClr val="0070C0"/>
              </a:solidFill>
              <a:latin typeface="Calibri"/>
              <a:ea typeface="Calibri"/>
              <a:cs typeface="Calibri"/>
              <a:sym typeface="Calibri"/>
            </a:endParaRPr>
          </a:p>
        </p:txBody>
      </p:sp>
      <p:sp>
        <p:nvSpPr>
          <p:cNvPr id="1197" name="Google Shape;1197;p95"/>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198" name="Google Shape;1198;p95"/>
          <p:cNvSpPr/>
          <p:nvPr/>
        </p:nvSpPr>
        <p:spPr>
          <a:xfrm>
            <a:off x="500034" y="1394084"/>
            <a:ext cx="8215370" cy="434067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fr-FR" sz="2400">
                <a:solidFill>
                  <a:schemeClr val="dk1"/>
                </a:solidFill>
                <a:latin typeface="Calibri"/>
                <a:ea typeface="Calibri"/>
                <a:cs typeface="Calibri"/>
                <a:sym typeface="Calibri"/>
              </a:rPr>
              <a:t>Il est possible de rediriger les flux (en général vers ou depuis un fichier) :</a:t>
            </a:r>
            <a:endParaRPr/>
          </a:p>
          <a:p>
            <a:pPr marL="457200" marR="0" lvl="1" indent="0" algn="l" rtl="0">
              <a:lnSpc>
                <a:spcPct val="90000"/>
              </a:lnSpc>
              <a:spcBef>
                <a:spcPts val="600"/>
              </a:spcBef>
              <a:spcAft>
                <a:spcPts val="0"/>
              </a:spcAft>
              <a:buNone/>
            </a:pPr>
            <a:r>
              <a:rPr lang="fr-FR" sz="2000" b="0" i="0" u="none" strike="noStrike" cap="none">
                <a:solidFill>
                  <a:schemeClr val="dk1"/>
                </a:solidFill>
                <a:latin typeface="Calibri"/>
                <a:ea typeface="Calibri"/>
                <a:cs typeface="Calibri"/>
                <a:sym typeface="Calibri"/>
              </a:rPr>
              <a:t> &lt; : redirection de l'entrée standard</a:t>
            </a:r>
            <a:endParaRPr/>
          </a:p>
          <a:p>
            <a:pPr marL="457200" marR="0" lvl="1" indent="0" algn="l" rtl="0">
              <a:lnSpc>
                <a:spcPct val="90000"/>
              </a:lnSpc>
              <a:spcBef>
                <a:spcPts val="600"/>
              </a:spcBef>
              <a:spcAft>
                <a:spcPts val="0"/>
              </a:spcAft>
              <a:buNone/>
            </a:pPr>
            <a:r>
              <a:rPr lang="fr-FR" sz="2000" b="0" i="0" u="none" strike="noStrike" cap="none">
                <a:solidFill>
                  <a:schemeClr val="dk1"/>
                </a:solidFill>
                <a:latin typeface="Calibri"/>
                <a:ea typeface="Calibri"/>
                <a:cs typeface="Calibri"/>
                <a:sym typeface="Calibri"/>
              </a:rPr>
              <a:t> &gt; : redirection de la sortie standard</a:t>
            </a:r>
            <a:endParaRPr/>
          </a:p>
          <a:p>
            <a:pPr marL="457200" marR="0" lvl="1" indent="0" algn="l" rtl="0">
              <a:lnSpc>
                <a:spcPct val="90000"/>
              </a:lnSpc>
              <a:spcBef>
                <a:spcPts val="600"/>
              </a:spcBef>
              <a:spcAft>
                <a:spcPts val="0"/>
              </a:spcAft>
              <a:buNone/>
            </a:pPr>
            <a:r>
              <a:rPr lang="fr-FR" sz="2000" b="0" i="0" u="none" strike="noStrike" cap="none">
                <a:solidFill>
                  <a:schemeClr val="dk1"/>
                </a:solidFill>
                <a:latin typeface="Calibri"/>
                <a:ea typeface="Calibri"/>
                <a:cs typeface="Calibri"/>
                <a:sym typeface="Calibri"/>
              </a:rPr>
              <a:t> &gt;&gt; : redirection de la sortie standard à la fin d'un fichier</a:t>
            </a:r>
            <a:endParaRPr/>
          </a:p>
          <a:p>
            <a:pPr marL="0" marR="0" lvl="0" indent="0" algn="l" rtl="0">
              <a:lnSpc>
                <a:spcPct val="90000"/>
              </a:lnSpc>
              <a:spcBef>
                <a:spcPts val="600"/>
              </a:spcBef>
              <a:spcAft>
                <a:spcPts val="0"/>
              </a:spcAft>
              <a:buNone/>
            </a:pPr>
            <a:endParaRPr sz="800">
              <a:solidFill>
                <a:schemeClr val="dk1"/>
              </a:solidFill>
              <a:latin typeface="Calibri"/>
              <a:ea typeface="Calibri"/>
              <a:cs typeface="Calibri"/>
              <a:sym typeface="Calibri"/>
            </a:endParaRPr>
          </a:p>
          <a:p>
            <a:pPr marL="0" marR="0" lvl="0" indent="0" algn="l" rtl="0">
              <a:lnSpc>
                <a:spcPct val="90000"/>
              </a:lnSpc>
              <a:spcBef>
                <a:spcPts val="500"/>
              </a:spcBef>
              <a:spcAft>
                <a:spcPts val="0"/>
              </a:spcAft>
              <a:buNone/>
            </a:pPr>
            <a:r>
              <a:rPr lang="fr-FR" sz="2400" u="sng">
                <a:solidFill>
                  <a:schemeClr val="dk1"/>
                </a:solidFill>
                <a:latin typeface="Calibri"/>
                <a:ea typeface="Calibri"/>
                <a:cs typeface="Calibri"/>
                <a:sym typeface="Calibri"/>
              </a:rPr>
              <a:t>Exemple :</a:t>
            </a:r>
            <a:endParaRPr/>
          </a:p>
          <a:p>
            <a:pPr marL="0" marR="0" lvl="0" indent="0" algn="l" rtl="0">
              <a:lnSpc>
                <a:spcPct val="90000"/>
              </a:lnSpc>
              <a:spcBef>
                <a:spcPts val="500"/>
              </a:spcBef>
              <a:spcAft>
                <a:spcPts val="0"/>
              </a:spcAft>
              <a:buNone/>
            </a:pPr>
            <a:endParaRPr sz="900" u="sng">
              <a:solidFill>
                <a:schemeClr val="dk1"/>
              </a:solidFill>
              <a:latin typeface="Calibri"/>
              <a:ea typeface="Calibri"/>
              <a:cs typeface="Calibri"/>
              <a:sym typeface="Calibri"/>
            </a:endParaRPr>
          </a:p>
          <a:p>
            <a:pPr marL="282575" marR="0" lvl="0" indent="-282575" algn="just" rtl="0">
              <a:lnSpc>
                <a:spcPct val="80000"/>
              </a:lnSpc>
              <a:spcBef>
                <a:spcPts val="475"/>
              </a:spcBef>
              <a:spcAft>
                <a:spcPts val="0"/>
              </a:spcAft>
              <a:buClr>
                <a:srgbClr val="006666"/>
              </a:buClr>
              <a:buSzPts val="1400"/>
              <a:buFont typeface="Noto Sans Symbols"/>
              <a:buChar char="❖"/>
            </a:pPr>
            <a:r>
              <a:rPr lang="fr-FR" sz="2000">
                <a:solidFill>
                  <a:schemeClr val="dk1"/>
                </a:solidFill>
                <a:latin typeface="Calibri"/>
                <a:ea typeface="Calibri"/>
                <a:cs typeface="Calibri"/>
                <a:sym typeface="Calibri"/>
              </a:rPr>
              <a:t>ls -l /etc &gt; toto : redirection de stdout dans le fichier toto (si toto existe, il est écrasé)</a:t>
            </a:r>
            <a:endParaRPr/>
          </a:p>
          <a:p>
            <a:pPr marL="282575" marR="0" lvl="0" indent="-282575" algn="just" rtl="0">
              <a:lnSpc>
                <a:spcPct val="80000"/>
              </a:lnSpc>
              <a:spcBef>
                <a:spcPts val="475"/>
              </a:spcBef>
              <a:spcAft>
                <a:spcPts val="0"/>
              </a:spcAft>
              <a:buNone/>
            </a:pPr>
            <a:endParaRPr sz="800">
              <a:solidFill>
                <a:schemeClr val="dk1"/>
              </a:solidFill>
              <a:latin typeface="Calibri"/>
              <a:ea typeface="Calibri"/>
              <a:cs typeface="Calibri"/>
              <a:sym typeface="Calibri"/>
            </a:endParaRPr>
          </a:p>
          <a:p>
            <a:pPr marL="282575" marR="0" lvl="0" indent="-282575" algn="just" rtl="0">
              <a:lnSpc>
                <a:spcPct val="80000"/>
              </a:lnSpc>
              <a:spcBef>
                <a:spcPts val="475"/>
              </a:spcBef>
              <a:spcAft>
                <a:spcPts val="0"/>
              </a:spcAft>
              <a:buClr>
                <a:srgbClr val="006666"/>
              </a:buClr>
              <a:buSzPts val="1400"/>
              <a:buFont typeface="Noto Sans Symbols"/>
              <a:buChar char="❖"/>
            </a:pPr>
            <a:r>
              <a:rPr lang="fr-FR" sz="2000">
                <a:solidFill>
                  <a:schemeClr val="dk1"/>
                </a:solidFill>
                <a:latin typeface="Calibri"/>
                <a:ea typeface="Calibri"/>
                <a:cs typeface="Calibri"/>
                <a:sym typeface="Calibri"/>
              </a:rPr>
              <a:t>ls -l /bin &gt;&gt; toto : redirection de stdout à la fin du fichier toto (le fichier toto n'est pas écrasé)</a:t>
            </a:r>
            <a:endParaRPr/>
          </a:p>
          <a:p>
            <a:pPr marL="282575" marR="0" lvl="0" indent="-282575" algn="just" rtl="0">
              <a:lnSpc>
                <a:spcPct val="80000"/>
              </a:lnSpc>
              <a:spcBef>
                <a:spcPts val="475"/>
              </a:spcBef>
              <a:spcAft>
                <a:spcPts val="0"/>
              </a:spcAft>
              <a:buNone/>
            </a:pPr>
            <a:endParaRPr sz="800">
              <a:solidFill>
                <a:schemeClr val="dk1"/>
              </a:solidFill>
              <a:latin typeface="Calibri"/>
              <a:ea typeface="Calibri"/>
              <a:cs typeface="Calibri"/>
              <a:sym typeface="Calibri"/>
            </a:endParaRPr>
          </a:p>
          <a:p>
            <a:pPr marL="282575" marR="0" lvl="0" indent="-282575" algn="just" rtl="0">
              <a:lnSpc>
                <a:spcPct val="80000"/>
              </a:lnSpc>
              <a:spcBef>
                <a:spcPts val="475"/>
              </a:spcBef>
              <a:spcAft>
                <a:spcPts val="0"/>
              </a:spcAft>
              <a:buClr>
                <a:srgbClr val="006666"/>
              </a:buClr>
              <a:buSzPts val="1400"/>
              <a:buFont typeface="Noto Sans Symbols"/>
              <a:buChar char="❖"/>
            </a:pPr>
            <a:r>
              <a:rPr lang="fr-FR" sz="2000">
                <a:solidFill>
                  <a:schemeClr val="dk1"/>
                </a:solidFill>
                <a:latin typeface="Calibri"/>
                <a:ea typeface="Calibri"/>
                <a:cs typeface="Calibri"/>
                <a:sym typeface="Calibri"/>
              </a:rPr>
              <a:t>cat &lt; toto : redirection de l'entrée standard depuis le fichier toto</a:t>
            </a:r>
            <a:endParaRPr/>
          </a:p>
        </p:txBody>
      </p:sp>
      <p:sp>
        <p:nvSpPr>
          <p:cNvPr id="1199" name="Google Shape;1199;p9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87</a:t>
            </a:fld>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203"/>
        <p:cNvGrpSpPr/>
        <p:nvPr/>
      </p:nvGrpSpPr>
      <p:grpSpPr>
        <a:xfrm>
          <a:off x="0" y="0"/>
          <a:ext cx="0" cy="0"/>
          <a:chOff x="0" y="0"/>
          <a:chExt cx="0" cy="0"/>
        </a:xfrm>
      </p:grpSpPr>
      <p:sp>
        <p:nvSpPr>
          <p:cNvPr id="1204" name="Google Shape;1204;p96"/>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205" name="Google Shape;1205;p96"/>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4: Redirection des Entrées / Sorties</a:t>
            </a:r>
            <a:endParaRPr sz="1800">
              <a:solidFill>
                <a:srgbClr val="366092"/>
              </a:solidFill>
              <a:latin typeface="Calibri"/>
              <a:ea typeface="Calibri"/>
              <a:cs typeface="Calibri"/>
              <a:sym typeface="Calibri"/>
            </a:endParaRPr>
          </a:p>
        </p:txBody>
      </p:sp>
      <p:sp>
        <p:nvSpPr>
          <p:cNvPr id="1206" name="Google Shape;1206;p96"/>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Redirection des erreurs</a:t>
            </a:r>
            <a:endParaRPr sz="2400">
              <a:solidFill>
                <a:srgbClr val="0070C0"/>
              </a:solidFill>
              <a:latin typeface="Calibri"/>
              <a:ea typeface="Calibri"/>
              <a:cs typeface="Calibri"/>
              <a:sym typeface="Calibri"/>
            </a:endParaRPr>
          </a:p>
        </p:txBody>
      </p:sp>
      <p:sp>
        <p:nvSpPr>
          <p:cNvPr id="1207" name="Google Shape;1207;p96"/>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208" name="Google Shape;1208;p96"/>
          <p:cNvSpPr/>
          <p:nvPr/>
        </p:nvSpPr>
        <p:spPr>
          <a:xfrm>
            <a:off x="535747" y="1353465"/>
            <a:ext cx="8072400" cy="30777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fr-FR" sz="1800">
                <a:solidFill>
                  <a:schemeClr val="dk1"/>
                </a:solidFill>
                <a:latin typeface="Times New Roman"/>
                <a:ea typeface="Times New Roman"/>
                <a:cs typeface="Times New Roman"/>
                <a:sym typeface="Times New Roman"/>
              </a:rPr>
              <a:t>	</a:t>
            </a:r>
            <a:r>
              <a:rPr lang="fr-FR" sz="2000">
                <a:solidFill>
                  <a:schemeClr val="dk1"/>
                </a:solidFill>
                <a:latin typeface="Calibri"/>
                <a:ea typeface="Calibri"/>
                <a:cs typeface="Calibri"/>
                <a:sym typeface="Calibri"/>
              </a:rPr>
              <a:t>Par défaut les messages d'erreur s'affichent à l'écran (sortie standard par défaut), vous pouvez modifier ce comportement. On rappelle que la sortie d'erreur a pour code 2. Vous pouvez sauvegarder dans un fichier vos messages d'erreur, pour analyse ultérieure, en tapant :</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fr-FR" sz="1800">
                <a:solidFill>
                  <a:schemeClr val="dk1"/>
                </a:solidFill>
                <a:latin typeface="Times New Roman"/>
                <a:ea typeface="Times New Roman"/>
                <a:cs typeface="Times New Roman"/>
                <a:sym typeface="Times New Roman"/>
              </a:rPr>
              <a:t>		</a:t>
            </a:r>
            <a:r>
              <a:rPr lang="fr-FR" sz="2000">
                <a:solidFill>
                  <a:srgbClr val="366092"/>
                </a:solidFill>
                <a:latin typeface="Calibri"/>
                <a:ea typeface="Calibri"/>
                <a:cs typeface="Calibri"/>
                <a:sym typeface="Calibri"/>
              </a:rPr>
              <a:t> cat mon-fichier 2&gt; fichier-erreur</a:t>
            </a:r>
            <a:endParaRPr/>
          </a:p>
          <a:p>
            <a:pPr marL="0" marR="0" lvl="0" indent="0" algn="l" rtl="0">
              <a:spcBef>
                <a:spcPts val="0"/>
              </a:spcBef>
              <a:spcAft>
                <a:spcPts val="0"/>
              </a:spcAft>
              <a:buNone/>
            </a:pPr>
            <a:endParaRPr sz="800">
              <a:solidFill>
                <a:srgbClr val="366092"/>
              </a:solidFill>
              <a:latin typeface="Calibri"/>
              <a:ea typeface="Calibri"/>
              <a:cs typeface="Calibri"/>
              <a:sym typeface="Calibri"/>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			              ou</a:t>
            </a:r>
            <a:endParaRPr/>
          </a:p>
          <a:p>
            <a:pPr marL="0" marR="0" lvl="0" indent="0" algn="l" rtl="0">
              <a:spcBef>
                <a:spcPts val="0"/>
              </a:spcBef>
              <a:spcAft>
                <a:spcPts val="0"/>
              </a:spcAft>
              <a:buNone/>
            </a:pPr>
            <a:endParaRPr sz="800">
              <a:solidFill>
                <a:schemeClr val="dk1"/>
              </a:solidFill>
              <a:latin typeface="Calibri"/>
              <a:ea typeface="Calibri"/>
              <a:cs typeface="Calibri"/>
              <a:sym typeface="Calibri"/>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		</a:t>
            </a:r>
            <a:r>
              <a:rPr lang="fr-FR" sz="2000">
                <a:solidFill>
                  <a:srgbClr val="366092"/>
                </a:solidFill>
                <a:latin typeface="Calibri"/>
                <a:ea typeface="Calibri"/>
                <a:cs typeface="Calibri"/>
                <a:sym typeface="Calibri"/>
              </a:rPr>
              <a:t>cat mon-fichier &gt;&amp; fichier-erreur</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09" name="Google Shape;1209;p9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88</a:t>
            </a:fld>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213"/>
        <p:cNvGrpSpPr/>
        <p:nvPr/>
      </p:nvGrpSpPr>
      <p:grpSpPr>
        <a:xfrm>
          <a:off x="0" y="0"/>
          <a:ext cx="0" cy="0"/>
          <a:chOff x="0" y="0"/>
          <a:chExt cx="0" cy="0"/>
        </a:xfrm>
      </p:grpSpPr>
      <p:sp>
        <p:nvSpPr>
          <p:cNvPr id="1214" name="Google Shape;1214;p97"/>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215" name="Google Shape;1215;p97"/>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4: Redirection des Entrées / Sorties</a:t>
            </a:r>
            <a:endParaRPr sz="1800">
              <a:solidFill>
                <a:srgbClr val="366092"/>
              </a:solidFill>
              <a:latin typeface="Calibri"/>
              <a:ea typeface="Calibri"/>
              <a:cs typeface="Calibri"/>
              <a:sym typeface="Calibri"/>
            </a:endParaRPr>
          </a:p>
        </p:txBody>
      </p:sp>
      <p:sp>
        <p:nvSpPr>
          <p:cNvPr id="1216" name="Google Shape;1216;p97"/>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Les tubes (pipes)</a:t>
            </a:r>
            <a:endParaRPr sz="2400">
              <a:solidFill>
                <a:srgbClr val="0070C0"/>
              </a:solidFill>
              <a:latin typeface="Calibri"/>
              <a:ea typeface="Calibri"/>
              <a:cs typeface="Calibri"/>
              <a:sym typeface="Calibri"/>
            </a:endParaRPr>
          </a:p>
        </p:txBody>
      </p:sp>
      <p:sp>
        <p:nvSpPr>
          <p:cNvPr id="1217" name="Google Shape;1217;p97"/>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218" name="Google Shape;1218;p97"/>
          <p:cNvSpPr/>
          <p:nvPr/>
        </p:nvSpPr>
        <p:spPr>
          <a:xfrm>
            <a:off x="754986" y="1422914"/>
            <a:ext cx="7786800" cy="28161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fr-FR" sz="2000">
                <a:solidFill>
                  <a:schemeClr val="dk1"/>
                </a:solidFill>
                <a:latin typeface="Calibri"/>
                <a:ea typeface="Calibri"/>
                <a:cs typeface="Calibri"/>
                <a:sym typeface="Calibri"/>
              </a:rPr>
              <a:t>Un pipe (en français tube de communication) permet de rediriger la sortie d'une commande vers une autre. En d'autres termes, pour rediriger les résultats (la sortie) d'une commande, on a vu qu'on pouvait taper : </a:t>
            </a:r>
            <a:endParaRPr/>
          </a:p>
          <a:p>
            <a:pPr marL="0" marR="0" lvl="0" indent="0" algn="just" rtl="0">
              <a:spcBef>
                <a:spcPts val="0"/>
              </a:spcBef>
              <a:spcAft>
                <a:spcPts val="0"/>
              </a:spcAft>
              <a:buNone/>
            </a:pPr>
            <a:endParaRPr sz="900">
              <a:solidFill>
                <a:schemeClr val="dk1"/>
              </a:solidFill>
              <a:latin typeface="Calibri"/>
              <a:ea typeface="Calibri"/>
              <a:cs typeface="Calibri"/>
              <a:sym typeface="Calibri"/>
            </a:endParaRPr>
          </a:p>
          <a:p>
            <a:pPr marL="0" marR="0" lvl="0" indent="0" algn="just" rtl="0">
              <a:spcBef>
                <a:spcPts val="0"/>
              </a:spcBef>
              <a:spcAft>
                <a:spcPts val="0"/>
              </a:spcAft>
              <a:buNone/>
            </a:pPr>
            <a:r>
              <a:rPr lang="fr-FR" sz="2000" b="1">
                <a:solidFill>
                  <a:schemeClr val="dk1"/>
                </a:solidFill>
                <a:latin typeface="Calibri"/>
                <a:ea typeface="Calibri"/>
                <a:cs typeface="Calibri"/>
                <a:sym typeface="Calibri"/>
              </a:rPr>
              <a:t>commande1 &gt; sortie1 </a:t>
            </a:r>
            <a:r>
              <a:rPr lang="fr-FR" sz="2000">
                <a:solidFill>
                  <a:schemeClr val="dk1"/>
                </a:solidFill>
                <a:latin typeface="Calibri"/>
                <a:ea typeface="Calibri"/>
                <a:cs typeface="Calibri"/>
                <a:sym typeface="Calibri"/>
              </a:rPr>
              <a:t>On redirige cette sortie vers une autre commande, ça devient donc une entrée pour cette dernière commande, pour cela vous tapez : </a:t>
            </a:r>
            <a:endParaRPr/>
          </a:p>
          <a:p>
            <a:pPr marL="0" marR="0" lvl="0" indent="0" algn="just" rtl="0">
              <a:spcBef>
                <a:spcPts val="0"/>
              </a:spcBef>
              <a:spcAft>
                <a:spcPts val="0"/>
              </a:spcAft>
              <a:buNone/>
            </a:pPr>
            <a:endParaRPr sz="800">
              <a:solidFill>
                <a:schemeClr val="dk1"/>
              </a:solidFill>
              <a:latin typeface="Calibri"/>
              <a:ea typeface="Calibri"/>
              <a:cs typeface="Calibri"/>
              <a:sym typeface="Calibri"/>
            </a:endParaRPr>
          </a:p>
          <a:p>
            <a:pPr marL="0" marR="0" lvl="0" indent="0" algn="just" rtl="0">
              <a:spcBef>
                <a:spcPts val="0"/>
              </a:spcBef>
              <a:spcAft>
                <a:spcPts val="0"/>
              </a:spcAft>
              <a:buNone/>
            </a:pPr>
            <a:r>
              <a:rPr lang="fr-FR" sz="2000" b="1">
                <a:solidFill>
                  <a:schemeClr val="dk1"/>
                </a:solidFill>
                <a:latin typeface="Calibri"/>
                <a:ea typeface="Calibri"/>
                <a:cs typeface="Calibri"/>
                <a:sym typeface="Calibri"/>
              </a:rPr>
              <a:t>commande2 &lt; sortie1 </a:t>
            </a:r>
            <a:endParaRPr/>
          </a:p>
        </p:txBody>
      </p:sp>
      <p:sp>
        <p:nvSpPr>
          <p:cNvPr id="1219" name="Google Shape;1219;p9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89</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1"/>
          <p:cNvSpPr txBox="1">
            <a:spLocks noGrp="1"/>
          </p:cNvSpPr>
          <p:nvPr>
            <p:ph type="body" idx="1"/>
          </p:nvPr>
        </p:nvSpPr>
        <p:spPr>
          <a:xfrm>
            <a:off x="457200" y="1198975"/>
            <a:ext cx="8229600" cy="4694100"/>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115000"/>
              </a:lnSpc>
              <a:spcBef>
                <a:spcPts val="0"/>
              </a:spcBef>
              <a:spcAft>
                <a:spcPts val="0"/>
              </a:spcAft>
              <a:buNone/>
            </a:pPr>
            <a:r>
              <a:rPr lang="fr-FR" sz="2300">
                <a:latin typeface="Source Code Pro"/>
                <a:ea typeface="Source Code Pro"/>
                <a:cs typeface="Source Code Pro"/>
                <a:sym typeface="Source Code Pro"/>
              </a:rPr>
              <a:t>Au milieu des années 1990/début des années 2000</a:t>
            </a:r>
            <a:endParaRPr sz="2300">
              <a:latin typeface="Source Code Pro"/>
              <a:ea typeface="Source Code Pro"/>
              <a:cs typeface="Source Code Pro"/>
              <a:sym typeface="Source Code Pro"/>
            </a:endParaRPr>
          </a:p>
          <a:p>
            <a:pPr marL="457200" lvl="0" indent="0" algn="l" rtl="0">
              <a:lnSpc>
                <a:spcPct val="115000"/>
              </a:lnSpc>
              <a:spcBef>
                <a:spcPts val="0"/>
              </a:spcBef>
              <a:spcAft>
                <a:spcPts val="0"/>
              </a:spcAft>
              <a:buNone/>
            </a:pPr>
            <a:endParaRPr sz="2300">
              <a:latin typeface="Source Code Pro"/>
              <a:ea typeface="Source Code Pro"/>
              <a:cs typeface="Source Code Pro"/>
              <a:sym typeface="Source Code Pro"/>
            </a:endParaRPr>
          </a:p>
          <a:p>
            <a:pPr marL="457200" lvl="0" indent="-330835" algn="l" rtl="0">
              <a:lnSpc>
                <a:spcPct val="150000"/>
              </a:lnSpc>
              <a:spcBef>
                <a:spcPts val="0"/>
              </a:spcBef>
              <a:spcAft>
                <a:spcPts val="0"/>
              </a:spcAft>
              <a:buSzPct val="100000"/>
              <a:buFont typeface="Source Code Pro"/>
              <a:buChar char="•"/>
            </a:pPr>
            <a:r>
              <a:rPr lang="fr-FR" sz="2300">
                <a:latin typeface="Source Code Pro"/>
                <a:ea typeface="Source Code Pro"/>
                <a:cs typeface="Source Code Pro"/>
                <a:sym typeface="Source Code Pro"/>
              </a:rPr>
              <a:t>GNU/Linux commence à être adopté par le grand public, en particulier dans les cercles de recherche et universitaires en raison de similitudes structurelles avec Unix et BSD.</a:t>
            </a:r>
            <a:endParaRPr sz="2300">
              <a:latin typeface="Source Code Pro"/>
              <a:ea typeface="Source Code Pro"/>
              <a:cs typeface="Source Code Pro"/>
              <a:sym typeface="Source Code Pro"/>
            </a:endParaRPr>
          </a:p>
          <a:p>
            <a:pPr marL="457200" lvl="0" indent="-330835" algn="l" rtl="0">
              <a:lnSpc>
                <a:spcPct val="150000"/>
              </a:lnSpc>
              <a:spcBef>
                <a:spcPts val="0"/>
              </a:spcBef>
              <a:spcAft>
                <a:spcPts val="0"/>
              </a:spcAft>
              <a:buSzPct val="100000"/>
              <a:buFont typeface="Source Code Pro"/>
              <a:buChar char="•"/>
            </a:pPr>
            <a:r>
              <a:rPr lang="fr-FR" sz="2300">
                <a:latin typeface="Source Code Pro"/>
                <a:ea typeface="Source Code Pro"/>
                <a:cs typeface="Source Code Pro"/>
                <a:sym typeface="Source Code Pro"/>
              </a:rPr>
              <a:t>Gagne une part de marché importante des serveurs commerciaux.</a:t>
            </a:r>
            <a:endParaRPr sz="2300">
              <a:latin typeface="Source Code Pro"/>
              <a:ea typeface="Source Code Pro"/>
              <a:cs typeface="Source Code Pro"/>
              <a:sym typeface="Source Code Pro"/>
            </a:endParaRPr>
          </a:p>
          <a:p>
            <a:pPr marL="457200" lvl="0" indent="-330835" algn="l" rtl="0">
              <a:lnSpc>
                <a:spcPct val="150000"/>
              </a:lnSpc>
              <a:spcBef>
                <a:spcPts val="0"/>
              </a:spcBef>
              <a:spcAft>
                <a:spcPts val="0"/>
              </a:spcAft>
              <a:buSzPct val="100000"/>
              <a:buFont typeface="Source Code Pro"/>
              <a:buChar char="•"/>
            </a:pPr>
            <a:r>
              <a:rPr lang="fr-FR" sz="2300">
                <a:latin typeface="Source Code Pro"/>
                <a:ea typeface="Source Code Pro"/>
                <a:cs typeface="Source Code Pro"/>
                <a:sym typeface="Source Code Pro"/>
              </a:rPr>
              <a:t>Devient utilisable pour l’adoption sur ordinateur de bureau (Desktop)</a:t>
            </a:r>
            <a:endParaRPr sz="2300">
              <a:latin typeface="Source Code Pro"/>
              <a:ea typeface="Source Code Pro"/>
              <a:cs typeface="Source Code Pro"/>
              <a:sym typeface="Source Code Pro"/>
            </a:endParaRPr>
          </a:p>
          <a:p>
            <a:pPr marL="457200" lvl="0" indent="-330835" algn="l" rtl="0">
              <a:lnSpc>
                <a:spcPct val="150000"/>
              </a:lnSpc>
              <a:spcBef>
                <a:spcPts val="0"/>
              </a:spcBef>
              <a:spcAft>
                <a:spcPts val="0"/>
              </a:spcAft>
              <a:buSzPct val="100000"/>
              <a:buFont typeface="Source Code Pro"/>
              <a:buChar char="•"/>
            </a:pPr>
            <a:r>
              <a:rPr lang="fr-FR" sz="2300">
                <a:latin typeface="Source Code Pro"/>
                <a:ea typeface="Source Code Pro"/>
                <a:cs typeface="Source Code Pro"/>
                <a:sym typeface="Source Code Pro"/>
              </a:rPr>
              <a:t>Présent sur les gadgets ( les smartphones Android, les routeurs domestiques, les systèmes d'information automobiles…)</a:t>
            </a:r>
            <a:endParaRPr sz="2300">
              <a:latin typeface="Source Code Pro"/>
              <a:ea typeface="Source Code Pro"/>
              <a:cs typeface="Source Code Pro"/>
              <a:sym typeface="Source Code Pro"/>
            </a:endParaRPr>
          </a:p>
          <a:p>
            <a:pPr marL="457200" marR="63500" lvl="0" indent="0" algn="l" rtl="0">
              <a:lnSpc>
                <a:spcPct val="150000"/>
              </a:lnSpc>
              <a:spcBef>
                <a:spcPts val="0"/>
              </a:spcBef>
              <a:spcAft>
                <a:spcPts val="0"/>
              </a:spcAft>
              <a:buNone/>
            </a:pPr>
            <a:endParaRPr sz="1900">
              <a:latin typeface="Times New Roman"/>
              <a:ea typeface="Times New Roman"/>
              <a:cs typeface="Times New Roman"/>
              <a:sym typeface="Times New Roman"/>
            </a:endParaRPr>
          </a:p>
          <a:p>
            <a:pPr marL="342900" lvl="0" indent="0" algn="just" rtl="0">
              <a:lnSpc>
                <a:spcPct val="115000"/>
              </a:lnSpc>
              <a:spcBef>
                <a:spcPts val="400"/>
              </a:spcBef>
              <a:spcAft>
                <a:spcPts val="0"/>
              </a:spcAft>
              <a:buNone/>
            </a:pPr>
            <a:endParaRPr sz="2000">
              <a:latin typeface="Times New Roman"/>
              <a:ea typeface="Times New Roman"/>
              <a:cs typeface="Times New Roman"/>
              <a:sym typeface="Times New Roman"/>
            </a:endParaRPr>
          </a:p>
        </p:txBody>
      </p:sp>
      <p:sp>
        <p:nvSpPr>
          <p:cNvPr id="174" name="Google Shape;174;p21"/>
          <p:cNvSpPr/>
          <p:nvPr/>
        </p:nvSpPr>
        <p:spPr>
          <a:xfrm>
            <a:off x="142844" y="104604"/>
            <a:ext cx="3000300"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rgbClr val="FFFFFF"/>
                </a:solidFill>
                <a:latin typeface="Calibri"/>
                <a:ea typeface="Calibri"/>
                <a:cs typeface="Calibri"/>
                <a:sym typeface="Calibri"/>
              </a:rPr>
              <a:t>Linux </a:t>
            </a:r>
            <a:endParaRPr sz="1800" b="0" i="0" u="none" strike="noStrike" cap="none">
              <a:solidFill>
                <a:srgbClr val="FFFFFF"/>
              </a:solidFill>
              <a:latin typeface="Calibri"/>
              <a:ea typeface="Calibri"/>
              <a:cs typeface="Calibri"/>
              <a:sym typeface="Calibri"/>
            </a:endParaRPr>
          </a:p>
        </p:txBody>
      </p:sp>
      <p:sp>
        <p:nvSpPr>
          <p:cNvPr id="175" name="Google Shape;175;p21"/>
          <p:cNvSpPr/>
          <p:nvPr/>
        </p:nvSpPr>
        <p:spPr>
          <a:xfrm>
            <a:off x="3143240" y="71414"/>
            <a:ext cx="5857800"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366092"/>
                </a:solidFill>
                <a:latin typeface="Calibri"/>
                <a:ea typeface="Calibri"/>
                <a:cs typeface="Calibri"/>
                <a:sym typeface="Calibri"/>
              </a:rPr>
              <a:t>Chapitre 1: Présentation</a:t>
            </a:r>
            <a:endParaRPr sz="1800" b="0" i="0" u="none" strike="noStrike" cap="none">
              <a:solidFill>
                <a:srgbClr val="366092"/>
              </a:solidFill>
              <a:latin typeface="Calibri"/>
              <a:ea typeface="Calibri"/>
              <a:cs typeface="Calibri"/>
              <a:sym typeface="Calibri"/>
            </a:endParaRPr>
          </a:p>
        </p:txBody>
      </p:sp>
      <p:sp>
        <p:nvSpPr>
          <p:cNvPr id="176" name="Google Shape;176;p21"/>
          <p:cNvSpPr/>
          <p:nvPr/>
        </p:nvSpPr>
        <p:spPr>
          <a:xfrm>
            <a:off x="142844" y="428604"/>
            <a:ext cx="8858400" cy="428700"/>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1" i="0" u="none" strike="noStrike" cap="none">
                <a:solidFill>
                  <a:srgbClr val="0070C0"/>
                </a:solidFill>
                <a:latin typeface="Calibri"/>
                <a:ea typeface="Calibri"/>
                <a:cs typeface="Calibri"/>
                <a:sym typeface="Calibri"/>
              </a:rPr>
              <a:t>Historique d’UNIX</a:t>
            </a:r>
            <a:endParaRPr b="1"/>
          </a:p>
        </p:txBody>
      </p:sp>
      <p:sp>
        <p:nvSpPr>
          <p:cNvPr id="177" name="Google Shape;177;p21"/>
          <p:cNvSpPr/>
          <p:nvPr/>
        </p:nvSpPr>
        <p:spPr>
          <a:xfrm>
            <a:off x="142844" y="6357958"/>
            <a:ext cx="8858400" cy="285900"/>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fadeDir="5400012"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0" i="0" u="none" strike="noStrike" cap="none">
                <a:solidFill>
                  <a:srgbClr val="FFFFFF"/>
                </a:solidFill>
                <a:latin typeface="Calibri"/>
                <a:ea typeface="Calibri"/>
                <a:cs typeface="Calibri"/>
                <a:sym typeface="Calibri"/>
              </a:rPr>
              <a:t>		    					</a:t>
            </a:r>
            <a:endParaRPr sz="1400" b="0" i="0" u="none" strike="noStrike" cap="none">
              <a:solidFill>
                <a:srgbClr val="FFFFFF"/>
              </a:solidFill>
              <a:latin typeface="Calibri"/>
              <a:ea typeface="Calibri"/>
              <a:cs typeface="Calibri"/>
              <a:sym typeface="Calibri"/>
            </a:endParaRPr>
          </a:p>
        </p:txBody>
      </p:sp>
      <p:sp>
        <p:nvSpPr>
          <p:cNvPr id="178" name="Google Shape;178;p2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9</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223"/>
        <p:cNvGrpSpPr/>
        <p:nvPr/>
      </p:nvGrpSpPr>
      <p:grpSpPr>
        <a:xfrm>
          <a:off x="0" y="0"/>
          <a:ext cx="0" cy="0"/>
          <a:chOff x="0" y="0"/>
          <a:chExt cx="0" cy="0"/>
        </a:xfrm>
      </p:grpSpPr>
      <p:sp>
        <p:nvSpPr>
          <p:cNvPr id="1224" name="Google Shape;1224;p98"/>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225" name="Google Shape;1225;p98"/>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4: Redirection des Entrées / Sorties</a:t>
            </a:r>
            <a:endParaRPr sz="1800">
              <a:solidFill>
                <a:srgbClr val="366092"/>
              </a:solidFill>
              <a:latin typeface="Calibri"/>
              <a:ea typeface="Calibri"/>
              <a:cs typeface="Calibri"/>
              <a:sym typeface="Calibri"/>
            </a:endParaRPr>
          </a:p>
        </p:txBody>
      </p:sp>
      <p:sp>
        <p:nvSpPr>
          <p:cNvPr id="1226" name="Google Shape;1226;p98"/>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Les pipes (2)</a:t>
            </a:r>
            <a:endParaRPr/>
          </a:p>
        </p:txBody>
      </p:sp>
      <p:sp>
        <p:nvSpPr>
          <p:cNvPr id="1227" name="Google Shape;1227;p98"/>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228" name="Google Shape;1228;p98"/>
          <p:cNvSpPr txBox="1">
            <a:spLocks noGrp="1"/>
          </p:cNvSpPr>
          <p:nvPr>
            <p:ph type="body" idx="1"/>
          </p:nvPr>
        </p:nvSpPr>
        <p:spPr>
          <a:xfrm>
            <a:off x="179388" y="928688"/>
            <a:ext cx="8713787" cy="557212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fr-FR" sz="2000" dirty="0"/>
              <a:t>Il s’agit de rediriger la sortie d’une commande vers l’entrée d’une autre  avec l’opérateur « | »</a:t>
            </a:r>
            <a:endParaRPr dirty="0"/>
          </a:p>
          <a:p>
            <a:pPr marL="342900" lvl="0" indent="-342900" algn="l" rtl="0">
              <a:spcBef>
                <a:spcPts val="400"/>
              </a:spcBef>
              <a:spcAft>
                <a:spcPts val="0"/>
              </a:spcAft>
              <a:buClr>
                <a:schemeClr val="dk1"/>
              </a:buClr>
              <a:buSzPts val="2000"/>
              <a:buNone/>
            </a:pPr>
            <a:endParaRPr sz="2000" dirty="0"/>
          </a:p>
          <a:p>
            <a:pPr marL="342900" lvl="0" indent="-215900" algn="l" rtl="0">
              <a:spcBef>
                <a:spcPts val="400"/>
              </a:spcBef>
              <a:spcAft>
                <a:spcPts val="0"/>
              </a:spcAft>
              <a:buClr>
                <a:schemeClr val="dk1"/>
              </a:buClr>
              <a:buSzPts val="2000"/>
              <a:buNone/>
            </a:pPr>
            <a:endParaRPr sz="2000" dirty="0"/>
          </a:p>
          <a:p>
            <a:pPr marL="342900" lvl="0" indent="-342900" algn="l" rtl="0">
              <a:spcBef>
                <a:spcPts val="400"/>
              </a:spcBef>
              <a:spcAft>
                <a:spcPts val="0"/>
              </a:spcAft>
              <a:buClr>
                <a:schemeClr val="dk1"/>
              </a:buClr>
              <a:buSzPts val="2000"/>
              <a:buChar char="•"/>
            </a:pPr>
            <a:r>
              <a:rPr lang="fr-FR" sz="2000" dirty="0"/>
              <a:t>Élaborer des commandes complexes en une seule ligne</a:t>
            </a:r>
            <a:endParaRPr dirty="0"/>
          </a:p>
          <a:p>
            <a:pPr marL="742950" lvl="1" indent="-285750" algn="l" rtl="0">
              <a:spcBef>
                <a:spcPts val="440"/>
              </a:spcBef>
              <a:spcAft>
                <a:spcPts val="0"/>
              </a:spcAft>
              <a:buClr>
                <a:schemeClr val="dk1"/>
              </a:buClr>
              <a:buSzPts val="2200"/>
              <a:buChar char="–"/>
            </a:pPr>
            <a:r>
              <a:rPr lang="fr-FR" sz="2200" b="1" dirty="0"/>
              <a:t>Exemple : </a:t>
            </a:r>
            <a:r>
              <a:rPr lang="fr-FR" sz="2200" dirty="0"/>
              <a:t>Filtrer le résultat de la commande « </a:t>
            </a:r>
            <a:r>
              <a:rPr lang="fr-FR" sz="2200" dirty="0" err="1"/>
              <a:t>ls</a:t>
            </a:r>
            <a:r>
              <a:rPr lang="fr-FR" sz="2200" dirty="0"/>
              <a:t> » avec « </a:t>
            </a:r>
            <a:r>
              <a:rPr lang="fr-FR" sz="2200" dirty="0" err="1"/>
              <a:t>grep</a:t>
            </a:r>
            <a:r>
              <a:rPr lang="fr-FR" sz="2200" dirty="0"/>
              <a:t> »</a:t>
            </a:r>
            <a:endParaRPr dirty="0"/>
          </a:p>
          <a:p>
            <a:pPr marL="742950" lvl="1" indent="-158750" algn="l" rtl="0">
              <a:spcBef>
                <a:spcPts val="400"/>
              </a:spcBef>
              <a:spcAft>
                <a:spcPts val="0"/>
              </a:spcAft>
              <a:buClr>
                <a:schemeClr val="dk1"/>
              </a:buClr>
              <a:buSzPts val="2000"/>
              <a:buNone/>
            </a:pPr>
            <a:endParaRPr sz="2000" dirty="0">
              <a:latin typeface="Arial"/>
              <a:ea typeface="Arial"/>
              <a:cs typeface="Arial"/>
              <a:sym typeface="Arial"/>
            </a:endParaRPr>
          </a:p>
          <a:p>
            <a:pPr marL="1143000" lvl="2" indent="-101600" algn="l" rtl="0">
              <a:spcBef>
                <a:spcPts val="400"/>
              </a:spcBef>
              <a:spcAft>
                <a:spcPts val="0"/>
              </a:spcAft>
              <a:buClr>
                <a:schemeClr val="dk1"/>
              </a:buClr>
              <a:buSzPts val="2000"/>
              <a:buNone/>
            </a:pPr>
            <a:endParaRPr sz="2000" dirty="0"/>
          </a:p>
          <a:p>
            <a:pPr marL="1143000" lvl="2" indent="-228600" algn="l" rtl="0">
              <a:spcBef>
                <a:spcPts val="400"/>
              </a:spcBef>
              <a:spcAft>
                <a:spcPts val="0"/>
              </a:spcAft>
              <a:buClr>
                <a:schemeClr val="dk1"/>
              </a:buClr>
              <a:buSzPts val="2000"/>
              <a:buChar char="•"/>
            </a:pPr>
            <a:r>
              <a:rPr lang="fr-FR" sz="2000" dirty="0"/>
              <a:t>On obtient la liste des fichiers contenant « mp3 »</a:t>
            </a:r>
            <a:endParaRPr dirty="0"/>
          </a:p>
        </p:txBody>
      </p:sp>
      <p:sp>
        <p:nvSpPr>
          <p:cNvPr id="1229" name="Google Shape;1229;p98"/>
          <p:cNvSpPr/>
          <p:nvPr/>
        </p:nvSpPr>
        <p:spPr>
          <a:xfrm>
            <a:off x="2428875" y="1827201"/>
            <a:ext cx="1428750" cy="428625"/>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700" dirty="0">
                <a:solidFill>
                  <a:schemeClr val="dk1"/>
                </a:solidFill>
                <a:latin typeface="Arial"/>
                <a:ea typeface="Arial"/>
                <a:cs typeface="Arial"/>
                <a:sym typeface="Arial"/>
              </a:rPr>
              <a:t>commande1</a:t>
            </a:r>
            <a:endParaRPr sz="1300" dirty="0"/>
          </a:p>
        </p:txBody>
      </p:sp>
      <p:sp>
        <p:nvSpPr>
          <p:cNvPr id="1230" name="Google Shape;1230;p98"/>
          <p:cNvSpPr/>
          <p:nvPr/>
        </p:nvSpPr>
        <p:spPr>
          <a:xfrm>
            <a:off x="5214938" y="1827201"/>
            <a:ext cx="1428750" cy="428625"/>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700">
                <a:solidFill>
                  <a:schemeClr val="dk1"/>
                </a:solidFill>
                <a:latin typeface="Arial"/>
                <a:ea typeface="Arial"/>
                <a:cs typeface="Arial"/>
                <a:sym typeface="Arial"/>
              </a:rPr>
              <a:t>commande2</a:t>
            </a:r>
            <a:endParaRPr sz="1300"/>
          </a:p>
        </p:txBody>
      </p:sp>
      <p:cxnSp>
        <p:nvCxnSpPr>
          <p:cNvPr id="1231" name="Google Shape;1231;p98"/>
          <p:cNvCxnSpPr>
            <a:endCxn id="1230" idx="1"/>
          </p:cNvCxnSpPr>
          <p:nvPr/>
        </p:nvCxnSpPr>
        <p:spPr>
          <a:xfrm>
            <a:off x="3857738" y="2040014"/>
            <a:ext cx="1357200" cy="1500"/>
          </a:xfrm>
          <a:prstGeom prst="straightConnector1">
            <a:avLst/>
          </a:prstGeom>
          <a:noFill/>
          <a:ln w="15875" cap="flat" cmpd="sng">
            <a:solidFill>
              <a:srgbClr val="FF0000"/>
            </a:solidFill>
            <a:prstDash val="solid"/>
            <a:round/>
            <a:headEnd type="none" w="sm" len="sm"/>
            <a:tailEnd type="stealth" w="med" len="med"/>
          </a:ln>
        </p:spPr>
      </p:cxnSp>
      <p:sp>
        <p:nvSpPr>
          <p:cNvPr id="1232" name="Google Shape;1232;p98"/>
          <p:cNvSpPr txBox="1"/>
          <p:nvPr/>
        </p:nvSpPr>
        <p:spPr>
          <a:xfrm>
            <a:off x="3714750" y="1785926"/>
            <a:ext cx="857250" cy="3079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400" b="1">
                <a:solidFill>
                  <a:srgbClr val="FF0000"/>
                </a:solidFill>
                <a:latin typeface="Calibri"/>
                <a:ea typeface="Calibri"/>
                <a:cs typeface="Calibri"/>
                <a:sym typeface="Calibri"/>
              </a:rPr>
              <a:t>stdout</a:t>
            </a:r>
            <a:endParaRPr/>
          </a:p>
        </p:txBody>
      </p:sp>
      <p:sp>
        <p:nvSpPr>
          <p:cNvPr id="1233" name="Google Shape;1233;p98"/>
          <p:cNvSpPr txBox="1"/>
          <p:nvPr/>
        </p:nvSpPr>
        <p:spPr>
          <a:xfrm>
            <a:off x="4495800" y="1785926"/>
            <a:ext cx="857250" cy="3079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400" b="1">
                <a:solidFill>
                  <a:srgbClr val="FF0000"/>
                </a:solidFill>
                <a:latin typeface="Calibri"/>
                <a:ea typeface="Calibri"/>
                <a:cs typeface="Calibri"/>
                <a:sym typeface="Calibri"/>
              </a:rPr>
              <a:t>stdin</a:t>
            </a:r>
            <a:endParaRPr/>
          </a:p>
        </p:txBody>
      </p:sp>
      <p:cxnSp>
        <p:nvCxnSpPr>
          <p:cNvPr id="1234" name="Google Shape;1234;p98"/>
          <p:cNvCxnSpPr/>
          <p:nvPr/>
        </p:nvCxnSpPr>
        <p:spPr>
          <a:xfrm>
            <a:off x="2000250" y="2041514"/>
            <a:ext cx="428625" cy="1587"/>
          </a:xfrm>
          <a:prstGeom prst="straightConnector1">
            <a:avLst/>
          </a:prstGeom>
          <a:noFill/>
          <a:ln w="15875" cap="flat" cmpd="sng">
            <a:solidFill>
              <a:srgbClr val="FF0000"/>
            </a:solidFill>
            <a:prstDash val="solid"/>
            <a:round/>
            <a:headEnd type="none" w="sm" len="sm"/>
            <a:tailEnd type="stealth" w="med" len="med"/>
          </a:ln>
        </p:spPr>
      </p:cxnSp>
      <p:sp>
        <p:nvSpPr>
          <p:cNvPr id="1235" name="Google Shape;1235;p98"/>
          <p:cNvSpPr txBox="1"/>
          <p:nvPr/>
        </p:nvSpPr>
        <p:spPr>
          <a:xfrm>
            <a:off x="1643063" y="1804976"/>
            <a:ext cx="857250" cy="3079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400" b="1">
                <a:solidFill>
                  <a:srgbClr val="FF0000"/>
                </a:solidFill>
                <a:latin typeface="Calibri"/>
                <a:ea typeface="Calibri"/>
                <a:cs typeface="Calibri"/>
                <a:sym typeface="Calibri"/>
              </a:rPr>
              <a:t>stdin</a:t>
            </a:r>
            <a:endParaRPr sz="1400" b="1">
              <a:solidFill>
                <a:srgbClr val="FF0000"/>
              </a:solidFill>
              <a:latin typeface="Calibri"/>
              <a:ea typeface="Calibri"/>
              <a:cs typeface="Calibri"/>
              <a:sym typeface="Calibri"/>
            </a:endParaRPr>
          </a:p>
        </p:txBody>
      </p:sp>
      <p:cxnSp>
        <p:nvCxnSpPr>
          <p:cNvPr id="1236" name="Google Shape;1236;p98"/>
          <p:cNvCxnSpPr/>
          <p:nvPr/>
        </p:nvCxnSpPr>
        <p:spPr>
          <a:xfrm>
            <a:off x="6643688" y="2041514"/>
            <a:ext cx="785812" cy="1587"/>
          </a:xfrm>
          <a:prstGeom prst="straightConnector1">
            <a:avLst/>
          </a:prstGeom>
          <a:noFill/>
          <a:ln w="15875" cap="flat" cmpd="sng">
            <a:solidFill>
              <a:srgbClr val="FF0000"/>
            </a:solidFill>
            <a:prstDash val="solid"/>
            <a:round/>
            <a:headEnd type="none" w="sm" len="sm"/>
            <a:tailEnd type="stealth" w="med" len="med"/>
          </a:ln>
        </p:spPr>
      </p:cxnSp>
      <p:sp>
        <p:nvSpPr>
          <p:cNvPr id="1237" name="Google Shape;1237;p98"/>
          <p:cNvSpPr txBox="1"/>
          <p:nvPr/>
        </p:nvSpPr>
        <p:spPr>
          <a:xfrm>
            <a:off x="6534150" y="1790689"/>
            <a:ext cx="857250" cy="3063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400" b="1">
                <a:solidFill>
                  <a:srgbClr val="FF0000"/>
                </a:solidFill>
                <a:latin typeface="Calibri"/>
                <a:ea typeface="Calibri"/>
                <a:cs typeface="Calibri"/>
                <a:sym typeface="Calibri"/>
              </a:rPr>
              <a:t>stdout</a:t>
            </a:r>
            <a:endParaRPr/>
          </a:p>
        </p:txBody>
      </p:sp>
      <p:sp>
        <p:nvSpPr>
          <p:cNvPr id="1238" name="Google Shape;1238;p98"/>
          <p:cNvSpPr/>
          <p:nvPr/>
        </p:nvSpPr>
        <p:spPr>
          <a:xfrm>
            <a:off x="1071563" y="3286126"/>
            <a:ext cx="6500812" cy="285750"/>
          </a:xfrm>
          <a:prstGeom prst="rect">
            <a:avLst/>
          </a:prstGeom>
          <a:solidFill>
            <a:schemeClr val="lt1"/>
          </a:solidFill>
          <a:ln w="25400" cap="flat" cmpd="sng">
            <a:solidFill>
              <a:srgbClr val="FFC000"/>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spcBef>
                <a:spcPts val="0"/>
              </a:spcBef>
              <a:spcAft>
                <a:spcPts val="0"/>
              </a:spcAft>
              <a:buNone/>
            </a:pPr>
            <a:r>
              <a:rPr lang="fr-FR" sz="1400" b="1">
                <a:solidFill>
                  <a:schemeClr val="dk1"/>
                </a:solidFill>
                <a:latin typeface="Droid Sans Mono"/>
                <a:ea typeface="Droid Sans Mono"/>
                <a:cs typeface="Droid Sans Mono"/>
                <a:sym typeface="Droid Sans Mono"/>
              </a:rPr>
              <a:t>ls –l /etc  </a:t>
            </a:r>
            <a:r>
              <a:rPr lang="fr-FR" sz="1400" b="1">
                <a:solidFill>
                  <a:srgbClr val="FF0000"/>
                </a:solidFill>
                <a:latin typeface="Droid Sans Mono"/>
                <a:ea typeface="Droid Sans Mono"/>
                <a:cs typeface="Droid Sans Mono"/>
                <a:sym typeface="Droid Sans Mono"/>
              </a:rPr>
              <a:t>| </a:t>
            </a:r>
            <a:r>
              <a:rPr lang="fr-FR" sz="1400" b="1">
                <a:solidFill>
                  <a:schemeClr val="dk1"/>
                </a:solidFill>
                <a:latin typeface="Droid Sans Mono"/>
                <a:ea typeface="Droid Sans Mono"/>
                <a:cs typeface="Droid Sans Mono"/>
                <a:sym typeface="Droid Sans Mono"/>
              </a:rPr>
              <a:t>grep ‘mp3’</a:t>
            </a:r>
            <a:endParaRPr/>
          </a:p>
        </p:txBody>
      </p:sp>
      <p:sp>
        <p:nvSpPr>
          <p:cNvPr id="1239" name="Google Shape;1239;p98"/>
          <p:cNvSpPr/>
          <p:nvPr/>
        </p:nvSpPr>
        <p:spPr>
          <a:xfrm>
            <a:off x="2286000" y="4357688"/>
            <a:ext cx="1428750" cy="428625"/>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dk1"/>
                </a:solidFill>
                <a:latin typeface="Arial"/>
                <a:ea typeface="Arial"/>
                <a:cs typeface="Arial"/>
                <a:sym typeface="Arial"/>
              </a:rPr>
              <a:t>ls -l</a:t>
            </a:r>
            <a:endParaRPr/>
          </a:p>
        </p:txBody>
      </p:sp>
      <p:sp>
        <p:nvSpPr>
          <p:cNvPr id="1240" name="Google Shape;1240;p98"/>
          <p:cNvSpPr/>
          <p:nvPr/>
        </p:nvSpPr>
        <p:spPr>
          <a:xfrm>
            <a:off x="5072063" y="4357688"/>
            <a:ext cx="1428750" cy="428625"/>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dk1"/>
                </a:solidFill>
                <a:latin typeface="Arial"/>
                <a:ea typeface="Arial"/>
                <a:cs typeface="Arial"/>
                <a:sym typeface="Arial"/>
              </a:rPr>
              <a:t>grep mp3</a:t>
            </a:r>
            <a:endParaRPr/>
          </a:p>
        </p:txBody>
      </p:sp>
      <p:cxnSp>
        <p:nvCxnSpPr>
          <p:cNvPr id="1241" name="Google Shape;1241;p98"/>
          <p:cNvCxnSpPr>
            <a:endCxn id="1240" idx="1"/>
          </p:cNvCxnSpPr>
          <p:nvPr/>
        </p:nvCxnSpPr>
        <p:spPr>
          <a:xfrm>
            <a:off x="3714863" y="4570501"/>
            <a:ext cx="1357200" cy="1500"/>
          </a:xfrm>
          <a:prstGeom prst="straightConnector1">
            <a:avLst/>
          </a:prstGeom>
          <a:noFill/>
          <a:ln w="15875" cap="flat" cmpd="sng">
            <a:solidFill>
              <a:srgbClr val="FF0000"/>
            </a:solidFill>
            <a:prstDash val="solid"/>
            <a:round/>
            <a:headEnd type="none" w="sm" len="sm"/>
            <a:tailEnd type="stealth" w="med" len="med"/>
          </a:ln>
        </p:spPr>
      </p:cxnSp>
      <p:sp>
        <p:nvSpPr>
          <p:cNvPr id="1242" name="Google Shape;1242;p98"/>
          <p:cNvSpPr txBox="1"/>
          <p:nvPr/>
        </p:nvSpPr>
        <p:spPr>
          <a:xfrm>
            <a:off x="3571875" y="4316413"/>
            <a:ext cx="857250" cy="3079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400" b="1">
                <a:solidFill>
                  <a:srgbClr val="FF0000"/>
                </a:solidFill>
                <a:latin typeface="Calibri"/>
                <a:ea typeface="Calibri"/>
                <a:cs typeface="Calibri"/>
                <a:sym typeface="Calibri"/>
              </a:rPr>
              <a:t>stdout</a:t>
            </a:r>
            <a:endParaRPr/>
          </a:p>
        </p:txBody>
      </p:sp>
      <p:sp>
        <p:nvSpPr>
          <p:cNvPr id="1243" name="Google Shape;1243;p98"/>
          <p:cNvSpPr txBox="1"/>
          <p:nvPr/>
        </p:nvSpPr>
        <p:spPr>
          <a:xfrm>
            <a:off x="4352925" y="4316413"/>
            <a:ext cx="857250" cy="3079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400" b="1">
                <a:solidFill>
                  <a:srgbClr val="FF0000"/>
                </a:solidFill>
                <a:latin typeface="Calibri"/>
                <a:ea typeface="Calibri"/>
                <a:cs typeface="Calibri"/>
                <a:sym typeface="Calibri"/>
              </a:rPr>
              <a:t>stdin</a:t>
            </a:r>
            <a:endParaRPr/>
          </a:p>
        </p:txBody>
      </p:sp>
      <p:cxnSp>
        <p:nvCxnSpPr>
          <p:cNvPr id="1244" name="Google Shape;1244;p98"/>
          <p:cNvCxnSpPr/>
          <p:nvPr/>
        </p:nvCxnSpPr>
        <p:spPr>
          <a:xfrm>
            <a:off x="1857375" y="4572000"/>
            <a:ext cx="428625" cy="1588"/>
          </a:xfrm>
          <a:prstGeom prst="straightConnector1">
            <a:avLst/>
          </a:prstGeom>
          <a:noFill/>
          <a:ln w="15875" cap="flat" cmpd="sng">
            <a:solidFill>
              <a:srgbClr val="FF0000"/>
            </a:solidFill>
            <a:prstDash val="solid"/>
            <a:round/>
            <a:headEnd type="none" w="sm" len="sm"/>
            <a:tailEnd type="stealth" w="med" len="med"/>
          </a:ln>
        </p:spPr>
      </p:cxnSp>
      <p:sp>
        <p:nvSpPr>
          <p:cNvPr id="1245" name="Google Shape;1245;p98"/>
          <p:cNvSpPr txBox="1"/>
          <p:nvPr/>
        </p:nvSpPr>
        <p:spPr>
          <a:xfrm>
            <a:off x="1500188" y="4335463"/>
            <a:ext cx="857250" cy="3079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400" b="1">
                <a:solidFill>
                  <a:srgbClr val="FF0000"/>
                </a:solidFill>
                <a:latin typeface="Calibri"/>
                <a:ea typeface="Calibri"/>
                <a:cs typeface="Calibri"/>
                <a:sym typeface="Calibri"/>
              </a:rPr>
              <a:t>stdin</a:t>
            </a:r>
            <a:endParaRPr/>
          </a:p>
        </p:txBody>
      </p:sp>
      <p:cxnSp>
        <p:nvCxnSpPr>
          <p:cNvPr id="1246" name="Google Shape;1246;p98"/>
          <p:cNvCxnSpPr/>
          <p:nvPr/>
        </p:nvCxnSpPr>
        <p:spPr>
          <a:xfrm>
            <a:off x="6500813" y="4572000"/>
            <a:ext cx="785812" cy="1588"/>
          </a:xfrm>
          <a:prstGeom prst="straightConnector1">
            <a:avLst/>
          </a:prstGeom>
          <a:noFill/>
          <a:ln w="15875" cap="flat" cmpd="sng">
            <a:solidFill>
              <a:srgbClr val="FF0000"/>
            </a:solidFill>
            <a:prstDash val="solid"/>
            <a:round/>
            <a:headEnd type="none" w="sm" len="sm"/>
            <a:tailEnd type="stealth" w="med" len="med"/>
          </a:ln>
        </p:spPr>
      </p:cxnSp>
      <p:sp>
        <p:nvSpPr>
          <p:cNvPr id="1247" name="Google Shape;1247;p98"/>
          <p:cNvSpPr txBox="1"/>
          <p:nvPr/>
        </p:nvSpPr>
        <p:spPr>
          <a:xfrm>
            <a:off x="6391275" y="4321175"/>
            <a:ext cx="857250" cy="3063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400" b="1">
                <a:solidFill>
                  <a:srgbClr val="FF0000"/>
                </a:solidFill>
                <a:latin typeface="Calibri"/>
                <a:ea typeface="Calibri"/>
                <a:cs typeface="Calibri"/>
                <a:sym typeface="Calibri"/>
              </a:rPr>
              <a:t>stdout</a:t>
            </a:r>
            <a:endParaRPr/>
          </a:p>
        </p:txBody>
      </p:sp>
      <p:sp>
        <p:nvSpPr>
          <p:cNvPr id="1248" name="Google Shape;1248;p98"/>
          <p:cNvSpPr/>
          <p:nvPr/>
        </p:nvSpPr>
        <p:spPr>
          <a:xfrm>
            <a:off x="1071563" y="5000625"/>
            <a:ext cx="6500812" cy="1214438"/>
          </a:xfrm>
          <a:prstGeom prst="rect">
            <a:avLst/>
          </a:prstGeom>
          <a:solidFill>
            <a:schemeClr val="lt1"/>
          </a:solidFill>
          <a:ln w="25400" cap="flat" cmpd="sng">
            <a:solidFill>
              <a:srgbClr val="FFC000"/>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spcBef>
                <a:spcPts val="0"/>
              </a:spcBef>
              <a:spcAft>
                <a:spcPts val="0"/>
              </a:spcAft>
              <a:buNone/>
            </a:pPr>
            <a:r>
              <a:rPr lang="fr-FR" sz="1400" dirty="0" err="1">
                <a:solidFill>
                  <a:schemeClr val="dk1"/>
                </a:solidFill>
                <a:latin typeface="Droid Sans Mono"/>
                <a:ea typeface="Droid Sans Mono"/>
                <a:cs typeface="Droid Sans Mono"/>
                <a:sym typeface="Droid Sans Mono"/>
              </a:rPr>
              <a:t>root@localhost</a:t>
            </a:r>
            <a:r>
              <a:rPr lang="fr-FR" sz="1400" dirty="0">
                <a:solidFill>
                  <a:schemeClr val="dk1"/>
                </a:solidFill>
                <a:latin typeface="Droid Sans Mono"/>
                <a:ea typeface="Droid Sans Mono"/>
                <a:cs typeface="Droid Sans Mono"/>
                <a:sym typeface="Droid Sans Mono"/>
              </a:rPr>
              <a:t>:~ # </a:t>
            </a:r>
            <a:r>
              <a:rPr lang="fr-FR" sz="1400" b="1" dirty="0" err="1">
                <a:solidFill>
                  <a:schemeClr val="dk1"/>
                </a:solidFill>
                <a:latin typeface="Droid Sans Mono"/>
                <a:ea typeface="Droid Sans Mono"/>
                <a:cs typeface="Droid Sans Mono"/>
                <a:sym typeface="Droid Sans Mono"/>
              </a:rPr>
              <a:t>ls</a:t>
            </a:r>
            <a:r>
              <a:rPr lang="fr-FR" sz="1400" b="1" dirty="0">
                <a:solidFill>
                  <a:schemeClr val="dk1"/>
                </a:solidFill>
                <a:latin typeface="Droid Sans Mono"/>
                <a:ea typeface="Droid Sans Mono"/>
                <a:cs typeface="Droid Sans Mono"/>
                <a:sym typeface="Droid Sans Mono"/>
              </a:rPr>
              <a:t> –l /</a:t>
            </a:r>
            <a:r>
              <a:rPr lang="fr-FR" sz="1400" b="1" dirty="0" err="1">
                <a:solidFill>
                  <a:schemeClr val="dk1"/>
                </a:solidFill>
                <a:latin typeface="Droid Sans Mono"/>
                <a:ea typeface="Droid Sans Mono"/>
                <a:cs typeface="Droid Sans Mono"/>
                <a:sym typeface="Droid Sans Mono"/>
              </a:rPr>
              <a:t>etc</a:t>
            </a:r>
            <a:r>
              <a:rPr lang="fr-FR" sz="1400" b="1" dirty="0">
                <a:solidFill>
                  <a:schemeClr val="dk1"/>
                </a:solidFill>
                <a:latin typeface="Droid Sans Mono"/>
                <a:ea typeface="Droid Sans Mono"/>
                <a:cs typeface="Droid Sans Mono"/>
                <a:sym typeface="Droid Sans Mono"/>
              </a:rPr>
              <a:t>  </a:t>
            </a:r>
            <a:r>
              <a:rPr lang="fr-FR" sz="1400" b="1" dirty="0">
                <a:solidFill>
                  <a:srgbClr val="FF0000"/>
                </a:solidFill>
                <a:latin typeface="Droid Sans Mono"/>
                <a:ea typeface="Droid Sans Mono"/>
                <a:cs typeface="Droid Sans Mono"/>
                <a:sym typeface="Droid Sans Mono"/>
              </a:rPr>
              <a:t>| </a:t>
            </a:r>
            <a:r>
              <a:rPr lang="fr-FR" sz="1400" b="1" dirty="0" err="1">
                <a:solidFill>
                  <a:schemeClr val="dk1"/>
                </a:solidFill>
                <a:latin typeface="Droid Sans Mono"/>
                <a:ea typeface="Droid Sans Mono"/>
                <a:cs typeface="Droid Sans Mono"/>
                <a:sym typeface="Droid Sans Mono"/>
              </a:rPr>
              <a:t>grep</a:t>
            </a:r>
            <a:r>
              <a:rPr lang="fr-FR" sz="1400" b="1" dirty="0">
                <a:solidFill>
                  <a:schemeClr val="dk1"/>
                </a:solidFill>
                <a:latin typeface="Droid Sans Mono"/>
                <a:ea typeface="Droid Sans Mono"/>
                <a:cs typeface="Droid Sans Mono"/>
                <a:sym typeface="Droid Sans Mono"/>
              </a:rPr>
              <a:t> ‘mp3’</a:t>
            </a:r>
            <a:endParaRPr dirty="0"/>
          </a:p>
          <a:p>
            <a:pPr marL="0" marR="0" lvl="0" indent="0" algn="l" rtl="0">
              <a:spcBef>
                <a:spcPts val="0"/>
              </a:spcBef>
              <a:spcAft>
                <a:spcPts val="0"/>
              </a:spcAft>
              <a:buNone/>
            </a:pPr>
            <a:r>
              <a:rPr lang="fr-FR" sz="1400" dirty="0">
                <a:solidFill>
                  <a:schemeClr val="dk1"/>
                </a:solidFill>
                <a:latin typeface="Droid Sans Mono"/>
                <a:ea typeface="Droid Sans Mono"/>
                <a:cs typeface="Droid Sans Mono"/>
                <a:sym typeface="Droid Sans Mono"/>
              </a:rPr>
              <a:t>-</a:t>
            </a:r>
            <a:r>
              <a:rPr lang="fr-FR" sz="1400" dirty="0" err="1">
                <a:solidFill>
                  <a:schemeClr val="dk1"/>
                </a:solidFill>
                <a:latin typeface="Droid Sans Mono"/>
                <a:ea typeface="Droid Sans Mono"/>
                <a:cs typeface="Droid Sans Mono"/>
                <a:sym typeface="Droid Sans Mono"/>
              </a:rPr>
              <a:t>rw</a:t>
            </a:r>
            <a:r>
              <a:rPr lang="fr-FR" sz="1400" dirty="0">
                <a:solidFill>
                  <a:schemeClr val="dk1"/>
                </a:solidFill>
                <a:latin typeface="Droid Sans Mono"/>
                <a:ea typeface="Droid Sans Mono"/>
                <a:cs typeface="Droid Sans Mono"/>
                <a:sym typeface="Droid Sans Mono"/>
              </a:rPr>
              <a:t>-r--r-- 1 </a:t>
            </a:r>
            <a:r>
              <a:rPr lang="fr-FR" sz="1400" dirty="0" err="1">
                <a:solidFill>
                  <a:schemeClr val="dk1"/>
                </a:solidFill>
                <a:latin typeface="Droid Sans Mono"/>
                <a:ea typeface="Droid Sans Mono"/>
                <a:cs typeface="Droid Sans Mono"/>
                <a:sym typeface="Droid Sans Mono"/>
              </a:rPr>
              <a:t>root</a:t>
            </a:r>
            <a:r>
              <a:rPr lang="fr-FR" sz="1400" dirty="0">
                <a:solidFill>
                  <a:schemeClr val="dk1"/>
                </a:solidFill>
                <a:latin typeface="Droid Sans Mono"/>
                <a:ea typeface="Droid Sans Mono"/>
                <a:cs typeface="Droid Sans Mono"/>
                <a:sym typeface="Droid Sans Mono"/>
              </a:rPr>
              <a:t> </a:t>
            </a:r>
            <a:r>
              <a:rPr lang="fr-FR" sz="1400" dirty="0" err="1">
                <a:solidFill>
                  <a:schemeClr val="dk1"/>
                </a:solidFill>
                <a:latin typeface="Droid Sans Mono"/>
                <a:ea typeface="Droid Sans Mono"/>
                <a:cs typeface="Droid Sans Mono"/>
                <a:sym typeface="Droid Sans Mono"/>
              </a:rPr>
              <a:t>root</a:t>
            </a:r>
            <a:r>
              <a:rPr lang="fr-FR" sz="1400" dirty="0">
                <a:solidFill>
                  <a:schemeClr val="dk1"/>
                </a:solidFill>
                <a:latin typeface="Droid Sans Mono"/>
                <a:ea typeface="Droid Sans Mono"/>
                <a:cs typeface="Droid Sans Mono"/>
                <a:sym typeface="Droid Sans Mono"/>
              </a:rPr>
              <a:t>    0 2008-08-27 15:16 </a:t>
            </a:r>
            <a:r>
              <a:rPr lang="fr-FR" sz="1400" b="1" dirty="0">
                <a:solidFill>
                  <a:schemeClr val="dk1"/>
                </a:solidFill>
                <a:latin typeface="Droid Sans Mono"/>
                <a:ea typeface="Droid Sans Mono"/>
                <a:cs typeface="Droid Sans Mono"/>
                <a:sym typeface="Droid Sans Mono"/>
              </a:rPr>
              <a:t>morceau1.mp3</a:t>
            </a:r>
            <a:endParaRPr dirty="0"/>
          </a:p>
          <a:p>
            <a:pPr marL="0" marR="0" lvl="0" indent="0" algn="l" rtl="0">
              <a:spcBef>
                <a:spcPts val="0"/>
              </a:spcBef>
              <a:spcAft>
                <a:spcPts val="0"/>
              </a:spcAft>
              <a:buNone/>
            </a:pPr>
            <a:r>
              <a:rPr lang="fr-FR" sz="1400" dirty="0">
                <a:solidFill>
                  <a:schemeClr val="dk1"/>
                </a:solidFill>
                <a:latin typeface="Droid Sans Mono"/>
                <a:ea typeface="Droid Sans Mono"/>
                <a:cs typeface="Droid Sans Mono"/>
                <a:sym typeface="Droid Sans Mono"/>
              </a:rPr>
              <a:t>-</a:t>
            </a:r>
            <a:r>
              <a:rPr lang="fr-FR" sz="1400" dirty="0" err="1">
                <a:solidFill>
                  <a:schemeClr val="dk1"/>
                </a:solidFill>
                <a:latin typeface="Droid Sans Mono"/>
                <a:ea typeface="Droid Sans Mono"/>
                <a:cs typeface="Droid Sans Mono"/>
                <a:sym typeface="Droid Sans Mono"/>
              </a:rPr>
              <a:t>rw</a:t>
            </a:r>
            <a:r>
              <a:rPr lang="fr-FR" sz="1400" dirty="0">
                <a:solidFill>
                  <a:schemeClr val="dk1"/>
                </a:solidFill>
                <a:latin typeface="Droid Sans Mono"/>
                <a:ea typeface="Droid Sans Mono"/>
                <a:cs typeface="Droid Sans Mono"/>
                <a:sym typeface="Droid Sans Mono"/>
              </a:rPr>
              <a:t>-r--r-- 1 </a:t>
            </a:r>
            <a:r>
              <a:rPr lang="fr-FR" sz="1400" dirty="0" err="1">
                <a:solidFill>
                  <a:schemeClr val="dk1"/>
                </a:solidFill>
                <a:latin typeface="Droid Sans Mono"/>
                <a:ea typeface="Droid Sans Mono"/>
                <a:cs typeface="Droid Sans Mono"/>
                <a:sym typeface="Droid Sans Mono"/>
              </a:rPr>
              <a:t>root</a:t>
            </a:r>
            <a:r>
              <a:rPr lang="fr-FR" sz="1400" dirty="0">
                <a:solidFill>
                  <a:schemeClr val="dk1"/>
                </a:solidFill>
                <a:latin typeface="Droid Sans Mono"/>
                <a:ea typeface="Droid Sans Mono"/>
                <a:cs typeface="Droid Sans Mono"/>
                <a:sym typeface="Droid Sans Mono"/>
              </a:rPr>
              <a:t> </a:t>
            </a:r>
            <a:r>
              <a:rPr lang="fr-FR" sz="1400" dirty="0" err="1">
                <a:solidFill>
                  <a:schemeClr val="dk1"/>
                </a:solidFill>
                <a:latin typeface="Droid Sans Mono"/>
                <a:ea typeface="Droid Sans Mono"/>
                <a:cs typeface="Droid Sans Mono"/>
                <a:sym typeface="Droid Sans Mono"/>
              </a:rPr>
              <a:t>root</a:t>
            </a:r>
            <a:r>
              <a:rPr lang="fr-FR" sz="1400" dirty="0">
                <a:solidFill>
                  <a:schemeClr val="dk1"/>
                </a:solidFill>
                <a:latin typeface="Droid Sans Mono"/>
                <a:ea typeface="Droid Sans Mono"/>
                <a:cs typeface="Droid Sans Mono"/>
                <a:sym typeface="Droid Sans Mono"/>
              </a:rPr>
              <a:t>    0 2008-08-27 15:16 </a:t>
            </a:r>
            <a:r>
              <a:rPr lang="fr-FR" sz="1400" b="1" dirty="0">
                <a:solidFill>
                  <a:schemeClr val="dk1"/>
                </a:solidFill>
                <a:latin typeface="Droid Sans Mono"/>
                <a:ea typeface="Droid Sans Mono"/>
                <a:cs typeface="Droid Sans Mono"/>
                <a:sym typeface="Droid Sans Mono"/>
              </a:rPr>
              <a:t>morceau2.mp3</a:t>
            </a:r>
            <a:endParaRPr dirty="0"/>
          </a:p>
          <a:p>
            <a:pPr marL="0" marR="0" lvl="0" indent="0" algn="l" rtl="0">
              <a:spcBef>
                <a:spcPts val="0"/>
              </a:spcBef>
              <a:spcAft>
                <a:spcPts val="0"/>
              </a:spcAft>
              <a:buNone/>
            </a:pPr>
            <a:r>
              <a:rPr lang="fr-FR" sz="1400" dirty="0">
                <a:solidFill>
                  <a:schemeClr val="dk1"/>
                </a:solidFill>
                <a:latin typeface="Droid Sans Mono"/>
                <a:ea typeface="Droid Sans Mono"/>
                <a:cs typeface="Droid Sans Mono"/>
                <a:sym typeface="Droid Sans Mono"/>
              </a:rPr>
              <a:t>-</a:t>
            </a:r>
            <a:r>
              <a:rPr lang="fr-FR" sz="1400" dirty="0" err="1">
                <a:solidFill>
                  <a:schemeClr val="dk1"/>
                </a:solidFill>
                <a:latin typeface="Droid Sans Mono"/>
                <a:ea typeface="Droid Sans Mono"/>
                <a:cs typeface="Droid Sans Mono"/>
                <a:sym typeface="Droid Sans Mono"/>
              </a:rPr>
              <a:t>rw</a:t>
            </a:r>
            <a:r>
              <a:rPr lang="fr-FR" sz="1400" dirty="0">
                <a:solidFill>
                  <a:schemeClr val="dk1"/>
                </a:solidFill>
                <a:latin typeface="Droid Sans Mono"/>
                <a:ea typeface="Droid Sans Mono"/>
                <a:cs typeface="Droid Sans Mono"/>
                <a:sym typeface="Droid Sans Mono"/>
              </a:rPr>
              <a:t>-r--r-- 1 </a:t>
            </a:r>
            <a:r>
              <a:rPr lang="fr-FR" sz="1400" dirty="0" err="1">
                <a:solidFill>
                  <a:schemeClr val="dk1"/>
                </a:solidFill>
                <a:latin typeface="Droid Sans Mono"/>
                <a:ea typeface="Droid Sans Mono"/>
                <a:cs typeface="Droid Sans Mono"/>
                <a:sym typeface="Droid Sans Mono"/>
              </a:rPr>
              <a:t>root</a:t>
            </a:r>
            <a:r>
              <a:rPr lang="fr-FR" sz="1400" dirty="0">
                <a:solidFill>
                  <a:schemeClr val="dk1"/>
                </a:solidFill>
                <a:latin typeface="Droid Sans Mono"/>
                <a:ea typeface="Droid Sans Mono"/>
                <a:cs typeface="Droid Sans Mono"/>
                <a:sym typeface="Droid Sans Mono"/>
              </a:rPr>
              <a:t> </a:t>
            </a:r>
            <a:r>
              <a:rPr lang="fr-FR" sz="1400" dirty="0" err="1">
                <a:solidFill>
                  <a:schemeClr val="dk1"/>
                </a:solidFill>
                <a:latin typeface="Droid Sans Mono"/>
                <a:ea typeface="Droid Sans Mono"/>
                <a:cs typeface="Droid Sans Mono"/>
                <a:sym typeface="Droid Sans Mono"/>
              </a:rPr>
              <a:t>root</a:t>
            </a:r>
            <a:r>
              <a:rPr lang="fr-FR" sz="1400" dirty="0">
                <a:solidFill>
                  <a:schemeClr val="dk1"/>
                </a:solidFill>
                <a:latin typeface="Droid Sans Mono"/>
                <a:ea typeface="Droid Sans Mono"/>
                <a:cs typeface="Droid Sans Mono"/>
                <a:sym typeface="Droid Sans Mono"/>
              </a:rPr>
              <a:t>    0 2008-08-27 15:16 </a:t>
            </a:r>
            <a:r>
              <a:rPr lang="fr-FR" sz="1400" b="1" dirty="0">
                <a:solidFill>
                  <a:schemeClr val="dk1"/>
                </a:solidFill>
                <a:latin typeface="Droid Sans Mono"/>
                <a:ea typeface="Droid Sans Mono"/>
                <a:cs typeface="Droid Sans Mono"/>
                <a:sym typeface="Droid Sans Mono"/>
              </a:rPr>
              <a:t>morceau3.mp3</a:t>
            </a:r>
            <a:endParaRPr dirty="0"/>
          </a:p>
          <a:p>
            <a:pPr marL="0" marR="0" lvl="0" indent="0" algn="l" rtl="0">
              <a:spcBef>
                <a:spcPts val="0"/>
              </a:spcBef>
              <a:spcAft>
                <a:spcPts val="0"/>
              </a:spcAft>
              <a:buNone/>
            </a:pPr>
            <a:r>
              <a:rPr lang="fr-FR" sz="1400" dirty="0">
                <a:solidFill>
                  <a:schemeClr val="dk1"/>
                </a:solidFill>
                <a:latin typeface="Droid Sans Mono"/>
                <a:ea typeface="Droid Sans Mono"/>
                <a:cs typeface="Droid Sans Mono"/>
                <a:sym typeface="Droid Sans Mono"/>
              </a:rPr>
              <a:t>-</a:t>
            </a:r>
            <a:r>
              <a:rPr lang="fr-FR" sz="1400" dirty="0" err="1">
                <a:solidFill>
                  <a:schemeClr val="dk1"/>
                </a:solidFill>
                <a:latin typeface="Droid Sans Mono"/>
                <a:ea typeface="Droid Sans Mono"/>
                <a:cs typeface="Droid Sans Mono"/>
                <a:sym typeface="Droid Sans Mono"/>
              </a:rPr>
              <a:t>rw</a:t>
            </a:r>
            <a:r>
              <a:rPr lang="fr-FR" sz="1400" dirty="0">
                <a:solidFill>
                  <a:schemeClr val="dk1"/>
                </a:solidFill>
                <a:latin typeface="Droid Sans Mono"/>
                <a:ea typeface="Droid Sans Mono"/>
                <a:cs typeface="Droid Sans Mono"/>
                <a:sym typeface="Droid Sans Mono"/>
              </a:rPr>
              <a:t>-r--r-- 1 </a:t>
            </a:r>
            <a:r>
              <a:rPr lang="fr-FR" sz="1400" dirty="0" err="1">
                <a:solidFill>
                  <a:schemeClr val="dk1"/>
                </a:solidFill>
                <a:latin typeface="Droid Sans Mono"/>
                <a:ea typeface="Droid Sans Mono"/>
                <a:cs typeface="Droid Sans Mono"/>
                <a:sym typeface="Droid Sans Mono"/>
              </a:rPr>
              <a:t>root</a:t>
            </a:r>
            <a:r>
              <a:rPr lang="fr-FR" sz="1400" dirty="0">
                <a:solidFill>
                  <a:schemeClr val="dk1"/>
                </a:solidFill>
                <a:latin typeface="Droid Sans Mono"/>
                <a:ea typeface="Droid Sans Mono"/>
                <a:cs typeface="Droid Sans Mono"/>
                <a:sym typeface="Droid Sans Mono"/>
              </a:rPr>
              <a:t> </a:t>
            </a:r>
            <a:r>
              <a:rPr lang="fr-FR" sz="1400" dirty="0" err="1">
                <a:solidFill>
                  <a:schemeClr val="dk1"/>
                </a:solidFill>
                <a:latin typeface="Droid Sans Mono"/>
                <a:ea typeface="Droid Sans Mono"/>
                <a:cs typeface="Droid Sans Mono"/>
                <a:sym typeface="Droid Sans Mono"/>
              </a:rPr>
              <a:t>root</a:t>
            </a:r>
            <a:r>
              <a:rPr lang="fr-FR" sz="1400" dirty="0">
                <a:solidFill>
                  <a:schemeClr val="dk1"/>
                </a:solidFill>
                <a:latin typeface="Droid Sans Mono"/>
                <a:ea typeface="Droid Sans Mono"/>
                <a:cs typeface="Droid Sans Mono"/>
                <a:sym typeface="Droid Sans Mono"/>
              </a:rPr>
              <a:t>    0 2008-08-27 15:16 </a:t>
            </a:r>
            <a:r>
              <a:rPr lang="fr-FR" sz="1400" b="1" dirty="0">
                <a:solidFill>
                  <a:schemeClr val="dk1"/>
                </a:solidFill>
                <a:latin typeface="Droid Sans Mono"/>
                <a:ea typeface="Droid Sans Mono"/>
                <a:cs typeface="Droid Sans Mono"/>
                <a:sym typeface="Droid Sans Mono"/>
              </a:rPr>
              <a:t>morceau4.mp3</a:t>
            </a:r>
            <a:endParaRPr dirty="0"/>
          </a:p>
        </p:txBody>
      </p:sp>
      <p:sp>
        <p:nvSpPr>
          <p:cNvPr id="1249" name="Google Shape;1249;p9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90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
                                        </p:tgtEl>
                                        <p:attrNameLst>
                                          <p:attrName>style.visibility</p:attrName>
                                        </p:attrNameLst>
                                      </p:cBhvr>
                                      <p:to>
                                        <p:strVal val="visible"/>
                                      </p:to>
                                    </p:set>
                                    <p:animEffect transition="in" filter="fade">
                                      <p:cBhvr>
                                        <p:cTn id="7" dur="500"/>
                                        <p:tgtEl>
                                          <p:spTgt spid="1229"/>
                                        </p:tgtEl>
                                      </p:cBhvr>
                                    </p:animEffect>
                                  </p:childTnLst>
                                </p:cTn>
                              </p:par>
                              <p:par>
                                <p:cTn id="8" presetID="10" presetClass="entr" presetSubtype="0" fill="hold" nodeType="withEffect">
                                  <p:stCondLst>
                                    <p:cond delay="0"/>
                                  </p:stCondLst>
                                  <p:childTnLst>
                                    <p:set>
                                      <p:cBhvr>
                                        <p:cTn id="9" dur="1" fill="hold">
                                          <p:stCondLst>
                                            <p:cond delay="0"/>
                                          </p:stCondLst>
                                        </p:cTn>
                                        <p:tgtEl>
                                          <p:spTgt spid="1230"/>
                                        </p:tgtEl>
                                        <p:attrNameLst>
                                          <p:attrName>style.visibility</p:attrName>
                                        </p:attrNameLst>
                                      </p:cBhvr>
                                      <p:to>
                                        <p:strVal val="visible"/>
                                      </p:to>
                                    </p:set>
                                    <p:animEffect transition="in" filter="fade">
                                      <p:cBhvr>
                                        <p:cTn id="10" dur="500"/>
                                        <p:tgtEl>
                                          <p:spTgt spid="1230"/>
                                        </p:tgtEl>
                                      </p:cBhvr>
                                    </p:animEffect>
                                  </p:childTnLst>
                                </p:cTn>
                              </p:par>
                              <p:par>
                                <p:cTn id="11" presetID="10" presetClass="entr" presetSubtype="0" fill="hold" nodeType="withEffect">
                                  <p:stCondLst>
                                    <p:cond delay="0"/>
                                  </p:stCondLst>
                                  <p:childTnLst>
                                    <p:set>
                                      <p:cBhvr>
                                        <p:cTn id="12" dur="1" fill="hold">
                                          <p:stCondLst>
                                            <p:cond delay="0"/>
                                          </p:stCondLst>
                                        </p:cTn>
                                        <p:tgtEl>
                                          <p:spTgt spid="1231"/>
                                        </p:tgtEl>
                                        <p:attrNameLst>
                                          <p:attrName>style.visibility</p:attrName>
                                        </p:attrNameLst>
                                      </p:cBhvr>
                                      <p:to>
                                        <p:strVal val="visible"/>
                                      </p:to>
                                    </p:set>
                                    <p:animEffect transition="in" filter="fade">
                                      <p:cBhvr>
                                        <p:cTn id="13" dur="500"/>
                                        <p:tgtEl>
                                          <p:spTgt spid="1231"/>
                                        </p:tgtEl>
                                      </p:cBhvr>
                                    </p:animEffect>
                                  </p:childTnLst>
                                </p:cTn>
                              </p:par>
                              <p:par>
                                <p:cTn id="14" presetID="10" presetClass="entr" presetSubtype="0" fill="hold" nodeType="withEffect">
                                  <p:stCondLst>
                                    <p:cond delay="0"/>
                                  </p:stCondLst>
                                  <p:childTnLst>
                                    <p:set>
                                      <p:cBhvr>
                                        <p:cTn id="15" dur="1" fill="hold">
                                          <p:stCondLst>
                                            <p:cond delay="0"/>
                                          </p:stCondLst>
                                        </p:cTn>
                                        <p:tgtEl>
                                          <p:spTgt spid="1232"/>
                                        </p:tgtEl>
                                        <p:attrNameLst>
                                          <p:attrName>style.visibility</p:attrName>
                                        </p:attrNameLst>
                                      </p:cBhvr>
                                      <p:to>
                                        <p:strVal val="visible"/>
                                      </p:to>
                                    </p:set>
                                    <p:animEffect transition="in" filter="fade">
                                      <p:cBhvr>
                                        <p:cTn id="16" dur="500"/>
                                        <p:tgtEl>
                                          <p:spTgt spid="1232"/>
                                        </p:tgtEl>
                                      </p:cBhvr>
                                    </p:animEffect>
                                  </p:childTnLst>
                                </p:cTn>
                              </p:par>
                              <p:par>
                                <p:cTn id="17" presetID="10" presetClass="entr" presetSubtype="0" fill="hold" nodeType="withEffect">
                                  <p:stCondLst>
                                    <p:cond delay="0"/>
                                  </p:stCondLst>
                                  <p:childTnLst>
                                    <p:set>
                                      <p:cBhvr>
                                        <p:cTn id="18" dur="1" fill="hold">
                                          <p:stCondLst>
                                            <p:cond delay="0"/>
                                          </p:stCondLst>
                                        </p:cTn>
                                        <p:tgtEl>
                                          <p:spTgt spid="1233"/>
                                        </p:tgtEl>
                                        <p:attrNameLst>
                                          <p:attrName>style.visibility</p:attrName>
                                        </p:attrNameLst>
                                      </p:cBhvr>
                                      <p:to>
                                        <p:strVal val="visible"/>
                                      </p:to>
                                    </p:set>
                                    <p:animEffect transition="in" filter="fade">
                                      <p:cBhvr>
                                        <p:cTn id="19" dur="500"/>
                                        <p:tgtEl>
                                          <p:spTgt spid="1233"/>
                                        </p:tgtEl>
                                      </p:cBhvr>
                                    </p:animEffect>
                                  </p:childTnLst>
                                </p:cTn>
                              </p:par>
                              <p:par>
                                <p:cTn id="20" presetID="10" presetClass="entr" presetSubtype="0" fill="hold" nodeType="withEffect">
                                  <p:stCondLst>
                                    <p:cond delay="0"/>
                                  </p:stCondLst>
                                  <p:childTnLst>
                                    <p:set>
                                      <p:cBhvr>
                                        <p:cTn id="21" dur="1" fill="hold">
                                          <p:stCondLst>
                                            <p:cond delay="0"/>
                                          </p:stCondLst>
                                        </p:cTn>
                                        <p:tgtEl>
                                          <p:spTgt spid="1234"/>
                                        </p:tgtEl>
                                        <p:attrNameLst>
                                          <p:attrName>style.visibility</p:attrName>
                                        </p:attrNameLst>
                                      </p:cBhvr>
                                      <p:to>
                                        <p:strVal val="visible"/>
                                      </p:to>
                                    </p:set>
                                    <p:animEffect transition="in" filter="fade">
                                      <p:cBhvr>
                                        <p:cTn id="22" dur="500"/>
                                        <p:tgtEl>
                                          <p:spTgt spid="1234"/>
                                        </p:tgtEl>
                                      </p:cBhvr>
                                    </p:animEffect>
                                  </p:childTnLst>
                                </p:cTn>
                              </p:par>
                              <p:par>
                                <p:cTn id="23" presetID="10" presetClass="entr" presetSubtype="0" fill="hold" nodeType="withEffect">
                                  <p:stCondLst>
                                    <p:cond delay="0"/>
                                  </p:stCondLst>
                                  <p:childTnLst>
                                    <p:set>
                                      <p:cBhvr>
                                        <p:cTn id="24" dur="1" fill="hold">
                                          <p:stCondLst>
                                            <p:cond delay="0"/>
                                          </p:stCondLst>
                                        </p:cTn>
                                        <p:tgtEl>
                                          <p:spTgt spid="1235"/>
                                        </p:tgtEl>
                                        <p:attrNameLst>
                                          <p:attrName>style.visibility</p:attrName>
                                        </p:attrNameLst>
                                      </p:cBhvr>
                                      <p:to>
                                        <p:strVal val="visible"/>
                                      </p:to>
                                    </p:set>
                                    <p:animEffect transition="in" filter="fade">
                                      <p:cBhvr>
                                        <p:cTn id="25" dur="500"/>
                                        <p:tgtEl>
                                          <p:spTgt spid="1235"/>
                                        </p:tgtEl>
                                      </p:cBhvr>
                                    </p:animEffect>
                                  </p:childTnLst>
                                </p:cTn>
                              </p:par>
                              <p:par>
                                <p:cTn id="26" presetID="10" presetClass="entr" presetSubtype="0" fill="hold" nodeType="withEffect">
                                  <p:stCondLst>
                                    <p:cond delay="0"/>
                                  </p:stCondLst>
                                  <p:childTnLst>
                                    <p:set>
                                      <p:cBhvr>
                                        <p:cTn id="27" dur="1" fill="hold">
                                          <p:stCondLst>
                                            <p:cond delay="0"/>
                                          </p:stCondLst>
                                        </p:cTn>
                                        <p:tgtEl>
                                          <p:spTgt spid="1236"/>
                                        </p:tgtEl>
                                        <p:attrNameLst>
                                          <p:attrName>style.visibility</p:attrName>
                                        </p:attrNameLst>
                                      </p:cBhvr>
                                      <p:to>
                                        <p:strVal val="visible"/>
                                      </p:to>
                                    </p:set>
                                    <p:animEffect transition="in" filter="fade">
                                      <p:cBhvr>
                                        <p:cTn id="28" dur="500"/>
                                        <p:tgtEl>
                                          <p:spTgt spid="1236"/>
                                        </p:tgtEl>
                                      </p:cBhvr>
                                    </p:animEffect>
                                  </p:childTnLst>
                                </p:cTn>
                              </p:par>
                              <p:par>
                                <p:cTn id="29" presetID="10" presetClass="entr" presetSubtype="0" fill="hold" nodeType="withEffect">
                                  <p:stCondLst>
                                    <p:cond delay="0"/>
                                  </p:stCondLst>
                                  <p:childTnLst>
                                    <p:set>
                                      <p:cBhvr>
                                        <p:cTn id="30" dur="1" fill="hold">
                                          <p:stCondLst>
                                            <p:cond delay="0"/>
                                          </p:stCondLst>
                                        </p:cTn>
                                        <p:tgtEl>
                                          <p:spTgt spid="1237"/>
                                        </p:tgtEl>
                                        <p:attrNameLst>
                                          <p:attrName>style.visibility</p:attrName>
                                        </p:attrNameLst>
                                      </p:cBhvr>
                                      <p:to>
                                        <p:strVal val="visible"/>
                                      </p:to>
                                    </p:set>
                                    <p:animEffect transition="in" filter="fade">
                                      <p:cBhvr>
                                        <p:cTn id="31" dur="500"/>
                                        <p:tgtEl>
                                          <p:spTgt spid="123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238"/>
                                        </p:tgtEl>
                                        <p:attrNameLst>
                                          <p:attrName>style.visibility</p:attrName>
                                        </p:attrNameLst>
                                      </p:cBhvr>
                                      <p:to>
                                        <p:strVal val="visible"/>
                                      </p:to>
                                    </p:set>
                                    <p:animEffect transition="in" filter="fade">
                                      <p:cBhvr>
                                        <p:cTn id="36" dur="500"/>
                                        <p:tgtEl>
                                          <p:spTgt spid="123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239"/>
                                        </p:tgtEl>
                                        <p:attrNameLst>
                                          <p:attrName>style.visibility</p:attrName>
                                        </p:attrNameLst>
                                      </p:cBhvr>
                                      <p:to>
                                        <p:strVal val="visible"/>
                                      </p:to>
                                    </p:set>
                                    <p:animEffect transition="in" filter="fade">
                                      <p:cBhvr>
                                        <p:cTn id="41" dur="500"/>
                                        <p:tgtEl>
                                          <p:spTgt spid="1239"/>
                                        </p:tgtEl>
                                      </p:cBhvr>
                                    </p:animEffect>
                                  </p:childTnLst>
                                </p:cTn>
                              </p:par>
                              <p:par>
                                <p:cTn id="42" presetID="10" presetClass="entr" presetSubtype="0" fill="hold" nodeType="withEffect">
                                  <p:stCondLst>
                                    <p:cond delay="0"/>
                                  </p:stCondLst>
                                  <p:childTnLst>
                                    <p:set>
                                      <p:cBhvr>
                                        <p:cTn id="43" dur="1" fill="hold">
                                          <p:stCondLst>
                                            <p:cond delay="0"/>
                                          </p:stCondLst>
                                        </p:cTn>
                                        <p:tgtEl>
                                          <p:spTgt spid="1240"/>
                                        </p:tgtEl>
                                        <p:attrNameLst>
                                          <p:attrName>style.visibility</p:attrName>
                                        </p:attrNameLst>
                                      </p:cBhvr>
                                      <p:to>
                                        <p:strVal val="visible"/>
                                      </p:to>
                                    </p:set>
                                    <p:animEffect transition="in" filter="fade">
                                      <p:cBhvr>
                                        <p:cTn id="44" dur="500"/>
                                        <p:tgtEl>
                                          <p:spTgt spid="1240"/>
                                        </p:tgtEl>
                                      </p:cBhvr>
                                    </p:animEffect>
                                  </p:childTnLst>
                                </p:cTn>
                              </p:par>
                              <p:par>
                                <p:cTn id="45" presetID="10" presetClass="entr" presetSubtype="0" fill="hold" nodeType="withEffect">
                                  <p:stCondLst>
                                    <p:cond delay="0"/>
                                  </p:stCondLst>
                                  <p:childTnLst>
                                    <p:set>
                                      <p:cBhvr>
                                        <p:cTn id="46" dur="1" fill="hold">
                                          <p:stCondLst>
                                            <p:cond delay="0"/>
                                          </p:stCondLst>
                                        </p:cTn>
                                        <p:tgtEl>
                                          <p:spTgt spid="1241"/>
                                        </p:tgtEl>
                                        <p:attrNameLst>
                                          <p:attrName>style.visibility</p:attrName>
                                        </p:attrNameLst>
                                      </p:cBhvr>
                                      <p:to>
                                        <p:strVal val="visible"/>
                                      </p:to>
                                    </p:set>
                                    <p:animEffect transition="in" filter="fade">
                                      <p:cBhvr>
                                        <p:cTn id="47" dur="500"/>
                                        <p:tgtEl>
                                          <p:spTgt spid="1241"/>
                                        </p:tgtEl>
                                      </p:cBhvr>
                                    </p:animEffect>
                                  </p:childTnLst>
                                </p:cTn>
                              </p:par>
                              <p:par>
                                <p:cTn id="48" presetID="10" presetClass="entr" presetSubtype="0" fill="hold" nodeType="withEffect">
                                  <p:stCondLst>
                                    <p:cond delay="0"/>
                                  </p:stCondLst>
                                  <p:childTnLst>
                                    <p:set>
                                      <p:cBhvr>
                                        <p:cTn id="49" dur="1" fill="hold">
                                          <p:stCondLst>
                                            <p:cond delay="0"/>
                                          </p:stCondLst>
                                        </p:cTn>
                                        <p:tgtEl>
                                          <p:spTgt spid="1242"/>
                                        </p:tgtEl>
                                        <p:attrNameLst>
                                          <p:attrName>style.visibility</p:attrName>
                                        </p:attrNameLst>
                                      </p:cBhvr>
                                      <p:to>
                                        <p:strVal val="visible"/>
                                      </p:to>
                                    </p:set>
                                    <p:animEffect transition="in" filter="fade">
                                      <p:cBhvr>
                                        <p:cTn id="50" dur="500"/>
                                        <p:tgtEl>
                                          <p:spTgt spid="1242"/>
                                        </p:tgtEl>
                                      </p:cBhvr>
                                    </p:animEffect>
                                  </p:childTnLst>
                                </p:cTn>
                              </p:par>
                              <p:par>
                                <p:cTn id="51" presetID="10" presetClass="entr" presetSubtype="0" fill="hold" nodeType="withEffect">
                                  <p:stCondLst>
                                    <p:cond delay="0"/>
                                  </p:stCondLst>
                                  <p:childTnLst>
                                    <p:set>
                                      <p:cBhvr>
                                        <p:cTn id="52" dur="1" fill="hold">
                                          <p:stCondLst>
                                            <p:cond delay="0"/>
                                          </p:stCondLst>
                                        </p:cTn>
                                        <p:tgtEl>
                                          <p:spTgt spid="1243"/>
                                        </p:tgtEl>
                                        <p:attrNameLst>
                                          <p:attrName>style.visibility</p:attrName>
                                        </p:attrNameLst>
                                      </p:cBhvr>
                                      <p:to>
                                        <p:strVal val="visible"/>
                                      </p:to>
                                    </p:set>
                                    <p:animEffect transition="in" filter="fade">
                                      <p:cBhvr>
                                        <p:cTn id="53" dur="500"/>
                                        <p:tgtEl>
                                          <p:spTgt spid="1243"/>
                                        </p:tgtEl>
                                      </p:cBhvr>
                                    </p:animEffect>
                                  </p:childTnLst>
                                </p:cTn>
                              </p:par>
                              <p:par>
                                <p:cTn id="54" presetID="10" presetClass="entr" presetSubtype="0" fill="hold" nodeType="withEffect">
                                  <p:stCondLst>
                                    <p:cond delay="0"/>
                                  </p:stCondLst>
                                  <p:childTnLst>
                                    <p:set>
                                      <p:cBhvr>
                                        <p:cTn id="55" dur="1" fill="hold">
                                          <p:stCondLst>
                                            <p:cond delay="0"/>
                                          </p:stCondLst>
                                        </p:cTn>
                                        <p:tgtEl>
                                          <p:spTgt spid="1244"/>
                                        </p:tgtEl>
                                        <p:attrNameLst>
                                          <p:attrName>style.visibility</p:attrName>
                                        </p:attrNameLst>
                                      </p:cBhvr>
                                      <p:to>
                                        <p:strVal val="visible"/>
                                      </p:to>
                                    </p:set>
                                    <p:animEffect transition="in" filter="fade">
                                      <p:cBhvr>
                                        <p:cTn id="56" dur="500"/>
                                        <p:tgtEl>
                                          <p:spTgt spid="1244"/>
                                        </p:tgtEl>
                                      </p:cBhvr>
                                    </p:animEffect>
                                  </p:childTnLst>
                                </p:cTn>
                              </p:par>
                              <p:par>
                                <p:cTn id="57" presetID="10" presetClass="entr" presetSubtype="0" fill="hold" nodeType="withEffect">
                                  <p:stCondLst>
                                    <p:cond delay="0"/>
                                  </p:stCondLst>
                                  <p:childTnLst>
                                    <p:set>
                                      <p:cBhvr>
                                        <p:cTn id="58" dur="1" fill="hold">
                                          <p:stCondLst>
                                            <p:cond delay="0"/>
                                          </p:stCondLst>
                                        </p:cTn>
                                        <p:tgtEl>
                                          <p:spTgt spid="1245"/>
                                        </p:tgtEl>
                                        <p:attrNameLst>
                                          <p:attrName>style.visibility</p:attrName>
                                        </p:attrNameLst>
                                      </p:cBhvr>
                                      <p:to>
                                        <p:strVal val="visible"/>
                                      </p:to>
                                    </p:set>
                                    <p:animEffect transition="in" filter="fade">
                                      <p:cBhvr>
                                        <p:cTn id="59" dur="500"/>
                                        <p:tgtEl>
                                          <p:spTgt spid="1245"/>
                                        </p:tgtEl>
                                      </p:cBhvr>
                                    </p:animEffect>
                                  </p:childTnLst>
                                </p:cTn>
                              </p:par>
                              <p:par>
                                <p:cTn id="60" presetID="10" presetClass="entr" presetSubtype="0" fill="hold" nodeType="withEffect">
                                  <p:stCondLst>
                                    <p:cond delay="0"/>
                                  </p:stCondLst>
                                  <p:childTnLst>
                                    <p:set>
                                      <p:cBhvr>
                                        <p:cTn id="61" dur="1" fill="hold">
                                          <p:stCondLst>
                                            <p:cond delay="0"/>
                                          </p:stCondLst>
                                        </p:cTn>
                                        <p:tgtEl>
                                          <p:spTgt spid="1246"/>
                                        </p:tgtEl>
                                        <p:attrNameLst>
                                          <p:attrName>style.visibility</p:attrName>
                                        </p:attrNameLst>
                                      </p:cBhvr>
                                      <p:to>
                                        <p:strVal val="visible"/>
                                      </p:to>
                                    </p:set>
                                    <p:animEffect transition="in" filter="fade">
                                      <p:cBhvr>
                                        <p:cTn id="62" dur="500"/>
                                        <p:tgtEl>
                                          <p:spTgt spid="1246"/>
                                        </p:tgtEl>
                                      </p:cBhvr>
                                    </p:animEffect>
                                  </p:childTnLst>
                                </p:cTn>
                              </p:par>
                              <p:par>
                                <p:cTn id="63" presetID="10" presetClass="entr" presetSubtype="0" fill="hold" nodeType="withEffect">
                                  <p:stCondLst>
                                    <p:cond delay="0"/>
                                  </p:stCondLst>
                                  <p:childTnLst>
                                    <p:set>
                                      <p:cBhvr>
                                        <p:cTn id="64" dur="1" fill="hold">
                                          <p:stCondLst>
                                            <p:cond delay="0"/>
                                          </p:stCondLst>
                                        </p:cTn>
                                        <p:tgtEl>
                                          <p:spTgt spid="1247"/>
                                        </p:tgtEl>
                                        <p:attrNameLst>
                                          <p:attrName>style.visibility</p:attrName>
                                        </p:attrNameLst>
                                      </p:cBhvr>
                                      <p:to>
                                        <p:strVal val="visible"/>
                                      </p:to>
                                    </p:set>
                                    <p:animEffect transition="in" filter="fade">
                                      <p:cBhvr>
                                        <p:cTn id="65" dur="500"/>
                                        <p:tgtEl>
                                          <p:spTgt spid="1247"/>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248"/>
                                        </p:tgtEl>
                                        <p:attrNameLst>
                                          <p:attrName>style.visibility</p:attrName>
                                        </p:attrNameLst>
                                      </p:cBhvr>
                                      <p:to>
                                        <p:strVal val="visible"/>
                                      </p:to>
                                    </p:set>
                                    <p:animEffect transition="in" filter="fade">
                                      <p:cBhvr>
                                        <p:cTn id="70" dur="500"/>
                                        <p:tgtEl>
                                          <p:spTgt spid="1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253"/>
        <p:cNvGrpSpPr/>
        <p:nvPr/>
      </p:nvGrpSpPr>
      <p:grpSpPr>
        <a:xfrm>
          <a:off x="0" y="0"/>
          <a:ext cx="0" cy="0"/>
          <a:chOff x="0" y="0"/>
          <a:chExt cx="0" cy="0"/>
        </a:xfrm>
      </p:grpSpPr>
      <p:sp>
        <p:nvSpPr>
          <p:cNvPr id="1254" name="Google Shape;1254;p99"/>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255" name="Google Shape;1255;p99"/>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4: Redirection des Entrées / Sorties</a:t>
            </a:r>
            <a:endParaRPr sz="1800">
              <a:solidFill>
                <a:srgbClr val="366092"/>
              </a:solidFill>
              <a:latin typeface="Calibri"/>
              <a:ea typeface="Calibri"/>
              <a:cs typeface="Calibri"/>
              <a:sym typeface="Calibri"/>
            </a:endParaRPr>
          </a:p>
        </p:txBody>
      </p:sp>
      <p:sp>
        <p:nvSpPr>
          <p:cNvPr id="1256" name="Google Shape;1256;p99"/>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La commande tr</a:t>
            </a:r>
            <a:endParaRPr sz="2400">
              <a:solidFill>
                <a:srgbClr val="0070C0"/>
              </a:solidFill>
              <a:latin typeface="Calibri"/>
              <a:ea typeface="Calibri"/>
              <a:cs typeface="Calibri"/>
              <a:sym typeface="Calibri"/>
            </a:endParaRPr>
          </a:p>
        </p:txBody>
      </p:sp>
      <p:sp>
        <p:nvSpPr>
          <p:cNvPr id="1257" name="Google Shape;1257;p99"/>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258" name="Google Shape;1258;p99"/>
          <p:cNvSpPr/>
          <p:nvPr/>
        </p:nvSpPr>
        <p:spPr>
          <a:xfrm>
            <a:off x="971600" y="1052736"/>
            <a:ext cx="7272808" cy="36004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2000">
                <a:solidFill>
                  <a:srgbClr val="FFFFFF"/>
                </a:solidFill>
                <a:latin typeface="Calibri"/>
                <a:ea typeface="Calibri"/>
                <a:cs typeface="Calibri"/>
                <a:sym typeface="Calibri"/>
              </a:rPr>
              <a:t>   tr  [options]  chaine1 chaine2</a:t>
            </a:r>
            <a:endParaRPr sz="2000">
              <a:solidFill>
                <a:srgbClr val="FFFFFF"/>
              </a:solidFill>
              <a:latin typeface="Calibri"/>
              <a:ea typeface="Calibri"/>
              <a:cs typeface="Calibri"/>
              <a:sym typeface="Calibri"/>
            </a:endParaRPr>
          </a:p>
        </p:txBody>
      </p:sp>
      <p:sp>
        <p:nvSpPr>
          <p:cNvPr id="1259" name="Google Shape;1259;p99"/>
          <p:cNvSpPr/>
          <p:nvPr/>
        </p:nvSpPr>
        <p:spPr>
          <a:xfrm>
            <a:off x="971600" y="1412776"/>
            <a:ext cx="7272808" cy="2520280"/>
          </a:xfrm>
          <a:prstGeom prst="roundRect">
            <a:avLst>
              <a:gd name="adj" fmla="val 9411"/>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002060"/>
                </a:solidFill>
                <a:latin typeface="Calibri"/>
                <a:ea typeface="Calibri"/>
                <a:cs typeface="Calibri"/>
                <a:sym typeface="Calibri"/>
              </a:rPr>
              <a:t>tr = Transposer ou éliminer des caractères substitution ou suppression de caractères sélectionnés.</a:t>
            </a:r>
            <a:endParaRPr/>
          </a:p>
          <a:p>
            <a:pPr marL="0" marR="0" lvl="0" indent="0" algn="l" rtl="0">
              <a:spcBef>
                <a:spcPts val="0"/>
              </a:spcBef>
              <a:spcAft>
                <a:spcPts val="0"/>
              </a:spcAft>
              <a:buNone/>
            </a:pPr>
            <a:r>
              <a:rPr lang="fr-FR" sz="1800">
                <a:solidFill>
                  <a:srgbClr val="002060"/>
                </a:solidFill>
                <a:latin typeface="Calibri"/>
                <a:ea typeface="Calibri"/>
                <a:cs typeface="Calibri"/>
                <a:sym typeface="Calibri"/>
              </a:rPr>
              <a:t>Un caractère appartenant  à </a:t>
            </a:r>
            <a:r>
              <a:rPr lang="fr-FR" sz="1800" b="1">
                <a:solidFill>
                  <a:srgbClr val="002060"/>
                </a:solidFill>
                <a:latin typeface="Calibri"/>
                <a:ea typeface="Calibri"/>
                <a:cs typeface="Calibri"/>
                <a:sym typeface="Calibri"/>
              </a:rPr>
              <a:t>chaine1 </a:t>
            </a:r>
            <a:r>
              <a:rPr lang="fr-FR" sz="1800">
                <a:solidFill>
                  <a:srgbClr val="002060"/>
                </a:solidFill>
                <a:latin typeface="Calibri"/>
                <a:ea typeface="Calibri"/>
                <a:cs typeface="Calibri"/>
                <a:sym typeface="Calibri"/>
              </a:rPr>
              <a:t>est remplacé par le caractère de même position dans </a:t>
            </a:r>
            <a:r>
              <a:rPr lang="fr-FR" sz="1800" b="1">
                <a:solidFill>
                  <a:srgbClr val="002060"/>
                </a:solidFill>
                <a:latin typeface="Calibri"/>
                <a:ea typeface="Calibri"/>
                <a:cs typeface="Calibri"/>
                <a:sym typeface="Calibri"/>
              </a:rPr>
              <a:t>chaine2</a:t>
            </a:r>
            <a:r>
              <a:rPr lang="fr-FR" sz="1800">
                <a:solidFill>
                  <a:srgbClr val="002060"/>
                </a:solidFill>
                <a:latin typeface="Calibri"/>
                <a:ea typeface="Calibri"/>
                <a:cs typeface="Calibri"/>
                <a:sym typeface="Calibri"/>
              </a:rPr>
              <a:t>.</a:t>
            </a:r>
            <a:endParaRPr/>
          </a:p>
          <a:p>
            <a:pPr marL="0" marR="0" lvl="0" indent="0" algn="l" rtl="0">
              <a:spcBef>
                <a:spcPts val="0"/>
              </a:spcBef>
              <a:spcAft>
                <a:spcPts val="0"/>
              </a:spcAft>
              <a:buNone/>
            </a:pPr>
            <a:r>
              <a:rPr lang="fr-FR" sz="1800" b="1">
                <a:solidFill>
                  <a:srgbClr val="002060"/>
                </a:solidFill>
                <a:latin typeface="Calibri"/>
                <a:ea typeface="Calibri"/>
                <a:cs typeface="Calibri"/>
                <a:sym typeface="Calibri"/>
              </a:rPr>
              <a:t>Options principales:</a:t>
            </a:r>
            <a:endParaRPr/>
          </a:p>
          <a:p>
            <a:pPr marL="0" marR="0" lvl="0" indent="0" algn="l" rtl="0">
              <a:spcBef>
                <a:spcPts val="0"/>
              </a:spcBef>
              <a:spcAft>
                <a:spcPts val="0"/>
              </a:spcAft>
              <a:buNone/>
            </a:pPr>
            <a:r>
              <a:rPr lang="fr-FR" sz="1800" b="1">
                <a:solidFill>
                  <a:srgbClr val="002060"/>
                </a:solidFill>
                <a:latin typeface="Calibri"/>
                <a:ea typeface="Calibri"/>
                <a:cs typeface="Calibri"/>
                <a:sym typeface="Calibri"/>
              </a:rPr>
              <a:t>-d </a:t>
            </a:r>
            <a:r>
              <a:rPr lang="fr-FR" sz="1800">
                <a:solidFill>
                  <a:srgbClr val="002060"/>
                </a:solidFill>
                <a:latin typeface="Calibri"/>
                <a:ea typeface="Calibri"/>
                <a:cs typeface="Calibri"/>
                <a:sym typeface="Calibri"/>
              </a:rPr>
              <a:t>: suppression des caractères sélectionnés</a:t>
            </a:r>
            <a:endParaRPr/>
          </a:p>
          <a:p>
            <a:pPr marL="0" marR="0" lvl="0" indent="0" algn="l" rtl="0">
              <a:spcBef>
                <a:spcPts val="0"/>
              </a:spcBef>
              <a:spcAft>
                <a:spcPts val="0"/>
              </a:spcAft>
              <a:buNone/>
            </a:pPr>
            <a:r>
              <a:rPr lang="fr-FR" sz="1800" b="1">
                <a:solidFill>
                  <a:srgbClr val="002060"/>
                </a:solidFill>
                <a:latin typeface="Calibri"/>
                <a:ea typeface="Calibri"/>
                <a:cs typeface="Calibri"/>
                <a:sym typeface="Calibri"/>
              </a:rPr>
              <a:t>-s </a:t>
            </a:r>
            <a:r>
              <a:rPr lang="fr-FR" sz="1800">
                <a:solidFill>
                  <a:srgbClr val="002060"/>
                </a:solidFill>
                <a:latin typeface="Calibri"/>
                <a:ea typeface="Calibri"/>
                <a:cs typeface="Calibri"/>
                <a:sym typeface="Calibri"/>
              </a:rPr>
              <a:t>: ‘aaaaa’ dans </a:t>
            </a:r>
            <a:r>
              <a:rPr lang="fr-FR" sz="1800" b="1">
                <a:solidFill>
                  <a:srgbClr val="002060"/>
                </a:solidFill>
                <a:latin typeface="Calibri"/>
                <a:ea typeface="Calibri"/>
                <a:cs typeface="Calibri"/>
                <a:sym typeface="Calibri"/>
              </a:rPr>
              <a:t>chaine1</a:t>
            </a:r>
            <a:r>
              <a:rPr lang="fr-FR" sz="1800">
                <a:solidFill>
                  <a:srgbClr val="002060"/>
                </a:solidFill>
                <a:latin typeface="Calibri"/>
                <a:ea typeface="Calibri"/>
                <a:cs typeface="Calibri"/>
                <a:sym typeface="Calibri"/>
              </a:rPr>
              <a:t> -&gt;  ‘a’ dans chaine2</a:t>
            </a:r>
            <a:endParaRPr/>
          </a:p>
          <a:p>
            <a:pPr marL="0" marR="0" lvl="0" indent="0" algn="l" rtl="0">
              <a:spcBef>
                <a:spcPts val="0"/>
              </a:spcBef>
              <a:spcAft>
                <a:spcPts val="0"/>
              </a:spcAft>
              <a:buNone/>
            </a:pPr>
            <a:r>
              <a:rPr lang="fr-FR" sz="1800" b="1">
                <a:solidFill>
                  <a:srgbClr val="002060"/>
                </a:solidFill>
                <a:latin typeface="Calibri"/>
                <a:ea typeface="Calibri"/>
                <a:cs typeface="Calibri"/>
                <a:sym typeface="Calibri"/>
              </a:rPr>
              <a:t>-c </a:t>
            </a:r>
            <a:r>
              <a:rPr lang="fr-FR" sz="1800">
                <a:solidFill>
                  <a:srgbClr val="002060"/>
                </a:solidFill>
                <a:latin typeface="Calibri"/>
                <a:ea typeface="Calibri"/>
                <a:cs typeface="Calibri"/>
                <a:sym typeface="Calibri"/>
              </a:rPr>
              <a:t>: remplace jeu1 par son complément (tous les caractères n’appartenant pas à </a:t>
            </a:r>
            <a:r>
              <a:rPr lang="fr-FR" sz="1800" b="1">
                <a:solidFill>
                  <a:srgbClr val="002060"/>
                </a:solidFill>
                <a:latin typeface="Calibri"/>
                <a:ea typeface="Calibri"/>
                <a:cs typeface="Calibri"/>
                <a:sym typeface="Calibri"/>
              </a:rPr>
              <a:t>chaine1</a:t>
            </a:r>
            <a:r>
              <a:rPr lang="fr-FR" sz="1800">
                <a:solidFill>
                  <a:srgbClr val="002060"/>
                </a:solidFill>
                <a:latin typeface="Calibri"/>
                <a:ea typeface="Calibri"/>
                <a:cs typeface="Calibri"/>
                <a:sym typeface="Calibri"/>
              </a:rPr>
              <a:t>) </a:t>
            </a:r>
            <a:endParaRPr sz="1800">
              <a:solidFill>
                <a:srgbClr val="002060"/>
              </a:solidFill>
              <a:latin typeface="Calibri"/>
              <a:ea typeface="Calibri"/>
              <a:cs typeface="Calibri"/>
              <a:sym typeface="Calibri"/>
            </a:endParaRPr>
          </a:p>
        </p:txBody>
      </p:sp>
      <p:sp>
        <p:nvSpPr>
          <p:cNvPr id="1260" name="Google Shape;1260;p99"/>
          <p:cNvSpPr txBox="1"/>
          <p:nvPr/>
        </p:nvSpPr>
        <p:spPr>
          <a:xfrm>
            <a:off x="1187624" y="4077072"/>
            <a:ext cx="6840760" cy="2000548"/>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76923C"/>
              </a:buClr>
              <a:buSzPts val="2400"/>
              <a:buFont typeface="Noto Sans Symbols"/>
              <a:buChar char="❖"/>
            </a:pPr>
            <a:r>
              <a:rPr lang="fr-FR" sz="2400">
                <a:solidFill>
                  <a:schemeClr val="dk1"/>
                </a:solidFill>
                <a:latin typeface="Calibri"/>
                <a:ea typeface="Calibri"/>
                <a:cs typeface="Calibri"/>
                <a:sym typeface="Calibri"/>
              </a:rPr>
              <a:t>  Format des expressions de chaine :</a:t>
            </a:r>
            <a:endParaRPr/>
          </a:p>
          <a:p>
            <a:pPr marL="457200" marR="0" lvl="1" indent="-127000" algn="l" rtl="0">
              <a:spcBef>
                <a:spcPts val="0"/>
              </a:spcBef>
              <a:spcAft>
                <a:spcPts val="0"/>
              </a:spcAft>
              <a:buClr>
                <a:srgbClr val="17365D"/>
              </a:buClr>
              <a:buSzPts val="2000"/>
              <a:buFont typeface="Arial"/>
              <a:buChar char="•"/>
            </a:pPr>
            <a:r>
              <a:rPr lang="fr-FR" sz="2000" b="1" i="0" u="none" strike="noStrike" cap="none">
                <a:solidFill>
                  <a:srgbClr val="17365D"/>
                </a:solidFill>
                <a:latin typeface="Calibri"/>
                <a:ea typeface="Calibri"/>
                <a:cs typeface="Calibri"/>
                <a:sym typeface="Calibri"/>
              </a:rPr>
              <a:t>  [a-z] </a:t>
            </a:r>
            <a:r>
              <a:rPr lang="fr-FR" sz="2000" b="0" i="0" u="none" strike="noStrike" cap="none">
                <a:solidFill>
                  <a:schemeClr val="dk1"/>
                </a:solidFill>
                <a:latin typeface="Calibri"/>
                <a:ea typeface="Calibri"/>
                <a:cs typeface="Calibri"/>
                <a:sym typeface="Calibri"/>
              </a:rPr>
              <a:t>= segment de 26 caractères allant de ‘a’ à ‘z’</a:t>
            </a:r>
            <a:endParaRPr/>
          </a:p>
          <a:p>
            <a:pPr marL="457200" marR="0" lvl="1" indent="-127000" algn="l" rtl="0">
              <a:spcBef>
                <a:spcPts val="0"/>
              </a:spcBef>
              <a:spcAft>
                <a:spcPts val="0"/>
              </a:spcAft>
              <a:buClr>
                <a:srgbClr val="17365D"/>
              </a:buClr>
              <a:buSzPts val="2000"/>
              <a:buFont typeface="Arial"/>
              <a:buChar char="•"/>
            </a:pPr>
            <a:r>
              <a:rPr lang="fr-FR" sz="2000" b="1" i="0" u="none" strike="noStrike" cap="none">
                <a:solidFill>
                  <a:srgbClr val="17365D"/>
                </a:solidFill>
                <a:latin typeface="Calibri"/>
                <a:ea typeface="Calibri"/>
                <a:cs typeface="Calibri"/>
                <a:sym typeface="Calibri"/>
              </a:rPr>
              <a:t>  [a*n] </a:t>
            </a:r>
            <a:r>
              <a:rPr lang="fr-FR" sz="2000" b="0" i="0" u="none" strike="noStrike" cap="none">
                <a:solidFill>
                  <a:schemeClr val="dk1"/>
                </a:solidFill>
                <a:latin typeface="Calibri"/>
                <a:ea typeface="Calibri"/>
                <a:cs typeface="Calibri"/>
                <a:sym typeface="Calibri"/>
              </a:rPr>
              <a:t>= a……a (n fois)</a:t>
            </a:r>
            <a:endParaRPr/>
          </a:p>
          <a:p>
            <a:pPr marL="457200" marR="0" lvl="1" indent="-127000" algn="l" rtl="0">
              <a:spcBef>
                <a:spcPts val="0"/>
              </a:spcBef>
              <a:spcAft>
                <a:spcPts val="0"/>
              </a:spcAft>
              <a:buClr>
                <a:srgbClr val="17365D"/>
              </a:buClr>
              <a:buSzPts val="2000"/>
              <a:buFont typeface="Arial"/>
              <a:buChar char="•"/>
            </a:pPr>
            <a:r>
              <a:rPr lang="fr-FR" sz="2000" b="1" i="0" u="none" strike="noStrike" cap="none">
                <a:solidFill>
                  <a:srgbClr val="17365D"/>
                </a:solidFill>
                <a:latin typeface="Calibri"/>
                <a:ea typeface="Calibri"/>
                <a:cs typeface="Calibri"/>
                <a:sym typeface="Calibri"/>
              </a:rPr>
              <a:t>  \xyz  </a:t>
            </a:r>
            <a:r>
              <a:rPr lang="fr-FR" sz="2000" b="0" i="0" u="none" strike="noStrike" cap="none">
                <a:solidFill>
                  <a:schemeClr val="dk1"/>
                </a:solidFill>
                <a:latin typeface="Calibri"/>
                <a:ea typeface="Calibri"/>
                <a:cs typeface="Calibri"/>
                <a:sym typeface="Calibri"/>
              </a:rPr>
              <a:t>= désigne le caractère de code octal xyz</a:t>
            </a:r>
            <a:endParaRPr/>
          </a:p>
          <a:p>
            <a:pPr marL="457200" marR="0" lvl="1" indent="-127000" algn="l" rtl="0">
              <a:spcBef>
                <a:spcPts val="0"/>
              </a:spcBef>
              <a:spcAft>
                <a:spcPts val="0"/>
              </a:spcAft>
              <a:buClr>
                <a:srgbClr val="17365D"/>
              </a:buClr>
              <a:buSzPts val="2000"/>
              <a:buFont typeface="Arial"/>
              <a:buChar char="•"/>
            </a:pPr>
            <a:r>
              <a:rPr lang="fr-FR" sz="2000" b="1" i="0" u="none" strike="noStrike" cap="none">
                <a:solidFill>
                  <a:srgbClr val="17365D"/>
                </a:solidFill>
                <a:latin typeface="Calibri"/>
                <a:ea typeface="Calibri"/>
                <a:cs typeface="Calibri"/>
                <a:sym typeface="Calibri"/>
              </a:rPr>
              <a:t>  ‘[: lower :]’ </a:t>
            </a:r>
            <a:r>
              <a:rPr lang="fr-FR" sz="2000" b="0" i="0" u="none" strike="noStrike" cap="none">
                <a:solidFill>
                  <a:schemeClr val="dk1"/>
                </a:solidFill>
                <a:latin typeface="Calibri"/>
                <a:ea typeface="Calibri"/>
                <a:cs typeface="Calibri"/>
                <a:sym typeface="Calibri"/>
              </a:rPr>
              <a:t>= lettre minuscule</a:t>
            </a:r>
            <a:endParaRPr/>
          </a:p>
          <a:p>
            <a:pPr marL="457200" marR="0" lvl="1" indent="-127000" algn="l" rtl="0">
              <a:spcBef>
                <a:spcPts val="0"/>
              </a:spcBef>
              <a:spcAft>
                <a:spcPts val="0"/>
              </a:spcAft>
              <a:buClr>
                <a:srgbClr val="17365D"/>
              </a:buClr>
              <a:buSzPts val="2000"/>
              <a:buFont typeface="Arial"/>
              <a:buChar char="•"/>
            </a:pPr>
            <a:r>
              <a:rPr lang="fr-FR" sz="2000" b="1" i="0" u="none" strike="noStrike" cap="none">
                <a:solidFill>
                  <a:srgbClr val="17365D"/>
                </a:solidFill>
                <a:latin typeface="Calibri"/>
                <a:ea typeface="Calibri"/>
                <a:cs typeface="Calibri"/>
                <a:sym typeface="Calibri"/>
              </a:rPr>
              <a:t>  ‘[: upper :]’ </a:t>
            </a:r>
            <a:r>
              <a:rPr lang="fr-FR" sz="2000" b="0" i="0" u="none" strike="noStrike" cap="none">
                <a:solidFill>
                  <a:schemeClr val="dk1"/>
                </a:solidFill>
                <a:latin typeface="Calibri"/>
                <a:ea typeface="Calibri"/>
                <a:cs typeface="Calibri"/>
                <a:sym typeface="Calibri"/>
              </a:rPr>
              <a:t>= lettre majuscule</a:t>
            </a:r>
            <a:endParaRPr sz="2000" b="0" i="0" u="none" strike="noStrike" cap="none">
              <a:solidFill>
                <a:schemeClr val="dk1"/>
              </a:solidFill>
              <a:latin typeface="Calibri"/>
              <a:ea typeface="Calibri"/>
              <a:cs typeface="Calibri"/>
              <a:sym typeface="Calibri"/>
            </a:endParaRPr>
          </a:p>
        </p:txBody>
      </p:sp>
      <p:sp>
        <p:nvSpPr>
          <p:cNvPr id="1261" name="Google Shape;1261;p9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91</a:t>
            </a:fld>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265"/>
        <p:cNvGrpSpPr/>
        <p:nvPr/>
      </p:nvGrpSpPr>
      <p:grpSpPr>
        <a:xfrm>
          <a:off x="0" y="0"/>
          <a:ext cx="0" cy="0"/>
          <a:chOff x="0" y="0"/>
          <a:chExt cx="0" cy="0"/>
        </a:xfrm>
      </p:grpSpPr>
      <p:sp>
        <p:nvSpPr>
          <p:cNvPr id="1266" name="Google Shape;1266;p100"/>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267" name="Google Shape;1267;p100"/>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4: Redirection des Entrées / Sorties</a:t>
            </a:r>
            <a:endParaRPr sz="1800">
              <a:solidFill>
                <a:srgbClr val="366092"/>
              </a:solidFill>
              <a:latin typeface="Calibri"/>
              <a:ea typeface="Calibri"/>
              <a:cs typeface="Calibri"/>
              <a:sym typeface="Calibri"/>
            </a:endParaRPr>
          </a:p>
        </p:txBody>
      </p:sp>
      <p:sp>
        <p:nvSpPr>
          <p:cNvPr id="1268" name="Google Shape;1268;p100"/>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Exemple</a:t>
            </a:r>
            <a:endParaRPr sz="2400">
              <a:solidFill>
                <a:srgbClr val="0070C0"/>
              </a:solidFill>
              <a:latin typeface="Calibri"/>
              <a:ea typeface="Calibri"/>
              <a:cs typeface="Calibri"/>
              <a:sym typeface="Calibri"/>
            </a:endParaRPr>
          </a:p>
        </p:txBody>
      </p:sp>
      <p:sp>
        <p:nvSpPr>
          <p:cNvPr id="1269" name="Google Shape;1269;p100"/>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pic>
        <p:nvPicPr>
          <p:cNvPr id="1270" name="Google Shape;1270;p100"/>
          <p:cNvPicPr preferRelativeResize="0"/>
          <p:nvPr/>
        </p:nvPicPr>
        <p:blipFill rotWithShape="1">
          <a:blip r:embed="rId3">
            <a:alphaModFix/>
          </a:blip>
          <a:srcRect/>
          <a:stretch/>
        </p:blipFill>
        <p:spPr>
          <a:xfrm>
            <a:off x="677437" y="1712513"/>
            <a:ext cx="8091488" cy="2058988"/>
          </a:xfrm>
          <a:prstGeom prst="rect">
            <a:avLst/>
          </a:prstGeom>
          <a:noFill/>
          <a:ln>
            <a:noFill/>
          </a:ln>
        </p:spPr>
      </p:pic>
      <p:sp>
        <p:nvSpPr>
          <p:cNvPr id="1271" name="Google Shape;1271;p10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92</a:t>
            </a:fld>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101"/>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277" name="Google Shape;1277;p101"/>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4: Redirection des Entrées / Sorties</a:t>
            </a:r>
            <a:endParaRPr sz="1800">
              <a:solidFill>
                <a:srgbClr val="366092"/>
              </a:solidFill>
              <a:latin typeface="Calibri"/>
              <a:ea typeface="Calibri"/>
              <a:cs typeface="Calibri"/>
              <a:sym typeface="Calibri"/>
            </a:endParaRPr>
          </a:p>
        </p:txBody>
      </p:sp>
      <p:sp>
        <p:nvSpPr>
          <p:cNvPr id="1278" name="Google Shape;1278;p101"/>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La commande uniq</a:t>
            </a:r>
            <a:endParaRPr sz="2400">
              <a:solidFill>
                <a:srgbClr val="0070C0"/>
              </a:solidFill>
              <a:latin typeface="Calibri"/>
              <a:ea typeface="Calibri"/>
              <a:cs typeface="Calibri"/>
              <a:sym typeface="Calibri"/>
            </a:endParaRPr>
          </a:p>
        </p:txBody>
      </p:sp>
      <p:sp>
        <p:nvSpPr>
          <p:cNvPr id="1279" name="Google Shape;1279;p101"/>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280" name="Google Shape;1280;p101"/>
          <p:cNvSpPr/>
          <p:nvPr/>
        </p:nvSpPr>
        <p:spPr>
          <a:xfrm>
            <a:off x="971600" y="1052736"/>
            <a:ext cx="7272808" cy="36004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2000">
                <a:solidFill>
                  <a:srgbClr val="FFFFFF"/>
                </a:solidFill>
                <a:latin typeface="Calibri"/>
                <a:ea typeface="Calibri"/>
                <a:cs typeface="Calibri"/>
                <a:sym typeface="Calibri"/>
              </a:rPr>
              <a:t>  uniq  [options]  fichier </a:t>
            </a:r>
            <a:endParaRPr sz="2000">
              <a:solidFill>
                <a:srgbClr val="FFFFFF"/>
              </a:solidFill>
              <a:latin typeface="Calibri"/>
              <a:ea typeface="Calibri"/>
              <a:cs typeface="Calibri"/>
              <a:sym typeface="Calibri"/>
            </a:endParaRPr>
          </a:p>
        </p:txBody>
      </p:sp>
      <p:sp>
        <p:nvSpPr>
          <p:cNvPr id="1281" name="Google Shape;1281;p101"/>
          <p:cNvSpPr/>
          <p:nvPr/>
        </p:nvSpPr>
        <p:spPr>
          <a:xfrm>
            <a:off x="971600" y="1412776"/>
            <a:ext cx="7272808" cy="1800200"/>
          </a:xfrm>
          <a:prstGeom prst="roundRect">
            <a:avLst>
              <a:gd name="adj" fmla="val 9411"/>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002060"/>
                </a:solidFill>
                <a:latin typeface="Calibri"/>
                <a:ea typeface="Calibri"/>
                <a:cs typeface="Calibri"/>
                <a:sym typeface="Calibri"/>
              </a:rPr>
              <a:t>Élimine les lignes dupliquées dans un fichier trié par défaut.</a:t>
            </a:r>
            <a:endParaRPr/>
          </a:p>
          <a:p>
            <a:pPr marL="0" marR="0" lvl="0" indent="0" algn="l" rtl="0">
              <a:spcBef>
                <a:spcPts val="0"/>
              </a:spcBef>
              <a:spcAft>
                <a:spcPts val="0"/>
              </a:spcAft>
              <a:buNone/>
            </a:pPr>
            <a:endParaRPr sz="900">
              <a:solidFill>
                <a:srgbClr val="002060"/>
              </a:solidFill>
              <a:latin typeface="Calibri"/>
              <a:ea typeface="Calibri"/>
              <a:cs typeface="Calibri"/>
              <a:sym typeface="Calibri"/>
            </a:endParaRPr>
          </a:p>
          <a:p>
            <a:pPr marL="0" marR="0" lvl="0" indent="0" algn="l" rtl="0">
              <a:spcBef>
                <a:spcPts val="0"/>
              </a:spcBef>
              <a:spcAft>
                <a:spcPts val="0"/>
              </a:spcAft>
              <a:buNone/>
            </a:pPr>
            <a:r>
              <a:rPr lang="fr-FR" sz="1800" b="1">
                <a:solidFill>
                  <a:srgbClr val="002060"/>
                </a:solidFill>
                <a:latin typeface="Calibri"/>
                <a:ea typeface="Calibri"/>
                <a:cs typeface="Calibri"/>
                <a:sym typeface="Calibri"/>
              </a:rPr>
              <a:t>Options principales:</a:t>
            </a:r>
            <a:endParaRPr/>
          </a:p>
          <a:p>
            <a:pPr marL="0" marR="0" lvl="0" indent="0" algn="l" rtl="0">
              <a:spcBef>
                <a:spcPts val="0"/>
              </a:spcBef>
              <a:spcAft>
                <a:spcPts val="0"/>
              </a:spcAft>
              <a:buNone/>
            </a:pPr>
            <a:r>
              <a:rPr lang="fr-FR" sz="1800" b="1">
                <a:solidFill>
                  <a:srgbClr val="002060"/>
                </a:solidFill>
                <a:latin typeface="Calibri"/>
                <a:ea typeface="Calibri"/>
                <a:cs typeface="Calibri"/>
                <a:sym typeface="Calibri"/>
              </a:rPr>
              <a:t>-d </a:t>
            </a:r>
            <a:r>
              <a:rPr lang="fr-FR" sz="1800">
                <a:solidFill>
                  <a:srgbClr val="002060"/>
                </a:solidFill>
                <a:latin typeface="Calibri"/>
                <a:ea typeface="Calibri"/>
                <a:cs typeface="Calibri"/>
                <a:sym typeface="Calibri"/>
              </a:rPr>
              <a:t>: affiche seulement les lignes dupliquées</a:t>
            </a:r>
            <a:endParaRPr/>
          </a:p>
          <a:p>
            <a:pPr marL="0" marR="0" lvl="0" indent="0" algn="l" rtl="0">
              <a:spcBef>
                <a:spcPts val="0"/>
              </a:spcBef>
              <a:spcAft>
                <a:spcPts val="0"/>
              </a:spcAft>
              <a:buNone/>
            </a:pPr>
            <a:r>
              <a:rPr lang="fr-FR" sz="1800" b="1">
                <a:solidFill>
                  <a:srgbClr val="002060"/>
                </a:solidFill>
                <a:latin typeface="Calibri"/>
                <a:ea typeface="Calibri"/>
                <a:cs typeface="Calibri"/>
                <a:sym typeface="Calibri"/>
              </a:rPr>
              <a:t>-u </a:t>
            </a:r>
            <a:r>
              <a:rPr lang="fr-FR" sz="1800">
                <a:solidFill>
                  <a:srgbClr val="002060"/>
                </a:solidFill>
                <a:latin typeface="Calibri"/>
                <a:ea typeface="Calibri"/>
                <a:cs typeface="Calibri"/>
                <a:sym typeface="Calibri"/>
              </a:rPr>
              <a:t>: affiche seulement les lignes non dupliquées (par défaut)</a:t>
            </a:r>
            <a:endParaRPr/>
          </a:p>
          <a:p>
            <a:pPr marL="0" marR="0" lvl="0" indent="0" algn="l" rtl="0">
              <a:spcBef>
                <a:spcPts val="0"/>
              </a:spcBef>
              <a:spcAft>
                <a:spcPts val="0"/>
              </a:spcAft>
              <a:buNone/>
            </a:pPr>
            <a:r>
              <a:rPr lang="fr-FR" sz="1800" b="1">
                <a:solidFill>
                  <a:srgbClr val="002060"/>
                </a:solidFill>
                <a:latin typeface="Calibri"/>
                <a:ea typeface="Calibri"/>
                <a:cs typeface="Calibri"/>
                <a:sym typeface="Calibri"/>
              </a:rPr>
              <a:t>-c </a:t>
            </a:r>
            <a:r>
              <a:rPr lang="fr-FR" sz="1800">
                <a:solidFill>
                  <a:srgbClr val="002060"/>
                </a:solidFill>
                <a:latin typeface="Calibri"/>
                <a:ea typeface="Calibri"/>
                <a:cs typeface="Calibri"/>
                <a:sym typeface="Calibri"/>
              </a:rPr>
              <a:t>: donne le nombre d’exemplaires de chaque ligne</a:t>
            </a:r>
            <a:endParaRPr sz="1800">
              <a:solidFill>
                <a:srgbClr val="002060"/>
              </a:solidFill>
              <a:latin typeface="Calibri"/>
              <a:ea typeface="Calibri"/>
              <a:cs typeface="Calibri"/>
              <a:sym typeface="Calibri"/>
            </a:endParaRPr>
          </a:p>
        </p:txBody>
      </p:sp>
      <p:sp>
        <p:nvSpPr>
          <p:cNvPr id="1282" name="Google Shape;1282;p101"/>
          <p:cNvSpPr txBox="1"/>
          <p:nvPr/>
        </p:nvSpPr>
        <p:spPr>
          <a:xfrm>
            <a:off x="683568" y="3501008"/>
            <a:ext cx="2808312"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a:solidFill>
                  <a:schemeClr val="dk1"/>
                </a:solidFill>
                <a:latin typeface="Calibri"/>
                <a:ea typeface="Calibri"/>
                <a:cs typeface="Calibri"/>
                <a:sym typeface="Calibri"/>
              </a:rPr>
              <a:t>$ </a:t>
            </a:r>
            <a:r>
              <a:rPr lang="fr-FR" sz="2000">
                <a:solidFill>
                  <a:srgbClr val="366092"/>
                </a:solidFill>
                <a:latin typeface="Calibri"/>
                <a:ea typeface="Calibri"/>
                <a:cs typeface="Calibri"/>
                <a:sym typeface="Calibri"/>
              </a:rPr>
              <a:t>cat fichier</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un </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deux</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deux</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trois</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quatre</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quatre</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cinq</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1283" name="Google Shape;1283;p101"/>
          <p:cNvSpPr txBox="1"/>
          <p:nvPr/>
        </p:nvSpPr>
        <p:spPr>
          <a:xfrm>
            <a:off x="2843808" y="3501008"/>
            <a:ext cx="2808312" cy="22467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a:solidFill>
                  <a:schemeClr val="dk1"/>
                </a:solidFill>
                <a:latin typeface="Calibri"/>
                <a:ea typeface="Calibri"/>
                <a:cs typeface="Calibri"/>
                <a:sym typeface="Calibri"/>
              </a:rPr>
              <a:t>$ </a:t>
            </a:r>
            <a:r>
              <a:rPr lang="fr-FR" sz="2000">
                <a:solidFill>
                  <a:srgbClr val="366092"/>
                </a:solidFill>
                <a:latin typeface="Calibri"/>
                <a:ea typeface="Calibri"/>
                <a:cs typeface="Calibri"/>
                <a:sym typeface="Calibri"/>
              </a:rPr>
              <a:t>cat fichier | uniq</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un </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deux</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trois</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quatre</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cinq</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1284" name="Google Shape;1284;p101"/>
          <p:cNvSpPr txBox="1"/>
          <p:nvPr/>
        </p:nvSpPr>
        <p:spPr>
          <a:xfrm>
            <a:off x="5580112" y="3545721"/>
            <a:ext cx="2808312"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a:solidFill>
                  <a:schemeClr val="dk1"/>
                </a:solidFill>
                <a:latin typeface="Calibri"/>
                <a:ea typeface="Calibri"/>
                <a:cs typeface="Calibri"/>
                <a:sym typeface="Calibri"/>
              </a:rPr>
              <a:t>$ </a:t>
            </a:r>
            <a:r>
              <a:rPr lang="fr-FR" sz="2000">
                <a:solidFill>
                  <a:srgbClr val="366092"/>
                </a:solidFill>
                <a:latin typeface="Calibri"/>
                <a:ea typeface="Calibri"/>
                <a:cs typeface="Calibri"/>
                <a:sym typeface="Calibri"/>
              </a:rPr>
              <a:t>cat fichier | uniq -d</a:t>
            </a:r>
            <a:r>
              <a:rPr lang="fr-FR" sz="20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deux</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quatre</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1285" name="Google Shape;1285;p10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93</a:t>
            </a:fld>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289"/>
        <p:cNvGrpSpPr/>
        <p:nvPr/>
      </p:nvGrpSpPr>
      <p:grpSpPr>
        <a:xfrm>
          <a:off x="0" y="0"/>
          <a:ext cx="0" cy="0"/>
          <a:chOff x="0" y="0"/>
          <a:chExt cx="0" cy="0"/>
        </a:xfrm>
      </p:grpSpPr>
      <p:sp>
        <p:nvSpPr>
          <p:cNvPr id="1290" name="Google Shape;1290;p102"/>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291" name="Google Shape;1291;p102"/>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4: Redirection des Entrées / Sorties</a:t>
            </a:r>
            <a:endParaRPr sz="1800">
              <a:solidFill>
                <a:srgbClr val="366092"/>
              </a:solidFill>
              <a:latin typeface="Calibri"/>
              <a:ea typeface="Calibri"/>
              <a:cs typeface="Calibri"/>
              <a:sym typeface="Calibri"/>
            </a:endParaRPr>
          </a:p>
        </p:txBody>
      </p:sp>
      <p:sp>
        <p:nvSpPr>
          <p:cNvPr id="1292" name="Google Shape;1292;p102"/>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La commande cut</a:t>
            </a:r>
            <a:endParaRPr sz="2400">
              <a:solidFill>
                <a:srgbClr val="0070C0"/>
              </a:solidFill>
              <a:latin typeface="Calibri"/>
              <a:ea typeface="Calibri"/>
              <a:cs typeface="Calibri"/>
              <a:sym typeface="Calibri"/>
            </a:endParaRPr>
          </a:p>
        </p:txBody>
      </p:sp>
      <p:sp>
        <p:nvSpPr>
          <p:cNvPr id="1293" name="Google Shape;1293;p102"/>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294" name="Google Shape;1294;p102"/>
          <p:cNvSpPr/>
          <p:nvPr/>
        </p:nvSpPr>
        <p:spPr>
          <a:xfrm>
            <a:off x="971600" y="1052736"/>
            <a:ext cx="7272808" cy="36004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2000">
                <a:solidFill>
                  <a:srgbClr val="FFFFFF"/>
                </a:solidFill>
                <a:latin typeface="Calibri"/>
                <a:ea typeface="Calibri"/>
                <a:cs typeface="Calibri"/>
                <a:sym typeface="Calibri"/>
              </a:rPr>
              <a:t>  cut  [options]  fichier </a:t>
            </a:r>
            <a:endParaRPr sz="2000">
              <a:solidFill>
                <a:srgbClr val="FFFFFF"/>
              </a:solidFill>
              <a:latin typeface="Calibri"/>
              <a:ea typeface="Calibri"/>
              <a:cs typeface="Calibri"/>
              <a:sym typeface="Calibri"/>
            </a:endParaRPr>
          </a:p>
        </p:txBody>
      </p:sp>
      <p:sp>
        <p:nvSpPr>
          <p:cNvPr id="1295" name="Google Shape;1295;p102"/>
          <p:cNvSpPr/>
          <p:nvPr/>
        </p:nvSpPr>
        <p:spPr>
          <a:xfrm>
            <a:off x="971600" y="1412776"/>
            <a:ext cx="7272808" cy="2088232"/>
          </a:xfrm>
          <a:prstGeom prst="roundRect">
            <a:avLst>
              <a:gd name="adj" fmla="val 9411"/>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002060"/>
                </a:solidFill>
                <a:latin typeface="Calibri"/>
                <a:ea typeface="Calibri"/>
                <a:cs typeface="Calibri"/>
                <a:sym typeface="Calibri"/>
              </a:rPr>
              <a:t>Supprime une partie de chaque ligne d’un fichier par défaut :</a:t>
            </a:r>
            <a:endParaRPr/>
          </a:p>
          <a:p>
            <a:pPr marL="0" marR="0" lvl="0" indent="0" algn="l" rtl="0">
              <a:spcBef>
                <a:spcPts val="0"/>
              </a:spcBef>
              <a:spcAft>
                <a:spcPts val="0"/>
              </a:spcAft>
              <a:buNone/>
            </a:pPr>
            <a:endParaRPr sz="900">
              <a:solidFill>
                <a:srgbClr val="002060"/>
              </a:solidFill>
              <a:latin typeface="Calibri"/>
              <a:ea typeface="Calibri"/>
              <a:cs typeface="Calibri"/>
              <a:sym typeface="Calibri"/>
            </a:endParaRPr>
          </a:p>
          <a:p>
            <a:pPr marL="0" marR="0" lvl="0" indent="0" algn="l" rtl="0">
              <a:spcBef>
                <a:spcPts val="0"/>
              </a:spcBef>
              <a:spcAft>
                <a:spcPts val="0"/>
              </a:spcAft>
              <a:buNone/>
            </a:pPr>
            <a:r>
              <a:rPr lang="fr-FR" sz="1800" b="1">
                <a:solidFill>
                  <a:srgbClr val="002060"/>
                </a:solidFill>
                <a:latin typeface="Calibri"/>
                <a:ea typeface="Calibri"/>
                <a:cs typeface="Calibri"/>
                <a:sym typeface="Calibri"/>
              </a:rPr>
              <a:t>Options principales:</a:t>
            </a:r>
            <a:endParaRPr/>
          </a:p>
          <a:p>
            <a:pPr marL="0" marR="0" lvl="0" indent="0" algn="l" rtl="0">
              <a:spcBef>
                <a:spcPts val="0"/>
              </a:spcBef>
              <a:spcAft>
                <a:spcPts val="0"/>
              </a:spcAft>
              <a:buNone/>
            </a:pPr>
            <a:r>
              <a:rPr lang="fr-FR" sz="1800" b="1">
                <a:solidFill>
                  <a:srgbClr val="002060"/>
                </a:solidFill>
                <a:latin typeface="Calibri"/>
                <a:ea typeface="Calibri"/>
                <a:cs typeface="Calibri"/>
                <a:sym typeface="Calibri"/>
              </a:rPr>
              <a:t>-d separateur </a:t>
            </a:r>
            <a:r>
              <a:rPr lang="fr-FR" sz="1800">
                <a:solidFill>
                  <a:srgbClr val="002060"/>
                </a:solidFill>
                <a:latin typeface="Calibri"/>
                <a:ea typeface="Calibri"/>
                <a:cs typeface="Calibri"/>
                <a:sym typeface="Calibri"/>
              </a:rPr>
              <a:t>: le séparateur des champs</a:t>
            </a:r>
            <a:endParaRPr/>
          </a:p>
          <a:p>
            <a:pPr marL="0" marR="0" lvl="0" indent="0" algn="l" rtl="0">
              <a:spcBef>
                <a:spcPts val="0"/>
              </a:spcBef>
              <a:spcAft>
                <a:spcPts val="0"/>
              </a:spcAft>
              <a:buNone/>
            </a:pPr>
            <a:r>
              <a:rPr lang="fr-FR" sz="1800" b="1">
                <a:solidFill>
                  <a:srgbClr val="002060"/>
                </a:solidFill>
                <a:latin typeface="Calibri"/>
                <a:ea typeface="Calibri"/>
                <a:cs typeface="Calibri"/>
                <a:sym typeface="Calibri"/>
              </a:rPr>
              <a:t>-f </a:t>
            </a:r>
            <a:r>
              <a:rPr lang="fr-FR" sz="1800" b="1" i="1">
                <a:solidFill>
                  <a:srgbClr val="002060"/>
                </a:solidFill>
                <a:latin typeface="Calibri"/>
                <a:ea typeface="Calibri"/>
                <a:cs typeface="Calibri"/>
                <a:sym typeface="Calibri"/>
              </a:rPr>
              <a:t>listes de champs </a:t>
            </a:r>
            <a:r>
              <a:rPr lang="fr-FR" sz="1800">
                <a:solidFill>
                  <a:srgbClr val="002060"/>
                </a:solidFill>
                <a:latin typeface="Calibri"/>
                <a:ea typeface="Calibri"/>
                <a:cs typeface="Calibri"/>
                <a:sym typeface="Calibri"/>
              </a:rPr>
              <a:t>: les champs séparés.</a:t>
            </a:r>
            <a:endParaRPr/>
          </a:p>
          <a:p>
            <a:pPr marL="0" marR="0" lvl="0" indent="0" algn="l" rtl="0">
              <a:spcBef>
                <a:spcPts val="0"/>
              </a:spcBef>
              <a:spcAft>
                <a:spcPts val="0"/>
              </a:spcAft>
              <a:buNone/>
            </a:pPr>
            <a:r>
              <a:rPr lang="fr-FR" sz="1800" b="1">
                <a:solidFill>
                  <a:srgbClr val="002060"/>
                </a:solidFill>
                <a:latin typeface="Calibri"/>
                <a:ea typeface="Calibri"/>
                <a:cs typeface="Calibri"/>
                <a:sym typeface="Calibri"/>
              </a:rPr>
              <a:t>-c </a:t>
            </a:r>
            <a:r>
              <a:rPr lang="fr-FR" sz="1800">
                <a:solidFill>
                  <a:srgbClr val="002060"/>
                </a:solidFill>
                <a:latin typeface="Calibri"/>
                <a:ea typeface="Calibri"/>
                <a:cs typeface="Calibri"/>
                <a:sym typeface="Calibri"/>
              </a:rPr>
              <a:t>: Sélection sur le rang du caractère.</a:t>
            </a:r>
            <a:endParaRPr/>
          </a:p>
          <a:p>
            <a:pPr marL="0" marR="0" lvl="0" indent="0" algn="l" rtl="0">
              <a:spcBef>
                <a:spcPts val="0"/>
              </a:spcBef>
              <a:spcAft>
                <a:spcPts val="0"/>
              </a:spcAft>
              <a:buNone/>
            </a:pPr>
            <a:r>
              <a:rPr lang="fr-FR" sz="1800" b="1">
                <a:solidFill>
                  <a:srgbClr val="002060"/>
                </a:solidFill>
                <a:latin typeface="Calibri"/>
                <a:ea typeface="Calibri"/>
                <a:cs typeface="Calibri"/>
                <a:sym typeface="Calibri"/>
              </a:rPr>
              <a:t>-b </a:t>
            </a:r>
            <a:r>
              <a:rPr lang="fr-FR" sz="1800">
                <a:solidFill>
                  <a:srgbClr val="002060"/>
                </a:solidFill>
                <a:latin typeface="Calibri"/>
                <a:ea typeface="Calibri"/>
                <a:cs typeface="Calibri"/>
                <a:sym typeface="Calibri"/>
              </a:rPr>
              <a:t>: Sélection sur le no d’octet.</a:t>
            </a:r>
            <a:endParaRPr/>
          </a:p>
          <a:p>
            <a:pPr marL="0" marR="0" lvl="0" indent="0" algn="l" rtl="0">
              <a:spcBef>
                <a:spcPts val="0"/>
              </a:spcBef>
              <a:spcAft>
                <a:spcPts val="0"/>
              </a:spcAft>
              <a:buNone/>
            </a:pPr>
            <a:r>
              <a:rPr lang="fr-FR" sz="1800" b="1">
                <a:solidFill>
                  <a:srgbClr val="002060"/>
                </a:solidFill>
                <a:latin typeface="Calibri"/>
                <a:ea typeface="Calibri"/>
                <a:cs typeface="Calibri"/>
                <a:sym typeface="Calibri"/>
              </a:rPr>
              <a:t>-s (avec -f) </a:t>
            </a:r>
            <a:r>
              <a:rPr lang="fr-FR" sz="1800">
                <a:solidFill>
                  <a:srgbClr val="002060"/>
                </a:solidFill>
                <a:latin typeface="Calibri"/>
                <a:ea typeface="Calibri"/>
                <a:cs typeface="Calibri"/>
                <a:sym typeface="Calibri"/>
              </a:rPr>
              <a:t>: supprime les lignes vides </a:t>
            </a:r>
            <a:endParaRPr sz="1800">
              <a:solidFill>
                <a:srgbClr val="002060"/>
              </a:solidFill>
              <a:latin typeface="Calibri"/>
              <a:ea typeface="Calibri"/>
              <a:cs typeface="Calibri"/>
              <a:sym typeface="Calibri"/>
            </a:endParaRPr>
          </a:p>
        </p:txBody>
      </p:sp>
      <p:sp>
        <p:nvSpPr>
          <p:cNvPr id="1296" name="Google Shape;1296;p102"/>
          <p:cNvSpPr txBox="1"/>
          <p:nvPr/>
        </p:nvSpPr>
        <p:spPr>
          <a:xfrm>
            <a:off x="683568" y="3712383"/>
            <a:ext cx="3456384" cy="20928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a:solidFill>
                  <a:schemeClr val="dk1"/>
                </a:solidFill>
                <a:latin typeface="Calibri"/>
                <a:ea typeface="Calibri"/>
                <a:cs typeface="Calibri"/>
                <a:sym typeface="Calibri"/>
              </a:rPr>
              <a:t>$ </a:t>
            </a:r>
            <a:r>
              <a:rPr lang="fr-FR" sz="2000">
                <a:solidFill>
                  <a:srgbClr val="366092"/>
                </a:solidFill>
                <a:latin typeface="Calibri"/>
                <a:ea typeface="Calibri"/>
                <a:cs typeface="Calibri"/>
                <a:sym typeface="Calibri"/>
              </a:rPr>
              <a:t>cat fichier</a:t>
            </a:r>
            <a:endParaRPr/>
          </a:p>
          <a:p>
            <a:pPr marL="0" marR="0" lvl="0" indent="0" algn="l" rtl="0">
              <a:spcBef>
                <a:spcPts val="0"/>
              </a:spcBef>
              <a:spcAft>
                <a:spcPts val="0"/>
              </a:spcAft>
              <a:buNone/>
            </a:pPr>
            <a:endParaRPr sz="1000">
              <a:solidFill>
                <a:srgbClr val="366092"/>
              </a:solidFill>
              <a:latin typeface="Calibri"/>
              <a:ea typeface="Calibri"/>
              <a:cs typeface="Calibri"/>
              <a:sym typeface="Calibri"/>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0 :  Casablanca : Maroc : 0522</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1 :  Rabat : Maroc : 0537</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2 :  Fes : Maroc : 0535</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3 :  Marrakech : 0524</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1297" name="Google Shape;1297;p102"/>
          <p:cNvSpPr txBox="1"/>
          <p:nvPr/>
        </p:nvSpPr>
        <p:spPr>
          <a:xfrm>
            <a:off x="4608004" y="3712383"/>
            <a:ext cx="3456384" cy="20928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a:solidFill>
                  <a:schemeClr val="dk1"/>
                </a:solidFill>
                <a:latin typeface="Calibri"/>
                <a:ea typeface="Calibri"/>
                <a:cs typeface="Calibri"/>
                <a:sym typeface="Calibri"/>
              </a:rPr>
              <a:t>$ </a:t>
            </a:r>
            <a:r>
              <a:rPr lang="fr-FR" sz="2000">
                <a:solidFill>
                  <a:srgbClr val="366092"/>
                </a:solidFill>
                <a:latin typeface="Calibri"/>
                <a:ea typeface="Calibri"/>
                <a:cs typeface="Calibri"/>
                <a:sym typeface="Calibri"/>
              </a:rPr>
              <a:t>cat fichier | cut  –d :  -f 1,2</a:t>
            </a:r>
            <a:endParaRPr/>
          </a:p>
          <a:p>
            <a:pPr marL="0" marR="0" lvl="0" indent="0" algn="l" rtl="0">
              <a:spcBef>
                <a:spcPts val="0"/>
              </a:spcBef>
              <a:spcAft>
                <a:spcPts val="0"/>
              </a:spcAft>
              <a:buNone/>
            </a:pPr>
            <a:endParaRPr sz="1000">
              <a:solidFill>
                <a:srgbClr val="366092"/>
              </a:solidFill>
              <a:latin typeface="Calibri"/>
              <a:ea typeface="Calibri"/>
              <a:cs typeface="Calibri"/>
              <a:sym typeface="Calibri"/>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0 :  Casablanca</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1 :  Rabat</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2 :  Fes</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3 :  Marrakech </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1298" name="Google Shape;1298;p10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94</a:t>
            </a:fld>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303"/>
        <p:cNvGrpSpPr/>
        <p:nvPr/>
      </p:nvGrpSpPr>
      <p:grpSpPr>
        <a:xfrm>
          <a:off x="0" y="0"/>
          <a:ext cx="0" cy="0"/>
          <a:chOff x="0" y="0"/>
          <a:chExt cx="0" cy="0"/>
        </a:xfrm>
      </p:grpSpPr>
      <p:sp>
        <p:nvSpPr>
          <p:cNvPr id="1304" name="Google Shape;1304;p103"/>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305" name="Google Shape;1305;p103"/>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4: Redirection des Entrées / Sorties</a:t>
            </a:r>
            <a:endParaRPr sz="1800">
              <a:solidFill>
                <a:srgbClr val="366092"/>
              </a:solidFill>
              <a:latin typeface="Calibri"/>
              <a:ea typeface="Calibri"/>
              <a:cs typeface="Calibri"/>
              <a:sym typeface="Calibri"/>
            </a:endParaRPr>
          </a:p>
        </p:txBody>
      </p:sp>
      <p:sp>
        <p:nvSpPr>
          <p:cNvPr id="1306" name="Google Shape;1306;p103"/>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La commande paste</a:t>
            </a:r>
            <a:endParaRPr sz="2400">
              <a:solidFill>
                <a:srgbClr val="0070C0"/>
              </a:solidFill>
              <a:latin typeface="Calibri"/>
              <a:ea typeface="Calibri"/>
              <a:cs typeface="Calibri"/>
              <a:sym typeface="Calibri"/>
            </a:endParaRPr>
          </a:p>
        </p:txBody>
      </p:sp>
      <p:sp>
        <p:nvSpPr>
          <p:cNvPr id="1307" name="Google Shape;1307;p103"/>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308" name="Google Shape;1308;p103"/>
          <p:cNvSpPr/>
          <p:nvPr/>
        </p:nvSpPr>
        <p:spPr>
          <a:xfrm>
            <a:off x="971600" y="1052736"/>
            <a:ext cx="7272808" cy="36004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2000">
                <a:solidFill>
                  <a:srgbClr val="FFFFFF"/>
                </a:solidFill>
                <a:latin typeface="Calibri"/>
                <a:ea typeface="Calibri"/>
                <a:cs typeface="Calibri"/>
                <a:sym typeface="Calibri"/>
              </a:rPr>
              <a:t>  paste  [options]  fichier </a:t>
            </a:r>
            <a:endParaRPr sz="2000">
              <a:solidFill>
                <a:srgbClr val="FFFFFF"/>
              </a:solidFill>
              <a:latin typeface="Calibri"/>
              <a:ea typeface="Calibri"/>
              <a:cs typeface="Calibri"/>
              <a:sym typeface="Calibri"/>
            </a:endParaRPr>
          </a:p>
        </p:txBody>
      </p:sp>
      <p:sp>
        <p:nvSpPr>
          <p:cNvPr id="1309" name="Google Shape;1309;p103"/>
          <p:cNvSpPr/>
          <p:nvPr/>
        </p:nvSpPr>
        <p:spPr>
          <a:xfrm>
            <a:off x="971600" y="1412776"/>
            <a:ext cx="7272808" cy="720080"/>
          </a:xfrm>
          <a:prstGeom prst="roundRect">
            <a:avLst>
              <a:gd name="adj" fmla="val 9411"/>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002060"/>
                </a:solidFill>
                <a:latin typeface="Calibri"/>
                <a:ea typeface="Calibri"/>
                <a:cs typeface="Calibri"/>
                <a:sym typeface="Calibri"/>
              </a:rPr>
              <a:t>Regroupe les lignes du même n° de différents fichiers.</a:t>
            </a:r>
            <a:endParaRPr/>
          </a:p>
          <a:p>
            <a:pPr marL="0" marR="0" lvl="0" indent="0" algn="l" rtl="0">
              <a:spcBef>
                <a:spcPts val="0"/>
              </a:spcBef>
              <a:spcAft>
                <a:spcPts val="0"/>
              </a:spcAft>
              <a:buNone/>
            </a:pPr>
            <a:endParaRPr sz="900">
              <a:solidFill>
                <a:srgbClr val="002060"/>
              </a:solidFill>
              <a:latin typeface="Calibri"/>
              <a:ea typeface="Calibri"/>
              <a:cs typeface="Calibri"/>
              <a:sym typeface="Calibri"/>
            </a:endParaRPr>
          </a:p>
        </p:txBody>
      </p:sp>
      <p:sp>
        <p:nvSpPr>
          <p:cNvPr id="1310" name="Google Shape;1310;p103"/>
          <p:cNvSpPr txBox="1"/>
          <p:nvPr/>
        </p:nvSpPr>
        <p:spPr>
          <a:xfrm>
            <a:off x="1115616" y="2636912"/>
            <a:ext cx="2808312" cy="33316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a:solidFill>
                  <a:schemeClr val="dk1"/>
                </a:solidFill>
                <a:latin typeface="Calibri"/>
                <a:ea typeface="Calibri"/>
                <a:cs typeface="Calibri"/>
                <a:sym typeface="Calibri"/>
              </a:rPr>
              <a:t>$ </a:t>
            </a:r>
            <a:r>
              <a:rPr lang="fr-FR" sz="2000">
                <a:solidFill>
                  <a:srgbClr val="366092"/>
                </a:solidFill>
                <a:latin typeface="Calibri"/>
                <a:ea typeface="Calibri"/>
                <a:cs typeface="Calibri"/>
                <a:sym typeface="Calibri"/>
              </a:rPr>
              <a:t>cat fichier1</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0 :  Casablanca :</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1 :  Rabat  :</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2 :  Fes  : </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Maroc : 24 : </a:t>
            </a:r>
            <a:endParaRPr/>
          </a:p>
          <a:p>
            <a:pPr marL="0" marR="0" lvl="0" indent="0" algn="l" rtl="0">
              <a:spcBef>
                <a:spcPts val="0"/>
              </a:spcBef>
              <a:spcAft>
                <a:spcPts val="0"/>
              </a:spcAft>
              <a:buNone/>
            </a:pPr>
            <a:endParaRPr sz="1050">
              <a:solidFill>
                <a:schemeClr val="dk1"/>
              </a:solidFill>
              <a:latin typeface="Calibri"/>
              <a:ea typeface="Calibri"/>
              <a:cs typeface="Calibri"/>
              <a:sym typeface="Calibri"/>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 </a:t>
            </a:r>
            <a:r>
              <a:rPr lang="fr-FR" sz="2000">
                <a:solidFill>
                  <a:srgbClr val="366092"/>
                </a:solidFill>
                <a:latin typeface="Calibri"/>
                <a:ea typeface="Calibri"/>
                <a:cs typeface="Calibri"/>
                <a:sym typeface="Calibri"/>
              </a:rPr>
              <a:t>cat fichier2</a:t>
            </a:r>
            <a:endParaRPr sz="2000">
              <a:solidFill>
                <a:srgbClr val="366092"/>
              </a:solidFill>
              <a:latin typeface="Calibri"/>
              <a:ea typeface="Calibri"/>
              <a:cs typeface="Calibri"/>
              <a:sym typeface="Calibri"/>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Maroc : 22</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Maroc : 37</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Maroc : 35</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3 : Marrakech </a:t>
            </a:r>
            <a:endParaRPr/>
          </a:p>
        </p:txBody>
      </p:sp>
      <p:sp>
        <p:nvSpPr>
          <p:cNvPr id="1311" name="Google Shape;1311;p103"/>
          <p:cNvSpPr txBox="1"/>
          <p:nvPr/>
        </p:nvSpPr>
        <p:spPr>
          <a:xfrm>
            <a:off x="3921014" y="2636912"/>
            <a:ext cx="4179377"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a:solidFill>
                  <a:schemeClr val="dk1"/>
                </a:solidFill>
                <a:latin typeface="Calibri"/>
                <a:ea typeface="Calibri"/>
                <a:cs typeface="Calibri"/>
                <a:sym typeface="Calibri"/>
              </a:rPr>
              <a:t>$ </a:t>
            </a:r>
            <a:r>
              <a:rPr lang="fr-FR" sz="2000">
                <a:solidFill>
                  <a:srgbClr val="366092"/>
                </a:solidFill>
                <a:latin typeface="Calibri"/>
                <a:ea typeface="Calibri"/>
                <a:cs typeface="Calibri"/>
                <a:sym typeface="Calibri"/>
              </a:rPr>
              <a:t>paste fichier1 fichier2</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0 :  Casablanca : Maroc : 22</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1 :  Rabat  : Maroc : 37</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2 :  Fes  : Maroc : 35</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Maroc : 24 : 3 : Marrakech </a:t>
            </a:r>
            <a:endParaRPr/>
          </a:p>
        </p:txBody>
      </p:sp>
      <p:sp>
        <p:nvSpPr>
          <p:cNvPr id="1312" name="Google Shape;1312;p10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95</a:t>
            </a:fld>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sp>
        <p:nvSpPr>
          <p:cNvPr id="1317" name="Google Shape;1317;p104"/>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318" name="Google Shape;1318;p104"/>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5: Gestion des processus</a:t>
            </a:r>
            <a:endParaRPr sz="1800">
              <a:solidFill>
                <a:srgbClr val="366092"/>
              </a:solidFill>
              <a:latin typeface="Calibri"/>
              <a:ea typeface="Calibri"/>
              <a:cs typeface="Calibri"/>
              <a:sym typeface="Calibri"/>
            </a:endParaRPr>
          </a:p>
        </p:txBody>
      </p:sp>
      <p:sp>
        <p:nvSpPr>
          <p:cNvPr id="1319" name="Google Shape;1319;p104"/>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320" name="Google Shape;1320;p104"/>
          <p:cNvSpPr txBox="1"/>
          <p:nvPr/>
        </p:nvSpPr>
        <p:spPr>
          <a:xfrm>
            <a:off x="71406" y="2928934"/>
            <a:ext cx="8786874" cy="642942"/>
          </a:xfrm>
          <a:prstGeom prst="rect">
            <a:avLst/>
          </a:prstGeom>
          <a:solidFill>
            <a:schemeClr val="lt1"/>
          </a:solidFill>
          <a:ln>
            <a:noFill/>
          </a:ln>
        </p:spPr>
        <p:txBody>
          <a:bodyPr spcFirstLastPara="1" wrap="square" lIns="91425" tIns="45700" rIns="91425" bIns="45700" anchor="ctr" anchorCtr="0">
            <a:normAutofit fontScale="92500" lnSpcReduction="20000"/>
          </a:bodyPr>
          <a:lstStyle/>
          <a:p>
            <a:pPr marL="0" marR="0" lvl="0" indent="0" algn="ctr" rtl="0">
              <a:lnSpc>
                <a:spcPct val="100000"/>
              </a:lnSpc>
              <a:spcBef>
                <a:spcPts val="0"/>
              </a:spcBef>
              <a:spcAft>
                <a:spcPts val="0"/>
              </a:spcAft>
              <a:buClr>
                <a:srgbClr val="366092"/>
              </a:buClr>
              <a:buSzPct val="100000"/>
              <a:buFont typeface="Calibri"/>
              <a:buNone/>
            </a:pPr>
            <a:r>
              <a:rPr lang="fr-FR" sz="4400" b="0" i="0" u="none" strike="noStrike" cap="none">
                <a:solidFill>
                  <a:srgbClr val="366092"/>
                </a:solidFill>
                <a:latin typeface="Calibri"/>
                <a:ea typeface="Calibri"/>
                <a:cs typeface="Calibri"/>
                <a:sym typeface="Calibri"/>
              </a:rPr>
              <a:t>Gestion des processus</a:t>
            </a:r>
            <a:endParaRPr sz="4400" b="0" i="0" u="none" strike="noStrike" cap="none">
              <a:solidFill>
                <a:srgbClr val="366092"/>
              </a:solidFill>
              <a:latin typeface="Calibri"/>
              <a:ea typeface="Calibri"/>
              <a:cs typeface="Calibri"/>
              <a:sym typeface="Calibri"/>
            </a:endParaRPr>
          </a:p>
        </p:txBody>
      </p:sp>
      <p:sp>
        <p:nvSpPr>
          <p:cNvPr id="1321" name="Google Shape;1321;p10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96</a:t>
            </a:fld>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105"/>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327" name="Google Shape;1327;p105"/>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5: Gestion des processus</a:t>
            </a:r>
            <a:endParaRPr sz="1800">
              <a:solidFill>
                <a:srgbClr val="366092"/>
              </a:solidFill>
              <a:latin typeface="Calibri"/>
              <a:ea typeface="Calibri"/>
              <a:cs typeface="Calibri"/>
              <a:sym typeface="Calibri"/>
            </a:endParaRPr>
          </a:p>
        </p:txBody>
      </p:sp>
      <p:sp>
        <p:nvSpPr>
          <p:cNvPr id="1328" name="Google Shape;1328;p105"/>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Les processus</a:t>
            </a:r>
            <a:endParaRPr sz="2400">
              <a:solidFill>
                <a:srgbClr val="0070C0"/>
              </a:solidFill>
              <a:latin typeface="Calibri"/>
              <a:ea typeface="Calibri"/>
              <a:cs typeface="Calibri"/>
              <a:sym typeface="Calibri"/>
            </a:endParaRPr>
          </a:p>
        </p:txBody>
      </p:sp>
      <p:sp>
        <p:nvSpPr>
          <p:cNvPr id="1329" name="Google Shape;1329;p105"/>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330" name="Google Shape;1330;p105"/>
          <p:cNvSpPr/>
          <p:nvPr/>
        </p:nvSpPr>
        <p:spPr>
          <a:xfrm>
            <a:off x="571472" y="1571612"/>
            <a:ext cx="7858180" cy="4018023"/>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None/>
            </a:pPr>
            <a:r>
              <a:rPr lang="fr-FR" sz="2800" b="1" dirty="0">
                <a:solidFill>
                  <a:schemeClr val="dk1"/>
                </a:solidFill>
                <a:latin typeface="Calibri"/>
                <a:ea typeface="Calibri"/>
                <a:cs typeface="Calibri"/>
                <a:sym typeface="Calibri"/>
              </a:rPr>
              <a:t>Processus</a:t>
            </a:r>
            <a:r>
              <a:rPr lang="fr-FR" sz="2800" dirty="0">
                <a:solidFill>
                  <a:schemeClr val="dk1"/>
                </a:solidFill>
                <a:latin typeface="Calibri"/>
                <a:ea typeface="Calibri"/>
                <a:cs typeface="Calibri"/>
                <a:sym typeface="Calibri"/>
              </a:rPr>
              <a:t> = objet dynamique qui représente un programme en cours d’exécution et son contexte</a:t>
            </a:r>
            <a:endParaRPr dirty="0"/>
          </a:p>
          <a:p>
            <a:pPr marL="0" marR="0" lvl="0" indent="0" algn="just" rtl="0">
              <a:lnSpc>
                <a:spcPct val="90000"/>
              </a:lnSpc>
              <a:spcBef>
                <a:spcPts val="0"/>
              </a:spcBef>
              <a:spcAft>
                <a:spcPts val="0"/>
              </a:spcAft>
              <a:buNone/>
            </a:pPr>
            <a:endParaRPr sz="2400" dirty="0">
              <a:solidFill>
                <a:schemeClr val="dk1"/>
              </a:solidFill>
              <a:latin typeface="Calibri"/>
              <a:ea typeface="Calibri"/>
              <a:cs typeface="Calibri"/>
              <a:sym typeface="Calibri"/>
            </a:endParaRPr>
          </a:p>
          <a:p>
            <a:pPr marL="0" marR="0" lvl="0" indent="0" algn="just" rtl="0">
              <a:lnSpc>
                <a:spcPct val="90000"/>
              </a:lnSpc>
              <a:spcBef>
                <a:spcPts val="0"/>
              </a:spcBef>
              <a:spcAft>
                <a:spcPts val="0"/>
              </a:spcAft>
              <a:buNone/>
            </a:pPr>
            <a:r>
              <a:rPr lang="fr-FR" sz="2400" dirty="0">
                <a:solidFill>
                  <a:schemeClr val="dk1"/>
                </a:solidFill>
                <a:latin typeface="Calibri"/>
                <a:ea typeface="Calibri"/>
                <a:cs typeface="Calibri"/>
                <a:sym typeface="Calibri"/>
              </a:rPr>
              <a:t>Caractéristiques:</a:t>
            </a:r>
            <a:endParaRPr dirty="0"/>
          </a:p>
          <a:p>
            <a:pPr marL="0" marR="0" lvl="0" indent="0" algn="just" rtl="0">
              <a:lnSpc>
                <a:spcPct val="90000"/>
              </a:lnSpc>
              <a:spcBef>
                <a:spcPts val="0"/>
              </a:spcBef>
              <a:spcAft>
                <a:spcPts val="0"/>
              </a:spcAft>
              <a:buNone/>
            </a:pPr>
            <a:endParaRPr sz="900" dirty="0">
              <a:solidFill>
                <a:schemeClr val="dk1"/>
              </a:solidFill>
              <a:latin typeface="Calibri"/>
              <a:ea typeface="Calibri"/>
              <a:cs typeface="Calibri"/>
              <a:sym typeface="Calibri"/>
            </a:endParaRPr>
          </a:p>
          <a:p>
            <a:pPr marL="282575" marR="0" lvl="1" indent="-282575" algn="just" rtl="0">
              <a:lnSpc>
                <a:spcPct val="80000"/>
              </a:lnSpc>
              <a:spcBef>
                <a:spcPts val="475"/>
              </a:spcBef>
              <a:spcAft>
                <a:spcPts val="0"/>
              </a:spcAft>
              <a:buClr>
                <a:srgbClr val="006666"/>
              </a:buClr>
              <a:buSzPts val="1400"/>
              <a:buFont typeface="Noto Sans Symbols"/>
              <a:buChar char="❖"/>
            </a:pPr>
            <a:r>
              <a:rPr lang="fr-FR" sz="2000" b="0" i="0" u="none" strike="noStrike" cap="none" dirty="0">
                <a:solidFill>
                  <a:schemeClr val="dk1"/>
                </a:solidFill>
                <a:latin typeface="Calibri"/>
                <a:ea typeface="Calibri"/>
                <a:cs typeface="Calibri"/>
                <a:sym typeface="Calibri"/>
              </a:rPr>
              <a:t>identification (</a:t>
            </a:r>
            <a:r>
              <a:rPr lang="fr-FR" sz="2000" b="0" i="0" u="none" strike="noStrike" cap="none" dirty="0" err="1">
                <a:solidFill>
                  <a:schemeClr val="dk1"/>
                </a:solidFill>
                <a:latin typeface="Calibri"/>
                <a:ea typeface="Calibri"/>
                <a:cs typeface="Calibri"/>
                <a:sym typeface="Calibri"/>
              </a:rPr>
              <a:t>pid</a:t>
            </a:r>
            <a:r>
              <a:rPr lang="fr-FR" sz="2000" b="0" i="0" u="none" strike="noStrike" cap="none" dirty="0">
                <a:solidFill>
                  <a:schemeClr val="dk1"/>
                </a:solidFill>
                <a:latin typeface="Calibri"/>
                <a:ea typeface="Calibri"/>
                <a:cs typeface="Calibri"/>
                <a:sym typeface="Calibri"/>
              </a:rPr>
              <a:t>)</a:t>
            </a:r>
            <a:endParaRPr dirty="0"/>
          </a:p>
          <a:p>
            <a:pPr marL="282575" marR="0" lvl="1" indent="-282575" algn="just" rtl="0">
              <a:lnSpc>
                <a:spcPct val="80000"/>
              </a:lnSpc>
              <a:spcBef>
                <a:spcPts val="475"/>
              </a:spcBef>
              <a:spcAft>
                <a:spcPts val="0"/>
              </a:spcAft>
              <a:buClr>
                <a:srgbClr val="006666"/>
              </a:buClr>
              <a:buSzPts val="1400"/>
              <a:buFont typeface="Noto Sans Symbols"/>
              <a:buChar char="❖"/>
            </a:pPr>
            <a:r>
              <a:rPr lang="fr-FR" sz="2000" b="0" i="0" u="none" strike="noStrike" cap="none" dirty="0">
                <a:solidFill>
                  <a:schemeClr val="dk1"/>
                </a:solidFill>
                <a:latin typeface="Calibri"/>
                <a:ea typeface="Calibri"/>
                <a:cs typeface="Calibri"/>
                <a:sym typeface="Calibri"/>
              </a:rPr>
              <a:t>identification du proc. parent (</a:t>
            </a:r>
            <a:r>
              <a:rPr lang="fr-FR" sz="2000" b="0" i="0" u="none" strike="noStrike" cap="none" dirty="0" err="1">
                <a:solidFill>
                  <a:schemeClr val="dk1"/>
                </a:solidFill>
                <a:latin typeface="Calibri"/>
                <a:ea typeface="Calibri"/>
                <a:cs typeface="Calibri"/>
                <a:sym typeface="Calibri"/>
              </a:rPr>
              <a:t>ppid</a:t>
            </a:r>
            <a:r>
              <a:rPr lang="fr-FR" sz="2000" b="0" i="0" u="none" strike="noStrike" cap="none" dirty="0">
                <a:solidFill>
                  <a:schemeClr val="dk1"/>
                </a:solidFill>
                <a:latin typeface="Calibri"/>
                <a:ea typeface="Calibri"/>
                <a:cs typeface="Calibri"/>
                <a:sym typeface="Calibri"/>
              </a:rPr>
              <a:t>)</a:t>
            </a:r>
            <a:endParaRPr dirty="0"/>
          </a:p>
          <a:p>
            <a:pPr marL="282575" marR="0" lvl="1" indent="-282575" algn="just" rtl="0">
              <a:lnSpc>
                <a:spcPct val="80000"/>
              </a:lnSpc>
              <a:spcBef>
                <a:spcPts val="475"/>
              </a:spcBef>
              <a:spcAft>
                <a:spcPts val="0"/>
              </a:spcAft>
              <a:buClr>
                <a:srgbClr val="006666"/>
              </a:buClr>
              <a:buSzPts val="1400"/>
              <a:buFont typeface="Noto Sans Symbols"/>
              <a:buChar char="❖"/>
            </a:pPr>
            <a:r>
              <a:rPr lang="fr-FR" sz="2000" b="0" i="0" u="none" strike="noStrike" cap="none" dirty="0">
                <a:solidFill>
                  <a:schemeClr val="dk1"/>
                </a:solidFill>
                <a:latin typeface="Calibri"/>
                <a:ea typeface="Calibri"/>
                <a:cs typeface="Calibri"/>
                <a:sym typeface="Calibri"/>
              </a:rPr>
              <a:t>propriétaire</a:t>
            </a:r>
            <a:endParaRPr dirty="0"/>
          </a:p>
          <a:p>
            <a:pPr marL="282575" marR="0" lvl="1" indent="-282575" algn="just" rtl="0">
              <a:lnSpc>
                <a:spcPct val="80000"/>
              </a:lnSpc>
              <a:spcBef>
                <a:spcPts val="475"/>
              </a:spcBef>
              <a:spcAft>
                <a:spcPts val="0"/>
              </a:spcAft>
              <a:buClr>
                <a:srgbClr val="006666"/>
              </a:buClr>
              <a:buSzPts val="1400"/>
              <a:buFont typeface="Noto Sans Symbols"/>
              <a:buChar char="❖"/>
            </a:pPr>
            <a:r>
              <a:rPr lang="fr-FR" sz="2000" b="0" i="0" u="none" strike="noStrike" cap="none" dirty="0">
                <a:solidFill>
                  <a:schemeClr val="dk1"/>
                </a:solidFill>
                <a:latin typeface="Calibri"/>
                <a:ea typeface="Calibri"/>
                <a:cs typeface="Calibri"/>
                <a:sym typeface="Calibri"/>
              </a:rPr>
              <a:t>priorité</a:t>
            </a:r>
            <a:endParaRPr dirty="0"/>
          </a:p>
          <a:p>
            <a:pPr marL="282575" marR="0" lvl="1" indent="-282575" algn="just" rtl="0">
              <a:lnSpc>
                <a:spcPct val="80000"/>
              </a:lnSpc>
              <a:spcBef>
                <a:spcPts val="475"/>
              </a:spcBef>
              <a:spcAft>
                <a:spcPts val="0"/>
              </a:spcAft>
              <a:buClr>
                <a:srgbClr val="006666"/>
              </a:buClr>
              <a:buSzPts val="1400"/>
              <a:buFont typeface="Noto Sans Symbols"/>
              <a:buChar char="❖"/>
            </a:pPr>
            <a:r>
              <a:rPr lang="fr-FR" sz="2000" b="0" i="0" u="none" strike="noStrike" cap="none" dirty="0">
                <a:solidFill>
                  <a:schemeClr val="dk1"/>
                </a:solidFill>
                <a:latin typeface="Calibri"/>
                <a:ea typeface="Calibri"/>
                <a:cs typeface="Calibri"/>
                <a:sym typeface="Calibri"/>
              </a:rPr>
              <a:t>...</a:t>
            </a:r>
            <a:endParaRPr dirty="0"/>
          </a:p>
          <a:p>
            <a:pPr marL="282575" marR="0" lvl="1" indent="-282575" algn="just" rtl="0">
              <a:lnSpc>
                <a:spcPct val="80000"/>
              </a:lnSpc>
              <a:spcBef>
                <a:spcPts val="475"/>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just" rtl="0">
              <a:lnSpc>
                <a:spcPct val="90000"/>
              </a:lnSpc>
              <a:spcBef>
                <a:spcPts val="0"/>
              </a:spcBef>
              <a:spcAft>
                <a:spcPts val="0"/>
              </a:spcAft>
              <a:buNone/>
            </a:pPr>
            <a:r>
              <a:rPr lang="fr-FR" sz="2400" dirty="0">
                <a:solidFill>
                  <a:schemeClr val="dk1"/>
                </a:solidFill>
                <a:latin typeface="Calibri"/>
                <a:ea typeface="Calibri"/>
                <a:cs typeface="Calibri"/>
                <a:sym typeface="Calibri"/>
              </a:rPr>
              <a:t>Pour voir les processus en cours:</a:t>
            </a:r>
            <a:r>
              <a:rPr lang="fr-FR" sz="3600" dirty="0">
                <a:solidFill>
                  <a:srgbClr val="366092"/>
                </a:solidFill>
                <a:latin typeface="Calibri"/>
                <a:ea typeface="Calibri"/>
                <a:cs typeface="Calibri"/>
                <a:sym typeface="Calibri"/>
              </a:rPr>
              <a:t> </a:t>
            </a:r>
            <a:r>
              <a:rPr lang="fr-FR" sz="3200" b="1" dirty="0" err="1">
                <a:solidFill>
                  <a:srgbClr val="FF0000"/>
                </a:solidFill>
                <a:latin typeface="Calibri"/>
                <a:ea typeface="Calibri"/>
                <a:cs typeface="Calibri"/>
                <a:sym typeface="Calibri"/>
              </a:rPr>
              <a:t>ps</a:t>
            </a:r>
            <a:endParaRPr sz="3200" b="1" dirty="0">
              <a:solidFill>
                <a:srgbClr val="FF0000"/>
              </a:solidFill>
              <a:latin typeface="Calibri"/>
              <a:ea typeface="Calibri"/>
              <a:cs typeface="Calibri"/>
              <a:sym typeface="Calibri"/>
            </a:endParaRPr>
          </a:p>
        </p:txBody>
      </p:sp>
      <p:sp>
        <p:nvSpPr>
          <p:cNvPr id="1331" name="Google Shape;1331;p10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97</a:t>
            </a:fld>
            <a:endParaRPr/>
          </a:p>
        </p:txBody>
      </p:sp>
      <p:sp>
        <p:nvSpPr>
          <p:cNvPr id="3" name="Rectangle 2"/>
          <p:cNvSpPr>
            <a:spLocks noChangeArrowheads="1"/>
          </p:cNvSpPr>
          <p:nvPr/>
        </p:nvSpPr>
        <p:spPr bwMode="auto">
          <a:xfrm>
            <a:off x="0" y="-202544"/>
            <a:ext cx="43282" cy="862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smtClean="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105"/>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327" name="Google Shape;1327;p105"/>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5: Gestion des processus</a:t>
            </a:r>
            <a:endParaRPr sz="1800">
              <a:solidFill>
                <a:srgbClr val="366092"/>
              </a:solidFill>
              <a:latin typeface="Calibri"/>
              <a:ea typeface="Calibri"/>
              <a:cs typeface="Calibri"/>
              <a:sym typeface="Calibri"/>
            </a:endParaRPr>
          </a:p>
        </p:txBody>
      </p:sp>
      <p:sp>
        <p:nvSpPr>
          <p:cNvPr id="1328" name="Google Shape;1328;p105"/>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Les processus</a:t>
            </a:r>
            <a:endParaRPr sz="2400">
              <a:solidFill>
                <a:srgbClr val="0070C0"/>
              </a:solidFill>
              <a:latin typeface="Calibri"/>
              <a:ea typeface="Calibri"/>
              <a:cs typeface="Calibri"/>
              <a:sym typeface="Calibri"/>
            </a:endParaRPr>
          </a:p>
        </p:txBody>
      </p:sp>
      <p:sp>
        <p:nvSpPr>
          <p:cNvPr id="1329" name="Google Shape;1329;p105"/>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331" name="Google Shape;1331;p10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98</a:t>
            </a:fld>
            <a:endParaRPr/>
          </a:p>
        </p:txBody>
      </p:sp>
      <p:sp>
        <p:nvSpPr>
          <p:cNvPr id="2" name="TextBox 1"/>
          <p:cNvSpPr txBox="1"/>
          <p:nvPr/>
        </p:nvSpPr>
        <p:spPr>
          <a:xfrm>
            <a:off x="318655" y="1251497"/>
            <a:ext cx="8368145" cy="4278094"/>
          </a:xfrm>
          <a:prstGeom prst="rect">
            <a:avLst/>
          </a:prstGeom>
          <a:noFill/>
        </p:spPr>
        <p:txBody>
          <a:bodyPr wrap="square" rtlCol="0">
            <a:spAutoFit/>
          </a:bodyPr>
          <a:lstStyle/>
          <a:p>
            <a:pPr lvl="0" eaLnBrk="0" fontAlgn="base" hangingPunct="0">
              <a:spcBef>
                <a:spcPct val="0"/>
              </a:spcBef>
              <a:spcAft>
                <a:spcPct val="0"/>
              </a:spcAft>
              <a:buClrTx/>
            </a:pPr>
            <a:endParaRPr lang="fr-FR" altLang="fr-FR" sz="2000" b="1" dirty="0" smtClean="0">
              <a:solidFill>
                <a:schemeClr val="tx1"/>
              </a:solidFill>
              <a:latin typeface="Söhne"/>
            </a:endParaRPr>
          </a:p>
          <a:p>
            <a:pPr lvl="0" eaLnBrk="0" fontAlgn="base" hangingPunct="0">
              <a:spcBef>
                <a:spcPct val="0"/>
              </a:spcBef>
              <a:spcAft>
                <a:spcPct val="0"/>
              </a:spcAft>
              <a:buClrTx/>
            </a:pPr>
            <a:endParaRPr lang="fr-FR" altLang="fr-FR" sz="2000" b="1" dirty="0">
              <a:solidFill>
                <a:schemeClr val="tx1"/>
              </a:solidFill>
              <a:latin typeface="Söhne"/>
            </a:endParaRPr>
          </a:p>
          <a:p>
            <a:pPr lvl="0" eaLnBrk="0" fontAlgn="base" hangingPunct="0">
              <a:spcBef>
                <a:spcPct val="0"/>
              </a:spcBef>
              <a:spcAft>
                <a:spcPct val="0"/>
              </a:spcAft>
              <a:buClrTx/>
            </a:pPr>
            <a:r>
              <a:rPr lang="fr-FR" altLang="fr-FR" sz="2000" b="1" dirty="0" smtClean="0">
                <a:solidFill>
                  <a:schemeClr val="tx1"/>
                </a:solidFill>
                <a:latin typeface="Söhne"/>
              </a:rPr>
              <a:t>Un processus est un </a:t>
            </a:r>
            <a:r>
              <a:rPr lang="fr-FR" altLang="fr-FR" sz="2000" b="1" dirty="0">
                <a:solidFill>
                  <a:schemeClr val="tx1"/>
                </a:solidFill>
                <a:latin typeface="Söhne"/>
              </a:rPr>
              <a:t>programme </a:t>
            </a:r>
            <a:r>
              <a:rPr lang="fr-FR" altLang="fr-FR" sz="2000" dirty="0">
                <a:solidFill>
                  <a:schemeClr val="tx1"/>
                </a:solidFill>
                <a:latin typeface="Söhne"/>
              </a:rPr>
              <a:t>en cours d'exécution. Un processus est une entité dynamique qui représente l'exécution d'un programme sur un système informatique. Voici quelques points clés sur les processus dans le contexte de Linux </a:t>
            </a:r>
            <a:r>
              <a:rPr lang="fr-FR" altLang="fr-FR" sz="2000" dirty="0" smtClean="0">
                <a:solidFill>
                  <a:schemeClr val="tx1"/>
                </a:solidFill>
                <a:latin typeface="Söhne"/>
              </a:rPr>
              <a:t>:</a:t>
            </a:r>
          </a:p>
          <a:p>
            <a:pPr lvl="0" eaLnBrk="0" fontAlgn="base" hangingPunct="0">
              <a:spcBef>
                <a:spcPct val="0"/>
              </a:spcBef>
              <a:spcAft>
                <a:spcPct val="0"/>
              </a:spcAft>
              <a:buClrTx/>
            </a:pPr>
            <a:endParaRPr lang="fr-FR" altLang="fr-FR" sz="2000" dirty="0">
              <a:solidFill>
                <a:schemeClr val="tx1"/>
              </a:solidFill>
            </a:endParaRPr>
          </a:p>
          <a:p>
            <a:pPr lvl="0" algn="just" eaLnBrk="0" fontAlgn="base" hangingPunct="0">
              <a:spcBef>
                <a:spcPct val="0"/>
              </a:spcBef>
              <a:spcAft>
                <a:spcPct val="0"/>
              </a:spcAft>
              <a:buClrTx/>
              <a:buFontTx/>
              <a:buAutoNum type="arabicPeriod"/>
            </a:pPr>
            <a:r>
              <a:rPr lang="fr-FR" altLang="fr-FR" sz="1600" b="1" dirty="0">
                <a:solidFill>
                  <a:schemeClr val="tx1"/>
                </a:solidFill>
                <a:latin typeface="Söhne"/>
              </a:rPr>
              <a:t>Création d'un processus :</a:t>
            </a:r>
            <a:r>
              <a:rPr lang="fr-FR" altLang="fr-FR" sz="1600" dirty="0">
                <a:solidFill>
                  <a:schemeClr val="tx1"/>
                </a:solidFill>
                <a:latin typeface="Söhne"/>
              </a:rPr>
              <a:t> Un processus est généralement créé lorsqu'un programme est lancé. Le système d'exploitation alloue des ressources (comme la mémoire) pour le nouveau processus et initialise ses structures de données.</a:t>
            </a:r>
          </a:p>
          <a:p>
            <a:pPr lvl="0" algn="just" eaLnBrk="0" fontAlgn="base" hangingPunct="0">
              <a:spcBef>
                <a:spcPct val="0"/>
              </a:spcBef>
              <a:spcAft>
                <a:spcPct val="0"/>
              </a:spcAft>
              <a:buClrTx/>
              <a:buFontTx/>
              <a:buAutoNum type="arabicPeriod" startAt="2"/>
            </a:pPr>
            <a:r>
              <a:rPr lang="fr-FR" altLang="fr-FR" sz="1600" b="1" dirty="0">
                <a:solidFill>
                  <a:schemeClr val="tx1"/>
                </a:solidFill>
                <a:latin typeface="Söhne"/>
              </a:rPr>
              <a:t>Identificateurs de processus :</a:t>
            </a:r>
            <a:r>
              <a:rPr lang="fr-FR" altLang="fr-FR" sz="1600" dirty="0">
                <a:solidFill>
                  <a:schemeClr val="tx1"/>
                </a:solidFill>
                <a:latin typeface="Söhne"/>
              </a:rPr>
              <a:t> Chaque processus est identifié par un numéro unique appelé PID (</a:t>
            </a:r>
            <a:r>
              <a:rPr lang="fr-FR" altLang="fr-FR" sz="1600" dirty="0" err="1">
                <a:solidFill>
                  <a:schemeClr val="tx1"/>
                </a:solidFill>
                <a:latin typeface="Söhne"/>
              </a:rPr>
              <a:t>Process</a:t>
            </a:r>
            <a:r>
              <a:rPr lang="fr-FR" altLang="fr-FR" sz="1600" dirty="0">
                <a:solidFill>
                  <a:schemeClr val="tx1"/>
                </a:solidFill>
                <a:latin typeface="Söhne"/>
              </a:rPr>
              <a:t> </a:t>
            </a:r>
            <a:r>
              <a:rPr lang="fr-FR" altLang="fr-FR" sz="1600" dirty="0" err="1">
                <a:solidFill>
                  <a:schemeClr val="tx1"/>
                </a:solidFill>
                <a:latin typeface="Söhne"/>
              </a:rPr>
              <a:t>IDentifier</a:t>
            </a:r>
            <a:r>
              <a:rPr lang="fr-FR" altLang="fr-FR" sz="1600" dirty="0">
                <a:solidFill>
                  <a:schemeClr val="tx1"/>
                </a:solidFill>
                <a:latin typeface="Söhne"/>
              </a:rPr>
              <a:t>). Les PID sont utilisés pour suivre et gérer les processus.</a:t>
            </a:r>
          </a:p>
          <a:p>
            <a:pPr lvl="0" algn="just" eaLnBrk="0" fontAlgn="base" hangingPunct="0">
              <a:spcBef>
                <a:spcPct val="0"/>
              </a:spcBef>
              <a:spcAft>
                <a:spcPct val="0"/>
              </a:spcAft>
              <a:buClrTx/>
              <a:buFontTx/>
              <a:buAutoNum type="arabicPeriod" startAt="3"/>
            </a:pPr>
            <a:r>
              <a:rPr lang="fr-FR" altLang="fr-FR" sz="1600" b="1" dirty="0">
                <a:solidFill>
                  <a:schemeClr val="tx1"/>
                </a:solidFill>
                <a:latin typeface="Söhne"/>
              </a:rPr>
              <a:t>Hiérarchie des processus :</a:t>
            </a:r>
            <a:r>
              <a:rPr lang="fr-FR" altLang="fr-FR" sz="1600" dirty="0">
                <a:solidFill>
                  <a:schemeClr val="tx1"/>
                </a:solidFill>
                <a:latin typeface="Söhne"/>
              </a:rPr>
              <a:t> Les processus peuvent être organisés en une hiérarchie. Un processus parent crée souvent des processus enfants. La relation parent-enfant est utilisée pour gérer les groupes de processus et la communication entre eux</a:t>
            </a:r>
            <a:r>
              <a:rPr lang="fr-FR" altLang="fr-FR" sz="2000" dirty="0" smtClean="0">
                <a:solidFill>
                  <a:schemeClr val="tx1"/>
                </a:solidFill>
                <a:latin typeface="Söhne"/>
              </a:rPr>
              <a:t>.</a:t>
            </a:r>
            <a:endParaRPr lang="fr-FR" altLang="fr-FR" sz="2000" dirty="0">
              <a:solidFill>
                <a:schemeClr val="tx1"/>
              </a:solidFill>
              <a:latin typeface="Söhne"/>
            </a:endParaRPr>
          </a:p>
        </p:txBody>
      </p:sp>
    </p:spTree>
    <p:extLst>
      <p:ext uri="{BB962C8B-B14F-4D97-AF65-F5344CB8AC3E}">
        <p14:creationId xmlns:p14="http://schemas.microsoft.com/office/powerpoint/2010/main" val="303980641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105"/>
          <p:cNvSpPr/>
          <p:nvPr/>
        </p:nvSpPr>
        <p:spPr>
          <a:xfrm>
            <a:off x="142844" y="104604"/>
            <a:ext cx="3000396" cy="324000"/>
          </a:xfrm>
          <a:prstGeom prst="roundRect">
            <a:avLst>
              <a:gd name="adj" fmla="val 16667"/>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Calibri"/>
                <a:ea typeface="Calibri"/>
                <a:cs typeface="Calibri"/>
                <a:sym typeface="Calibri"/>
              </a:rPr>
              <a:t>Linux </a:t>
            </a:r>
            <a:endParaRPr sz="1800">
              <a:solidFill>
                <a:srgbClr val="FFFFFF"/>
              </a:solidFill>
              <a:latin typeface="Calibri"/>
              <a:ea typeface="Calibri"/>
              <a:cs typeface="Calibri"/>
              <a:sym typeface="Calibri"/>
            </a:endParaRPr>
          </a:p>
        </p:txBody>
      </p:sp>
      <p:sp>
        <p:nvSpPr>
          <p:cNvPr id="1327" name="Google Shape;1327;p105"/>
          <p:cNvSpPr/>
          <p:nvPr/>
        </p:nvSpPr>
        <p:spPr>
          <a:xfrm>
            <a:off x="3143240" y="71414"/>
            <a:ext cx="5857916" cy="360000"/>
          </a:xfrm>
          <a:prstGeom prst="roundRect">
            <a:avLst>
              <a:gd name="adj" fmla="val 16667"/>
            </a:avLst>
          </a:prstGeom>
          <a:solidFill>
            <a:srgbClr val="B7CCE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366092"/>
                </a:solidFill>
                <a:latin typeface="Calibri"/>
                <a:ea typeface="Calibri"/>
                <a:cs typeface="Calibri"/>
                <a:sym typeface="Calibri"/>
              </a:rPr>
              <a:t>Chapitre 5: Gestion des processus</a:t>
            </a:r>
            <a:endParaRPr sz="1800">
              <a:solidFill>
                <a:srgbClr val="366092"/>
              </a:solidFill>
              <a:latin typeface="Calibri"/>
              <a:ea typeface="Calibri"/>
              <a:cs typeface="Calibri"/>
              <a:sym typeface="Calibri"/>
            </a:endParaRPr>
          </a:p>
        </p:txBody>
      </p:sp>
      <p:sp>
        <p:nvSpPr>
          <p:cNvPr id="1328" name="Google Shape;1328;p105"/>
          <p:cNvSpPr/>
          <p:nvPr/>
        </p:nvSpPr>
        <p:spPr>
          <a:xfrm>
            <a:off x="142844" y="428604"/>
            <a:ext cx="8858312" cy="42862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70C0"/>
                </a:solidFill>
                <a:latin typeface="Calibri"/>
                <a:ea typeface="Calibri"/>
                <a:cs typeface="Calibri"/>
                <a:sym typeface="Calibri"/>
              </a:rPr>
              <a:t>Les processus</a:t>
            </a:r>
            <a:endParaRPr sz="2400">
              <a:solidFill>
                <a:srgbClr val="0070C0"/>
              </a:solidFill>
              <a:latin typeface="Calibri"/>
              <a:ea typeface="Calibri"/>
              <a:cs typeface="Calibri"/>
              <a:sym typeface="Calibri"/>
            </a:endParaRPr>
          </a:p>
        </p:txBody>
      </p:sp>
      <p:sp>
        <p:nvSpPr>
          <p:cNvPr id="1329" name="Google Shape;1329;p105"/>
          <p:cNvSpPr/>
          <p:nvPr/>
        </p:nvSpPr>
        <p:spPr>
          <a:xfrm>
            <a:off x="142844" y="6357958"/>
            <a:ext cx="8858312" cy="285776"/>
          </a:xfrm>
          <a:prstGeom prst="roundRect">
            <a:avLst>
              <a:gd name="adj" fmla="val 16667"/>
            </a:avLst>
          </a:prstGeom>
          <a:solidFill>
            <a:srgbClr val="17365D"/>
          </a:solidFill>
          <a:ln w="25400" cap="flat" cmpd="sng">
            <a:solidFill>
              <a:srgbClr val="395E89"/>
            </a:solidFill>
            <a:prstDash val="solid"/>
            <a:round/>
            <a:headEnd type="none" w="sm" len="sm"/>
            <a:tailEnd type="none" w="sm" len="sm"/>
          </a:ln>
          <a:effectLst>
            <a:reflection stA="50000" endA="300" endPos="55000" sy="-100000" algn="bl" rotWithShape="0"/>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1331" name="Google Shape;1331;p10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99</a:t>
            </a:fld>
            <a:endParaRPr/>
          </a:p>
        </p:txBody>
      </p:sp>
      <p:sp>
        <p:nvSpPr>
          <p:cNvPr id="2" name="TextBox 1"/>
          <p:cNvSpPr txBox="1"/>
          <p:nvPr/>
        </p:nvSpPr>
        <p:spPr>
          <a:xfrm>
            <a:off x="443346" y="1128386"/>
            <a:ext cx="8451272" cy="4770537"/>
          </a:xfrm>
          <a:prstGeom prst="rect">
            <a:avLst/>
          </a:prstGeom>
          <a:noFill/>
        </p:spPr>
        <p:txBody>
          <a:bodyPr wrap="square" rtlCol="0">
            <a:spAutoFit/>
          </a:bodyPr>
          <a:lstStyle/>
          <a:p>
            <a:pPr lvl="0" algn="just" eaLnBrk="0" fontAlgn="base" hangingPunct="0">
              <a:spcBef>
                <a:spcPct val="0"/>
              </a:spcBef>
              <a:spcAft>
                <a:spcPct val="0"/>
              </a:spcAft>
              <a:buClrTx/>
              <a:buFontTx/>
              <a:buAutoNum type="arabicPeriod" startAt="4"/>
            </a:pPr>
            <a:r>
              <a:rPr lang="fr-FR" altLang="fr-FR" sz="1600" b="1" dirty="0" smtClean="0">
                <a:solidFill>
                  <a:schemeClr val="tx1"/>
                </a:solidFill>
                <a:latin typeface="Söhne"/>
              </a:rPr>
              <a:t>États </a:t>
            </a:r>
            <a:r>
              <a:rPr lang="fr-FR" altLang="fr-FR" sz="1600" b="1" dirty="0">
                <a:solidFill>
                  <a:schemeClr val="tx1"/>
                </a:solidFill>
                <a:latin typeface="Söhne"/>
              </a:rPr>
              <a:t>de processus :</a:t>
            </a:r>
            <a:r>
              <a:rPr lang="fr-FR" altLang="fr-FR" sz="1600" dirty="0">
                <a:solidFill>
                  <a:schemeClr val="tx1"/>
                </a:solidFill>
                <a:latin typeface="Söhne"/>
              </a:rPr>
              <a:t> Un processus peut être dans l'un des états suivants :</a:t>
            </a:r>
          </a:p>
          <a:p>
            <a:pPr marL="457200" lvl="1" indent="-285750" algn="just" eaLnBrk="0" fontAlgn="base" hangingPunct="0">
              <a:spcBef>
                <a:spcPct val="0"/>
              </a:spcBef>
              <a:spcAft>
                <a:spcPct val="0"/>
              </a:spcAft>
              <a:buClrTx/>
              <a:buFontTx/>
              <a:buChar char="•"/>
            </a:pPr>
            <a:r>
              <a:rPr lang="fr-FR" altLang="fr-FR" sz="1600" b="1" dirty="0">
                <a:solidFill>
                  <a:schemeClr val="accent1">
                    <a:lumMod val="50000"/>
                  </a:schemeClr>
                </a:solidFill>
                <a:latin typeface="Söhne"/>
              </a:rPr>
              <a:t>En cours d'exécution (running) : </a:t>
            </a:r>
            <a:r>
              <a:rPr lang="fr-FR" altLang="fr-FR" sz="1600" dirty="0">
                <a:solidFill>
                  <a:schemeClr val="tx1"/>
                </a:solidFill>
                <a:latin typeface="Söhne"/>
              </a:rPr>
              <a:t>Le processus est actuellement en cours d'exécution.</a:t>
            </a:r>
          </a:p>
          <a:p>
            <a:pPr marL="457200" lvl="1" indent="-285750" algn="just" eaLnBrk="0" fontAlgn="base" hangingPunct="0">
              <a:spcBef>
                <a:spcPct val="0"/>
              </a:spcBef>
              <a:spcAft>
                <a:spcPct val="0"/>
              </a:spcAft>
              <a:buClrTx/>
              <a:buFontTx/>
              <a:buChar char="•"/>
            </a:pPr>
            <a:r>
              <a:rPr lang="fr-FR" altLang="fr-FR" sz="1600" b="1" dirty="0">
                <a:solidFill>
                  <a:schemeClr val="accent1">
                    <a:lumMod val="50000"/>
                  </a:schemeClr>
                </a:solidFill>
                <a:latin typeface="Söhne"/>
              </a:rPr>
              <a:t>En attente (</a:t>
            </a:r>
            <a:r>
              <a:rPr lang="fr-FR" altLang="fr-FR" sz="1600" b="1" dirty="0" err="1">
                <a:solidFill>
                  <a:schemeClr val="accent1">
                    <a:lumMod val="50000"/>
                  </a:schemeClr>
                </a:solidFill>
                <a:latin typeface="Söhne"/>
              </a:rPr>
              <a:t>waiting</a:t>
            </a:r>
            <a:r>
              <a:rPr lang="fr-FR" altLang="fr-FR" sz="1600" b="1" dirty="0">
                <a:solidFill>
                  <a:schemeClr val="accent1">
                    <a:lumMod val="50000"/>
                  </a:schemeClr>
                </a:solidFill>
                <a:latin typeface="Söhne"/>
              </a:rPr>
              <a:t>) : </a:t>
            </a:r>
            <a:r>
              <a:rPr lang="fr-FR" altLang="fr-FR" sz="1600" dirty="0">
                <a:solidFill>
                  <a:schemeClr val="tx1"/>
                </a:solidFill>
                <a:latin typeface="Söhne"/>
              </a:rPr>
              <a:t>Le processus attend une ressource ou un événement.</a:t>
            </a:r>
          </a:p>
          <a:p>
            <a:pPr marL="457200" lvl="1" indent="-285750" algn="just" eaLnBrk="0" fontAlgn="base" hangingPunct="0">
              <a:spcBef>
                <a:spcPct val="0"/>
              </a:spcBef>
              <a:spcAft>
                <a:spcPct val="0"/>
              </a:spcAft>
              <a:buClrTx/>
              <a:buFontTx/>
              <a:buChar char="•"/>
            </a:pPr>
            <a:r>
              <a:rPr lang="fr-FR" altLang="fr-FR" sz="1600" b="1" dirty="0">
                <a:solidFill>
                  <a:schemeClr val="accent1">
                    <a:lumMod val="50000"/>
                  </a:schemeClr>
                </a:solidFill>
                <a:latin typeface="Söhne"/>
              </a:rPr>
              <a:t>Prêt (</a:t>
            </a:r>
            <a:r>
              <a:rPr lang="fr-FR" altLang="fr-FR" sz="1600" b="1" dirty="0" err="1">
                <a:solidFill>
                  <a:schemeClr val="accent1">
                    <a:lumMod val="50000"/>
                  </a:schemeClr>
                </a:solidFill>
                <a:latin typeface="Söhne"/>
              </a:rPr>
              <a:t>ready</a:t>
            </a:r>
            <a:r>
              <a:rPr lang="fr-FR" altLang="fr-FR" sz="1600" b="1" dirty="0">
                <a:solidFill>
                  <a:schemeClr val="accent1">
                    <a:lumMod val="50000"/>
                  </a:schemeClr>
                </a:solidFill>
                <a:latin typeface="Söhne"/>
              </a:rPr>
              <a:t>) : </a:t>
            </a:r>
            <a:r>
              <a:rPr lang="fr-FR" altLang="fr-FR" sz="1600" dirty="0">
                <a:solidFill>
                  <a:schemeClr val="tx1"/>
                </a:solidFill>
                <a:latin typeface="Söhne"/>
              </a:rPr>
              <a:t>Le processus est prêt à s'exécuter mais attend son </a:t>
            </a:r>
            <a:r>
              <a:rPr lang="fr-FR" altLang="fr-FR" sz="1600" dirty="0" smtClean="0">
                <a:solidFill>
                  <a:schemeClr val="tx1"/>
                </a:solidFill>
                <a:latin typeface="Söhne"/>
              </a:rPr>
              <a:t>tour.</a:t>
            </a:r>
          </a:p>
          <a:p>
            <a:pPr marL="457200" lvl="1" indent="-285750" algn="just" eaLnBrk="0" fontAlgn="base" hangingPunct="0">
              <a:spcBef>
                <a:spcPct val="0"/>
              </a:spcBef>
              <a:spcAft>
                <a:spcPct val="0"/>
              </a:spcAft>
              <a:buClrTx/>
              <a:buFontTx/>
              <a:buChar char="•"/>
            </a:pPr>
            <a:r>
              <a:rPr lang="fr-FR" altLang="fr-FR" sz="1600" b="1" dirty="0" smtClean="0">
                <a:solidFill>
                  <a:schemeClr val="accent1">
                    <a:lumMod val="50000"/>
                  </a:schemeClr>
                </a:solidFill>
                <a:latin typeface="Söhne"/>
              </a:rPr>
              <a:t>Terminé </a:t>
            </a:r>
            <a:r>
              <a:rPr lang="fr-FR" altLang="fr-FR" sz="1600" b="1" dirty="0">
                <a:solidFill>
                  <a:schemeClr val="accent1">
                    <a:lumMod val="50000"/>
                  </a:schemeClr>
                </a:solidFill>
                <a:latin typeface="Söhne"/>
              </a:rPr>
              <a:t>(</a:t>
            </a:r>
            <a:r>
              <a:rPr lang="fr-FR" altLang="fr-FR" sz="1600" b="1" dirty="0" err="1">
                <a:solidFill>
                  <a:schemeClr val="accent1">
                    <a:lumMod val="50000"/>
                  </a:schemeClr>
                </a:solidFill>
                <a:latin typeface="Söhne"/>
              </a:rPr>
              <a:t>terminated</a:t>
            </a:r>
            <a:r>
              <a:rPr lang="fr-FR" altLang="fr-FR" sz="1600" b="1" dirty="0">
                <a:solidFill>
                  <a:schemeClr val="accent1">
                    <a:lumMod val="50000"/>
                  </a:schemeClr>
                </a:solidFill>
                <a:latin typeface="Söhne"/>
              </a:rPr>
              <a:t>) </a:t>
            </a:r>
            <a:r>
              <a:rPr lang="fr-FR" altLang="fr-FR" sz="1600" b="1" dirty="0">
                <a:solidFill>
                  <a:schemeClr val="tx1"/>
                </a:solidFill>
                <a:latin typeface="Söhne"/>
              </a:rPr>
              <a:t>: </a:t>
            </a:r>
            <a:r>
              <a:rPr lang="fr-FR" altLang="fr-FR" sz="1600" dirty="0">
                <a:solidFill>
                  <a:schemeClr val="tx1"/>
                </a:solidFill>
                <a:latin typeface="Söhne"/>
              </a:rPr>
              <a:t>Le processus a terminé son exécution.</a:t>
            </a:r>
          </a:p>
          <a:p>
            <a:pPr lvl="0" algn="just" eaLnBrk="0" fontAlgn="base" hangingPunct="0">
              <a:spcBef>
                <a:spcPct val="0"/>
              </a:spcBef>
              <a:spcAft>
                <a:spcPct val="0"/>
              </a:spcAft>
              <a:buClrTx/>
              <a:buFontTx/>
              <a:buAutoNum type="arabicPeriod" startAt="5"/>
            </a:pPr>
            <a:r>
              <a:rPr lang="fr-FR" altLang="fr-FR" sz="1600" b="1" dirty="0">
                <a:solidFill>
                  <a:schemeClr val="tx1"/>
                </a:solidFill>
                <a:latin typeface="Söhne"/>
              </a:rPr>
              <a:t>Gestion des processus :</a:t>
            </a:r>
            <a:r>
              <a:rPr lang="fr-FR" altLang="fr-FR" sz="1600" dirty="0">
                <a:solidFill>
                  <a:schemeClr val="tx1"/>
                </a:solidFill>
                <a:latin typeface="Söhne"/>
              </a:rPr>
              <a:t> Le système d'exploitation Linux offre des commandes et des appels système pour gérer les processus. Par exemple, les commandes comme </a:t>
            </a:r>
            <a:r>
              <a:rPr lang="fr-FR" altLang="fr-FR" sz="1600" b="1" dirty="0" err="1">
                <a:solidFill>
                  <a:schemeClr val="tx1"/>
                </a:solidFill>
                <a:latin typeface="Söhne Mono"/>
              </a:rPr>
              <a:t>ps</a:t>
            </a:r>
            <a:r>
              <a:rPr lang="fr-FR" altLang="fr-FR" sz="1600" dirty="0">
                <a:solidFill>
                  <a:schemeClr val="tx1"/>
                </a:solidFill>
                <a:latin typeface="Söhne"/>
              </a:rPr>
              <a:t> permettent de lister les processus en cours d'exécution, et </a:t>
            </a:r>
            <a:r>
              <a:rPr lang="fr-FR" altLang="fr-FR" sz="1600" b="1" dirty="0" err="1">
                <a:solidFill>
                  <a:schemeClr val="tx1"/>
                </a:solidFill>
                <a:latin typeface="Söhne Mono"/>
              </a:rPr>
              <a:t>kill</a:t>
            </a:r>
            <a:r>
              <a:rPr lang="fr-FR" altLang="fr-FR" sz="1600" dirty="0">
                <a:solidFill>
                  <a:schemeClr val="tx1"/>
                </a:solidFill>
                <a:latin typeface="Söhne"/>
              </a:rPr>
              <a:t> permet de terminer un processus.</a:t>
            </a:r>
          </a:p>
          <a:p>
            <a:pPr lvl="0" algn="just" eaLnBrk="0" fontAlgn="base" hangingPunct="0">
              <a:spcBef>
                <a:spcPct val="0"/>
              </a:spcBef>
              <a:spcAft>
                <a:spcPct val="0"/>
              </a:spcAft>
              <a:buClrTx/>
              <a:buFontTx/>
              <a:buAutoNum type="arabicPeriod" startAt="6"/>
            </a:pPr>
            <a:r>
              <a:rPr lang="fr-FR" altLang="fr-FR" sz="1600" b="1" dirty="0">
                <a:solidFill>
                  <a:schemeClr val="tx1"/>
                </a:solidFill>
                <a:latin typeface="Söhne"/>
              </a:rPr>
              <a:t>Signaux :</a:t>
            </a:r>
            <a:r>
              <a:rPr lang="fr-FR" altLang="fr-FR" sz="1600" dirty="0">
                <a:solidFill>
                  <a:schemeClr val="tx1"/>
                </a:solidFill>
                <a:latin typeface="Söhne"/>
              </a:rPr>
              <a:t> Les processus peuvent communiquer entre eux à l'aide de signaux. Un signal est une notification envoyée à un processus pour lui indiquer un événement ou une action particulière, comme l'interruption de l'exécution.</a:t>
            </a:r>
          </a:p>
          <a:p>
            <a:pPr lvl="0" algn="just" eaLnBrk="0" fontAlgn="base" hangingPunct="0">
              <a:spcBef>
                <a:spcPct val="0"/>
              </a:spcBef>
              <a:spcAft>
                <a:spcPct val="0"/>
              </a:spcAft>
              <a:buClrTx/>
              <a:buFontTx/>
              <a:buAutoNum type="arabicPeriod" startAt="7"/>
            </a:pPr>
            <a:r>
              <a:rPr lang="fr-FR" altLang="fr-FR" sz="1600" b="1" dirty="0">
                <a:solidFill>
                  <a:schemeClr val="tx1"/>
                </a:solidFill>
                <a:latin typeface="Söhne"/>
              </a:rPr>
              <a:t>Contexte de processus :</a:t>
            </a:r>
            <a:r>
              <a:rPr lang="fr-FR" altLang="fr-FR" sz="1600" dirty="0">
                <a:solidFill>
                  <a:schemeClr val="tx1"/>
                </a:solidFill>
                <a:latin typeface="Söhne"/>
              </a:rPr>
              <a:t> Chaque processus a son propre contexte d'exécution, y compris son espace mémoire, ses descripteurs de fichiers, son compteur de programme, etc.</a:t>
            </a:r>
          </a:p>
          <a:p>
            <a:pPr lvl="0" algn="just" eaLnBrk="0" fontAlgn="base" hangingPunct="0">
              <a:spcBef>
                <a:spcPct val="0"/>
              </a:spcBef>
              <a:spcAft>
                <a:spcPct val="0"/>
              </a:spcAft>
              <a:buClrTx/>
              <a:buFontTx/>
              <a:buAutoNum type="arabicPeriod" startAt="8"/>
            </a:pPr>
            <a:r>
              <a:rPr lang="fr-FR" altLang="fr-FR" sz="1600" b="1" dirty="0">
                <a:solidFill>
                  <a:schemeClr val="tx1"/>
                </a:solidFill>
                <a:latin typeface="Söhne"/>
              </a:rPr>
              <a:t>Planification de processus :</a:t>
            </a:r>
            <a:r>
              <a:rPr lang="fr-FR" altLang="fr-FR" sz="1600" dirty="0">
                <a:solidFill>
                  <a:schemeClr val="tx1"/>
                </a:solidFill>
                <a:latin typeface="Söhne"/>
              </a:rPr>
              <a:t> Le système d'exploitation prend en charge la planification de processus pour gérer l'allocation du processeur entre les différents processus en cours d'exécution.</a:t>
            </a:r>
          </a:p>
        </p:txBody>
      </p:sp>
    </p:spTree>
    <p:extLst>
      <p:ext uri="{BB962C8B-B14F-4D97-AF65-F5344CB8AC3E}">
        <p14:creationId xmlns:p14="http://schemas.microsoft.com/office/powerpoint/2010/main" val="243799424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855</TotalTime>
  <Words>13172</Words>
  <Application>Microsoft Office PowerPoint</Application>
  <PresentationFormat>On-screen Show (4:3)</PresentationFormat>
  <Paragraphs>2123</Paragraphs>
  <Slides>139</Slides>
  <Notes>138</Notes>
  <HiddenSlides>2</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139</vt:i4>
      </vt:variant>
    </vt:vector>
  </HeadingPairs>
  <TitlesOfParts>
    <vt:vector size="153" baseType="lpstr">
      <vt:lpstr>Source Code Pro</vt:lpstr>
      <vt:lpstr>Roboto Mono</vt:lpstr>
      <vt:lpstr>Arial</vt:lpstr>
      <vt:lpstr>Calibri</vt:lpstr>
      <vt:lpstr>Noto Sans Symbols</vt:lpstr>
      <vt:lpstr>Courier New</vt:lpstr>
      <vt:lpstr>Times New Roman</vt:lpstr>
      <vt:lpstr>Courier</vt:lpstr>
      <vt:lpstr>Söhne Mono</vt:lpstr>
      <vt:lpstr>inherit</vt:lpstr>
      <vt:lpstr>Droid Sans Mono</vt:lpstr>
      <vt:lpstr>Verdana</vt:lpstr>
      <vt:lpstr>Söhne</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Mohamed Saad</dc:creator>
  <cp:lastModifiedBy>Doha</cp:lastModifiedBy>
  <cp:revision>24</cp:revision>
  <dcterms:modified xsi:type="dcterms:W3CDTF">2024-10-08T20:28:30Z</dcterms:modified>
</cp:coreProperties>
</file>