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wmf" ContentType="image/x-wmf"/>
  <Override PartName="/ppt/media/image4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950075" cy="92360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7404E24-3591-43C9-8B3C-B39967A95DE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55520" y="574560"/>
            <a:ext cx="6620760" cy="3723480"/>
          </a:xfrm>
          <a:prstGeom prst="rect">
            <a:avLst/>
          </a:prstGeom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259560" y="4714560"/>
            <a:ext cx="6412680" cy="3768120"/>
          </a:xfrm>
          <a:prstGeom prst="rect">
            <a:avLst/>
          </a:prstGeom>
        </p:spPr>
        <p:txBody>
          <a:bodyPr lIns="92520" rIns="92520" tIns="46080" bIns="460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936600" y="8744040"/>
            <a:ext cx="2919240" cy="46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080" bIns="4608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+mn-lt"/>
                <a:ea typeface="+mn-ea"/>
              </a:rPr>
              <a:t>Notes view: </a:t>
            </a:r>
            <a:fld id="{5BC054C8-40C2-4317-B79D-C179522C87A8}" type="slidenum">
              <a:rPr b="0" lang="en-US" sz="14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1" name="CustomShape 1" hidden="1"/>
          <p:cNvSpPr/>
          <p:nvPr/>
        </p:nvSpPr>
        <p:spPr>
          <a:xfrm>
            <a:off x="11167920" y="6405840"/>
            <a:ext cx="3801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20664E9-CAA4-4387-9890-CA17ECC61E91}" type="slidenum">
              <a:rPr b="0" lang="en-US" sz="1000" spc="-1" strike="noStrike">
                <a:solidFill>
                  <a:srgbClr val="808080"/>
                </a:solidFill>
                <a:latin typeface="Trebuchet MS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0" y="0"/>
            <a:ext cx="4087440" cy="6857280"/>
          </a:xfrm>
          <a:custGeom>
            <a:avLst/>
            <a:gdLst/>
            <a:ahLst/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rotWithShape="0">
            <a:gsLst>
              <a:gs pos="0">
                <a:srgbClr val="29ba74"/>
              </a:gs>
              <a:gs pos="100000">
                <a:srgbClr val="197a56"/>
              </a:gs>
            </a:gsLst>
            <a:lin ang="8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11167920" y="6405840"/>
            <a:ext cx="380160" cy="15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3F50A0C-BB6D-477B-BB9C-991251D40E95}" type="slidenum">
              <a:rPr b="0" lang="en-US" sz="1000" spc="-1" strike="noStrike">
                <a:solidFill>
                  <a:srgbClr val="808080"/>
                </a:solidFill>
                <a:latin typeface="Trebuchet MS"/>
                <a:ea typeface="DejaVu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 rot="16200000">
            <a:off x="9485640" y="3923280"/>
            <a:ext cx="513324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700" spc="-1" strike="noStrike">
                <a:solidFill>
                  <a:srgbClr val="808080"/>
                </a:solidFill>
                <a:latin typeface="Trebuchet MS"/>
                <a:ea typeface="DejaVu Sans"/>
              </a:rPr>
              <a:t>Copyright © 2020 by Boston Consulting Group. All rights reserved.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" name="CustomShape 5" hidden="1"/>
          <p:cNvSpPr/>
          <p:nvPr/>
        </p:nvSpPr>
        <p:spPr>
          <a:xfrm rot="16200000">
            <a:off x="10561320" y="5118840"/>
            <a:ext cx="2742480" cy="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>
              <a:lnSpc>
                <a:spcPct val="90000"/>
              </a:lnSpc>
              <a:spcAft>
                <a:spcPts val="601"/>
              </a:spcAft>
            </a:pPr>
            <a:r>
              <a:rPr b="0" lang="en-US" sz="700" spc="-1" strike="noStrike">
                <a:solidFill>
                  <a:srgbClr val="808080"/>
                </a:solidFill>
                <a:latin typeface="Trebuchet MS"/>
                <a:ea typeface="DejaVu Sans"/>
              </a:rPr>
              <a:t>BCG_Grid_16x9.pptx</a:t>
            </a:r>
            <a:endParaRPr b="0" lang="en-US" sz="700" spc="-1" strike="noStrike">
              <a:latin typeface="Arial"/>
            </a:endParaRPr>
          </a:p>
        </p:txBody>
      </p:sp>
      <p:pic>
        <p:nvPicPr>
          <p:cNvPr id="6" name="Picture 8" descr=""/>
          <p:cNvPicPr/>
          <p:nvPr/>
        </p:nvPicPr>
        <p:blipFill>
          <a:blip r:embed="rId3"/>
          <a:srcRect l="0" t="6212" r="0" b="7716"/>
          <a:stretch/>
        </p:blipFill>
        <p:spPr>
          <a:xfrm rot="120000">
            <a:off x="2174040" y="3402360"/>
            <a:ext cx="2693880" cy="3461040"/>
          </a:xfrm>
          <a:prstGeom prst="rect">
            <a:avLst/>
          </a:prstGeom>
          <a:ln>
            <a:noFill/>
          </a:ln>
        </p:spPr>
      </p:pic>
      <p:pic>
        <p:nvPicPr>
          <p:cNvPr id="7" name="" descr=""/>
          <p:cNvPicPr/>
          <p:nvPr/>
        </p:nvPicPr>
        <p:blipFill>
          <a:blip r:embed="rId4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48640" y="731520"/>
            <a:ext cx="247788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d4df33"/>
                </a:solidFill>
                <a:latin typeface="Trebuchet MS"/>
              </a:rPr>
              <a:t>Executive summary template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4999320" y="1005840"/>
            <a:ext cx="6351840" cy="46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00"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Insight 1: Price is the main reason for churning</a:t>
            </a:r>
            <a:endParaRPr b="0" lang="en-US" sz="1600" spc="-1" strike="noStrike">
              <a:latin typeface="Arial"/>
            </a:endParaRPr>
          </a:p>
          <a:p>
            <a:pPr lvl="1" marL="324000" indent="-215280">
              <a:lnSpc>
                <a:spcPct val="100000"/>
              </a:lnSpc>
              <a:buClr>
                <a:srgbClr val="29ba74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mean_year_price at peak period does increase the churning possibility with 298% from the previous std region</a:t>
            </a:r>
            <a:endParaRPr b="0" lang="en-US" sz="1600" spc="-1" strike="noStrike">
              <a:latin typeface="Arial"/>
            </a:endParaRPr>
          </a:p>
          <a:p>
            <a:pPr lvl="1" marL="324000" indent="-215280">
              <a:lnSpc>
                <a:spcPct val="100000"/>
              </a:lnSpc>
              <a:buClr>
                <a:srgbClr val="29ba74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Every std region our electricity  gross margin increases, it accompanies it with 281% churning possibility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Insight 2: company consumption is inverse proportion to churning </a:t>
            </a:r>
            <a:endParaRPr b="0" lang="en-US" sz="1600" spc="-1" strike="noStrike">
              <a:latin typeface="Arial"/>
            </a:endParaRPr>
          </a:p>
          <a:p>
            <a:pPr lvl="1" marL="324000" indent="-215280">
              <a:lnSpc>
                <a:spcPct val="100000"/>
              </a:lnSpc>
              <a:buClr>
                <a:srgbClr val="29ba74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Every std the company consumption of electricity over 12m increases, it does reduce churning with 50%</a:t>
            </a:r>
            <a:endParaRPr b="0" lang="en-US" sz="1600" spc="-1" strike="noStrike">
              <a:latin typeface="Arial"/>
            </a:endParaRPr>
          </a:p>
          <a:p>
            <a:pPr lvl="1" marL="324000" indent="-215280">
              <a:lnSpc>
                <a:spcPct val="100000"/>
              </a:lnSpc>
              <a:buClr>
                <a:srgbClr val="29ba74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The same goes for pow max but with reduction of 30%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108000"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Insight 3: The month of the end date does matter </a:t>
            </a:r>
            <a:endParaRPr b="0" lang="en-US" sz="1600" spc="-1" strike="noStrike">
              <a:latin typeface="Arial"/>
            </a:endParaRPr>
          </a:p>
          <a:p>
            <a:pPr lvl="1" marL="324000" indent="-215280">
              <a:lnSpc>
                <a:spcPct val="100000"/>
              </a:lnSpc>
              <a:buClr>
                <a:srgbClr val="29ba74"/>
              </a:buClr>
              <a:buFont typeface="Trebuchet MS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Companies that has its date end in an off peak period, has the reduction with 60% compared to 40% reduction of churning if it was a peak period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108000">
              <a:lnSpc>
                <a:spcPct val="90000"/>
              </a:lnSpc>
              <a:spcAft>
                <a:spcPts val="300"/>
              </a:spcAft>
              <a:tabLst>
                <a:tab algn="l" pos="0"/>
              </a:tabLst>
            </a:pPr>
            <a:r>
              <a:rPr b="1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Insight 4: The origin up distribution makes difference 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575757"/>
                </a:solidFill>
                <a:latin typeface="Trebuchet MS"/>
                <a:ea typeface="DejaVu Sans"/>
              </a:rPr>
              <a:t>- companies that has specified origin up has at least 90% reduction possibility for the companies that does not have a specified ones 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  <p:sp>
        <p:nvSpPr>
          <p:cNvPr id="55" name="CustomShape 3"/>
          <p:cNvSpPr/>
          <p:nvPr/>
        </p:nvSpPr>
        <p:spPr>
          <a:xfrm>
            <a:off x="365760" y="2468880"/>
            <a:ext cx="2742840" cy="40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08000">
              <a:lnSpc>
                <a:spcPct val="9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Situation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Energy Liberalization has made Power-Co suffer from 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 having lots of churning customers.   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	</a:t>
            </a: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Our goal is to understand what are the reasons of churning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Question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Are prices the main factor for churning? </a:t>
            </a:r>
            <a:endParaRPr b="0" lang="en-US" sz="16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Trebuchet MS"/>
                <a:ea typeface="Trebuchet MS"/>
              </a:rPr>
              <a:t>How can we reduce the churning potability with the least discount?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LibreOffice/6.4.7.2$Linux_X86_64 LibreOffice_project/40$Build-2</Application>
  <Words>28</Words>
  <Paragraphs>16</Paragraphs>
  <Company>The Boston Consulting Group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2016-11-04T11:46:04Z</dcterms:created>
  <dc:creator>The Boston Consulting Group</dc:creator>
  <dc:description/>
  <dc:language>en-US</dc:language>
  <cp:lastModifiedBy/>
  <cp:lastPrinted>2016-04-06T18:59:25Z</cp:lastPrinted>
  <dcterms:modified xsi:type="dcterms:W3CDTF">2022-10-01T05:46:02Z</dcterms:modified>
  <cp:revision>449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The Boston Consulting Group</vt:lpwstr>
  </property>
  <property fmtid="{D5CDD505-2E9C-101B-9397-08002B2CF9AE}" pid="4" name="Format Name">
    <vt:lpwstr>Grid Format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XPowerLiteLastOptimized">
    <vt:lpwstr>488649</vt:lpwstr>
  </property>
  <property fmtid="{D5CDD505-2E9C-101B-9397-08002B2CF9AE}" pid="10" name="NXPowerLiteSettings">
    <vt:lpwstr>87000AA0054001</vt:lpwstr>
  </property>
  <property fmtid="{D5CDD505-2E9C-101B-9397-08002B2CF9AE}" pid="11" name="NXPowerLiteVersion">
    <vt:lpwstr>D7.1.8</vt:lpwstr>
  </property>
  <property fmtid="{D5CDD505-2E9C-101B-9397-08002B2CF9AE}" pid="12" name="Notes">
    <vt:i4>1</vt:i4>
  </property>
  <property fmtid="{D5CDD505-2E9C-101B-9397-08002B2CF9AE}" pid="13" name="PresentationFormat">
    <vt:lpwstr>Widescreen</vt:lpwstr>
  </property>
  <property fmtid="{D5CDD505-2E9C-101B-9397-08002B2CF9AE}" pid="14" name="ScaleCrop">
    <vt:bool>0</vt:bool>
  </property>
  <property fmtid="{D5CDD505-2E9C-101B-9397-08002B2CF9AE}" pid="15" name="ShareDoc">
    <vt:bool>0</vt:bool>
  </property>
  <property fmtid="{D5CDD505-2E9C-101B-9397-08002B2CF9AE}" pid="16" name="Slides">
    <vt:i4>1</vt:i4>
  </property>
  <property fmtid="{D5CDD505-2E9C-101B-9397-08002B2CF9AE}" pid="17" name="Template Name">
    <vt:lpwstr>16x9</vt:lpwstr>
  </property>
</Properties>
</file>