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86" r:id="rId8"/>
    <p:sldId id="263" r:id="rId9"/>
    <p:sldId id="280" r:id="rId10"/>
    <p:sldId id="287" r:id="rId11"/>
    <p:sldId id="288" r:id="rId12"/>
    <p:sldId id="289" r:id="rId13"/>
    <p:sldId id="290" r:id="rId14"/>
    <p:sldId id="291" r:id="rId15"/>
    <p:sldId id="282" r:id="rId16"/>
    <p:sldId id="292" r:id="rId17"/>
    <p:sldId id="281" r:id="rId18"/>
    <p:sldId id="285" r:id="rId19"/>
    <p:sldId id="293" r:id="rId20"/>
    <p:sldId id="273" r:id="rId21"/>
    <p:sldId id="294" r:id="rId22"/>
    <p:sldId id="295" r:id="rId23"/>
    <p:sldId id="276" r:id="rId24"/>
  </p:sldIdLst>
  <p:sldSz cx="9144000" cy="5143500" type="screen16x9"/>
  <p:notesSz cx="6858000" cy="9144000"/>
  <p:embeddedFontLst>
    <p:embeddedFont>
      <p:font typeface="Barlow Semi Condensed" panose="020B0604020202020204" charset="0"/>
      <p:regular r:id="rId26"/>
      <p:bold r:id="rId27"/>
      <p:italic r:id="rId28"/>
      <p:boldItalic r:id="rId29"/>
    </p:embeddedFont>
    <p:embeddedFont>
      <p:font typeface="Barlow Semi Condensed Medium" panose="020B0604020202020204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777" autoAdjust="0"/>
  </p:normalViewPr>
  <p:slideViewPr>
    <p:cSldViewPr snapToGrid="0">
      <p:cViewPr varScale="1">
        <p:scale>
          <a:sx n="31" d="100"/>
          <a:sy n="31" d="100"/>
        </p:scale>
        <p:origin x="196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Memory_bandwidth" TargetMode="External"/><Relationship Id="rId13" Type="http://schemas.openxmlformats.org/officeDocument/2006/relationships/hyperlink" Target="https://en.wikipedia.org/wiki/HPC_Challenge_Benchmark#cite_note-5" TargetMode="External"/><Relationship Id="rId3" Type="http://schemas.openxmlformats.org/officeDocument/2006/relationships/hyperlink" Target="https://en.wikipedia.org/wiki/HPC_Challenge_Benchmark#cite_note-3" TargetMode="External"/><Relationship Id="rId7" Type="http://schemas.openxmlformats.org/officeDocument/2006/relationships/hyperlink" Target="https://en.wikipedia.org/wiki/HPC_Challenge_Benchmark#cite_note-4" TargetMode="External"/><Relationship Id="rId12" Type="http://schemas.openxmlformats.org/officeDocument/2006/relationships/hyperlink" Target="https://en.wikipedia.org/wiki/Cooley%E2%80%93Tukey_FFT_algorithm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General_Matrix_Multiply" TargetMode="External"/><Relationship Id="rId11" Type="http://schemas.openxmlformats.org/officeDocument/2006/relationships/hyperlink" Target="https://en.wikipedia.org/wiki/Fast_Fourier_transform" TargetMode="External"/><Relationship Id="rId5" Type="http://schemas.openxmlformats.org/officeDocument/2006/relationships/hyperlink" Target="https://en.wikipedia.org/wiki/System_of_linear_equations" TargetMode="External"/><Relationship Id="rId10" Type="http://schemas.openxmlformats.org/officeDocument/2006/relationships/hyperlink" Target="https://en.wikipedia.org/wiki/Giga-updates_per_second" TargetMode="External"/><Relationship Id="rId4" Type="http://schemas.openxmlformats.org/officeDocument/2006/relationships/hyperlink" Target="https://en.wikipedia.org/wiki/LINPACK" TargetMode="External"/><Relationship Id="rId9" Type="http://schemas.openxmlformats.org/officeDocument/2006/relationships/hyperlink" Target="https://en.wikipedia.org/wiki/Transpose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GFLOPS (Giga Floating-Point Operations Per Second) is a unit of measure for a computer's computational speed, indicating the number of billion floating-point operations it can perform in one second.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60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0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9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HPL</a:t>
            </a:r>
            <a:r>
              <a:rPr lang="en-GB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[3]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(High Performance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 tooltip="LINPACK"/>
              </a:rPr>
              <a:t>LINPACK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– measures performance of a solver for a dense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5" tooltip="System of linear equations"/>
              </a:rPr>
              <a:t>system of linear equations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(global).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6" tooltip="General Matrix Multiply"/>
              </a:rPr>
              <a:t>DGEMM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measures performance for matrix-matrix multiplication (single, star).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-GB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7"/>
              </a:rPr>
              <a:t>[4]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measures sustained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8" tooltip="Memory bandwidth"/>
              </a:rPr>
              <a:t>memory bandwidth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to/from memory (single, star).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PTRANS – measures the rate at which the system can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9" tooltip="Transpose"/>
              </a:rPr>
              <a:t>transpose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 large array (global).</a:t>
            </a:r>
          </a:p>
          <a:p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0" tooltip="Giga-updates per second"/>
              </a:rPr>
              <a:t>RandomAccess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measures the rate of 64-bit updates to randomly selected elements of a large table (single, star, global).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FFT – performs a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1" tooltip="Fast Fourier transform"/>
              </a:rPr>
              <a:t>Fast Fourier Transform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on a large one-dimensional vector using the generalized 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2" tooltip="Cooley–Tukey FFT algorithm"/>
              </a:rPr>
              <a:t>Cooley–Tukey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algorithm (single, star, global).</a:t>
            </a:r>
          </a:p>
          <a:p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Communication Bandwidth and Latency – MPI-centric performance measurements based on the </a:t>
            </a:r>
            <a:r>
              <a:rPr lang="en-GB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b_eff</a:t>
            </a:r>
            <a:r>
              <a:rPr lang="en-GB" sz="1100" b="0" i="0" u="none" strike="noStrike" cap="none" baseline="3000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3"/>
              </a:rPr>
              <a:t>[5]</a:t>
            </a:r>
            <a:r>
              <a:rPr lang="en-GB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bandwidth/latency benchmark.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13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9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bdb0db43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bdb0db43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7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36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</a:rPr>
              <a:t>Project provided insights into VMs vs Containers performance.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VMs offer better isolation but consume more resources.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Containers are lightweight but less isolated.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Resource allocation is key for optimizing performance</a:t>
            </a:r>
            <a:endParaRPr lang="en-GB" sz="10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44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62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1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06694f9de_1_18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06694f9de_1_18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6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db1de37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db1de37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5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hasCustomPrompt="1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2" hasCustomPrompt="1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3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7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veragelinuxuser.com/ssh-into-virtualbox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ommunity.clearlinux.org/t/how-set-hostname-on-cloned-vm/1599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-199046" y="-192790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ctrTitle"/>
          </p:nvPr>
        </p:nvSpPr>
        <p:spPr>
          <a:xfrm>
            <a:off x="65302" y="439488"/>
            <a:ext cx="7224838" cy="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000" dirty="0" smtClean="0"/>
              <a:t>Cloud Computing </a:t>
            </a:r>
            <a:r>
              <a:rPr lang="en-GB" sz="3000" dirty="0"/>
              <a:t>Performance </a:t>
            </a:r>
            <a:r>
              <a:rPr lang="en-GB" sz="3000" dirty="0" smtClean="0"/>
              <a:t>Testing</a:t>
            </a:r>
            <a:endParaRPr lang="en-GB" sz="3000"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480479" y="3182579"/>
            <a:ext cx="2716932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Presented </a:t>
            </a:r>
            <a:r>
              <a:rPr lang="en" dirty="0"/>
              <a:t>by : </a:t>
            </a:r>
            <a:r>
              <a:rPr lang="en-GB" dirty="0"/>
              <a:t>Ahmed </a:t>
            </a:r>
            <a:r>
              <a:rPr lang="en-GB" dirty="0" smtClean="0"/>
              <a:t>Tarek</a:t>
            </a:r>
            <a:endParaRPr lang="en-GB" dirty="0"/>
          </a:p>
        </p:txBody>
      </p:sp>
      <p:cxnSp>
        <p:nvCxnSpPr>
          <p:cNvPr id="265" name="Google Shape;265;p32"/>
          <p:cNvCxnSpPr/>
          <p:nvPr/>
        </p:nvCxnSpPr>
        <p:spPr>
          <a:xfrm>
            <a:off x="2555350" y="3058685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69" name="Google Shape;269;p32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" name="Google Shape;283;p32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2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2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32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1" name="Google Shape;291;p32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3" name="Google Shape;313;p32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15" name="Google Shape;315;p32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16" name="Google Shape;316;p32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2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2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5" name="Google Shape;325;p32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75115" y="1663504"/>
            <a:ext cx="5074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Evaluation of Virtual Machines and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CPU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7" y="803205"/>
            <a:ext cx="87082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stress-ng 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1000" b="1" dirty="0" smtClean="0">
              <a:solidFill>
                <a:srgbClr val="00B0F0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HPC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Challenge (HPCC) 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23605"/>
              </p:ext>
            </p:extLst>
          </p:nvPr>
        </p:nvGraphicFramePr>
        <p:xfrm>
          <a:off x="259640" y="1147750"/>
          <a:ext cx="8761512" cy="193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19037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Completion Time (sec)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Ops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 Ops/s (real time)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60.64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10642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175.5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10782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178.48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0.36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 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faster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more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1.68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39111"/>
              </p:ext>
            </p:extLst>
          </p:nvPr>
        </p:nvGraphicFramePr>
        <p:xfrm>
          <a:off x="349949" y="3422695"/>
          <a:ext cx="531707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536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658536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Performance (GFLOPS)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Memory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sysbench Results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2002"/>
              </p:ext>
            </p:extLst>
          </p:nvPr>
        </p:nvGraphicFramePr>
        <p:xfrm>
          <a:off x="164823" y="3021676"/>
          <a:ext cx="6108656" cy="21218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527164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5420.32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5620.45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+3.69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Scale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5380.15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5580.32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+3.72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5890.45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6120.18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+3.90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Triad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5910.23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6150.42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+4.06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4827" y="1327448"/>
            <a:ext cx="650690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4400.22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4460.73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b="1" u="sng" dirty="0">
                <a:solidFill>
                  <a:schemeClr val="bg1"/>
                </a:solidFill>
                <a:latin typeface="-apple-system"/>
              </a:rPr>
              <a:t>Containers better by 1.37%</a:t>
            </a:r>
            <a:endParaRPr lang="en-GB" sz="1700" u="sng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53" y="2636521"/>
            <a:ext cx="5803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STREAM 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Benchmark (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from HPCC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):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pic>
        <p:nvPicPr>
          <p:cNvPr id="3076" name="Picture 4" descr="File:MicroSD Card Bottom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20" y="1739229"/>
            <a:ext cx="2095488" cy="12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Disk I/O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93867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IOZone Results (64KB record size, 65536KB file size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):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9363"/>
              </p:ext>
            </p:extLst>
          </p:nvPr>
        </p:nvGraphicFramePr>
        <p:xfrm>
          <a:off x="266425" y="1403374"/>
          <a:ext cx="8290552" cy="20452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1047266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1152993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6215468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6836015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013476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5514824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2878821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3166703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425" y="3559393"/>
            <a:ext cx="73309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Key Finding: Disk I/O shows the largest performance gap (~10%)</a:t>
            </a:r>
          </a:p>
          <a:p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3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Network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iperf Results:</a:t>
            </a: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	903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942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u="sng" dirty="0">
                <a:solidFill>
                  <a:schemeClr val="bg1"/>
                </a:solidFill>
                <a:latin typeface="-apple-system"/>
              </a:rPr>
              <a:t>Containers better by 4.32%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20" y="1141871"/>
            <a:ext cx="2463281" cy="2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HPC Performance </a:t>
            </a:r>
            <a:r>
              <a:rPr lang="en-GB" b="1" dirty="0" smtClean="0"/>
              <a:t>Results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103814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HPCC Benchmark Suite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8209"/>
              </p:ext>
            </p:extLst>
          </p:nvPr>
        </p:nvGraphicFramePr>
        <p:xfrm>
          <a:off x="266425" y="1617863"/>
          <a:ext cx="8290552" cy="26243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Benchmark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HPL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bg1"/>
                          </a:solidFill>
                        </a:rPr>
                        <a:t>RandomAccess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0.16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+ 6.67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PTRANS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1.25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+ 5.60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FFT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2.35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2.48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+ 5.53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Communication Latency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b="0" dirty="0" smtClean="0">
                          <a:solidFill>
                            <a:schemeClr val="bg1"/>
                          </a:solidFill>
                        </a:rPr>
                        <a:t>3.42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bg1"/>
                          </a:solidFill>
                        </a:rPr>
                        <a:t>3.28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- 4.09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04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Results &amp; Analysis</a:t>
            </a:r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3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Performance Comparison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03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Containers outperform VMs across all metrics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CPU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b="1" dirty="0" smtClean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0.36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- 5.85%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Memory: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1.37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- 4.06%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u="sng" dirty="0">
                <a:solidFill>
                  <a:schemeClr val="bg1"/>
                </a:solidFill>
              </a:rPr>
              <a:t>Disk I/O: </a:t>
            </a:r>
            <a:r>
              <a:rPr lang="en-GB" sz="2000" b="1" u="sng" dirty="0">
                <a:solidFill>
                  <a:schemeClr val="accent4">
                    <a:lumMod val="75000"/>
                  </a:schemeClr>
                </a:solidFill>
              </a:rPr>
              <a:t>~10% </a:t>
            </a:r>
            <a:r>
              <a:rPr lang="en-GB" sz="2000" b="1" u="sng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Network: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4.32%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HPC: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3.69% - 6.67%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</p:txBody>
      </p:sp>
      <p:pic>
        <p:nvPicPr>
          <p:cNvPr id="3074" name="Picture 2" descr="Comparison icons for free download |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30" y="1203315"/>
            <a:ext cx="3000420" cy="30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713000" y="2316950"/>
            <a:ext cx="62691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 smtClean="0"/>
              <a:t>Conclusion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421" name="Google Shape;421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2" name="Google Shape;422;p41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5CFFA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dirty="0">
              <a:solidFill>
                <a:srgbClr val="5CFFA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80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" y="1064871"/>
            <a:ext cx="7833784" cy="29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95866" y="909477"/>
            <a:ext cx="63725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Key Findings</a:t>
            </a:r>
            <a:r>
              <a:rPr lang="en-GB" sz="2000" b="1" dirty="0" smtClean="0">
                <a:solidFill>
                  <a:srgbClr val="00B0F0"/>
                </a:solidFill>
              </a:rPr>
              <a:t>:</a:t>
            </a:r>
          </a:p>
          <a:p>
            <a:endParaRPr lang="en-GB" sz="1000" b="1" dirty="0">
              <a:solidFill>
                <a:schemeClr val="bg1"/>
              </a:solidFill>
            </a:endParaRP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Containers consistently outperform VMs across all metrics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b="1" dirty="0" smtClean="0">
                <a:solidFill>
                  <a:schemeClr val="bg1"/>
                </a:solidFill>
              </a:rPr>
              <a:t>Disk </a:t>
            </a:r>
            <a:r>
              <a:rPr lang="en-GB" sz="1700" b="1" dirty="0">
                <a:solidFill>
                  <a:schemeClr val="bg1"/>
                </a:solidFill>
              </a:rPr>
              <a:t>I/O shows the most significant improvement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HPC workloads benefit significantly from containers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866" y="2844930"/>
            <a:ext cx="53565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Consider VMs When:</a:t>
            </a:r>
          </a:p>
          <a:p>
            <a:endParaRPr lang="en-GB" sz="1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Strong isolation is required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Different OS kernels are needed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Regulatory compliance requires VM-level isolation</a:t>
            </a:r>
          </a:p>
        </p:txBody>
      </p:sp>
    </p:spTree>
    <p:extLst>
      <p:ext uri="{BB962C8B-B14F-4D97-AF65-F5344CB8AC3E}">
        <p14:creationId xmlns:p14="http://schemas.microsoft.com/office/powerpoint/2010/main" val="3324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4102248" y="14138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6542657" y="14138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2162754" y="14138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554925" y="2170792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2"/>
          </p:nvPr>
        </p:nvSpPr>
        <p:spPr>
          <a:xfrm>
            <a:off x="2162754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4"/>
          </p:nvPr>
        </p:nvSpPr>
        <p:spPr>
          <a:xfrm>
            <a:off x="3390278" y="2266001"/>
            <a:ext cx="2360743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 err="1" smtClean="0"/>
              <a:t>Environment</a:t>
            </a:r>
            <a:r>
              <a:rPr lang="fr-FR" dirty="0" smtClean="0"/>
              <a:t> Setup </a:t>
            </a:r>
            <a:endParaRPr lang="fr-FR"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6"/>
          </p:nvPr>
        </p:nvSpPr>
        <p:spPr>
          <a:xfrm>
            <a:off x="4102248" y="15172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7"/>
          </p:nvPr>
        </p:nvSpPr>
        <p:spPr>
          <a:xfrm>
            <a:off x="5549454" y="2266001"/>
            <a:ext cx="2966402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Performance </a:t>
            </a:r>
            <a:r>
              <a:rPr lang="en-GB" dirty="0" smtClean="0"/>
              <a:t>Testing Methodology</a:t>
            </a:r>
            <a:endParaRPr lang="en-GB"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 idx="9"/>
          </p:nvPr>
        </p:nvSpPr>
        <p:spPr>
          <a:xfrm>
            <a:off x="6542657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3"/>
          </p:nvPr>
        </p:nvSpPr>
        <p:spPr>
          <a:xfrm>
            <a:off x="3747654" y="401800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/>
              <a:t>Conclusion</a:t>
            </a: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4220329" y="3231386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title" idx="2"/>
          </p:nvPr>
        </p:nvSpPr>
        <p:spPr>
          <a:xfrm>
            <a:off x="4212535" y="3323761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50" name="Google Shape;350;p33"/>
          <p:cNvSpPr/>
          <p:nvPr/>
        </p:nvSpPr>
        <p:spPr>
          <a:xfrm>
            <a:off x="6661271" y="33188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5751021" y="4089896"/>
            <a:ext cx="2721429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 smtClean="0"/>
              <a:t>Problems </a:t>
            </a:r>
            <a:r>
              <a:rPr lang="en-GB" dirty="0"/>
              <a:t>Faced and Solutions</a:t>
            </a:r>
            <a:endParaRPr dirty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6661246" y="342207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06</a:t>
            </a:r>
            <a:endParaRPr dirty="0">
              <a:solidFill>
                <a:srgbClr val="955CFF"/>
              </a:solidFill>
            </a:endParaRPr>
          </a:p>
        </p:txBody>
      </p:sp>
      <p:sp>
        <p:nvSpPr>
          <p:cNvPr id="32" name="Google Shape;350;p33"/>
          <p:cNvSpPr/>
          <p:nvPr/>
        </p:nvSpPr>
        <p:spPr>
          <a:xfrm>
            <a:off x="2123900" y="3249612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1341313" y="4018000"/>
            <a:ext cx="2306781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Results &amp; Analysis</a:t>
            </a:r>
          </a:p>
        </p:txBody>
      </p:sp>
      <p:sp>
        <p:nvSpPr>
          <p:cNvPr id="34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2123875" y="335280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05</a:t>
            </a:r>
            <a:endParaRPr dirty="0">
              <a:solidFill>
                <a:srgbClr val="955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Problems Faced and </a:t>
            </a:r>
            <a:r>
              <a:rPr lang="en-GB" dirty="0"/>
              <a:t>Solutions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9" y="327378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HPL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Benchmark Failure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682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During the execution of HPL, several configuration issues were encountered in the HPL.dat file, leading to multiple errors. Below are the errors and their respective solutions: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84778"/>
              </p:ext>
            </p:extLst>
          </p:nvPr>
        </p:nvGraphicFramePr>
        <p:xfrm>
          <a:off x="-186787" y="1385375"/>
          <a:ext cx="7315090" cy="382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4" imgW="5731988" imgH="2996748" progId="Word.Document.12">
                  <p:embed/>
                </p:oleObj>
              </mc:Choice>
              <mc:Fallback>
                <p:oleObj name="Document" r:id="rId4" imgW="5731988" imgH="2996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6787" y="1385375"/>
                        <a:ext cx="7315090" cy="3822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0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9" y="327378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SSH Access to VMs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682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After setting port forwarding the SSH to access my </a:t>
            </a:r>
            <a:r>
              <a:rPr lang="en-GB" sz="2000" dirty="0" err="1" smtClean="0">
                <a:solidFill>
                  <a:schemeClr val="bg1"/>
                </a:solidFill>
                <a:latin typeface="-apple-system"/>
              </a:rPr>
              <a:t>vms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via </a:t>
            </a:r>
            <a:r>
              <a:rPr lang="en-GB" sz="2000" dirty="0" err="1" smtClean="0">
                <a:solidFill>
                  <a:schemeClr val="bg1"/>
                </a:solidFill>
                <a:latin typeface="-apple-system"/>
              </a:rPr>
              <a:t>ssh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wasn’t working, this 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  <a:hlinkClick r:id="rId3"/>
              </a:rPr>
              <a:t>material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helped me to install , update some packages to solve this problem</a:t>
            </a:r>
            <a:endParaRPr lang="en-GB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11" name="Google Shape;375;p36"/>
          <p:cNvSpPr txBox="1">
            <a:spLocks/>
          </p:cNvSpPr>
          <p:nvPr/>
        </p:nvSpPr>
        <p:spPr>
          <a:xfrm>
            <a:off x="164829" y="2111809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 b="1" dirty="0" smtClean="0">
                <a:solidFill>
                  <a:schemeClr val="bg1"/>
                </a:solidFill>
                <a:latin typeface="-apple-system"/>
              </a:rPr>
              <a:t>Hostname </a:t>
            </a:r>
            <a:r>
              <a:rPr lang="en-GB" b="1" dirty="0">
                <a:solidFill>
                  <a:schemeClr val="bg1"/>
                </a:solidFill>
                <a:latin typeface="-apple-system"/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502" y="2669831"/>
            <a:ext cx="7471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Problem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dirty="0">
                <a:solidFill>
                  <a:schemeClr val="bg1"/>
                </a:solidFill>
              </a:rPr>
              <a:t>After cloning the VMs, the hostnames were not correctly configured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b="1" dirty="0" smtClean="0">
                <a:solidFill>
                  <a:schemeClr val="bg1"/>
                </a:solidFill>
              </a:rPr>
              <a:t>Solution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dirty="0" smtClean="0">
                <a:solidFill>
                  <a:schemeClr val="bg1"/>
                </a:solidFill>
              </a:rPr>
              <a:t>I </a:t>
            </a:r>
            <a:r>
              <a:rPr lang="en-GB" sz="2000" dirty="0">
                <a:solidFill>
                  <a:schemeClr val="bg1"/>
                </a:solidFill>
                <a:latin typeface="-apple-system"/>
              </a:rPr>
              <a:t>followed</a:t>
            </a:r>
            <a:r>
              <a:rPr lang="en-GB" sz="2000" dirty="0">
                <a:solidFill>
                  <a:schemeClr val="bg1"/>
                </a:solidFill>
              </a:rPr>
              <a:t> the guide at 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How to Set Hostname on Cloned VM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2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</a:t>
            </a:r>
            <a:r>
              <a:rPr lang="en"/>
              <a:t>hanks!</a:t>
            </a:r>
            <a:endParaRPr/>
          </a:p>
        </p:txBody>
      </p:sp>
      <p:grpSp>
        <p:nvGrpSpPr>
          <p:cNvPr id="515" name="Google Shape;515;p52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516" name="Google Shape;516;p52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1948529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2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256681" y="541405"/>
            <a:ext cx="448157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‘ll cover</a:t>
            </a:r>
            <a:endParaRPr dirty="0"/>
          </a:p>
        </p:txBody>
      </p:sp>
      <p:sp>
        <p:nvSpPr>
          <p:cNvPr id="367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9023" y="1140974"/>
            <a:ext cx="8942127" cy="352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Objective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Compare performance between Virtual Machines and Docker containers</a:t>
            </a:r>
          </a:p>
          <a:p>
            <a:endParaRPr lang="en-GB" sz="2000" b="1" dirty="0" smtClean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Metrics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Evaluated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CPU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Memory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Disk I/O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Network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HPC (High-Performance Computing) </a:t>
            </a:r>
            <a:r>
              <a:rPr lang="en-GB" sz="2000" dirty="0" smtClean="0">
                <a:solidFill>
                  <a:srgbClr val="F0F6FC"/>
                </a:solidFill>
                <a:latin typeface="-apple-system"/>
              </a:rPr>
              <a:t>Capabilities</a:t>
            </a:r>
          </a:p>
          <a:p>
            <a:pPr marL="139700" indent="0"/>
            <a:endParaRPr lang="en-GB" sz="2000" dirty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Environment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3-node cluster (Master, Node01, Node02) for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VMs and three containers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31225" y="2778400"/>
            <a:ext cx="80697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Environment</a:t>
            </a:r>
            <a:r>
              <a:rPr lang="fr-FR" dirty="0"/>
              <a:t> Setup </a:t>
            </a:r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4885185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VMs</a:t>
            </a: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2" y="657602"/>
            <a:ext cx="826058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VM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Specifications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Ubuntu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24.04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LTS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2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CPUs, 2GB RAM, 30GB storage per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Internal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network with static </a:t>
            </a:r>
            <a:r>
              <a:rPr lang="en-GB" sz="1800" dirty="0" err="1" smtClean="0">
                <a:solidFill>
                  <a:srgbClr val="F0F6FC"/>
                </a:solidFill>
                <a:latin typeface="-apple-system"/>
              </a:rPr>
              <a:t>Ips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Master: 192.168.56.1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Node01: 192.168.56.2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Node02: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192.168.56.3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rgbClr val="F0F6FC"/>
              </a:solidFill>
              <a:latin typeface="-apple-system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SSH Access:</a:t>
            </a:r>
            <a:r>
              <a:rPr lang="en-GB" sz="1800" dirty="0">
                <a:solidFill>
                  <a:schemeClr val="bg1"/>
                </a:solidFill>
              </a:rPr>
              <a:t> Port forwarding </a:t>
            </a:r>
            <a:r>
              <a:rPr lang="en-GB" sz="1800" dirty="0" smtClean="0">
                <a:solidFill>
                  <a:schemeClr val="bg1"/>
                </a:solidFill>
              </a:rPr>
              <a:t>enabled</a:t>
            </a:r>
          </a:p>
          <a:p>
            <a:pPr marL="285750" lvl="8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3022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node01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4022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node02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5022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</a:t>
            </a: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22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1"/>
            <a:endParaRPr lang="en-GB" dirty="0" smtClean="0">
              <a:solidFill>
                <a:srgbClr val="F0F6FC"/>
              </a:solidFill>
              <a:latin typeface="-apple-system"/>
            </a:endParaRPr>
          </a:p>
        </p:txBody>
      </p:sp>
      <p:pic>
        <p:nvPicPr>
          <p:cNvPr id="2052" name="Picture 4" descr="Virtual Machine | Microsoft Azure M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72" y="65760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645724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Containers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1" y="1507521"/>
            <a:ext cx="636405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Container Specifications</a:t>
            </a:r>
            <a:r>
              <a:rPr lang="en-GB" sz="2000" dirty="0" smtClean="0">
                <a:solidFill>
                  <a:srgbClr val="00B0F0"/>
                </a:solidFill>
              </a:rPr>
              <a:t>:</a:t>
            </a:r>
          </a:p>
          <a:p>
            <a:endParaRPr lang="en-GB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2 </a:t>
            </a:r>
            <a:r>
              <a:rPr lang="en-GB" sz="1800" dirty="0">
                <a:solidFill>
                  <a:schemeClr val="bg1"/>
                </a:solidFill>
              </a:rPr>
              <a:t>CPUs, 2GB RAM per container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Docker bridge network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Containers: </a:t>
            </a:r>
            <a:r>
              <a:rPr lang="en-GB" sz="1800" dirty="0">
                <a:solidFill>
                  <a:schemeClr val="bg1"/>
                </a:solidFill>
              </a:rPr>
              <a:t>Master, Node01, </a:t>
            </a:r>
            <a:r>
              <a:rPr lang="en-GB" sz="1800" dirty="0" smtClean="0">
                <a:solidFill>
                  <a:schemeClr val="bg1"/>
                </a:solidFill>
              </a:rPr>
              <a:t>Node02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docker&quot; Icon - Download for free – Icon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47" y="1120445"/>
            <a:ext cx="2613876" cy="22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60874" y="2587884"/>
            <a:ext cx="902115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>Performance </a:t>
            </a:r>
            <a:r>
              <a:rPr lang="en-GB" dirty="0"/>
              <a:t>Testing Methodology</a:t>
            </a:r>
            <a:br>
              <a:rPr lang="en-GB" dirty="0"/>
            </a:br>
            <a:endParaRPr lang="en-GB" b="1"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CFFF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>
              <a:solidFill>
                <a:srgbClr val="5CFFF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191911"/>
            <a:ext cx="6506905" cy="611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Tools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Used</a:t>
            </a:r>
            <a:r>
              <a:rPr lang="en-GB" dirty="0" smtClean="0">
                <a:solidFill>
                  <a:srgbClr val="F0F6FC"/>
                </a:solidFill>
                <a:latin typeface="-apple-system"/>
              </a:rPr>
              <a:t> &amp;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Testing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Approach</a:t>
            </a:r>
            <a:endParaRPr lang="en-GB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3084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Tools Used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CPU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stress-ng, HPC Challenge (HPCC)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Memory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sysbench, STREAM benchmark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Disk I/O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IOZone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Network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iperf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HPC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HPC Challenge benchmark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suite</a:t>
            </a:r>
          </a:p>
          <a:p>
            <a:pPr>
              <a:buClr>
                <a:schemeClr val="bg1"/>
              </a:buClr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Testing Approach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Identical parameters across both environments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Multiple test runs for consistency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Comprehensive metrics collection</a:t>
            </a:r>
          </a:p>
        </p:txBody>
      </p:sp>
    </p:spTree>
    <p:extLst>
      <p:ext uri="{BB962C8B-B14F-4D97-AF65-F5344CB8AC3E}">
        <p14:creationId xmlns:p14="http://schemas.microsoft.com/office/powerpoint/2010/main" val="36311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744</Words>
  <Application>Microsoft Office PowerPoint</Application>
  <PresentationFormat>On-screen Show (16:9)</PresentationFormat>
  <Paragraphs>259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Courier New</vt:lpstr>
      <vt:lpstr>-apple-system</vt:lpstr>
      <vt:lpstr>Barlow Semi Condensed</vt:lpstr>
      <vt:lpstr>Arial</vt:lpstr>
      <vt:lpstr>Barlow Semi Condensed Medium</vt:lpstr>
      <vt:lpstr>Montserrat ExtraBold</vt:lpstr>
      <vt:lpstr>Roboto Condensed Light</vt:lpstr>
      <vt:lpstr>Awesome Augmented Reality App Pitch Deck by Slidesgo</vt:lpstr>
      <vt:lpstr>Document</vt:lpstr>
      <vt:lpstr>Cloud Computing Performance Testing</vt:lpstr>
      <vt:lpstr>Introduction</vt:lpstr>
      <vt:lpstr>Introduction </vt:lpstr>
      <vt:lpstr>What we ‘ll cover</vt:lpstr>
      <vt:lpstr>Environment Setup </vt:lpstr>
      <vt:lpstr>Environment Setup - VMs</vt:lpstr>
      <vt:lpstr>Environment Setup - Containers</vt:lpstr>
      <vt:lpstr>Performance Testing Methodology </vt:lpstr>
      <vt:lpstr>Tools Used &amp; Testing Approach</vt:lpstr>
      <vt:lpstr>CPU Performance Results</vt:lpstr>
      <vt:lpstr>Memory Performance Results</vt:lpstr>
      <vt:lpstr>Disk I/O Performance Results</vt:lpstr>
      <vt:lpstr>Network Performance Results</vt:lpstr>
      <vt:lpstr>HPC Performance Results</vt:lpstr>
      <vt:lpstr>Results &amp; Analysis</vt:lpstr>
      <vt:lpstr>Performance Comparison Summary</vt:lpstr>
      <vt:lpstr> Conclusion </vt:lpstr>
      <vt:lpstr>PowerPoint Presentation</vt:lpstr>
      <vt:lpstr>PowerPoint Presentation</vt:lpstr>
      <vt:lpstr>Problems Faced and Solutions</vt:lpstr>
      <vt:lpstr>HPL Benchmark Failure</vt:lpstr>
      <vt:lpstr>SSH Access to VMs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Performance Testing</dc:title>
  <cp:lastModifiedBy>Maher</cp:lastModifiedBy>
  <cp:revision>44</cp:revision>
  <dcterms:modified xsi:type="dcterms:W3CDTF">2025-03-28T06:18:08Z</dcterms:modified>
</cp:coreProperties>
</file>