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0" r:id="rId7"/>
    <p:sldId id="286" r:id="rId8"/>
    <p:sldId id="263" r:id="rId9"/>
    <p:sldId id="280" r:id="rId10"/>
    <p:sldId id="287" r:id="rId11"/>
    <p:sldId id="288" r:id="rId12"/>
    <p:sldId id="289" r:id="rId13"/>
    <p:sldId id="290" r:id="rId14"/>
    <p:sldId id="291" r:id="rId15"/>
    <p:sldId id="282" r:id="rId16"/>
    <p:sldId id="292" r:id="rId17"/>
    <p:sldId id="281" r:id="rId18"/>
    <p:sldId id="285" r:id="rId19"/>
    <p:sldId id="293" r:id="rId20"/>
    <p:sldId id="273" r:id="rId21"/>
    <p:sldId id="294" r:id="rId22"/>
    <p:sldId id="295" r:id="rId23"/>
    <p:sldId id="276" r:id="rId24"/>
  </p:sldIdLst>
  <p:sldSz cx="9144000" cy="5143500" type="screen16x9"/>
  <p:notesSz cx="6858000" cy="9144000"/>
  <p:embeddedFontLst>
    <p:embeddedFont>
      <p:font typeface="Montserrat ExtraBold" panose="00000900000000000000" pitchFamily="2" charset="0"/>
      <p:bold r:id="rId26"/>
      <p:boldItalic r:id="rId27"/>
    </p:embeddedFont>
    <p:embeddedFont>
      <p:font typeface="Barlow Semi Condensed Medium" panose="020B0604020202020204" charset="0"/>
      <p:regular r:id="rId28"/>
      <p:bold r:id="rId29"/>
      <p:italic r:id="rId30"/>
      <p:boldItalic r:id="rId31"/>
    </p:embeddedFont>
    <p:embeddedFont>
      <p:font typeface="Roboto Condensed Light" panose="02000000000000000000" pitchFamily="2" charset="0"/>
      <p:regular r:id="rId32"/>
      <p:italic r:id="rId33"/>
    </p:embeddedFont>
    <p:embeddedFont>
      <p:font typeface="Barlow Semi Condensed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346" autoAdjust="0"/>
  </p:normalViewPr>
  <p:slideViewPr>
    <p:cSldViewPr snapToGrid="0">
      <p:cViewPr varScale="1">
        <p:scale>
          <a:sx n="66" d="100"/>
          <a:sy n="66" d="100"/>
        </p:scale>
        <p:origin x="955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GFLOPS (Giga Floating-Point Operations Per Second) is a unit of measure for a computer's computational speed, indicating the number of billion floating-point operations it can perform in one second.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733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960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0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798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GFLOPS (Giga Floating-Point Operations Per Second) is a unit of measure for a computer's computational speed, indicating the number of billion floating-point operations it can perform in one second.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9130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bdb0db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bdb0db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790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278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bdb0db43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bdb0db43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179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b1de372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b1de372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368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db1de372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db1de372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000" b="1" dirty="0" smtClean="0">
                <a:solidFill>
                  <a:schemeClr val="bg1"/>
                </a:solidFill>
              </a:rPr>
              <a:t>Project provided insights into VMs vs Containers performance.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VMs offer better isolation but consume more resources.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Containers are lightweight but less isolated.</a:t>
            </a:r>
            <a:endParaRPr lang="en-GB" sz="1000" dirty="0" smtClean="0">
              <a:solidFill>
                <a:schemeClr val="bg1"/>
              </a:solidFill>
            </a:endParaRPr>
          </a:p>
          <a:p>
            <a:r>
              <a:rPr lang="en-GB" sz="1000" b="1" dirty="0" smtClean="0">
                <a:solidFill>
                  <a:schemeClr val="bg1"/>
                </a:solidFill>
              </a:rPr>
              <a:t>Resource allocation is key for optimizing performance</a:t>
            </a:r>
            <a:endParaRPr lang="en-GB" sz="1000" dirty="0" smtClean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0444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f5de3b707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f5de3b707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2bdb0db43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2bdb0db43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262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612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06694f9de_1_18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06694f9de_1_18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106694f9de_1_19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106694f9de_1_19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06694f9de_1_18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06694f9de_1_18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66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2db1de372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2db1de372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2bdb0db43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2bdb0db43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195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 hasCustomPrompt="1"/>
          </p:nvPr>
        </p:nvSpPr>
        <p:spPr>
          <a:xfrm>
            <a:off x="958950" y="1668045"/>
            <a:ext cx="7226100" cy="12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1"/>
          </p:nvPr>
        </p:nvSpPr>
        <p:spPr>
          <a:xfrm>
            <a:off x="2219725" y="3196175"/>
            <a:ext cx="47034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5523250" y="44556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325750" y="4039825"/>
            <a:ext cx="1557000" cy="1557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4068525" y="-93715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400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400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19723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/>
          </p:nvPr>
        </p:nvSpPr>
        <p:spPr>
          <a:xfrm>
            <a:off x="268357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8357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 hasCustomPrompt="1"/>
          </p:nvPr>
        </p:nvSpPr>
        <p:spPr>
          <a:xfrm>
            <a:off x="2787792" y="19744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/>
          </p:nvPr>
        </p:nvSpPr>
        <p:spPr>
          <a:xfrm>
            <a:off x="4653150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53150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4756709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/>
          </p:nvPr>
        </p:nvSpPr>
        <p:spPr>
          <a:xfrm>
            <a:off x="6622725" y="2688931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22725" y="3330854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5" hasCustomPrompt="1"/>
          </p:nvPr>
        </p:nvSpPr>
        <p:spPr>
          <a:xfrm>
            <a:off x="6731004" y="19742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1">
                <a:solidFill>
                  <a:schemeClr val="accent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-435400" y="-417600"/>
            <a:ext cx="1065900" cy="1065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-854175" y="4150275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312700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2312150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 hasCustomPrompt="1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4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/>
          <p:nvPr/>
        </p:nvSpPr>
        <p:spPr>
          <a:xfrm>
            <a:off x="-639575" y="42807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965250" y="-6677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550650" y="2534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33975" y="43874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-346750" y="-368850"/>
            <a:ext cx="1507200" cy="150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261025" y="-569250"/>
            <a:ext cx="2475900" cy="24759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34025" y="43590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2348625" y="3341925"/>
            <a:ext cx="4446900" cy="4575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2348625" y="1314553"/>
            <a:ext cx="4446900" cy="18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8265500" y="-5415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26650" y="-7389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238925" y="441997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385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2"/>
          </p:nvPr>
        </p:nvSpPr>
        <p:spPr>
          <a:xfrm>
            <a:off x="1843028" y="1660198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1843021" y="2117699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 idx="3"/>
          </p:nvPr>
        </p:nvSpPr>
        <p:spPr>
          <a:xfrm>
            <a:off x="1843028" y="2989293"/>
            <a:ext cx="27663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4"/>
          </p:nvPr>
        </p:nvSpPr>
        <p:spPr>
          <a:xfrm>
            <a:off x="1843021" y="3446794"/>
            <a:ext cx="2766300" cy="5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2417925" y="4375800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-765325" y="-1092124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/>
          </p:nvPr>
        </p:nvSpPr>
        <p:spPr>
          <a:xfrm>
            <a:off x="784426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784426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3"/>
          </p:nvPr>
        </p:nvSpPr>
        <p:spPr>
          <a:xfrm>
            <a:off x="3474600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4"/>
          </p:nvPr>
        </p:nvSpPr>
        <p:spPr>
          <a:xfrm>
            <a:off x="3474600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title" idx="5"/>
          </p:nvPr>
        </p:nvSpPr>
        <p:spPr>
          <a:xfrm>
            <a:off x="6164774" y="3207498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ubTitle" idx="6"/>
          </p:nvPr>
        </p:nvSpPr>
        <p:spPr>
          <a:xfrm>
            <a:off x="6164774" y="3681704"/>
            <a:ext cx="21948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8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6818375" y="-817150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-217125" y="4455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881425" y="445522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2"/>
          </p:nvPr>
        </p:nvSpPr>
        <p:spPr>
          <a:xfrm>
            <a:off x="780806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78080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3"/>
          </p:nvPr>
        </p:nvSpPr>
        <p:spPr>
          <a:xfrm>
            <a:off x="3470978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4"/>
          </p:nvPr>
        </p:nvSpPr>
        <p:spPr>
          <a:xfrm>
            <a:off x="3470977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5"/>
          </p:nvPr>
        </p:nvSpPr>
        <p:spPr>
          <a:xfrm>
            <a:off x="6161153" y="2803534"/>
            <a:ext cx="21948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6"/>
          </p:nvPr>
        </p:nvSpPr>
        <p:spPr>
          <a:xfrm>
            <a:off x="6161150" y="3277735"/>
            <a:ext cx="2194800" cy="6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5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 idx="2"/>
          </p:nvPr>
        </p:nvSpPr>
        <p:spPr>
          <a:xfrm>
            <a:off x="2253661" y="15499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ubTitle" idx="1"/>
          </p:nvPr>
        </p:nvSpPr>
        <p:spPr>
          <a:xfrm>
            <a:off x="2253656" y="2007457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3"/>
          </p:nvPr>
        </p:nvSpPr>
        <p:spPr>
          <a:xfrm>
            <a:off x="6042986" y="1549940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6042981" y="2007449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5"/>
          </p:nvPr>
        </p:nvSpPr>
        <p:spPr>
          <a:xfrm>
            <a:off x="2253661" y="3144250"/>
            <a:ext cx="2000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2253656" y="3601749"/>
            <a:ext cx="2000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7"/>
          </p:nvPr>
        </p:nvSpPr>
        <p:spPr>
          <a:xfrm>
            <a:off x="6042986" y="3144246"/>
            <a:ext cx="18861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6042981" y="3601746"/>
            <a:ext cx="18861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-910125" y="27211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8472450" y="4131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2037100" y="-7151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476227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title" idx="2"/>
          </p:nvPr>
        </p:nvSpPr>
        <p:spPr>
          <a:xfrm>
            <a:off x="2253658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ubTitle" idx="1"/>
          </p:nvPr>
        </p:nvSpPr>
        <p:spPr>
          <a:xfrm>
            <a:off x="2253658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 idx="3"/>
          </p:nvPr>
        </p:nvSpPr>
        <p:spPr>
          <a:xfrm>
            <a:off x="5981409" y="1375845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ubTitle" idx="4"/>
          </p:nvPr>
        </p:nvSpPr>
        <p:spPr>
          <a:xfrm>
            <a:off x="5981409" y="1760046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5"/>
          </p:nvPr>
        </p:nvSpPr>
        <p:spPr>
          <a:xfrm>
            <a:off x="5981409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6"/>
          </p:nvPr>
        </p:nvSpPr>
        <p:spPr>
          <a:xfrm>
            <a:off x="5981409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title" idx="7"/>
          </p:nvPr>
        </p:nvSpPr>
        <p:spPr>
          <a:xfrm>
            <a:off x="2253658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8"/>
          </p:nvPr>
        </p:nvSpPr>
        <p:spPr>
          <a:xfrm>
            <a:off x="2253658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title" idx="9"/>
          </p:nvPr>
        </p:nvSpPr>
        <p:spPr>
          <a:xfrm>
            <a:off x="5981409" y="252539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subTitle" idx="13"/>
          </p:nvPr>
        </p:nvSpPr>
        <p:spPr>
          <a:xfrm>
            <a:off x="5981409" y="290969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14"/>
          </p:nvPr>
        </p:nvSpPr>
        <p:spPr>
          <a:xfrm>
            <a:off x="2253658" y="3648303"/>
            <a:ext cx="1908000" cy="3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5"/>
          </p:nvPr>
        </p:nvSpPr>
        <p:spPr>
          <a:xfrm>
            <a:off x="2253658" y="4032603"/>
            <a:ext cx="19080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-551600" y="158259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421500" y="4663225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 hasCustomPrompt="1"/>
          </p:nvPr>
        </p:nvSpPr>
        <p:spPr>
          <a:xfrm>
            <a:off x="2515650" y="1047922"/>
            <a:ext cx="4112700" cy="1264800"/>
          </a:xfrm>
          <a:prstGeom prst="rect">
            <a:avLst/>
          </a:prstGeom>
          <a:solidFill>
            <a:srgbClr val="5CFFA6">
              <a:alpha val="435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2515650" y="1854879"/>
            <a:ext cx="4112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title" idx="2" hasCustomPrompt="1"/>
          </p:nvPr>
        </p:nvSpPr>
        <p:spPr>
          <a:xfrm>
            <a:off x="833003" y="2858188"/>
            <a:ext cx="3539700" cy="1264800"/>
          </a:xfrm>
          <a:prstGeom prst="rect">
            <a:avLst/>
          </a:prstGeom>
          <a:solidFill>
            <a:srgbClr val="FDFF5C">
              <a:alpha val="4598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3"/>
          </p:nvPr>
        </p:nvSpPr>
        <p:spPr>
          <a:xfrm>
            <a:off x="833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4" hasCustomPrompt="1"/>
          </p:nvPr>
        </p:nvSpPr>
        <p:spPr>
          <a:xfrm>
            <a:off x="4778003" y="2858188"/>
            <a:ext cx="3539700" cy="1264800"/>
          </a:xfrm>
          <a:prstGeom prst="rect">
            <a:avLst/>
          </a:prstGeom>
          <a:solidFill>
            <a:srgbClr val="955CFF">
              <a:alpha val="2366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5"/>
          </p:nvPr>
        </p:nvSpPr>
        <p:spPr>
          <a:xfrm>
            <a:off x="4778000" y="3661459"/>
            <a:ext cx="3539700" cy="38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8510800" y="3095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-413350" y="43874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5719750" y="48674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/>
          <p:nvPr/>
        </p:nvSpPr>
        <p:spPr>
          <a:xfrm>
            <a:off x="1411300" y="-713850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8542300" y="1555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-918650" y="32948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3376775" y="439477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109475" y="15526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1"/>
          </p:nvPr>
        </p:nvSpPr>
        <p:spPr>
          <a:xfrm>
            <a:off x="1109475" y="2556825"/>
            <a:ext cx="2572500" cy="8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5043426" y="1750600"/>
            <a:ext cx="2715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1"/>
          </p:nvPr>
        </p:nvSpPr>
        <p:spPr>
          <a:xfrm>
            <a:off x="5043426" y="2354900"/>
            <a:ext cx="2715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7355275" y="-7336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026675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956950" y="43039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5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2705700" y="426427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8070100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/>
          <p:nvPr/>
        </p:nvSpPr>
        <p:spPr>
          <a:xfrm>
            <a:off x="-108600" y="-39750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1188203" y="1742250"/>
            <a:ext cx="25029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"/>
          </p:nvPr>
        </p:nvSpPr>
        <p:spPr>
          <a:xfrm>
            <a:off x="1188201" y="2354900"/>
            <a:ext cx="2502900" cy="10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7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1391025" y="-8988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7314725" y="-745449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"/>
          <p:cNvSpPr/>
          <p:nvPr/>
        </p:nvSpPr>
        <p:spPr>
          <a:xfrm>
            <a:off x="-425925" y="417032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5"/>
          <p:cNvSpPr/>
          <p:nvPr/>
        </p:nvSpPr>
        <p:spPr>
          <a:xfrm>
            <a:off x="5502625" y="46632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"/>
          </p:nvPr>
        </p:nvSpPr>
        <p:spPr>
          <a:xfrm>
            <a:off x="714000" y="1419625"/>
            <a:ext cx="7713300" cy="28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19">
    <p:bg>
      <p:bgPr>
        <a:solidFill>
          <a:schemeClr val="dk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14000" y="1460947"/>
            <a:ext cx="3578400" cy="12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subTitle" idx="1"/>
          </p:nvPr>
        </p:nvSpPr>
        <p:spPr>
          <a:xfrm>
            <a:off x="714000" y="2892653"/>
            <a:ext cx="3327600" cy="7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4994150" y="-792625"/>
            <a:ext cx="1239900" cy="123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2342750" y="4303100"/>
            <a:ext cx="1557000" cy="1557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0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7367275" y="-849625"/>
            <a:ext cx="1431900" cy="1431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41425" y="4663224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9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-557425" y="4120225"/>
            <a:ext cx="1557000" cy="1557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24775" y="-58860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1769063" y="-12024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6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/>
          <p:nvPr/>
        </p:nvSpPr>
        <p:spPr>
          <a:xfrm>
            <a:off x="8347175" y="-376025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7775226" y="4059898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"/>
          <p:cNvSpPr/>
          <p:nvPr/>
        </p:nvSpPr>
        <p:spPr>
          <a:xfrm>
            <a:off x="542325" y="-6303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9"/>
          <p:cNvSpPr/>
          <p:nvPr/>
        </p:nvSpPr>
        <p:spPr>
          <a:xfrm>
            <a:off x="172075" y="4404750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1"/>
          </p:nvPr>
        </p:nvSpPr>
        <p:spPr>
          <a:xfrm>
            <a:off x="4572000" y="1677450"/>
            <a:ext cx="3855300" cy="1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9"/>
          <p:cNvSpPr txBox="1"/>
          <p:nvPr/>
        </p:nvSpPr>
        <p:spPr>
          <a:xfrm>
            <a:off x="4572000" y="3373675"/>
            <a:ext cx="3623700" cy="6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,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Barlow Semi Condensed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buNone/>
              <a:defRPr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23180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7513950" y="-775400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49850" y="-680451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292225" y="4370750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2"/>
          </p:nvPr>
        </p:nvSpPr>
        <p:spPr>
          <a:xfrm>
            <a:off x="138678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38677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3"/>
          </p:nvPr>
        </p:nvSpPr>
        <p:spPr>
          <a:xfrm>
            <a:off x="4920332" y="2749250"/>
            <a:ext cx="29640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20325" y="3206750"/>
            <a:ext cx="2964000" cy="8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6455175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-920725" y="3156025"/>
            <a:ext cx="1507200" cy="1507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710250" y="4742899"/>
            <a:ext cx="1617600" cy="16176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000" y="1311025"/>
            <a:ext cx="3912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714000" y="1925800"/>
            <a:ext cx="3912300" cy="20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1060650" y="-783600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3544650" y="4231426"/>
            <a:ext cx="1799700" cy="1799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275813" y="2350825"/>
            <a:ext cx="47115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275813" y="1635263"/>
            <a:ext cx="47115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14000" y="3982308"/>
            <a:ext cx="7713300" cy="605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8302075" y="406613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veragelinuxuser.com/ssh-into-virtualbox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community.clearlinux.org/t/how-set-hostname-on-cloned-vm/1599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/>
          <p:nvPr/>
        </p:nvSpPr>
        <p:spPr>
          <a:xfrm>
            <a:off x="-199046" y="-192790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ctrTitle"/>
          </p:nvPr>
        </p:nvSpPr>
        <p:spPr>
          <a:xfrm>
            <a:off x="65302" y="439488"/>
            <a:ext cx="7224838" cy="9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000" dirty="0" smtClean="0"/>
              <a:t>Cloud Computing </a:t>
            </a:r>
            <a:r>
              <a:rPr lang="en-GB" sz="3000" dirty="0"/>
              <a:t>Performance </a:t>
            </a:r>
            <a:r>
              <a:rPr lang="en-GB" sz="3000" dirty="0" smtClean="0"/>
              <a:t>Testing</a:t>
            </a:r>
            <a:endParaRPr lang="en-GB" sz="3000" dirty="0"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480479" y="3182579"/>
            <a:ext cx="2716932" cy="4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 smtClean="0"/>
              <a:t>Presented </a:t>
            </a:r>
            <a:r>
              <a:rPr lang="en" dirty="0"/>
              <a:t>by : </a:t>
            </a:r>
            <a:r>
              <a:rPr lang="en-GB" dirty="0"/>
              <a:t>Ahmed </a:t>
            </a:r>
            <a:r>
              <a:rPr lang="en-GB" dirty="0" smtClean="0"/>
              <a:t>Tarek</a:t>
            </a:r>
            <a:endParaRPr lang="en-GB" dirty="0"/>
          </a:p>
        </p:txBody>
      </p:sp>
      <p:cxnSp>
        <p:nvCxnSpPr>
          <p:cNvPr id="265" name="Google Shape;265;p32"/>
          <p:cNvCxnSpPr/>
          <p:nvPr/>
        </p:nvCxnSpPr>
        <p:spPr>
          <a:xfrm>
            <a:off x="2555350" y="3058685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2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32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69" name="Google Shape;269;p32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" name="Google Shape;283;p32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32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32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32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32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8" name="Google Shape;288;p32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0" name="Google Shape;290;p32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1" name="Google Shape;291;p32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" name="Google Shape;312;p32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3" name="Google Shape;313;p32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2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15" name="Google Shape;315;p32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16" name="Google Shape;316;p32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2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2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2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2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2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2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2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2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5" name="Google Shape;325;p32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75115" y="1663504"/>
            <a:ext cx="50742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Evaluation of Virtual Machines and Containers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CPU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7" y="803205"/>
            <a:ext cx="870823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stress-ng 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Results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  <a:p>
            <a:endParaRPr lang="en-GB" sz="2000" b="1" dirty="0" smtClean="0">
              <a:solidFill>
                <a:srgbClr val="00B0F0"/>
              </a:solidFill>
              <a:latin typeface="-apple-system"/>
            </a:endParaRPr>
          </a:p>
          <a:p>
            <a:endParaRPr lang="en-GB" sz="1000" b="1" dirty="0" smtClean="0">
              <a:solidFill>
                <a:srgbClr val="00B0F0"/>
              </a:solidFill>
              <a:latin typeface="-apple-system"/>
            </a:endParaRPr>
          </a:p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HPC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Challenge (HPCC) Results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23605"/>
              </p:ext>
            </p:extLst>
          </p:nvPr>
        </p:nvGraphicFramePr>
        <p:xfrm>
          <a:off x="259640" y="1147750"/>
          <a:ext cx="8761512" cy="19304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19037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19037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Environment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Completion Time (sec)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Bogo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Ops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Bogo Ops/s (real time)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VM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60.64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10642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175.5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60.42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10782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178.48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0.36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 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faster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1.32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more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1.68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better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639111"/>
              </p:ext>
            </p:extLst>
          </p:nvPr>
        </p:nvGraphicFramePr>
        <p:xfrm>
          <a:off x="349949" y="3422695"/>
          <a:ext cx="531707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8536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658536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Environment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Performance (GFLOPS)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VM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10.25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Container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10.85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Difference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5.85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 better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in containers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Memory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25896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sysbench Results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522002"/>
              </p:ext>
            </p:extLst>
          </p:nvPr>
        </p:nvGraphicFramePr>
        <p:xfrm>
          <a:off x="164823" y="3021676"/>
          <a:ext cx="6108656" cy="21218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1527164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1527164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1527164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1527164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(MB/s)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(MB/s)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Copy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5420.32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5620.45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+3.69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Scale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5380.15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5580.32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+3.72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Add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5890.45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6120.18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+3.90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Triad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5910.23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6150.42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+4.06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64827" y="1327448"/>
            <a:ext cx="650690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-apple-system"/>
              </a:rPr>
              <a:t>VM: 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		</a:t>
            </a:r>
            <a:r>
              <a:rPr lang="en-GB" sz="1700" b="1" dirty="0" smtClean="0">
                <a:solidFill>
                  <a:schemeClr val="bg1"/>
                </a:solidFill>
                <a:latin typeface="-apple-system"/>
              </a:rPr>
              <a:t>4400.22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17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MiB</a:t>
            </a:r>
            <a:r>
              <a:rPr lang="en-GB" sz="17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  <a:latin typeface="-apple-system"/>
              </a:rPr>
              <a:t>Container: 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	</a:t>
            </a:r>
            <a:r>
              <a:rPr lang="en-GB" sz="1700" b="1" dirty="0" smtClean="0">
                <a:solidFill>
                  <a:schemeClr val="bg1"/>
                </a:solidFill>
                <a:latin typeface="-apple-system"/>
              </a:rPr>
              <a:t>4460.73</a:t>
            </a:r>
            <a:r>
              <a:rPr lang="en-GB" sz="17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17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MiB</a:t>
            </a:r>
            <a:r>
              <a:rPr lang="en-GB" sz="17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000" dirty="0">
              <a:solidFill>
                <a:schemeClr val="bg1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b="1" u="sng" dirty="0">
                <a:solidFill>
                  <a:schemeClr val="bg1"/>
                </a:solidFill>
                <a:latin typeface="-apple-system"/>
              </a:rPr>
              <a:t>Containers better by 1.37%</a:t>
            </a:r>
            <a:endParaRPr lang="en-GB" sz="1700" u="sng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553" y="2636521"/>
            <a:ext cx="5803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STREAM 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Benchmark (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from HPCC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):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pic>
        <p:nvPicPr>
          <p:cNvPr id="3076" name="Picture 4" descr="File:MicroSD Card Bottom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20" y="1739229"/>
            <a:ext cx="2095488" cy="129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4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Disk I/O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938672"/>
            <a:ext cx="68794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IOZone Results (64KB record size, 65536KB file size</a:t>
            </a:r>
            <a:r>
              <a:rPr lang="en-GB" sz="1700" b="1" dirty="0" smtClean="0">
                <a:solidFill>
                  <a:srgbClr val="00B0F0"/>
                </a:solidFill>
                <a:latin typeface="-apple-system"/>
              </a:rPr>
              <a:t>):</a:t>
            </a:r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219363"/>
              </p:ext>
            </p:extLst>
          </p:nvPr>
        </p:nvGraphicFramePr>
        <p:xfrm>
          <a:off x="266425" y="1403374"/>
          <a:ext cx="8290552" cy="20452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072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Operations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(KB/s)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r>
                        <a:rPr lang="en-GB" sz="1700" b="1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 (KB/s)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Write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1047266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1152993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+10.09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Read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6215468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6836015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+9.98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 Read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013476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5514824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+10.00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 Write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2878821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3166703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+9.99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425" y="3559393"/>
            <a:ext cx="73309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Key Finding: Disk I/O shows the largest performance gap (~10%)</a:t>
            </a:r>
          </a:p>
          <a:p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63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Network Performance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25896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iperf Results:</a:t>
            </a:r>
          </a:p>
          <a:p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27" y="1327448"/>
            <a:ext cx="650690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dirty="0">
                <a:solidFill>
                  <a:schemeClr val="bg1"/>
                </a:solidFill>
                <a:latin typeface="-apple-system"/>
              </a:rPr>
              <a:t>VM: </a:t>
            </a:r>
            <a:r>
              <a:rPr lang="en-GB" sz="2000" b="1" dirty="0" smtClean="0">
                <a:solidFill>
                  <a:schemeClr val="bg1"/>
                </a:solidFill>
                <a:latin typeface="-apple-system"/>
              </a:rPr>
              <a:t>		903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Mbits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dirty="0">
                <a:solidFill>
                  <a:schemeClr val="bg1"/>
                </a:solidFill>
                <a:latin typeface="-apple-system"/>
              </a:rPr>
              <a:t>Container: </a:t>
            </a:r>
            <a:r>
              <a:rPr lang="en-GB" sz="2000" b="1" dirty="0" smtClean="0">
                <a:solidFill>
                  <a:schemeClr val="bg1"/>
                </a:solidFill>
                <a:latin typeface="-apple-system"/>
              </a:rPr>
              <a:t>	942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		</a:t>
            </a:r>
            <a:r>
              <a:rPr lang="en-GB" sz="2000" dirty="0" err="1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Mbits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  <a:latin typeface="-apple-system"/>
              </a:rPr>
              <a:t>/sec</a:t>
            </a:r>
            <a:endParaRPr lang="en-GB" sz="2000" dirty="0">
              <a:solidFill>
                <a:schemeClr val="accent4">
                  <a:lumMod val="75000"/>
                </a:schemeClr>
              </a:solidFill>
              <a:latin typeface="-apple-system"/>
            </a:endParaRPr>
          </a:p>
          <a:p>
            <a:pPr>
              <a:lnSpc>
                <a:spcPct val="200000"/>
              </a:lnSpc>
              <a:buClr>
                <a:schemeClr val="bg1"/>
              </a:buClr>
            </a:pPr>
            <a:r>
              <a:rPr lang="en-GB" sz="2000" b="1" u="sng" dirty="0">
                <a:solidFill>
                  <a:schemeClr val="bg1"/>
                </a:solidFill>
                <a:latin typeface="-apple-system"/>
              </a:rPr>
              <a:t>Containers better by 4.32%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20" y="1141871"/>
            <a:ext cx="2463281" cy="246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/>
              <a:t>HPC Performance </a:t>
            </a:r>
            <a:r>
              <a:rPr lang="en-GB" b="1" dirty="0" smtClean="0"/>
              <a:t>Results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1038142"/>
            <a:ext cx="6879439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rgbClr val="00B0F0"/>
                </a:solidFill>
                <a:latin typeface="-apple-system"/>
              </a:rPr>
              <a:t>HPCC Benchmark Suite</a:t>
            </a:r>
            <a:r>
              <a:rPr lang="en-GB" sz="17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1700" b="1" dirty="0">
              <a:solidFill>
                <a:srgbClr val="00B0F0"/>
              </a:solidFill>
              <a:latin typeface="-apple-system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28209"/>
              </p:ext>
            </p:extLst>
          </p:nvPr>
        </p:nvGraphicFramePr>
        <p:xfrm>
          <a:off x="266425" y="1617863"/>
          <a:ext cx="8290552" cy="26243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2072638">
                  <a:extLst>
                    <a:ext uri="{9D8B030D-6E8A-4147-A177-3AD203B41FA5}">
                      <a16:colId xmlns:a16="http://schemas.microsoft.com/office/drawing/2014/main" val="1537841091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330946008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447470876"/>
                    </a:ext>
                  </a:extLst>
                </a:gridCol>
                <a:gridCol w="2072638">
                  <a:extLst>
                    <a:ext uri="{9D8B030D-6E8A-4147-A177-3AD203B41FA5}">
                      <a16:colId xmlns:a16="http://schemas.microsoft.com/office/drawing/2014/main" val="136707131"/>
                    </a:ext>
                  </a:extLst>
                </a:gridCol>
              </a:tblGrid>
              <a:tr h="533036"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Benchmark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VM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Container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Difference</a:t>
                      </a:r>
                      <a:endParaRPr lang="en-GB" sz="1700" b="1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378242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HPL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10.25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10.85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+ 5.85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321827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err="1" smtClean="0">
                          <a:solidFill>
                            <a:schemeClr val="bg1"/>
                          </a:solidFill>
                        </a:rPr>
                        <a:t>RandomAccess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0.15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GUPS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0.16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GUPS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+ 6.67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497608"/>
                  </a:ext>
                </a:extLst>
              </a:tr>
              <a:tr h="506384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PTRANS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1.25</a:t>
                      </a:r>
                      <a:r>
                        <a:rPr lang="en-GB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600" b="1" baseline="0" dirty="0" smtClean="0">
                          <a:solidFill>
                            <a:schemeClr val="bg1"/>
                          </a:solidFill>
                        </a:rPr>
                        <a:t>GB/S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1.32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GB/S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+ 5.60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21344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FFT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2.35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2.48 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GFLOPS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+ 5.53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750421"/>
                  </a:ext>
                </a:extLst>
              </a:tr>
              <a:tr h="29317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Communication Latency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sz="1600" b="0" dirty="0" smtClean="0">
                          <a:solidFill>
                            <a:schemeClr val="bg1"/>
                          </a:solidFill>
                        </a:rPr>
                        <a:t>3.42</a:t>
                      </a:r>
                      <a:r>
                        <a:rPr lang="el-GR" sz="1600" b="1" dirty="0" smtClean="0">
                          <a:solidFill>
                            <a:schemeClr val="bg1"/>
                          </a:solidFill>
                        </a:rPr>
                        <a:t> μ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	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b="0" dirty="0" smtClean="0">
                          <a:solidFill>
                            <a:schemeClr val="bg1"/>
                          </a:solidFill>
                        </a:rPr>
                        <a:t>3.28</a:t>
                      </a:r>
                      <a:r>
                        <a:rPr lang="el-GR" sz="1600" b="1" dirty="0" smtClean="0">
                          <a:solidFill>
                            <a:schemeClr val="bg1"/>
                          </a:solidFill>
                        </a:rPr>
                        <a:t> μ</a:t>
                      </a:r>
                      <a:r>
                        <a:rPr lang="en-GB" sz="1600" b="1" dirty="0" smtClean="0">
                          <a:solidFill>
                            <a:schemeClr val="bg1"/>
                          </a:solidFill>
                        </a:rPr>
                        <a:t>s	</a:t>
                      </a:r>
                      <a:endParaRPr lang="en-GB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smtClean="0">
                          <a:solidFill>
                            <a:schemeClr val="bg1"/>
                          </a:solidFill>
                        </a:rPr>
                        <a:t>- 4.09</a:t>
                      </a:r>
                      <a:r>
                        <a:rPr lang="ar-EG" sz="1600" dirty="0" smtClean="0">
                          <a:solidFill>
                            <a:schemeClr val="bg1"/>
                          </a:solidFill>
                        </a:rPr>
                        <a:t>%</a:t>
                      </a: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604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4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1229025" y="2361975"/>
            <a:ext cx="70569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Results &amp; Analysis</a:t>
            </a:r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55C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04</a:t>
            </a:r>
            <a:endParaRPr b="1" dirty="0">
              <a:solidFill>
                <a:srgbClr val="955C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1345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327378"/>
            <a:ext cx="6506905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Performance Comparison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03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Containers outperform VMs across all metrics</a:t>
            </a:r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:</a:t>
            </a:r>
            <a:endParaRPr lang="en-GB" sz="2000" b="1" dirty="0">
              <a:solidFill>
                <a:srgbClr val="00B0F0"/>
              </a:solidFill>
              <a:latin typeface="-apple-system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4827" y="1327448"/>
            <a:ext cx="650690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CPU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b="1" dirty="0" smtClean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0.36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% - 5.85%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Memory: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1.37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% - 4.06%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u="sng" dirty="0">
                <a:solidFill>
                  <a:schemeClr val="bg1"/>
                </a:solidFill>
              </a:rPr>
              <a:t>Disk I/O: </a:t>
            </a:r>
            <a:r>
              <a:rPr lang="en-GB" sz="2000" b="1" u="sng" dirty="0">
                <a:solidFill>
                  <a:schemeClr val="accent4">
                    <a:lumMod val="75000"/>
                  </a:schemeClr>
                </a:solidFill>
              </a:rPr>
              <a:t>~10% </a:t>
            </a:r>
            <a:r>
              <a:rPr lang="en-GB" sz="2000" b="1" u="sng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Network: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4.32%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bg1"/>
                </a:solidFill>
              </a:rPr>
              <a:t>HPC: </a:t>
            </a: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3.69% - 6.67% </a:t>
            </a:r>
            <a:r>
              <a:rPr lang="en-GB" sz="2000" dirty="0">
                <a:solidFill>
                  <a:schemeClr val="bg1"/>
                </a:solidFill>
              </a:rPr>
              <a:t>better</a:t>
            </a:r>
          </a:p>
        </p:txBody>
      </p:sp>
      <p:pic>
        <p:nvPicPr>
          <p:cNvPr id="3074" name="Picture 2" descr="Comparison icons for free download | Freep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30" y="1203315"/>
            <a:ext cx="3000420" cy="300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 txBox="1">
            <a:spLocks noGrp="1"/>
          </p:cNvSpPr>
          <p:nvPr>
            <p:ph type="title"/>
          </p:nvPr>
        </p:nvSpPr>
        <p:spPr>
          <a:xfrm>
            <a:off x="1713000" y="2316950"/>
            <a:ext cx="62691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r>
              <a:rPr lang="en-US" dirty="0" smtClean="0"/>
              <a:t>Conclusion</a:t>
            </a:r>
            <a:r>
              <a:rPr lang="en-GB" dirty="0" smtClean="0"/>
              <a:t/>
            </a:r>
            <a:br>
              <a:rPr lang="en-GB" dirty="0" smtClean="0"/>
            </a:br>
            <a:endParaRPr dirty="0"/>
          </a:p>
        </p:txBody>
      </p:sp>
      <p:sp>
        <p:nvSpPr>
          <p:cNvPr id="421" name="Google Shape;421;p4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22" name="Google Shape;422;p41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5CFFA6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05</a:t>
            </a:r>
            <a:endParaRPr b="1" dirty="0">
              <a:solidFill>
                <a:srgbClr val="5CFFA6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480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84422" y="92438"/>
            <a:ext cx="422552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</a:rPr>
              <a:t>Features Comparison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66" y="1064871"/>
            <a:ext cx="7833784" cy="29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84422" y="92438"/>
            <a:ext cx="422552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800" b="1" dirty="0" smtClean="0">
                <a:solidFill>
                  <a:schemeClr val="bg1"/>
                </a:solidFill>
              </a:rPr>
              <a:t>Features Comparison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95866" y="909477"/>
            <a:ext cx="63725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Key Findings</a:t>
            </a:r>
            <a:r>
              <a:rPr lang="en-GB" sz="2000" b="1" dirty="0" smtClean="0">
                <a:solidFill>
                  <a:srgbClr val="00B0F0"/>
                </a:solidFill>
              </a:rPr>
              <a:t>:</a:t>
            </a:r>
          </a:p>
          <a:p>
            <a:endParaRPr lang="en-GB" sz="1000" b="1" dirty="0">
              <a:solidFill>
                <a:schemeClr val="bg1"/>
              </a:solidFill>
            </a:endParaRPr>
          </a:p>
          <a:p>
            <a:pPr marL="285750" lvl="5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Containers consistently outperform VMs across all metrics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b="1" dirty="0" smtClean="0">
                <a:solidFill>
                  <a:schemeClr val="bg1"/>
                </a:solidFill>
              </a:rPr>
              <a:t>Disk </a:t>
            </a:r>
            <a:r>
              <a:rPr lang="en-GB" sz="1700" b="1" dirty="0">
                <a:solidFill>
                  <a:schemeClr val="bg1"/>
                </a:solidFill>
              </a:rPr>
              <a:t>I/O shows the most significant improvement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HPC workloads benefit significantly from containers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866" y="2844930"/>
            <a:ext cx="535657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Consider VMs When:</a:t>
            </a:r>
          </a:p>
          <a:p>
            <a:endParaRPr lang="en-GB" sz="10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Strong isolation is required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Different OS kernels are needed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700" dirty="0">
                <a:solidFill>
                  <a:schemeClr val="bg1"/>
                </a:solidFill>
              </a:rPr>
              <a:t>Regulatory compliance requires VM-level isolation</a:t>
            </a:r>
          </a:p>
        </p:txBody>
      </p:sp>
    </p:spTree>
    <p:extLst>
      <p:ext uri="{BB962C8B-B14F-4D97-AF65-F5344CB8AC3E}">
        <p14:creationId xmlns:p14="http://schemas.microsoft.com/office/powerpoint/2010/main" val="33247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/>
          <p:nvPr/>
        </p:nvSpPr>
        <p:spPr>
          <a:xfrm>
            <a:off x="4102248" y="1413885"/>
            <a:ext cx="663900" cy="6639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/>
          <p:nvPr/>
        </p:nvSpPr>
        <p:spPr>
          <a:xfrm>
            <a:off x="6542657" y="1413885"/>
            <a:ext cx="663900" cy="6639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2162754" y="1413885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1554925" y="2170792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3"/>
          </p:nvPr>
        </p:nvSpPr>
        <p:spPr>
          <a:xfrm>
            <a:off x="714000" y="648300"/>
            <a:ext cx="7713300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2"/>
          </p:nvPr>
        </p:nvSpPr>
        <p:spPr>
          <a:xfrm>
            <a:off x="2162754" y="15170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36" name="Google Shape;336;p33"/>
          <p:cNvSpPr txBox="1">
            <a:spLocks noGrp="1"/>
          </p:cNvSpPr>
          <p:nvPr>
            <p:ph type="title" idx="4"/>
          </p:nvPr>
        </p:nvSpPr>
        <p:spPr>
          <a:xfrm>
            <a:off x="3390278" y="2266001"/>
            <a:ext cx="2360743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dirty="0" err="1" smtClean="0"/>
              <a:t>Environment</a:t>
            </a:r>
            <a:r>
              <a:rPr lang="fr-FR" dirty="0" smtClean="0"/>
              <a:t> Setup </a:t>
            </a:r>
            <a:endParaRPr lang="fr-FR" dirty="0"/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6"/>
          </p:nvPr>
        </p:nvSpPr>
        <p:spPr>
          <a:xfrm>
            <a:off x="4102248" y="1517235"/>
            <a:ext cx="663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7"/>
          </p:nvPr>
        </p:nvSpPr>
        <p:spPr>
          <a:xfrm>
            <a:off x="5549454" y="2266001"/>
            <a:ext cx="2966402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Performance </a:t>
            </a:r>
            <a:r>
              <a:rPr lang="en-GB" dirty="0" smtClean="0"/>
              <a:t>Testing Methodology</a:t>
            </a:r>
            <a:endParaRPr lang="en-GB" dirty="0"/>
          </a:p>
        </p:txBody>
      </p:sp>
      <p:sp>
        <p:nvSpPr>
          <p:cNvPr id="339" name="Google Shape;339;p33"/>
          <p:cNvSpPr txBox="1">
            <a:spLocks noGrp="1"/>
          </p:cNvSpPr>
          <p:nvPr>
            <p:ph type="title" idx="9"/>
          </p:nvPr>
        </p:nvSpPr>
        <p:spPr>
          <a:xfrm>
            <a:off x="6542657" y="1517085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13"/>
          </p:nvPr>
        </p:nvSpPr>
        <p:spPr>
          <a:xfrm>
            <a:off x="3747654" y="4018000"/>
            <a:ext cx="1801800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/>
              <a:t>Conclusion</a:t>
            </a:r>
          </a:p>
        </p:txBody>
      </p:sp>
      <p:sp>
        <p:nvSpPr>
          <p:cNvPr id="341" name="Google Shape;341;p3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4220329" y="3231386"/>
            <a:ext cx="663900" cy="6639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title" idx="2"/>
          </p:nvPr>
        </p:nvSpPr>
        <p:spPr>
          <a:xfrm>
            <a:off x="4212535" y="3323761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sp>
        <p:nvSpPr>
          <p:cNvPr id="350" name="Google Shape;350;p33"/>
          <p:cNvSpPr/>
          <p:nvPr/>
        </p:nvSpPr>
        <p:spPr>
          <a:xfrm>
            <a:off x="6661271" y="3318885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title" idx="7"/>
          </p:nvPr>
        </p:nvSpPr>
        <p:spPr>
          <a:xfrm>
            <a:off x="5751021" y="4089896"/>
            <a:ext cx="2721429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dirty="0" smtClean="0"/>
              <a:t>Problems </a:t>
            </a:r>
            <a:r>
              <a:rPr lang="en-GB" dirty="0"/>
              <a:t>Faced and Solutions</a:t>
            </a:r>
            <a:endParaRPr dirty="0"/>
          </a:p>
        </p:txBody>
      </p:sp>
      <p:sp>
        <p:nvSpPr>
          <p:cNvPr id="352" name="Google Shape;352;p33"/>
          <p:cNvSpPr txBox="1">
            <a:spLocks noGrp="1"/>
          </p:cNvSpPr>
          <p:nvPr>
            <p:ph type="title" idx="9"/>
          </p:nvPr>
        </p:nvSpPr>
        <p:spPr>
          <a:xfrm>
            <a:off x="6661246" y="3422073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55CFF"/>
                </a:solidFill>
              </a:rPr>
              <a:t>06</a:t>
            </a:r>
            <a:endParaRPr dirty="0">
              <a:solidFill>
                <a:srgbClr val="955CFF"/>
              </a:solidFill>
            </a:endParaRPr>
          </a:p>
        </p:txBody>
      </p:sp>
      <p:sp>
        <p:nvSpPr>
          <p:cNvPr id="32" name="Google Shape;350;p33"/>
          <p:cNvSpPr/>
          <p:nvPr/>
        </p:nvSpPr>
        <p:spPr>
          <a:xfrm>
            <a:off x="2123900" y="3249612"/>
            <a:ext cx="663900" cy="6639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51;p33"/>
          <p:cNvSpPr txBox="1">
            <a:spLocks noGrp="1"/>
          </p:cNvSpPr>
          <p:nvPr>
            <p:ph type="title" idx="7"/>
          </p:nvPr>
        </p:nvSpPr>
        <p:spPr>
          <a:xfrm>
            <a:off x="1341313" y="4018000"/>
            <a:ext cx="2306781" cy="54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dirty="0"/>
              <a:t>Results &amp; Analysis</a:t>
            </a:r>
          </a:p>
        </p:txBody>
      </p:sp>
      <p:sp>
        <p:nvSpPr>
          <p:cNvPr id="34" name="Google Shape;352;p33"/>
          <p:cNvSpPr txBox="1">
            <a:spLocks noGrp="1"/>
          </p:cNvSpPr>
          <p:nvPr>
            <p:ph type="title" idx="9"/>
          </p:nvPr>
        </p:nvSpPr>
        <p:spPr>
          <a:xfrm>
            <a:off x="2123875" y="3352800"/>
            <a:ext cx="663900" cy="4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955CFF"/>
                </a:solidFill>
              </a:rPr>
              <a:t>05</a:t>
            </a:r>
            <a:endParaRPr dirty="0">
              <a:solidFill>
                <a:srgbClr val="955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955CFF">
              <a:alpha val="23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1229025" y="2361975"/>
            <a:ext cx="70569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dirty="0" smtClean="0"/>
              <a:t>Problems Faced and </a:t>
            </a:r>
            <a:r>
              <a:rPr lang="en-GB" dirty="0"/>
              <a:t>Solutions</a:t>
            </a:r>
            <a:endParaRPr dirty="0"/>
          </a:p>
        </p:txBody>
      </p:sp>
      <p:sp>
        <p:nvSpPr>
          <p:cNvPr id="486" name="Google Shape;486;p4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7" name="Google Shape;487;p4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955CFF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06</a:t>
            </a:r>
            <a:endParaRPr b="1" dirty="0">
              <a:solidFill>
                <a:srgbClr val="955CFF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9" y="327378"/>
            <a:ext cx="4441896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HPL </a:t>
            </a:r>
            <a:r>
              <a:rPr lang="en-GB" b="1" dirty="0">
                <a:solidFill>
                  <a:srgbClr val="F0F6FC"/>
                </a:solidFill>
                <a:latin typeface="-apple-system"/>
              </a:rPr>
              <a:t>Benchmark Failure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682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-apple-system"/>
              </a:rPr>
              <a:t>During the execution of HPL, several configuration issues were encountered in the HPL.dat file, leading to multiple errors. Below are the errors and their respective solutions:</a:t>
            </a:r>
            <a:endParaRPr lang="en-GB" dirty="0">
              <a:solidFill>
                <a:schemeClr val="bg1"/>
              </a:solidFill>
              <a:latin typeface="-apple-system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784778"/>
              </p:ext>
            </p:extLst>
          </p:nvPr>
        </p:nvGraphicFramePr>
        <p:xfrm>
          <a:off x="-186787" y="1385375"/>
          <a:ext cx="7315090" cy="3822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5731988" imgH="2996748" progId="Word.Document.12">
                  <p:embed/>
                </p:oleObj>
              </mc:Choice>
              <mc:Fallback>
                <p:oleObj name="Document" r:id="rId4" imgW="5731988" imgH="29967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86787" y="1385375"/>
                        <a:ext cx="7315090" cy="3822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103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9" y="327378"/>
            <a:ext cx="4441896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SSH Access to VMs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6828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After setting port forwarding the SSH to access my </a:t>
            </a:r>
            <a:r>
              <a:rPr lang="en-GB" sz="2000" dirty="0" err="1" smtClean="0">
                <a:solidFill>
                  <a:schemeClr val="bg1"/>
                </a:solidFill>
                <a:latin typeface="-apple-system"/>
              </a:rPr>
              <a:t>vms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via </a:t>
            </a:r>
            <a:r>
              <a:rPr lang="en-GB" sz="2000" dirty="0" err="1" smtClean="0">
                <a:solidFill>
                  <a:schemeClr val="bg1"/>
                </a:solidFill>
                <a:latin typeface="-apple-system"/>
              </a:rPr>
              <a:t>ssh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wasn’t working, this 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  <a:hlinkClick r:id="rId3"/>
              </a:rPr>
              <a:t>material</a:t>
            </a:r>
            <a:r>
              <a:rPr lang="en-GB" sz="2000" dirty="0" smtClean="0">
                <a:solidFill>
                  <a:schemeClr val="bg1"/>
                </a:solidFill>
                <a:latin typeface="-apple-system"/>
              </a:rPr>
              <a:t> helped me to install , update some packages to solve this problem</a:t>
            </a:r>
            <a:endParaRPr lang="en-GB" sz="2000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11" name="Google Shape;375;p36"/>
          <p:cNvSpPr txBox="1">
            <a:spLocks/>
          </p:cNvSpPr>
          <p:nvPr/>
        </p:nvSpPr>
        <p:spPr>
          <a:xfrm>
            <a:off x="164829" y="2111809"/>
            <a:ext cx="4441896" cy="38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0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 b="1" dirty="0" smtClean="0">
                <a:solidFill>
                  <a:schemeClr val="bg1"/>
                </a:solidFill>
                <a:latin typeface="-apple-system"/>
              </a:rPr>
              <a:t>Hostname </a:t>
            </a:r>
            <a:r>
              <a:rPr lang="en-GB" b="1" dirty="0">
                <a:solidFill>
                  <a:schemeClr val="bg1"/>
                </a:solidFill>
                <a:latin typeface="-apple-system"/>
              </a:rPr>
              <a:t>Configuration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0502" y="2669831"/>
            <a:ext cx="74714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chemeClr val="bg1"/>
                </a:solidFill>
              </a:rPr>
              <a:t>Problem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dirty="0">
                <a:solidFill>
                  <a:schemeClr val="bg1"/>
                </a:solidFill>
              </a:rPr>
              <a:t>After cloning the VMs, the hostnames were not correctly configured</a:t>
            </a:r>
            <a:r>
              <a:rPr lang="en-GB" sz="2000" dirty="0" smtClean="0">
                <a:solidFill>
                  <a:schemeClr val="bg1"/>
                </a:solidFill>
              </a:rPr>
              <a:t>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b="1" dirty="0" smtClean="0">
                <a:solidFill>
                  <a:schemeClr val="bg1"/>
                </a:solidFill>
              </a:rPr>
              <a:t>Solution</a:t>
            </a:r>
            <a:r>
              <a:rPr lang="en-GB" sz="2000" b="1" dirty="0">
                <a:solidFill>
                  <a:schemeClr val="bg1"/>
                </a:solidFill>
              </a:rPr>
              <a:t>: </a:t>
            </a:r>
            <a:r>
              <a:rPr lang="en-GB" sz="2000" dirty="0" smtClean="0">
                <a:solidFill>
                  <a:schemeClr val="bg1"/>
                </a:solidFill>
              </a:rPr>
              <a:t>I </a:t>
            </a:r>
            <a:r>
              <a:rPr lang="en-GB" sz="2000" dirty="0">
                <a:solidFill>
                  <a:schemeClr val="bg1"/>
                </a:solidFill>
                <a:latin typeface="-apple-system"/>
              </a:rPr>
              <a:t>followed</a:t>
            </a:r>
            <a:r>
              <a:rPr lang="en-GB" sz="2000" dirty="0">
                <a:solidFill>
                  <a:schemeClr val="bg1"/>
                </a:solidFill>
              </a:rPr>
              <a:t> the guide at </a:t>
            </a:r>
            <a:r>
              <a:rPr lang="en-GB" sz="2000" dirty="0">
                <a:solidFill>
                  <a:schemeClr val="bg1"/>
                </a:solidFill>
                <a:hlinkClick r:id="rId4"/>
              </a:rPr>
              <a:t>How to Set Hostname on Cloned VM 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97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2"/>
          <p:cNvSpPr/>
          <p:nvPr/>
        </p:nvSpPr>
        <p:spPr>
          <a:xfrm>
            <a:off x="829525" y="928300"/>
            <a:ext cx="3320700" cy="33495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52"/>
          <p:cNvSpPr/>
          <p:nvPr/>
        </p:nvSpPr>
        <p:spPr>
          <a:xfrm>
            <a:off x="4461373" y="876077"/>
            <a:ext cx="724500" cy="7245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52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3" name="Google Shape;513;p52"/>
          <p:cNvSpPr txBox="1">
            <a:spLocks noGrp="1"/>
          </p:cNvSpPr>
          <p:nvPr>
            <p:ph type="title"/>
          </p:nvPr>
        </p:nvSpPr>
        <p:spPr>
          <a:xfrm>
            <a:off x="4572000" y="932925"/>
            <a:ext cx="3855300" cy="6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</a:t>
            </a:r>
            <a:r>
              <a:rPr lang="en"/>
              <a:t>hanks!</a:t>
            </a:r>
            <a:endParaRPr/>
          </a:p>
        </p:txBody>
      </p:sp>
      <p:grpSp>
        <p:nvGrpSpPr>
          <p:cNvPr id="515" name="Google Shape;515;p52"/>
          <p:cNvGrpSpPr/>
          <p:nvPr/>
        </p:nvGrpSpPr>
        <p:grpSpPr>
          <a:xfrm>
            <a:off x="1122970" y="1631272"/>
            <a:ext cx="2733810" cy="2400755"/>
            <a:chOff x="1122970" y="1631272"/>
            <a:chExt cx="2733810" cy="2400755"/>
          </a:xfrm>
        </p:grpSpPr>
        <p:sp>
          <p:nvSpPr>
            <p:cNvPr id="516" name="Google Shape;516;p52"/>
            <p:cNvSpPr/>
            <p:nvPr/>
          </p:nvSpPr>
          <p:spPr>
            <a:xfrm>
              <a:off x="1122970" y="3723326"/>
              <a:ext cx="2728010" cy="308702"/>
            </a:xfrm>
            <a:custGeom>
              <a:avLst/>
              <a:gdLst/>
              <a:ahLst/>
              <a:cxnLst/>
              <a:rect l="l" t="t" r="r" b="b"/>
              <a:pathLst>
                <a:path w="170714" h="19318" extrusionOk="0">
                  <a:moveTo>
                    <a:pt x="85337" y="0"/>
                  </a:moveTo>
                  <a:cubicBezTo>
                    <a:pt x="38233" y="0"/>
                    <a:pt x="1" y="4316"/>
                    <a:pt x="1" y="9679"/>
                  </a:cubicBezTo>
                  <a:cubicBezTo>
                    <a:pt x="1" y="15003"/>
                    <a:pt x="38233" y="19318"/>
                    <a:pt x="85337" y="19318"/>
                  </a:cubicBezTo>
                  <a:cubicBezTo>
                    <a:pt x="132482" y="19318"/>
                    <a:pt x="170713" y="15003"/>
                    <a:pt x="170713" y="9679"/>
                  </a:cubicBezTo>
                  <a:cubicBezTo>
                    <a:pt x="170713" y="4316"/>
                    <a:pt x="132482" y="0"/>
                    <a:pt x="8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1586342" y="3092404"/>
              <a:ext cx="78638" cy="788182"/>
            </a:xfrm>
            <a:custGeom>
              <a:avLst/>
              <a:gdLst/>
              <a:ahLst/>
              <a:cxnLst/>
              <a:rect l="l" t="t" r="r" b="b"/>
              <a:pathLst>
                <a:path w="4921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920" y="49323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1586342" y="3092404"/>
              <a:ext cx="78638" cy="167566"/>
            </a:xfrm>
            <a:custGeom>
              <a:avLst/>
              <a:gdLst/>
              <a:ahLst/>
              <a:cxnLst/>
              <a:rect l="l" t="t" r="r" b="b"/>
              <a:pathLst>
                <a:path w="4921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920" y="10486"/>
                  </a:lnTo>
                  <a:lnTo>
                    <a:pt x="49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1746813" y="3049226"/>
              <a:ext cx="77982" cy="788821"/>
            </a:xfrm>
            <a:custGeom>
              <a:avLst/>
              <a:gdLst/>
              <a:ahLst/>
              <a:cxnLst/>
              <a:rect l="l" t="t" r="r" b="b"/>
              <a:pathLst>
                <a:path w="4880" h="49363" extrusionOk="0">
                  <a:moveTo>
                    <a:pt x="0" y="0"/>
                  </a:moveTo>
                  <a:lnTo>
                    <a:pt x="0" y="49363"/>
                  </a:lnTo>
                  <a:lnTo>
                    <a:pt x="4880" y="4936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1746813" y="3049226"/>
              <a:ext cx="77982" cy="210744"/>
            </a:xfrm>
            <a:custGeom>
              <a:avLst/>
              <a:gdLst/>
              <a:ahLst/>
              <a:cxnLst/>
              <a:rect l="l" t="t" r="r" b="b"/>
              <a:pathLst>
                <a:path w="4880" h="13188" extrusionOk="0">
                  <a:moveTo>
                    <a:pt x="0" y="0"/>
                  </a:moveTo>
                  <a:lnTo>
                    <a:pt x="0" y="13188"/>
                  </a:lnTo>
                  <a:lnTo>
                    <a:pt x="4880" y="13188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2348092" y="3092404"/>
              <a:ext cx="77982" cy="788182"/>
            </a:xfrm>
            <a:custGeom>
              <a:avLst/>
              <a:gdLst/>
              <a:ahLst/>
              <a:cxnLst/>
              <a:rect l="l" t="t" r="r" b="b"/>
              <a:pathLst>
                <a:path w="4880" h="49323" extrusionOk="0">
                  <a:moveTo>
                    <a:pt x="0" y="0"/>
                  </a:moveTo>
                  <a:lnTo>
                    <a:pt x="0" y="49323"/>
                  </a:lnTo>
                  <a:lnTo>
                    <a:pt x="4880" y="49323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52"/>
            <p:cNvSpPr/>
            <p:nvPr/>
          </p:nvSpPr>
          <p:spPr>
            <a:xfrm>
              <a:off x="2348092" y="3092404"/>
              <a:ext cx="77982" cy="167566"/>
            </a:xfrm>
            <a:custGeom>
              <a:avLst/>
              <a:gdLst/>
              <a:ahLst/>
              <a:cxnLst/>
              <a:rect l="l" t="t" r="r" b="b"/>
              <a:pathLst>
                <a:path w="4880" h="10486" extrusionOk="0">
                  <a:moveTo>
                    <a:pt x="0" y="0"/>
                  </a:moveTo>
                  <a:lnTo>
                    <a:pt x="0" y="10486"/>
                  </a:lnTo>
                  <a:lnTo>
                    <a:pt x="4880" y="10486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52"/>
            <p:cNvSpPr/>
            <p:nvPr/>
          </p:nvSpPr>
          <p:spPr>
            <a:xfrm>
              <a:off x="2507908" y="3049226"/>
              <a:ext cx="77998" cy="788821"/>
            </a:xfrm>
            <a:custGeom>
              <a:avLst/>
              <a:gdLst/>
              <a:ahLst/>
              <a:cxnLst/>
              <a:rect l="l" t="t" r="r" b="b"/>
              <a:pathLst>
                <a:path w="4881" h="49363" extrusionOk="0">
                  <a:moveTo>
                    <a:pt x="1" y="0"/>
                  </a:moveTo>
                  <a:lnTo>
                    <a:pt x="1" y="49363"/>
                  </a:lnTo>
                  <a:lnTo>
                    <a:pt x="4881" y="49363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52"/>
            <p:cNvSpPr/>
            <p:nvPr/>
          </p:nvSpPr>
          <p:spPr>
            <a:xfrm>
              <a:off x="2507908" y="3049226"/>
              <a:ext cx="77998" cy="210744"/>
            </a:xfrm>
            <a:custGeom>
              <a:avLst/>
              <a:gdLst/>
              <a:ahLst/>
              <a:cxnLst/>
              <a:rect l="l" t="t" r="r" b="b"/>
              <a:pathLst>
                <a:path w="4881" h="13188" extrusionOk="0">
                  <a:moveTo>
                    <a:pt x="1" y="0"/>
                  </a:moveTo>
                  <a:lnTo>
                    <a:pt x="1" y="13188"/>
                  </a:lnTo>
                  <a:lnTo>
                    <a:pt x="4881" y="13188"/>
                  </a:lnTo>
                  <a:lnTo>
                    <a:pt x="4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52"/>
            <p:cNvSpPr/>
            <p:nvPr/>
          </p:nvSpPr>
          <p:spPr>
            <a:xfrm>
              <a:off x="1516094" y="2957708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0"/>
                  </a:moveTo>
                  <a:cubicBezTo>
                    <a:pt x="27505" y="0"/>
                    <a:pt x="21052" y="363"/>
                    <a:pt x="15688" y="968"/>
                  </a:cubicBezTo>
                  <a:lnTo>
                    <a:pt x="0" y="968"/>
                  </a:lnTo>
                  <a:lnTo>
                    <a:pt x="0" y="5929"/>
                  </a:lnTo>
                  <a:cubicBezTo>
                    <a:pt x="0" y="9195"/>
                    <a:pt x="15406" y="11857"/>
                    <a:pt x="34401" y="11857"/>
                  </a:cubicBezTo>
                  <a:cubicBezTo>
                    <a:pt x="53396" y="11857"/>
                    <a:pt x="68802" y="9195"/>
                    <a:pt x="68802" y="5929"/>
                  </a:cubicBezTo>
                  <a:lnTo>
                    <a:pt x="68802" y="968"/>
                  </a:lnTo>
                  <a:lnTo>
                    <a:pt x="53154" y="968"/>
                  </a:lnTo>
                  <a:cubicBezTo>
                    <a:pt x="47750" y="363"/>
                    <a:pt x="41338" y="0"/>
                    <a:pt x="3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52"/>
            <p:cNvSpPr/>
            <p:nvPr/>
          </p:nvSpPr>
          <p:spPr>
            <a:xfrm>
              <a:off x="1516094" y="2874564"/>
              <a:ext cx="1099456" cy="189491"/>
            </a:xfrm>
            <a:custGeom>
              <a:avLst/>
              <a:gdLst/>
              <a:ahLst/>
              <a:cxnLst/>
              <a:rect l="l" t="t" r="r" b="b"/>
              <a:pathLst>
                <a:path w="68802" h="11858" extrusionOk="0">
                  <a:moveTo>
                    <a:pt x="34401" y="1"/>
                  </a:moveTo>
                  <a:cubicBezTo>
                    <a:pt x="15406" y="1"/>
                    <a:pt x="0" y="2663"/>
                    <a:pt x="0" y="5929"/>
                  </a:cubicBezTo>
                  <a:cubicBezTo>
                    <a:pt x="0" y="9196"/>
                    <a:pt x="15406" y="11858"/>
                    <a:pt x="34401" y="11858"/>
                  </a:cubicBezTo>
                  <a:cubicBezTo>
                    <a:pt x="53396" y="11858"/>
                    <a:pt x="68802" y="9196"/>
                    <a:pt x="68802" y="5929"/>
                  </a:cubicBezTo>
                  <a:cubicBezTo>
                    <a:pt x="68802" y="2663"/>
                    <a:pt x="53396" y="1"/>
                    <a:pt x="34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52"/>
            <p:cNvSpPr/>
            <p:nvPr/>
          </p:nvSpPr>
          <p:spPr>
            <a:xfrm>
              <a:off x="1628865" y="2898336"/>
              <a:ext cx="833948" cy="105069"/>
            </a:xfrm>
            <a:custGeom>
              <a:avLst/>
              <a:gdLst/>
              <a:ahLst/>
              <a:cxnLst/>
              <a:rect l="l" t="t" r="r" b="b"/>
              <a:pathLst>
                <a:path w="52187" h="6575" extrusionOk="0">
                  <a:moveTo>
                    <a:pt x="13386" y="1"/>
                  </a:moveTo>
                  <a:cubicBezTo>
                    <a:pt x="12908" y="1"/>
                    <a:pt x="1" y="6575"/>
                    <a:pt x="1" y="6575"/>
                  </a:cubicBezTo>
                  <a:lnTo>
                    <a:pt x="43839" y="6575"/>
                  </a:lnTo>
                  <a:lnTo>
                    <a:pt x="52187" y="324"/>
                  </a:lnTo>
                  <a:lnTo>
                    <a:pt x="22303" y="324"/>
                  </a:lnTo>
                  <a:lnTo>
                    <a:pt x="13390" y="1"/>
                  </a:lnTo>
                  <a:cubicBezTo>
                    <a:pt x="13389" y="1"/>
                    <a:pt x="13388" y="1"/>
                    <a:pt x="13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52"/>
            <p:cNvSpPr/>
            <p:nvPr/>
          </p:nvSpPr>
          <p:spPr>
            <a:xfrm>
              <a:off x="1948529" y="2007122"/>
              <a:ext cx="170794" cy="898396"/>
            </a:xfrm>
            <a:custGeom>
              <a:avLst/>
              <a:gdLst/>
              <a:ahLst/>
              <a:cxnLst/>
              <a:rect l="l" t="t" r="r" b="b"/>
              <a:pathLst>
                <a:path w="10688" h="56220" extrusionOk="0">
                  <a:moveTo>
                    <a:pt x="0" y="1"/>
                  </a:moveTo>
                  <a:lnTo>
                    <a:pt x="0" y="56220"/>
                  </a:lnTo>
                  <a:lnTo>
                    <a:pt x="10687" y="56220"/>
                  </a:lnTo>
                  <a:lnTo>
                    <a:pt x="106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2"/>
            <p:cNvSpPr/>
            <p:nvPr/>
          </p:nvSpPr>
          <p:spPr>
            <a:xfrm>
              <a:off x="1948529" y="1982641"/>
              <a:ext cx="205599" cy="24497"/>
            </a:xfrm>
            <a:custGeom>
              <a:avLst/>
              <a:gdLst/>
              <a:ahLst/>
              <a:cxnLst/>
              <a:rect l="l" t="t" r="r" b="b"/>
              <a:pathLst>
                <a:path w="12866" h="1533" extrusionOk="0">
                  <a:moveTo>
                    <a:pt x="2742" y="0"/>
                  </a:moveTo>
                  <a:lnTo>
                    <a:pt x="0" y="1533"/>
                  </a:lnTo>
                  <a:lnTo>
                    <a:pt x="10687" y="1533"/>
                  </a:lnTo>
                  <a:lnTo>
                    <a:pt x="12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2119307" y="1980777"/>
              <a:ext cx="34820" cy="934478"/>
            </a:xfrm>
            <a:custGeom>
              <a:avLst/>
              <a:gdLst/>
              <a:ahLst/>
              <a:cxnLst/>
              <a:rect l="l" t="t" r="r" b="b"/>
              <a:pathLst>
                <a:path w="2179" h="58478" extrusionOk="0">
                  <a:moveTo>
                    <a:pt x="2178" y="0"/>
                  </a:moveTo>
                  <a:lnTo>
                    <a:pt x="0" y="1533"/>
                  </a:lnTo>
                  <a:lnTo>
                    <a:pt x="0" y="58478"/>
                  </a:lnTo>
                  <a:lnTo>
                    <a:pt x="2178" y="57187"/>
                  </a:lnTo>
                  <a:lnTo>
                    <a:pt x="21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2074834" y="2339666"/>
              <a:ext cx="283581" cy="586482"/>
            </a:xfrm>
            <a:custGeom>
              <a:avLst/>
              <a:gdLst/>
              <a:ahLst/>
              <a:cxnLst/>
              <a:rect l="l" t="t" r="r" b="b"/>
              <a:pathLst>
                <a:path w="17746" h="36701" extrusionOk="0">
                  <a:moveTo>
                    <a:pt x="1" y="1"/>
                  </a:moveTo>
                  <a:lnTo>
                    <a:pt x="1" y="36700"/>
                  </a:lnTo>
                  <a:lnTo>
                    <a:pt x="17745" y="36700"/>
                  </a:lnTo>
                  <a:lnTo>
                    <a:pt x="177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2074834" y="2316393"/>
              <a:ext cx="319664" cy="25153"/>
            </a:xfrm>
            <a:custGeom>
              <a:avLst/>
              <a:gdLst/>
              <a:ahLst/>
              <a:cxnLst/>
              <a:rect l="l" t="t" r="r" b="b"/>
              <a:pathLst>
                <a:path w="20004" h="1574" extrusionOk="0">
                  <a:moveTo>
                    <a:pt x="2824" y="1"/>
                  </a:moveTo>
                  <a:lnTo>
                    <a:pt x="1" y="1574"/>
                  </a:lnTo>
                  <a:lnTo>
                    <a:pt x="17745" y="1574"/>
                  </a:lnTo>
                  <a:lnTo>
                    <a:pt x="20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358400" y="2314529"/>
              <a:ext cx="36099" cy="611619"/>
            </a:xfrm>
            <a:custGeom>
              <a:avLst/>
              <a:gdLst/>
              <a:ahLst/>
              <a:cxnLst/>
              <a:rect l="l" t="t" r="r" b="b"/>
              <a:pathLst>
                <a:path w="2259" h="38274" extrusionOk="0">
                  <a:moveTo>
                    <a:pt x="2259" y="1"/>
                  </a:moveTo>
                  <a:lnTo>
                    <a:pt x="0" y="1574"/>
                  </a:lnTo>
                  <a:lnTo>
                    <a:pt x="0" y="38273"/>
                  </a:lnTo>
                  <a:lnTo>
                    <a:pt x="2259" y="3698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1846049" y="2371242"/>
              <a:ext cx="170155" cy="554250"/>
            </a:xfrm>
            <a:custGeom>
              <a:avLst/>
              <a:gdLst/>
              <a:ahLst/>
              <a:cxnLst/>
              <a:rect l="l" t="t" r="r" b="b"/>
              <a:pathLst>
                <a:path w="10648" h="34684" extrusionOk="0">
                  <a:moveTo>
                    <a:pt x="1" y="1"/>
                  </a:moveTo>
                  <a:lnTo>
                    <a:pt x="1" y="34684"/>
                  </a:lnTo>
                  <a:lnTo>
                    <a:pt x="10648" y="34684"/>
                  </a:lnTo>
                  <a:lnTo>
                    <a:pt x="106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2"/>
            <p:cNvSpPr/>
            <p:nvPr/>
          </p:nvSpPr>
          <p:spPr>
            <a:xfrm>
              <a:off x="1798364" y="2745030"/>
              <a:ext cx="217839" cy="46422"/>
            </a:xfrm>
            <a:custGeom>
              <a:avLst/>
              <a:gdLst/>
              <a:ahLst/>
              <a:cxnLst/>
              <a:rect l="l" t="t" r="r" b="b"/>
              <a:pathLst>
                <a:path w="13632" h="2905" extrusionOk="0">
                  <a:moveTo>
                    <a:pt x="3267" y="1"/>
                  </a:moveTo>
                  <a:lnTo>
                    <a:pt x="0" y="2904"/>
                  </a:lnTo>
                  <a:lnTo>
                    <a:pt x="11373" y="2904"/>
                  </a:lnTo>
                  <a:cubicBezTo>
                    <a:pt x="11373" y="2904"/>
                    <a:pt x="13591" y="202"/>
                    <a:pt x="136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2"/>
            <p:cNvSpPr/>
            <p:nvPr/>
          </p:nvSpPr>
          <p:spPr>
            <a:xfrm>
              <a:off x="1980105" y="2745030"/>
              <a:ext cx="36099" cy="62530"/>
            </a:xfrm>
            <a:custGeom>
              <a:avLst/>
              <a:gdLst/>
              <a:ahLst/>
              <a:cxnLst/>
              <a:rect l="l" t="t" r="r" b="b"/>
              <a:pathLst>
                <a:path w="2259" h="3913" extrusionOk="0">
                  <a:moveTo>
                    <a:pt x="2259" y="1"/>
                  </a:moveTo>
                  <a:lnTo>
                    <a:pt x="0" y="2904"/>
                  </a:lnTo>
                  <a:lnTo>
                    <a:pt x="2259" y="3913"/>
                  </a:lnTo>
                  <a:lnTo>
                    <a:pt x="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2"/>
            <p:cNvSpPr/>
            <p:nvPr/>
          </p:nvSpPr>
          <p:spPr>
            <a:xfrm>
              <a:off x="1846049" y="2349264"/>
              <a:ext cx="205599" cy="23858"/>
            </a:xfrm>
            <a:custGeom>
              <a:avLst/>
              <a:gdLst/>
              <a:ahLst/>
              <a:cxnLst/>
              <a:rect l="l" t="t" r="r" b="b"/>
              <a:pathLst>
                <a:path w="12866" h="1493" extrusionOk="0">
                  <a:moveTo>
                    <a:pt x="2743" y="1"/>
                  </a:moveTo>
                  <a:lnTo>
                    <a:pt x="1" y="1493"/>
                  </a:lnTo>
                  <a:lnTo>
                    <a:pt x="10648" y="1493"/>
                  </a:lnTo>
                  <a:lnTo>
                    <a:pt x="128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2016188" y="2347400"/>
              <a:ext cx="35460" cy="578092"/>
            </a:xfrm>
            <a:custGeom>
              <a:avLst/>
              <a:gdLst/>
              <a:ahLst/>
              <a:cxnLst/>
              <a:rect l="l" t="t" r="r" b="b"/>
              <a:pathLst>
                <a:path w="2219" h="36176" extrusionOk="0">
                  <a:moveTo>
                    <a:pt x="2219" y="1"/>
                  </a:moveTo>
                  <a:lnTo>
                    <a:pt x="1" y="1493"/>
                  </a:lnTo>
                  <a:lnTo>
                    <a:pt x="1" y="36176"/>
                  </a:lnTo>
                  <a:lnTo>
                    <a:pt x="2219" y="3492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2284923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52"/>
            <p:cNvSpPr/>
            <p:nvPr/>
          </p:nvSpPr>
          <p:spPr>
            <a:xfrm>
              <a:off x="2174725" y="2288753"/>
              <a:ext cx="7750" cy="38688"/>
            </a:xfrm>
            <a:custGeom>
              <a:avLst/>
              <a:gdLst/>
              <a:ahLst/>
              <a:cxnLst/>
              <a:rect l="l" t="t" r="r" b="b"/>
              <a:pathLst>
                <a:path w="485" h="2421" extrusionOk="0">
                  <a:moveTo>
                    <a:pt x="1" y="1"/>
                  </a:moveTo>
                  <a:lnTo>
                    <a:pt x="1" y="2420"/>
                  </a:lnTo>
                  <a:lnTo>
                    <a:pt x="485" y="2420"/>
                  </a:lnTo>
                  <a:lnTo>
                    <a:pt x="4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2"/>
            <p:cNvSpPr/>
            <p:nvPr/>
          </p:nvSpPr>
          <p:spPr>
            <a:xfrm>
              <a:off x="2114784" y="2229468"/>
              <a:ext cx="245565" cy="62530"/>
            </a:xfrm>
            <a:custGeom>
              <a:avLst/>
              <a:gdLst/>
              <a:ahLst/>
              <a:cxnLst/>
              <a:rect l="l" t="t" r="r" b="b"/>
              <a:pathLst>
                <a:path w="15367" h="3913" extrusionOk="0">
                  <a:moveTo>
                    <a:pt x="808" y="0"/>
                  </a:moveTo>
                  <a:cubicBezTo>
                    <a:pt x="364" y="0"/>
                    <a:pt x="1" y="363"/>
                    <a:pt x="1" y="807"/>
                  </a:cubicBezTo>
                  <a:lnTo>
                    <a:pt x="1" y="3106"/>
                  </a:lnTo>
                  <a:cubicBezTo>
                    <a:pt x="1" y="3549"/>
                    <a:pt x="364" y="3912"/>
                    <a:pt x="808" y="3912"/>
                  </a:cubicBezTo>
                  <a:lnTo>
                    <a:pt x="14560" y="3912"/>
                  </a:lnTo>
                  <a:cubicBezTo>
                    <a:pt x="15003" y="3912"/>
                    <a:pt x="15366" y="3549"/>
                    <a:pt x="15366" y="3106"/>
                  </a:cubicBezTo>
                  <a:lnTo>
                    <a:pt x="15366" y="807"/>
                  </a:lnTo>
                  <a:cubicBezTo>
                    <a:pt x="15366" y="363"/>
                    <a:pt x="15003" y="0"/>
                    <a:pt x="14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2"/>
            <p:cNvSpPr/>
            <p:nvPr/>
          </p:nvSpPr>
          <p:spPr>
            <a:xfrm>
              <a:off x="2109639" y="2236563"/>
              <a:ext cx="244909" cy="62514"/>
            </a:xfrm>
            <a:custGeom>
              <a:avLst/>
              <a:gdLst/>
              <a:ahLst/>
              <a:cxnLst/>
              <a:rect l="l" t="t" r="r" b="b"/>
              <a:pathLst>
                <a:path w="15326" h="3912" extrusionOk="0">
                  <a:moveTo>
                    <a:pt x="807" y="0"/>
                  </a:moveTo>
                  <a:cubicBezTo>
                    <a:pt x="363" y="0"/>
                    <a:pt x="0" y="363"/>
                    <a:pt x="0" y="807"/>
                  </a:cubicBezTo>
                  <a:lnTo>
                    <a:pt x="0" y="3105"/>
                  </a:lnTo>
                  <a:cubicBezTo>
                    <a:pt x="0" y="3549"/>
                    <a:pt x="363" y="3912"/>
                    <a:pt x="807" y="3912"/>
                  </a:cubicBezTo>
                  <a:lnTo>
                    <a:pt x="14519" y="3912"/>
                  </a:lnTo>
                  <a:cubicBezTo>
                    <a:pt x="14962" y="3912"/>
                    <a:pt x="15325" y="3549"/>
                    <a:pt x="15325" y="3105"/>
                  </a:cubicBezTo>
                  <a:lnTo>
                    <a:pt x="15325" y="807"/>
                  </a:lnTo>
                  <a:cubicBezTo>
                    <a:pt x="15325" y="363"/>
                    <a:pt x="14962" y="0"/>
                    <a:pt x="14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2"/>
            <p:cNvSpPr/>
            <p:nvPr/>
          </p:nvSpPr>
          <p:spPr>
            <a:xfrm>
              <a:off x="2023283" y="2739885"/>
              <a:ext cx="335133" cy="46406"/>
            </a:xfrm>
            <a:custGeom>
              <a:avLst/>
              <a:gdLst/>
              <a:ahLst/>
              <a:cxnLst/>
              <a:rect l="l" t="t" r="r" b="b"/>
              <a:pathLst>
                <a:path w="20972" h="2904" extrusionOk="0">
                  <a:moveTo>
                    <a:pt x="3227" y="0"/>
                  </a:moveTo>
                  <a:lnTo>
                    <a:pt x="0" y="2904"/>
                  </a:lnTo>
                  <a:lnTo>
                    <a:pt x="18713" y="2904"/>
                  </a:lnTo>
                  <a:cubicBezTo>
                    <a:pt x="18713" y="2904"/>
                    <a:pt x="20891" y="202"/>
                    <a:pt x="209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2"/>
            <p:cNvSpPr/>
            <p:nvPr/>
          </p:nvSpPr>
          <p:spPr>
            <a:xfrm>
              <a:off x="2322301" y="2739885"/>
              <a:ext cx="36115" cy="62530"/>
            </a:xfrm>
            <a:custGeom>
              <a:avLst/>
              <a:gdLst/>
              <a:ahLst/>
              <a:cxnLst/>
              <a:rect l="l" t="t" r="r" b="b"/>
              <a:pathLst>
                <a:path w="2260" h="3913" extrusionOk="0">
                  <a:moveTo>
                    <a:pt x="2259" y="0"/>
                  </a:moveTo>
                  <a:lnTo>
                    <a:pt x="1" y="2904"/>
                  </a:lnTo>
                  <a:lnTo>
                    <a:pt x="2259" y="3912"/>
                  </a:lnTo>
                  <a:lnTo>
                    <a:pt x="22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2"/>
            <p:cNvSpPr/>
            <p:nvPr/>
          </p:nvSpPr>
          <p:spPr>
            <a:xfrm>
              <a:off x="2023283" y="2786275"/>
              <a:ext cx="51567" cy="22580"/>
            </a:xfrm>
            <a:custGeom>
              <a:avLst/>
              <a:gdLst/>
              <a:ahLst/>
              <a:cxnLst/>
              <a:rect l="l" t="t" r="r" b="b"/>
              <a:pathLst>
                <a:path w="3227" h="1413" extrusionOk="0">
                  <a:moveTo>
                    <a:pt x="0" y="1"/>
                  </a:moveTo>
                  <a:lnTo>
                    <a:pt x="3227" y="141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2"/>
            <p:cNvSpPr/>
            <p:nvPr/>
          </p:nvSpPr>
          <p:spPr>
            <a:xfrm>
              <a:off x="2127680" y="2857108"/>
              <a:ext cx="154686" cy="70248"/>
            </a:xfrm>
            <a:custGeom>
              <a:avLst/>
              <a:gdLst/>
              <a:ahLst/>
              <a:cxnLst/>
              <a:rect l="l" t="t" r="r" b="b"/>
              <a:pathLst>
                <a:path w="9680" h="4396" extrusionOk="0">
                  <a:moveTo>
                    <a:pt x="1" y="0"/>
                  </a:moveTo>
                  <a:lnTo>
                    <a:pt x="1" y="4396"/>
                  </a:lnTo>
                  <a:lnTo>
                    <a:pt x="9680" y="4396"/>
                  </a:lnTo>
                  <a:lnTo>
                    <a:pt x="96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2"/>
            <p:cNvSpPr/>
            <p:nvPr/>
          </p:nvSpPr>
          <p:spPr>
            <a:xfrm>
              <a:off x="1872480" y="2856176"/>
              <a:ext cx="109575" cy="70248"/>
            </a:xfrm>
            <a:custGeom>
              <a:avLst/>
              <a:gdLst/>
              <a:ahLst/>
              <a:cxnLst/>
              <a:rect l="l" t="t" r="r" b="b"/>
              <a:pathLst>
                <a:path w="6857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6856" y="4396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2"/>
            <p:cNvSpPr/>
            <p:nvPr/>
          </p:nvSpPr>
          <p:spPr>
            <a:xfrm>
              <a:off x="1971076" y="1631416"/>
              <a:ext cx="200437" cy="303556"/>
            </a:xfrm>
            <a:custGeom>
              <a:avLst/>
              <a:gdLst/>
              <a:ahLst/>
              <a:cxnLst/>
              <a:rect l="l" t="t" r="r" b="b"/>
              <a:pathLst>
                <a:path w="12543" h="18996" extrusionOk="0">
                  <a:moveTo>
                    <a:pt x="6252" y="2339"/>
                  </a:moveTo>
                  <a:cubicBezTo>
                    <a:pt x="8389" y="2339"/>
                    <a:pt x="10123" y="4033"/>
                    <a:pt x="10123" y="6170"/>
                  </a:cubicBezTo>
                  <a:cubicBezTo>
                    <a:pt x="10123" y="8308"/>
                    <a:pt x="8389" y="10002"/>
                    <a:pt x="6252" y="10002"/>
                  </a:cubicBezTo>
                  <a:cubicBezTo>
                    <a:pt x="4154" y="10002"/>
                    <a:pt x="2420" y="8308"/>
                    <a:pt x="2420" y="6170"/>
                  </a:cubicBezTo>
                  <a:cubicBezTo>
                    <a:pt x="2420" y="4033"/>
                    <a:pt x="4154" y="2339"/>
                    <a:pt x="6252" y="2339"/>
                  </a:cubicBezTo>
                  <a:close/>
                  <a:moveTo>
                    <a:pt x="6252" y="0"/>
                  </a:moveTo>
                  <a:cubicBezTo>
                    <a:pt x="2824" y="0"/>
                    <a:pt x="1" y="2783"/>
                    <a:pt x="1" y="6251"/>
                  </a:cubicBezTo>
                  <a:cubicBezTo>
                    <a:pt x="1" y="7703"/>
                    <a:pt x="525" y="9074"/>
                    <a:pt x="1372" y="10123"/>
                  </a:cubicBezTo>
                  <a:lnTo>
                    <a:pt x="1331" y="10123"/>
                  </a:lnTo>
                  <a:lnTo>
                    <a:pt x="6252" y="18995"/>
                  </a:lnTo>
                  <a:lnTo>
                    <a:pt x="11172" y="10123"/>
                  </a:lnTo>
                  <a:cubicBezTo>
                    <a:pt x="12019" y="9074"/>
                    <a:pt x="12543" y="7703"/>
                    <a:pt x="12543" y="6251"/>
                  </a:cubicBezTo>
                  <a:cubicBezTo>
                    <a:pt x="12543" y="2783"/>
                    <a:pt x="9720" y="0"/>
                    <a:pt x="62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2"/>
            <p:cNvSpPr/>
            <p:nvPr/>
          </p:nvSpPr>
          <p:spPr>
            <a:xfrm>
              <a:off x="3609474" y="2476295"/>
              <a:ext cx="84263" cy="112819"/>
            </a:xfrm>
            <a:custGeom>
              <a:avLst/>
              <a:gdLst/>
              <a:ahLst/>
              <a:cxnLst/>
              <a:rect l="l" t="t" r="r" b="b"/>
              <a:pathLst>
                <a:path w="5273" h="7060" extrusionOk="0">
                  <a:moveTo>
                    <a:pt x="2328" y="1"/>
                  </a:moveTo>
                  <a:lnTo>
                    <a:pt x="594" y="686"/>
                  </a:lnTo>
                  <a:cubicBezTo>
                    <a:pt x="594" y="686"/>
                    <a:pt x="0" y="7060"/>
                    <a:pt x="1833" y="7060"/>
                  </a:cubicBezTo>
                  <a:cubicBezTo>
                    <a:pt x="1850" y="7060"/>
                    <a:pt x="1867" y="7059"/>
                    <a:pt x="1885" y="7058"/>
                  </a:cubicBezTo>
                  <a:cubicBezTo>
                    <a:pt x="3780" y="6937"/>
                    <a:pt x="5272" y="4759"/>
                    <a:pt x="5272" y="4759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2"/>
            <p:cNvSpPr/>
            <p:nvPr/>
          </p:nvSpPr>
          <p:spPr>
            <a:xfrm>
              <a:off x="3644742" y="2453731"/>
              <a:ext cx="82505" cy="98629"/>
            </a:xfrm>
            <a:custGeom>
              <a:avLst/>
              <a:gdLst/>
              <a:ahLst/>
              <a:cxnLst/>
              <a:rect l="l" t="t" r="r" b="b"/>
              <a:pathLst>
                <a:path w="5163" h="6172" extrusionOk="0">
                  <a:moveTo>
                    <a:pt x="1607" y="0"/>
                  </a:moveTo>
                  <a:cubicBezTo>
                    <a:pt x="1417" y="0"/>
                    <a:pt x="0" y="1614"/>
                    <a:pt x="0" y="1614"/>
                  </a:cubicBezTo>
                  <a:lnTo>
                    <a:pt x="3065" y="6171"/>
                  </a:lnTo>
                  <a:lnTo>
                    <a:pt x="5162" y="4800"/>
                  </a:lnTo>
                  <a:lnTo>
                    <a:pt x="1613" y="1"/>
                  </a:lnTo>
                  <a:cubicBezTo>
                    <a:pt x="1611" y="1"/>
                    <a:pt x="1609" y="0"/>
                    <a:pt x="1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2"/>
            <p:cNvSpPr/>
            <p:nvPr/>
          </p:nvSpPr>
          <p:spPr>
            <a:xfrm>
              <a:off x="2776005" y="2067191"/>
              <a:ext cx="195931" cy="214388"/>
            </a:xfrm>
            <a:custGeom>
              <a:avLst/>
              <a:gdLst/>
              <a:ahLst/>
              <a:cxnLst/>
              <a:rect l="l" t="t" r="r" b="b"/>
              <a:pathLst>
                <a:path w="12261" h="13416" extrusionOk="0">
                  <a:moveTo>
                    <a:pt x="6162" y="1"/>
                  </a:moveTo>
                  <a:cubicBezTo>
                    <a:pt x="6069" y="1"/>
                    <a:pt x="5975" y="24"/>
                    <a:pt x="5889" y="73"/>
                  </a:cubicBezTo>
                  <a:lnTo>
                    <a:pt x="444" y="2775"/>
                  </a:lnTo>
                  <a:cubicBezTo>
                    <a:pt x="122" y="2937"/>
                    <a:pt x="1" y="3380"/>
                    <a:pt x="243" y="3662"/>
                  </a:cubicBezTo>
                  <a:lnTo>
                    <a:pt x="7744" y="13180"/>
                  </a:lnTo>
                  <a:cubicBezTo>
                    <a:pt x="7867" y="13328"/>
                    <a:pt x="8035" y="13415"/>
                    <a:pt x="8212" y="13415"/>
                  </a:cubicBezTo>
                  <a:cubicBezTo>
                    <a:pt x="8324" y="13415"/>
                    <a:pt x="8440" y="13380"/>
                    <a:pt x="8550" y="13301"/>
                  </a:cubicBezTo>
                  <a:lnTo>
                    <a:pt x="11938" y="11002"/>
                  </a:lnTo>
                  <a:cubicBezTo>
                    <a:pt x="12180" y="10841"/>
                    <a:pt x="12261" y="10518"/>
                    <a:pt x="12140" y="10236"/>
                  </a:cubicBezTo>
                  <a:lnTo>
                    <a:pt x="6695" y="315"/>
                  </a:lnTo>
                  <a:cubicBezTo>
                    <a:pt x="6583" y="119"/>
                    <a:pt x="6374" y="1"/>
                    <a:pt x="6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2"/>
            <p:cNvSpPr/>
            <p:nvPr/>
          </p:nvSpPr>
          <p:spPr>
            <a:xfrm>
              <a:off x="2786967" y="2073391"/>
              <a:ext cx="175956" cy="192271"/>
            </a:xfrm>
            <a:custGeom>
              <a:avLst/>
              <a:gdLst/>
              <a:ahLst/>
              <a:cxnLst/>
              <a:rect l="l" t="t" r="r" b="b"/>
              <a:pathLst>
                <a:path w="11011" h="12032" extrusionOk="0">
                  <a:moveTo>
                    <a:pt x="5474" y="1"/>
                  </a:moveTo>
                  <a:cubicBezTo>
                    <a:pt x="5397" y="1"/>
                    <a:pt x="5319" y="16"/>
                    <a:pt x="5243" y="48"/>
                  </a:cubicBezTo>
                  <a:lnTo>
                    <a:pt x="4396" y="492"/>
                  </a:lnTo>
                  <a:cubicBezTo>
                    <a:pt x="4517" y="895"/>
                    <a:pt x="4315" y="1056"/>
                    <a:pt x="4315" y="1056"/>
                  </a:cubicBezTo>
                  <a:cubicBezTo>
                    <a:pt x="4315" y="1056"/>
                    <a:pt x="3025" y="1863"/>
                    <a:pt x="2541" y="1984"/>
                  </a:cubicBezTo>
                  <a:cubicBezTo>
                    <a:pt x="2458" y="2003"/>
                    <a:pt x="2382" y="2011"/>
                    <a:pt x="2314" y="2011"/>
                  </a:cubicBezTo>
                  <a:cubicBezTo>
                    <a:pt x="1946" y="2011"/>
                    <a:pt x="1775" y="1782"/>
                    <a:pt x="1775" y="1782"/>
                  </a:cubicBezTo>
                  <a:lnTo>
                    <a:pt x="403" y="2468"/>
                  </a:lnTo>
                  <a:cubicBezTo>
                    <a:pt x="81" y="2629"/>
                    <a:pt x="0" y="3033"/>
                    <a:pt x="202" y="3315"/>
                  </a:cubicBezTo>
                  <a:lnTo>
                    <a:pt x="6896" y="11824"/>
                  </a:lnTo>
                  <a:cubicBezTo>
                    <a:pt x="7024" y="11952"/>
                    <a:pt x="7200" y="12031"/>
                    <a:pt x="7363" y="12031"/>
                  </a:cubicBezTo>
                  <a:cubicBezTo>
                    <a:pt x="7458" y="12031"/>
                    <a:pt x="7548" y="12004"/>
                    <a:pt x="7622" y="11945"/>
                  </a:cubicBezTo>
                  <a:lnTo>
                    <a:pt x="10687" y="9888"/>
                  </a:lnTo>
                  <a:cubicBezTo>
                    <a:pt x="10929" y="9727"/>
                    <a:pt x="11010" y="9404"/>
                    <a:pt x="10849" y="9163"/>
                  </a:cubicBezTo>
                  <a:lnTo>
                    <a:pt x="5969" y="290"/>
                  </a:lnTo>
                  <a:cubicBezTo>
                    <a:pt x="5880" y="113"/>
                    <a:pt x="5684" y="1"/>
                    <a:pt x="5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2"/>
            <p:cNvSpPr/>
            <p:nvPr/>
          </p:nvSpPr>
          <p:spPr>
            <a:xfrm>
              <a:off x="2816610" y="2104856"/>
              <a:ext cx="123749" cy="129390"/>
            </a:xfrm>
            <a:custGeom>
              <a:avLst/>
              <a:gdLst/>
              <a:ahLst/>
              <a:cxnLst/>
              <a:rect l="l" t="t" r="r" b="b"/>
              <a:pathLst>
                <a:path w="7744" h="8097" extrusionOk="0">
                  <a:moveTo>
                    <a:pt x="4090" y="1"/>
                  </a:moveTo>
                  <a:cubicBezTo>
                    <a:pt x="4005" y="1"/>
                    <a:pt x="3916" y="19"/>
                    <a:pt x="3832" y="55"/>
                  </a:cubicBezTo>
                  <a:lnTo>
                    <a:pt x="404" y="1709"/>
                  </a:lnTo>
                  <a:cubicBezTo>
                    <a:pt x="81" y="1870"/>
                    <a:pt x="0" y="2273"/>
                    <a:pt x="202" y="2556"/>
                  </a:cubicBezTo>
                  <a:lnTo>
                    <a:pt x="3993" y="7879"/>
                  </a:lnTo>
                  <a:cubicBezTo>
                    <a:pt x="4114" y="8024"/>
                    <a:pt x="4278" y="8097"/>
                    <a:pt x="4443" y="8097"/>
                  </a:cubicBezTo>
                  <a:cubicBezTo>
                    <a:pt x="4553" y="8097"/>
                    <a:pt x="4662" y="8065"/>
                    <a:pt x="4759" y="8000"/>
                  </a:cubicBezTo>
                  <a:lnTo>
                    <a:pt x="7381" y="6427"/>
                  </a:lnTo>
                  <a:cubicBezTo>
                    <a:pt x="7663" y="6266"/>
                    <a:pt x="7744" y="5903"/>
                    <a:pt x="7582" y="5661"/>
                  </a:cubicBezTo>
                  <a:lnTo>
                    <a:pt x="4558" y="297"/>
                  </a:lnTo>
                  <a:cubicBezTo>
                    <a:pt x="4473" y="100"/>
                    <a:pt x="4289" y="1"/>
                    <a:pt x="40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2"/>
            <p:cNvSpPr/>
            <p:nvPr/>
          </p:nvSpPr>
          <p:spPr>
            <a:xfrm>
              <a:off x="3415956" y="1943330"/>
              <a:ext cx="116654" cy="115727"/>
            </a:xfrm>
            <a:custGeom>
              <a:avLst/>
              <a:gdLst/>
              <a:ahLst/>
              <a:cxnLst/>
              <a:rect l="l" t="t" r="r" b="b"/>
              <a:pathLst>
                <a:path w="7300" h="7242" extrusionOk="0">
                  <a:moveTo>
                    <a:pt x="4921" y="0"/>
                  </a:moveTo>
                  <a:lnTo>
                    <a:pt x="2460" y="1694"/>
                  </a:lnTo>
                  <a:lnTo>
                    <a:pt x="0" y="3388"/>
                  </a:lnTo>
                  <a:lnTo>
                    <a:pt x="0" y="6937"/>
                  </a:lnTo>
                  <a:lnTo>
                    <a:pt x="0" y="7219"/>
                  </a:lnTo>
                  <a:cubicBezTo>
                    <a:pt x="0" y="7234"/>
                    <a:pt x="41" y="7241"/>
                    <a:pt x="116" y="7241"/>
                  </a:cubicBezTo>
                  <a:cubicBezTo>
                    <a:pt x="1049" y="7241"/>
                    <a:pt x="7300" y="6171"/>
                    <a:pt x="7300" y="6171"/>
                  </a:cubicBezTo>
                  <a:lnTo>
                    <a:pt x="6897" y="1331"/>
                  </a:lnTo>
                  <a:lnTo>
                    <a:pt x="4921" y="0"/>
                  </a:ln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2"/>
            <p:cNvSpPr/>
            <p:nvPr/>
          </p:nvSpPr>
          <p:spPr>
            <a:xfrm>
              <a:off x="3415956" y="1967811"/>
              <a:ext cx="68970" cy="86372"/>
            </a:xfrm>
            <a:custGeom>
              <a:avLst/>
              <a:gdLst/>
              <a:ahLst/>
              <a:cxnLst/>
              <a:rect l="l" t="t" r="r" b="b"/>
              <a:pathLst>
                <a:path w="4316" h="5405" extrusionOk="0">
                  <a:moveTo>
                    <a:pt x="4316" y="1"/>
                  </a:moveTo>
                  <a:lnTo>
                    <a:pt x="2460" y="162"/>
                  </a:lnTo>
                  <a:lnTo>
                    <a:pt x="0" y="1856"/>
                  </a:lnTo>
                  <a:lnTo>
                    <a:pt x="0" y="5405"/>
                  </a:lnTo>
                  <a:cubicBezTo>
                    <a:pt x="3912" y="3832"/>
                    <a:pt x="4316" y="1"/>
                    <a:pt x="4316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2"/>
            <p:cNvSpPr/>
            <p:nvPr/>
          </p:nvSpPr>
          <p:spPr>
            <a:xfrm>
              <a:off x="3299957" y="1765760"/>
              <a:ext cx="212039" cy="253698"/>
            </a:xfrm>
            <a:custGeom>
              <a:avLst/>
              <a:gdLst/>
              <a:ahLst/>
              <a:cxnLst/>
              <a:rect l="l" t="t" r="r" b="b"/>
              <a:pathLst>
                <a:path w="13269" h="15876" extrusionOk="0">
                  <a:moveTo>
                    <a:pt x="5598" y="1"/>
                  </a:moveTo>
                  <a:cubicBezTo>
                    <a:pt x="5321" y="1"/>
                    <a:pt x="5041" y="21"/>
                    <a:pt x="4759" y="62"/>
                  </a:cubicBezTo>
                  <a:cubicBezTo>
                    <a:pt x="4275" y="143"/>
                    <a:pt x="3831" y="304"/>
                    <a:pt x="3428" y="506"/>
                  </a:cubicBezTo>
                  <a:cubicBezTo>
                    <a:pt x="2299" y="1111"/>
                    <a:pt x="1533" y="2159"/>
                    <a:pt x="1008" y="3450"/>
                  </a:cubicBezTo>
                  <a:cubicBezTo>
                    <a:pt x="282" y="5224"/>
                    <a:pt x="0" y="7442"/>
                    <a:pt x="81" y="9701"/>
                  </a:cubicBezTo>
                  <a:cubicBezTo>
                    <a:pt x="226" y="13652"/>
                    <a:pt x="2944" y="15876"/>
                    <a:pt x="6128" y="15876"/>
                  </a:cubicBezTo>
                  <a:cubicBezTo>
                    <a:pt x="6487" y="15876"/>
                    <a:pt x="6852" y="15848"/>
                    <a:pt x="7219" y="15791"/>
                  </a:cubicBezTo>
                  <a:cubicBezTo>
                    <a:pt x="10849" y="15226"/>
                    <a:pt x="13268" y="11233"/>
                    <a:pt x="12583" y="6918"/>
                  </a:cubicBezTo>
                  <a:cubicBezTo>
                    <a:pt x="12260" y="4942"/>
                    <a:pt x="11373" y="3248"/>
                    <a:pt x="10163" y="2038"/>
                  </a:cubicBezTo>
                  <a:cubicBezTo>
                    <a:pt x="9921" y="1756"/>
                    <a:pt x="9639" y="1514"/>
                    <a:pt x="9356" y="1312"/>
                  </a:cubicBezTo>
                  <a:cubicBezTo>
                    <a:pt x="8219" y="476"/>
                    <a:pt x="6944" y="1"/>
                    <a:pt x="5598" y="1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2"/>
            <p:cNvSpPr/>
            <p:nvPr/>
          </p:nvSpPr>
          <p:spPr>
            <a:xfrm>
              <a:off x="3443026" y="3720753"/>
              <a:ext cx="101185" cy="70552"/>
            </a:xfrm>
            <a:custGeom>
              <a:avLst/>
              <a:gdLst/>
              <a:ahLst/>
              <a:cxnLst/>
              <a:rect l="l" t="t" r="r" b="b"/>
              <a:pathLst>
                <a:path w="6332" h="4415" extrusionOk="0">
                  <a:moveTo>
                    <a:pt x="5888" y="0"/>
                  </a:moveTo>
                  <a:lnTo>
                    <a:pt x="0" y="1008"/>
                  </a:lnTo>
                  <a:lnTo>
                    <a:pt x="0" y="4073"/>
                  </a:lnTo>
                  <a:cubicBezTo>
                    <a:pt x="0" y="4073"/>
                    <a:pt x="1309" y="4414"/>
                    <a:pt x="2706" y="4414"/>
                  </a:cubicBezTo>
                  <a:cubicBezTo>
                    <a:pt x="3711" y="4414"/>
                    <a:pt x="4763" y="4237"/>
                    <a:pt x="5404" y="3630"/>
                  </a:cubicBezTo>
                  <a:cubicBezTo>
                    <a:pt x="5629" y="3420"/>
                    <a:pt x="5798" y="3377"/>
                    <a:pt x="5923" y="3377"/>
                  </a:cubicBezTo>
                  <a:cubicBezTo>
                    <a:pt x="6011" y="3377"/>
                    <a:pt x="6077" y="3398"/>
                    <a:pt x="6127" y="3398"/>
                  </a:cubicBezTo>
                  <a:cubicBezTo>
                    <a:pt x="6199" y="3398"/>
                    <a:pt x="6236" y="3355"/>
                    <a:pt x="6251" y="3146"/>
                  </a:cubicBezTo>
                  <a:cubicBezTo>
                    <a:pt x="6332" y="2137"/>
                    <a:pt x="5888" y="0"/>
                    <a:pt x="5888" y="0"/>
                  </a:cubicBez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2"/>
            <p:cNvSpPr/>
            <p:nvPr/>
          </p:nvSpPr>
          <p:spPr>
            <a:xfrm>
              <a:off x="3370205" y="2898422"/>
              <a:ext cx="230719" cy="849609"/>
            </a:xfrm>
            <a:custGeom>
              <a:avLst/>
              <a:gdLst/>
              <a:ahLst/>
              <a:cxnLst/>
              <a:rect l="l" t="t" r="r" b="b"/>
              <a:pathLst>
                <a:path w="14438" h="53167" extrusionOk="0">
                  <a:moveTo>
                    <a:pt x="14438" y="0"/>
                  </a:moveTo>
                  <a:lnTo>
                    <a:pt x="4517" y="2138"/>
                  </a:lnTo>
                  <a:cubicBezTo>
                    <a:pt x="4517" y="2138"/>
                    <a:pt x="3186" y="3589"/>
                    <a:pt x="1613" y="12865"/>
                  </a:cubicBezTo>
                  <a:cubicBezTo>
                    <a:pt x="0" y="22141"/>
                    <a:pt x="1613" y="52267"/>
                    <a:pt x="1613" y="52267"/>
                  </a:cubicBezTo>
                  <a:cubicBezTo>
                    <a:pt x="2271" y="52937"/>
                    <a:pt x="3547" y="53167"/>
                    <a:pt x="4990" y="53167"/>
                  </a:cubicBezTo>
                  <a:cubicBezTo>
                    <a:pt x="8147" y="53167"/>
                    <a:pt x="12099" y="52065"/>
                    <a:pt x="12099" y="52065"/>
                  </a:cubicBezTo>
                  <a:cubicBezTo>
                    <a:pt x="12099" y="52065"/>
                    <a:pt x="13107" y="44483"/>
                    <a:pt x="12825" y="36135"/>
                  </a:cubicBezTo>
                  <a:cubicBezTo>
                    <a:pt x="12502" y="27827"/>
                    <a:pt x="12946" y="20245"/>
                    <a:pt x="12946" y="20245"/>
                  </a:cubicBezTo>
                  <a:cubicBezTo>
                    <a:pt x="14196" y="16656"/>
                    <a:pt x="14438" y="0"/>
                    <a:pt x="144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2"/>
            <p:cNvSpPr/>
            <p:nvPr/>
          </p:nvSpPr>
          <p:spPr>
            <a:xfrm>
              <a:off x="3385658" y="3763931"/>
              <a:ext cx="177250" cy="109511"/>
            </a:xfrm>
            <a:custGeom>
              <a:avLst/>
              <a:gdLst/>
              <a:ahLst/>
              <a:cxnLst/>
              <a:rect l="l" t="t" r="r" b="b"/>
              <a:pathLst>
                <a:path w="11092" h="6853" extrusionOk="0">
                  <a:moveTo>
                    <a:pt x="10285" y="0"/>
                  </a:moveTo>
                  <a:cubicBezTo>
                    <a:pt x="8349" y="726"/>
                    <a:pt x="3348" y="726"/>
                    <a:pt x="3348" y="726"/>
                  </a:cubicBezTo>
                  <a:cubicBezTo>
                    <a:pt x="3348" y="726"/>
                    <a:pt x="3389" y="1452"/>
                    <a:pt x="2824" y="2218"/>
                  </a:cubicBezTo>
                  <a:cubicBezTo>
                    <a:pt x="2259" y="2944"/>
                    <a:pt x="1009" y="3589"/>
                    <a:pt x="928" y="3670"/>
                  </a:cubicBezTo>
                  <a:cubicBezTo>
                    <a:pt x="807" y="3751"/>
                    <a:pt x="1" y="6453"/>
                    <a:pt x="1977" y="6735"/>
                  </a:cubicBezTo>
                  <a:cubicBezTo>
                    <a:pt x="2504" y="6821"/>
                    <a:pt x="3364" y="6853"/>
                    <a:pt x="4341" y="6853"/>
                  </a:cubicBezTo>
                  <a:cubicBezTo>
                    <a:pt x="7029" y="6853"/>
                    <a:pt x="10607" y="6614"/>
                    <a:pt x="10607" y="6614"/>
                  </a:cubicBezTo>
                  <a:cubicBezTo>
                    <a:pt x="10607" y="6614"/>
                    <a:pt x="10769" y="6533"/>
                    <a:pt x="10930" y="4235"/>
                  </a:cubicBezTo>
                  <a:cubicBezTo>
                    <a:pt x="11091" y="1936"/>
                    <a:pt x="10285" y="0"/>
                    <a:pt x="10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2"/>
            <p:cNvSpPr/>
            <p:nvPr/>
          </p:nvSpPr>
          <p:spPr>
            <a:xfrm>
              <a:off x="2795341" y="2145045"/>
              <a:ext cx="145019" cy="169500"/>
            </a:xfrm>
            <a:custGeom>
              <a:avLst/>
              <a:gdLst/>
              <a:ahLst/>
              <a:cxnLst/>
              <a:rect l="l" t="t" r="r" b="b"/>
              <a:pathLst>
                <a:path w="9075" h="10607" extrusionOk="0">
                  <a:moveTo>
                    <a:pt x="0" y="0"/>
                  </a:moveTo>
                  <a:cubicBezTo>
                    <a:pt x="41" y="202"/>
                    <a:pt x="807" y="3791"/>
                    <a:pt x="2098" y="5767"/>
                  </a:cubicBezTo>
                  <a:cubicBezTo>
                    <a:pt x="2985" y="7139"/>
                    <a:pt x="5122" y="8873"/>
                    <a:pt x="6453" y="9841"/>
                  </a:cubicBezTo>
                  <a:cubicBezTo>
                    <a:pt x="7058" y="10325"/>
                    <a:pt x="7502" y="10607"/>
                    <a:pt x="7502" y="10607"/>
                  </a:cubicBezTo>
                  <a:lnTo>
                    <a:pt x="9075" y="7784"/>
                  </a:lnTo>
                  <a:lnTo>
                    <a:pt x="9075" y="7623"/>
                  </a:lnTo>
                  <a:cubicBezTo>
                    <a:pt x="9075" y="7623"/>
                    <a:pt x="9034" y="7623"/>
                    <a:pt x="9034" y="7542"/>
                  </a:cubicBezTo>
                  <a:cubicBezTo>
                    <a:pt x="8833" y="7260"/>
                    <a:pt x="8066" y="6171"/>
                    <a:pt x="7179" y="5848"/>
                  </a:cubicBezTo>
                  <a:cubicBezTo>
                    <a:pt x="6130" y="5485"/>
                    <a:pt x="5929" y="3993"/>
                    <a:pt x="5606" y="2662"/>
                  </a:cubicBezTo>
                  <a:cubicBezTo>
                    <a:pt x="5400" y="1839"/>
                    <a:pt x="5031" y="1459"/>
                    <a:pt x="4716" y="1459"/>
                  </a:cubicBezTo>
                  <a:cubicBezTo>
                    <a:pt x="4538" y="1459"/>
                    <a:pt x="4378" y="1581"/>
                    <a:pt x="4275" y="1815"/>
                  </a:cubicBezTo>
                  <a:cubicBezTo>
                    <a:pt x="3957" y="2610"/>
                    <a:pt x="4188" y="5285"/>
                    <a:pt x="4156" y="5285"/>
                  </a:cubicBezTo>
                  <a:cubicBezTo>
                    <a:pt x="4155" y="5285"/>
                    <a:pt x="4155" y="5285"/>
                    <a:pt x="4154" y="5283"/>
                  </a:cubicBezTo>
                  <a:cubicBezTo>
                    <a:pt x="4074" y="5162"/>
                    <a:pt x="202" y="242"/>
                    <a:pt x="0" y="0"/>
                  </a:cubicBezTo>
                  <a:close/>
                </a:path>
              </a:pathLst>
            </a:custGeom>
            <a:solidFill>
              <a:srgbClr val="FFB1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2"/>
            <p:cNvSpPr/>
            <p:nvPr/>
          </p:nvSpPr>
          <p:spPr>
            <a:xfrm>
              <a:off x="2902966" y="2250082"/>
              <a:ext cx="85078" cy="97989"/>
            </a:xfrm>
            <a:custGeom>
              <a:avLst/>
              <a:gdLst/>
              <a:ahLst/>
              <a:cxnLst/>
              <a:rect l="l" t="t" r="r" b="b"/>
              <a:pathLst>
                <a:path w="5324" h="6132" extrusionOk="0">
                  <a:moveTo>
                    <a:pt x="3065" y="1"/>
                  </a:moveTo>
                  <a:lnTo>
                    <a:pt x="0" y="4558"/>
                  </a:lnTo>
                  <a:lnTo>
                    <a:pt x="3307" y="6131"/>
                  </a:lnTo>
                  <a:lnTo>
                    <a:pt x="5324" y="969"/>
                  </a:lnTo>
                  <a:lnTo>
                    <a:pt x="30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2"/>
            <p:cNvSpPr/>
            <p:nvPr/>
          </p:nvSpPr>
          <p:spPr>
            <a:xfrm>
              <a:off x="3304463" y="3733633"/>
              <a:ext cx="131483" cy="92556"/>
            </a:xfrm>
            <a:custGeom>
              <a:avLst/>
              <a:gdLst/>
              <a:ahLst/>
              <a:cxnLst/>
              <a:rect l="l" t="t" r="r" b="b"/>
              <a:pathLst>
                <a:path w="8228" h="5792" extrusionOk="0">
                  <a:moveTo>
                    <a:pt x="6332" y="1"/>
                  </a:moveTo>
                  <a:lnTo>
                    <a:pt x="0" y="1614"/>
                  </a:lnTo>
                  <a:lnTo>
                    <a:pt x="0" y="2985"/>
                  </a:lnTo>
                  <a:cubicBezTo>
                    <a:pt x="0" y="2985"/>
                    <a:pt x="438" y="5791"/>
                    <a:pt x="3807" y="5791"/>
                  </a:cubicBezTo>
                  <a:cubicBezTo>
                    <a:pt x="3982" y="5791"/>
                    <a:pt x="4165" y="5784"/>
                    <a:pt x="4356" y="5768"/>
                  </a:cubicBezTo>
                  <a:cubicBezTo>
                    <a:pt x="8228" y="5445"/>
                    <a:pt x="6776" y="3711"/>
                    <a:pt x="6776" y="3711"/>
                  </a:cubicBezTo>
                  <a:lnTo>
                    <a:pt x="6735" y="3267"/>
                  </a:lnTo>
                  <a:lnTo>
                    <a:pt x="6332" y="1"/>
                  </a:lnTo>
                  <a:close/>
                </a:path>
              </a:pathLst>
            </a:custGeom>
            <a:solidFill>
              <a:srgbClr val="FCB0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2"/>
            <p:cNvSpPr/>
            <p:nvPr/>
          </p:nvSpPr>
          <p:spPr>
            <a:xfrm>
              <a:off x="3240655" y="2665210"/>
              <a:ext cx="365431" cy="1094215"/>
            </a:xfrm>
            <a:custGeom>
              <a:avLst/>
              <a:gdLst/>
              <a:ahLst/>
              <a:cxnLst/>
              <a:rect l="l" t="t" r="r" b="b"/>
              <a:pathLst>
                <a:path w="22868" h="68474" extrusionOk="0">
                  <a:moveTo>
                    <a:pt x="5565" y="0"/>
                  </a:moveTo>
                  <a:cubicBezTo>
                    <a:pt x="3328" y="0"/>
                    <a:pt x="1618" y="1108"/>
                    <a:pt x="1090" y="4109"/>
                  </a:cubicBezTo>
                  <a:cubicBezTo>
                    <a:pt x="767" y="5883"/>
                    <a:pt x="606" y="8666"/>
                    <a:pt x="485" y="12053"/>
                  </a:cubicBezTo>
                  <a:cubicBezTo>
                    <a:pt x="1" y="30685"/>
                    <a:pt x="2300" y="68474"/>
                    <a:pt x="2300" y="68474"/>
                  </a:cubicBezTo>
                  <a:lnTo>
                    <a:pt x="11293" y="68474"/>
                  </a:lnTo>
                  <a:cubicBezTo>
                    <a:pt x="11293" y="68474"/>
                    <a:pt x="10486" y="53270"/>
                    <a:pt x="10486" y="42260"/>
                  </a:cubicBezTo>
                  <a:cubicBezTo>
                    <a:pt x="10446" y="31290"/>
                    <a:pt x="12543" y="21490"/>
                    <a:pt x="12543" y="21490"/>
                  </a:cubicBezTo>
                  <a:cubicBezTo>
                    <a:pt x="12543" y="21490"/>
                    <a:pt x="19480" y="19918"/>
                    <a:pt x="21496" y="17538"/>
                  </a:cubicBezTo>
                  <a:cubicBezTo>
                    <a:pt x="22867" y="15885"/>
                    <a:pt x="22746" y="12255"/>
                    <a:pt x="22545" y="10239"/>
                  </a:cubicBezTo>
                  <a:cubicBezTo>
                    <a:pt x="22464" y="9392"/>
                    <a:pt x="22343" y="8787"/>
                    <a:pt x="22343" y="8787"/>
                  </a:cubicBezTo>
                  <a:cubicBezTo>
                    <a:pt x="22343" y="8787"/>
                    <a:pt x="11866" y="0"/>
                    <a:pt x="5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3248390" y="2665210"/>
              <a:ext cx="352535" cy="200789"/>
            </a:xfrm>
            <a:custGeom>
              <a:avLst/>
              <a:gdLst/>
              <a:ahLst/>
              <a:cxnLst/>
              <a:rect l="l" t="t" r="r" b="b"/>
              <a:pathLst>
                <a:path w="22061" h="12565" extrusionOk="0">
                  <a:moveTo>
                    <a:pt x="5081" y="0"/>
                  </a:moveTo>
                  <a:cubicBezTo>
                    <a:pt x="2844" y="0"/>
                    <a:pt x="1134" y="1108"/>
                    <a:pt x="606" y="4109"/>
                  </a:cubicBezTo>
                  <a:cubicBezTo>
                    <a:pt x="283" y="5883"/>
                    <a:pt x="122" y="8666"/>
                    <a:pt x="1" y="12053"/>
                  </a:cubicBezTo>
                  <a:lnTo>
                    <a:pt x="1695" y="12376"/>
                  </a:lnTo>
                  <a:cubicBezTo>
                    <a:pt x="1695" y="12376"/>
                    <a:pt x="2914" y="12565"/>
                    <a:pt x="5249" y="12565"/>
                  </a:cubicBezTo>
                  <a:cubicBezTo>
                    <a:pt x="8626" y="12565"/>
                    <a:pt x="14335" y="12170"/>
                    <a:pt x="22061" y="10239"/>
                  </a:cubicBezTo>
                  <a:cubicBezTo>
                    <a:pt x="21980" y="9392"/>
                    <a:pt x="21859" y="8787"/>
                    <a:pt x="21859" y="8787"/>
                  </a:cubicBezTo>
                  <a:cubicBezTo>
                    <a:pt x="21859" y="8787"/>
                    <a:pt x="11382" y="0"/>
                    <a:pt x="5081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2"/>
            <p:cNvSpPr/>
            <p:nvPr/>
          </p:nvSpPr>
          <p:spPr>
            <a:xfrm>
              <a:off x="3397915" y="2019634"/>
              <a:ext cx="162421" cy="44217"/>
            </a:xfrm>
            <a:custGeom>
              <a:avLst/>
              <a:gdLst/>
              <a:ahLst/>
              <a:cxnLst/>
              <a:rect l="l" t="t" r="r" b="b"/>
              <a:pathLst>
                <a:path w="10164" h="2767" extrusionOk="0">
                  <a:moveTo>
                    <a:pt x="8552" y="1"/>
                  </a:moveTo>
                  <a:cubicBezTo>
                    <a:pt x="6818" y="1"/>
                    <a:pt x="3751" y="511"/>
                    <a:pt x="2178" y="831"/>
                  </a:cubicBezTo>
                  <a:cubicBezTo>
                    <a:pt x="0" y="1315"/>
                    <a:pt x="766" y="2767"/>
                    <a:pt x="766" y="2767"/>
                  </a:cubicBezTo>
                  <a:lnTo>
                    <a:pt x="9800" y="2767"/>
                  </a:lnTo>
                  <a:cubicBezTo>
                    <a:pt x="9800" y="2767"/>
                    <a:pt x="10163" y="912"/>
                    <a:pt x="9800" y="266"/>
                  </a:cubicBezTo>
                  <a:cubicBezTo>
                    <a:pt x="9688" y="76"/>
                    <a:pt x="9219" y="1"/>
                    <a:pt x="85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2"/>
            <p:cNvSpPr/>
            <p:nvPr/>
          </p:nvSpPr>
          <p:spPr>
            <a:xfrm>
              <a:off x="3566120" y="2058689"/>
              <a:ext cx="290660" cy="493670"/>
            </a:xfrm>
            <a:custGeom>
              <a:avLst/>
              <a:gdLst/>
              <a:ahLst/>
              <a:cxnLst/>
              <a:rect l="l" t="t" r="r" b="b"/>
              <a:pathLst>
                <a:path w="18189" h="30893" extrusionOk="0">
                  <a:moveTo>
                    <a:pt x="0" y="0"/>
                  </a:moveTo>
                  <a:lnTo>
                    <a:pt x="4436" y="15446"/>
                  </a:lnTo>
                  <a:cubicBezTo>
                    <a:pt x="4436" y="15446"/>
                    <a:pt x="7461" y="18431"/>
                    <a:pt x="7864" y="20044"/>
                  </a:cubicBezTo>
                  <a:cubicBezTo>
                    <a:pt x="8268" y="21617"/>
                    <a:pt x="4880" y="24077"/>
                    <a:pt x="4880" y="24077"/>
                  </a:cubicBezTo>
                  <a:lnTo>
                    <a:pt x="9074" y="28715"/>
                  </a:lnTo>
                  <a:lnTo>
                    <a:pt x="11050" y="30892"/>
                  </a:lnTo>
                  <a:cubicBezTo>
                    <a:pt x="11050" y="30892"/>
                    <a:pt x="16979" y="25488"/>
                    <a:pt x="17664" y="21375"/>
                  </a:cubicBezTo>
                  <a:cubicBezTo>
                    <a:pt x="18188" y="18068"/>
                    <a:pt x="17503" y="15971"/>
                    <a:pt x="14156" y="11978"/>
                  </a:cubicBezTo>
                  <a:cubicBezTo>
                    <a:pt x="13309" y="11010"/>
                    <a:pt x="12341" y="9921"/>
                    <a:pt x="11171" y="8671"/>
                  </a:cubicBezTo>
                  <a:cubicBezTo>
                    <a:pt x="5203" y="234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2"/>
            <p:cNvSpPr/>
            <p:nvPr/>
          </p:nvSpPr>
          <p:spPr>
            <a:xfrm>
              <a:off x="3240016" y="2051195"/>
              <a:ext cx="434384" cy="773768"/>
            </a:xfrm>
            <a:custGeom>
              <a:avLst/>
              <a:gdLst/>
              <a:ahLst/>
              <a:cxnLst/>
              <a:rect l="l" t="t" r="r" b="b"/>
              <a:pathLst>
                <a:path w="27183" h="48421" extrusionOk="0">
                  <a:moveTo>
                    <a:pt x="17099" y="1"/>
                  </a:moveTo>
                  <a:cubicBezTo>
                    <a:pt x="9807" y="1"/>
                    <a:pt x="6332" y="2607"/>
                    <a:pt x="6332" y="2607"/>
                  </a:cubicBezTo>
                  <a:cubicBezTo>
                    <a:pt x="6332" y="2607"/>
                    <a:pt x="4759" y="13617"/>
                    <a:pt x="3791" y="20674"/>
                  </a:cubicBezTo>
                  <a:cubicBezTo>
                    <a:pt x="3711" y="21118"/>
                    <a:pt x="3670" y="21642"/>
                    <a:pt x="3590" y="22166"/>
                  </a:cubicBezTo>
                  <a:cubicBezTo>
                    <a:pt x="2824" y="27691"/>
                    <a:pt x="1412" y="37653"/>
                    <a:pt x="605" y="43299"/>
                  </a:cubicBezTo>
                  <a:cubicBezTo>
                    <a:pt x="243" y="45759"/>
                    <a:pt x="41" y="47412"/>
                    <a:pt x="1" y="47574"/>
                  </a:cubicBezTo>
                  <a:cubicBezTo>
                    <a:pt x="1886" y="48387"/>
                    <a:pt x="4415" y="48421"/>
                    <a:pt x="4824" y="48421"/>
                  </a:cubicBezTo>
                  <a:cubicBezTo>
                    <a:pt x="4861" y="48421"/>
                    <a:pt x="4880" y="48421"/>
                    <a:pt x="4880" y="48421"/>
                  </a:cubicBezTo>
                  <a:cubicBezTo>
                    <a:pt x="6453" y="48380"/>
                    <a:pt x="19923" y="47735"/>
                    <a:pt x="22383" y="47211"/>
                  </a:cubicBezTo>
                  <a:cubicBezTo>
                    <a:pt x="23230" y="47049"/>
                    <a:pt x="23795" y="46364"/>
                    <a:pt x="24198" y="45517"/>
                  </a:cubicBezTo>
                  <a:cubicBezTo>
                    <a:pt x="25045" y="43823"/>
                    <a:pt x="25166" y="41524"/>
                    <a:pt x="25166" y="41524"/>
                  </a:cubicBezTo>
                  <a:cubicBezTo>
                    <a:pt x="25166" y="41524"/>
                    <a:pt x="25247" y="40637"/>
                    <a:pt x="25368" y="39105"/>
                  </a:cubicBezTo>
                  <a:cubicBezTo>
                    <a:pt x="25932" y="32168"/>
                    <a:pt x="27182" y="12165"/>
                    <a:pt x="23754" y="3817"/>
                  </a:cubicBezTo>
                  <a:cubicBezTo>
                    <a:pt x="22827" y="1598"/>
                    <a:pt x="20730" y="147"/>
                    <a:pt x="18350" y="26"/>
                  </a:cubicBezTo>
                  <a:cubicBezTo>
                    <a:pt x="17922" y="9"/>
                    <a:pt x="17505" y="1"/>
                    <a:pt x="17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2"/>
            <p:cNvSpPr/>
            <p:nvPr/>
          </p:nvSpPr>
          <p:spPr>
            <a:xfrm>
              <a:off x="2928742" y="2085887"/>
              <a:ext cx="519446" cy="379078"/>
            </a:xfrm>
            <a:custGeom>
              <a:avLst/>
              <a:gdLst/>
              <a:ahLst/>
              <a:cxnLst/>
              <a:rect l="l" t="t" r="r" b="b"/>
              <a:pathLst>
                <a:path w="32506" h="23722" extrusionOk="0">
                  <a:moveTo>
                    <a:pt x="28287" y="1"/>
                  </a:moveTo>
                  <a:cubicBezTo>
                    <a:pt x="27577" y="1"/>
                    <a:pt x="26756" y="135"/>
                    <a:pt x="25811" y="436"/>
                  </a:cubicBezTo>
                  <a:cubicBezTo>
                    <a:pt x="25811" y="436"/>
                    <a:pt x="18118" y="13809"/>
                    <a:pt x="13253" y="13809"/>
                  </a:cubicBezTo>
                  <a:cubicBezTo>
                    <a:pt x="12965" y="13809"/>
                    <a:pt x="12688" y="13763"/>
                    <a:pt x="12422" y="13664"/>
                  </a:cubicBezTo>
                  <a:cubicBezTo>
                    <a:pt x="7663" y="11889"/>
                    <a:pt x="3872" y="10236"/>
                    <a:pt x="3872" y="10236"/>
                  </a:cubicBezTo>
                  <a:lnTo>
                    <a:pt x="525" y="15841"/>
                  </a:lnTo>
                  <a:lnTo>
                    <a:pt x="1" y="16729"/>
                  </a:lnTo>
                  <a:cubicBezTo>
                    <a:pt x="1" y="16729"/>
                    <a:pt x="9683" y="23721"/>
                    <a:pt x="15819" y="23721"/>
                  </a:cubicBezTo>
                  <a:cubicBezTo>
                    <a:pt x="16610" y="23721"/>
                    <a:pt x="17342" y="23605"/>
                    <a:pt x="17987" y="23343"/>
                  </a:cubicBezTo>
                  <a:cubicBezTo>
                    <a:pt x="19439" y="22778"/>
                    <a:pt x="21052" y="21528"/>
                    <a:pt x="22666" y="20036"/>
                  </a:cubicBezTo>
                  <a:cubicBezTo>
                    <a:pt x="22666" y="20036"/>
                    <a:pt x="22706" y="19995"/>
                    <a:pt x="22706" y="19995"/>
                  </a:cubicBezTo>
                  <a:cubicBezTo>
                    <a:pt x="25690" y="17213"/>
                    <a:pt x="28675" y="13462"/>
                    <a:pt x="30368" y="11204"/>
                  </a:cubicBezTo>
                  <a:cubicBezTo>
                    <a:pt x="31498" y="9631"/>
                    <a:pt x="32506" y="7372"/>
                    <a:pt x="32506" y="5437"/>
                  </a:cubicBezTo>
                  <a:cubicBezTo>
                    <a:pt x="32506" y="2882"/>
                    <a:pt x="31578" y="1"/>
                    <a:pt x="282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2"/>
            <p:cNvSpPr/>
            <p:nvPr/>
          </p:nvSpPr>
          <p:spPr>
            <a:xfrm>
              <a:off x="3151087" y="3778649"/>
              <a:ext cx="279698" cy="125139"/>
            </a:xfrm>
            <a:custGeom>
              <a:avLst/>
              <a:gdLst/>
              <a:ahLst/>
              <a:cxnLst/>
              <a:rect l="l" t="t" r="r" b="b"/>
              <a:pathLst>
                <a:path w="17503" h="7831" extrusionOk="0">
                  <a:moveTo>
                    <a:pt x="9650" y="1"/>
                  </a:moveTo>
                  <a:cubicBezTo>
                    <a:pt x="9081" y="1"/>
                    <a:pt x="8711" y="450"/>
                    <a:pt x="8711" y="450"/>
                  </a:cubicBezTo>
                  <a:cubicBezTo>
                    <a:pt x="8631" y="2104"/>
                    <a:pt x="1654" y="4886"/>
                    <a:pt x="847" y="6016"/>
                  </a:cubicBezTo>
                  <a:cubicBezTo>
                    <a:pt x="0" y="7185"/>
                    <a:pt x="4194" y="7830"/>
                    <a:pt x="6574" y="7830"/>
                  </a:cubicBezTo>
                  <a:cubicBezTo>
                    <a:pt x="8953" y="7830"/>
                    <a:pt x="13752" y="6822"/>
                    <a:pt x="15486" y="6822"/>
                  </a:cubicBezTo>
                  <a:cubicBezTo>
                    <a:pt x="17221" y="6822"/>
                    <a:pt x="17503" y="5209"/>
                    <a:pt x="17503" y="5209"/>
                  </a:cubicBezTo>
                  <a:lnTo>
                    <a:pt x="17261" y="1983"/>
                  </a:lnTo>
                  <a:cubicBezTo>
                    <a:pt x="17180" y="1337"/>
                    <a:pt x="16656" y="854"/>
                    <a:pt x="16051" y="854"/>
                  </a:cubicBezTo>
                  <a:cubicBezTo>
                    <a:pt x="14035" y="854"/>
                    <a:pt x="10687" y="370"/>
                    <a:pt x="10082" y="87"/>
                  </a:cubicBezTo>
                  <a:cubicBezTo>
                    <a:pt x="9929" y="26"/>
                    <a:pt x="9784" y="1"/>
                    <a:pt x="96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2"/>
            <p:cNvSpPr/>
            <p:nvPr/>
          </p:nvSpPr>
          <p:spPr>
            <a:xfrm>
              <a:off x="2928742" y="2339027"/>
              <a:ext cx="362203" cy="125938"/>
            </a:xfrm>
            <a:custGeom>
              <a:avLst/>
              <a:gdLst/>
              <a:ahLst/>
              <a:cxnLst/>
              <a:rect l="l" t="t" r="r" b="b"/>
              <a:pathLst>
                <a:path w="22666" h="7881" extrusionOk="0">
                  <a:moveTo>
                    <a:pt x="525" y="0"/>
                  </a:moveTo>
                  <a:lnTo>
                    <a:pt x="1" y="888"/>
                  </a:lnTo>
                  <a:cubicBezTo>
                    <a:pt x="1" y="888"/>
                    <a:pt x="9683" y="7880"/>
                    <a:pt x="15819" y="7880"/>
                  </a:cubicBezTo>
                  <a:cubicBezTo>
                    <a:pt x="16610" y="7880"/>
                    <a:pt x="17342" y="7764"/>
                    <a:pt x="17987" y="7502"/>
                  </a:cubicBezTo>
                  <a:cubicBezTo>
                    <a:pt x="19439" y="6937"/>
                    <a:pt x="21052" y="5687"/>
                    <a:pt x="22666" y="4195"/>
                  </a:cubicBezTo>
                  <a:lnTo>
                    <a:pt x="22666" y="4195"/>
                  </a:lnTo>
                  <a:cubicBezTo>
                    <a:pt x="22334" y="4460"/>
                    <a:pt x="20503" y="5870"/>
                    <a:pt x="16298" y="5870"/>
                  </a:cubicBezTo>
                  <a:cubicBezTo>
                    <a:pt x="15389" y="5870"/>
                    <a:pt x="14369" y="5804"/>
                    <a:pt x="13229" y="5646"/>
                  </a:cubicBezTo>
                  <a:cubicBezTo>
                    <a:pt x="6211" y="4759"/>
                    <a:pt x="525" y="0"/>
                    <a:pt x="525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2"/>
            <p:cNvSpPr/>
            <p:nvPr/>
          </p:nvSpPr>
          <p:spPr>
            <a:xfrm>
              <a:off x="3711123" y="2250082"/>
              <a:ext cx="145658" cy="302278"/>
            </a:xfrm>
            <a:custGeom>
              <a:avLst/>
              <a:gdLst/>
              <a:ahLst/>
              <a:cxnLst/>
              <a:rect l="l" t="t" r="r" b="b"/>
              <a:pathLst>
                <a:path w="9115" h="18916" extrusionOk="0">
                  <a:moveTo>
                    <a:pt x="5082" y="1"/>
                  </a:moveTo>
                  <a:cubicBezTo>
                    <a:pt x="5243" y="324"/>
                    <a:pt x="8832" y="7099"/>
                    <a:pt x="5082" y="11414"/>
                  </a:cubicBezTo>
                  <a:cubicBezTo>
                    <a:pt x="2984" y="13794"/>
                    <a:pt x="1210" y="15608"/>
                    <a:pt x="0" y="16738"/>
                  </a:cubicBezTo>
                  <a:lnTo>
                    <a:pt x="1976" y="18915"/>
                  </a:lnTo>
                  <a:cubicBezTo>
                    <a:pt x="1976" y="18915"/>
                    <a:pt x="7905" y="13511"/>
                    <a:pt x="8590" y="9398"/>
                  </a:cubicBezTo>
                  <a:cubicBezTo>
                    <a:pt x="9114" y="6091"/>
                    <a:pt x="8429" y="3994"/>
                    <a:pt x="5082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2"/>
            <p:cNvSpPr/>
            <p:nvPr/>
          </p:nvSpPr>
          <p:spPr>
            <a:xfrm>
              <a:off x="3316065" y="1773830"/>
              <a:ext cx="146952" cy="108808"/>
            </a:xfrm>
            <a:custGeom>
              <a:avLst/>
              <a:gdLst/>
              <a:ahLst/>
              <a:cxnLst/>
              <a:rect l="l" t="t" r="r" b="b"/>
              <a:pathLst>
                <a:path w="9196" h="6809" extrusionOk="0">
                  <a:moveTo>
                    <a:pt x="2420" y="1"/>
                  </a:moveTo>
                  <a:cubicBezTo>
                    <a:pt x="1291" y="606"/>
                    <a:pt x="525" y="1654"/>
                    <a:pt x="0" y="2945"/>
                  </a:cubicBezTo>
                  <a:cubicBezTo>
                    <a:pt x="0" y="2945"/>
                    <a:pt x="2026" y="3477"/>
                    <a:pt x="3791" y="3477"/>
                  </a:cubicBezTo>
                  <a:cubicBezTo>
                    <a:pt x="4253" y="3477"/>
                    <a:pt x="4697" y="3440"/>
                    <a:pt x="5082" y="3348"/>
                  </a:cubicBezTo>
                  <a:cubicBezTo>
                    <a:pt x="5082" y="3348"/>
                    <a:pt x="5929" y="6090"/>
                    <a:pt x="7018" y="6736"/>
                  </a:cubicBezTo>
                  <a:cubicBezTo>
                    <a:pt x="7104" y="6785"/>
                    <a:pt x="7186" y="6808"/>
                    <a:pt x="7265" y="6808"/>
                  </a:cubicBezTo>
                  <a:cubicBezTo>
                    <a:pt x="8149" y="6808"/>
                    <a:pt x="8590" y="3953"/>
                    <a:pt x="8590" y="3953"/>
                  </a:cubicBezTo>
                  <a:cubicBezTo>
                    <a:pt x="8590" y="3953"/>
                    <a:pt x="9074" y="2380"/>
                    <a:pt x="9155" y="1533"/>
                  </a:cubicBezTo>
                  <a:cubicBezTo>
                    <a:pt x="9195" y="1251"/>
                    <a:pt x="9155" y="1049"/>
                    <a:pt x="9074" y="1009"/>
                  </a:cubicBezTo>
                  <a:cubicBezTo>
                    <a:pt x="8994" y="969"/>
                    <a:pt x="8711" y="888"/>
                    <a:pt x="8348" y="807"/>
                  </a:cubicBezTo>
                  <a:cubicBezTo>
                    <a:pt x="7139" y="525"/>
                    <a:pt x="4921" y="122"/>
                    <a:pt x="4558" y="81"/>
                  </a:cubicBezTo>
                  <a:cubicBezTo>
                    <a:pt x="4356" y="1"/>
                    <a:pt x="3307" y="1"/>
                    <a:pt x="2420" y="1"/>
                  </a:cubicBezTo>
                  <a:close/>
                </a:path>
              </a:pathLst>
            </a:custGeom>
            <a:solidFill>
              <a:srgbClr val="ED9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2"/>
            <p:cNvSpPr/>
            <p:nvPr/>
          </p:nvSpPr>
          <p:spPr>
            <a:xfrm>
              <a:off x="3213106" y="1631272"/>
              <a:ext cx="363976" cy="339783"/>
            </a:xfrm>
            <a:custGeom>
              <a:avLst/>
              <a:gdLst/>
              <a:ahLst/>
              <a:cxnLst/>
              <a:rect l="l" t="t" r="r" b="b"/>
              <a:pathLst>
                <a:path w="22777" h="21263" extrusionOk="0">
                  <a:moveTo>
                    <a:pt x="10217" y="1"/>
                  </a:moveTo>
                  <a:cubicBezTo>
                    <a:pt x="8769" y="1"/>
                    <a:pt x="8950" y="3347"/>
                    <a:pt x="8984" y="3760"/>
                  </a:cubicBezTo>
                  <a:cubicBezTo>
                    <a:pt x="8910" y="3353"/>
                    <a:pt x="8327" y="334"/>
                    <a:pt x="6023" y="334"/>
                  </a:cubicBezTo>
                  <a:cubicBezTo>
                    <a:pt x="5814" y="334"/>
                    <a:pt x="5592" y="359"/>
                    <a:pt x="5354" y="412"/>
                  </a:cubicBezTo>
                  <a:cubicBezTo>
                    <a:pt x="2330" y="1058"/>
                    <a:pt x="5072" y="5292"/>
                    <a:pt x="5153" y="5655"/>
                  </a:cubicBezTo>
                  <a:cubicBezTo>
                    <a:pt x="5164" y="5702"/>
                    <a:pt x="5153" y="5723"/>
                    <a:pt x="5120" y="5723"/>
                  </a:cubicBezTo>
                  <a:cubicBezTo>
                    <a:pt x="4923" y="5723"/>
                    <a:pt x="3941" y="4969"/>
                    <a:pt x="2249" y="4244"/>
                  </a:cubicBezTo>
                  <a:cubicBezTo>
                    <a:pt x="1988" y="4135"/>
                    <a:pt x="1744" y="4084"/>
                    <a:pt x="1524" y="4084"/>
                  </a:cubicBezTo>
                  <a:cubicBezTo>
                    <a:pt x="517" y="4084"/>
                    <a:pt x="0" y="5156"/>
                    <a:pt x="596" y="6744"/>
                  </a:cubicBezTo>
                  <a:cubicBezTo>
                    <a:pt x="878" y="7430"/>
                    <a:pt x="1402" y="8277"/>
                    <a:pt x="2249" y="9164"/>
                  </a:cubicBezTo>
                  <a:cubicBezTo>
                    <a:pt x="4266" y="11315"/>
                    <a:pt x="8200" y="11673"/>
                    <a:pt x="10599" y="11673"/>
                  </a:cubicBezTo>
                  <a:cubicBezTo>
                    <a:pt x="11798" y="11673"/>
                    <a:pt x="12614" y="11584"/>
                    <a:pt x="12614" y="11584"/>
                  </a:cubicBezTo>
                  <a:lnTo>
                    <a:pt x="12614" y="11584"/>
                  </a:lnTo>
                  <a:cubicBezTo>
                    <a:pt x="12614" y="11584"/>
                    <a:pt x="12291" y="12632"/>
                    <a:pt x="12896" y="13761"/>
                  </a:cubicBezTo>
                  <a:cubicBezTo>
                    <a:pt x="13501" y="14890"/>
                    <a:pt x="13824" y="16342"/>
                    <a:pt x="13824" y="16342"/>
                  </a:cubicBezTo>
                  <a:lnTo>
                    <a:pt x="13824" y="16665"/>
                  </a:lnTo>
                  <a:cubicBezTo>
                    <a:pt x="14267" y="20779"/>
                    <a:pt x="17332" y="21262"/>
                    <a:pt x="18139" y="21262"/>
                  </a:cubicBezTo>
                  <a:cubicBezTo>
                    <a:pt x="19349" y="21222"/>
                    <a:pt x="21405" y="20658"/>
                    <a:pt x="22535" y="15011"/>
                  </a:cubicBezTo>
                  <a:cubicBezTo>
                    <a:pt x="22777" y="13882"/>
                    <a:pt x="22777" y="12914"/>
                    <a:pt x="22575" y="12067"/>
                  </a:cubicBezTo>
                  <a:cubicBezTo>
                    <a:pt x="21809" y="8841"/>
                    <a:pt x="18381" y="7793"/>
                    <a:pt x="16082" y="6946"/>
                  </a:cubicBezTo>
                  <a:cubicBezTo>
                    <a:pt x="13178" y="5897"/>
                    <a:pt x="13622" y="1985"/>
                    <a:pt x="11122" y="332"/>
                  </a:cubicBezTo>
                  <a:cubicBezTo>
                    <a:pt x="10766" y="100"/>
                    <a:pt x="10467" y="1"/>
                    <a:pt x="10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2"/>
            <p:cNvSpPr/>
            <p:nvPr/>
          </p:nvSpPr>
          <p:spPr>
            <a:xfrm>
              <a:off x="3418529" y="1871787"/>
              <a:ext cx="63169" cy="63185"/>
            </a:xfrm>
            <a:custGeom>
              <a:avLst/>
              <a:gdLst/>
              <a:ahLst/>
              <a:cxnLst/>
              <a:rect l="l" t="t" r="r" b="b"/>
              <a:pathLst>
                <a:path w="3953" h="3954" extrusionOk="0">
                  <a:moveTo>
                    <a:pt x="1977" y="1"/>
                  </a:moveTo>
                  <a:cubicBezTo>
                    <a:pt x="888" y="1"/>
                    <a:pt x="1" y="888"/>
                    <a:pt x="1" y="1977"/>
                  </a:cubicBezTo>
                  <a:cubicBezTo>
                    <a:pt x="1" y="3066"/>
                    <a:pt x="888" y="3953"/>
                    <a:pt x="1977" y="3953"/>
                  </a:cubicBezTo>
                  <a:cubicBezTo>
                    <a:pt x="3066" y="3953"/>
                    <a:pt x="3953" y="3066"/>
                    <a:pt x="3953" y="1977"/>
                  </a:cubicBezTo>
                  <a:cubicBezTo>
                    <a:pt x="3953" y="888"/>
                    <a:pt x="3066" y="1"/>
                    <a:pt x="1977" y="1"/>
                  </a:cubicBezTo>
                  <a:close/>
                </a:path>
              </a:pathLst>
            </a:custGeom>
            <a:solidFill>
              <a:srgbClr val="FF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3919525" y="839428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2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0" name="Google Shape;360;p34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256681" y="541405"/>
            <a:ext cx="448157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What we ‘ll cover</a:t>
            </a:r>
            <a:endParaRPr dirty="0"/>
          </a:p>
        </p:txBody>
      </p:sp>
      <p:sp>
        <p:nvSpPr>
          <p:cNvPr id="367" name="Google Shape;367;p35"/>
          <p:cNvSpPr txBox="1">
            <a:spLocks noGrp="1"/>
          </p:cNvSpPr>
          <p:nvPr>
            <p:ph type="subTitle" idx="1"/>
          </p:nvPr>
        </p:nvSpPr>
        <p:spPr>
          <a:xfrm>
            <a:off x="79023" y="1140974"/>
            <a:ext cx="8942127" cy="3522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Objective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Compare performance between Virtual Machines and Docker containers</a:t>
            </a:r>
          </a:p>
          <a:p>
            <a:endParaRPr lang="en-GB" sz="2000" b="1" dirty="0" smtClean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Metrics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Evaluated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CPU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Memory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Disk I/O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Network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0F6FC"/>
                </a:solidFill>
                <a:latin typeface="-apple-system"/>
              </a:rPr>
              <a:t>HPC (High-Performance Computing) </a:t>
            </a:r>
            <a:r>
              <a:rPr lang="en-GB" sz="2000" dirty="0" smtClean="0">
                <a:solidFill>
                  <a:srgbClr val="F0F6FC"/>
                </a:solidFill>
                <a:latin typeface="-apple-system"/>
              </a:rPr>
              <a:t>Capabilities</a:t>
            </a:r>
          </a:p>
          <a:p>
            <a:pPr marL="139700" indent="0"/>
            <a:endParaRPr lang="en-GB" sz="2000" dirty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Environment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3-node cluster (Master, Node01, Node02) for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VMs and three containers</a:t>
            </a: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FDFF5C">
              <a:alpha val="45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31225" y="2778400"/>
            <a:ext cx="80697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Environment</a:t>
            </a:r>
            <a:r>
              <a:rPr lang="fr-FR" dirty="0"/>
              <a:t> Setup </a:t>
            </a:r>
          </a:p>
        </p:txBody>
      </p:sp>
      <p:sp>
        <p:nvSpPr>
          <p:cNvPr id="385" name="Google Shape;385;p37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86" name="Google Shape;386;p37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02</a:t>
            </a:r>
            <a:endParaRPr b="1">
              <a:solidFill>
                <a:schemeClr val="accent3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193502"/>
            <a:ext cx="4885185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Environment Setup - VMs</a:t>
            </a:r>
          </a:p>
        </p:txBody>
      </p:sp>
      <p:sp>
        <p:nvSpPr>
          <p:cNvPr id="377" name="Google Shape;377;p36"/>
          <p:cNvSpPr/>
          <p:nvPr/>
        </p:nvSpPr>
        <p:spPr>
          <a:xfrm>
            <a:off x="1364119" y="38474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192" y="657602"/>
            <a:ext cx="826058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B0F0"/>
                </a:solidFill>
                <a:latin typeface="-apple-system"/>
              </a:rPr>
              <a:t>VM </a:t>
            </a:r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Specifications</a:t>
            </a:r>
            <a:r>
              <a:rPr lang="en-GB" sz="2000" dirty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Ubuntu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24.04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LTS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2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CPUs, 2GB RAM, 30GB storage per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VM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Internal 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network with static </a:t>
            </a:r>
            <a:r>
              <a:rPr lang="en-GB" sz="1800" dirty="0" err="1" smtClean="0">
                <a:solidFill>
                  <a:srgbClr val="F0F6FC"/>
                </a:solidFill>
                <a:latin typeface="-apple-system"/>
              </a:rPr>
              <a:t>Ips</a:t>
            </a: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Master: 192.168.56.1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Node01: 192.168.56.2</a:t>
            </a:r>
          </a:p>
          <a:p>
            <a:pPr marL="742950" lvl="1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Node02: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192.168.56.3</a:t>
            </a:r>
          </a:p>
          <a:p>
            <a:pPr marL="7429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800" dirty="0" smtClean="0">
              <a:solidFill>
                <a:srgbClr val="F0F6FC"/>
              </a:solidFill>
              <a:latin typeface="-apple-system"/>
            </a:endParaRPr>
          </a:p>
          <a:p>
            <a:pPr marL="285750" lvl="1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800" b="1" dirty="0">
                <a:solidFill>
                  <a:schemeClr val="bg1"/>
                </a:solidFill>
              </a:rPr>
              <a:t>SSH Access:</a:t>
            </a:r>
            <a:r>
              <a:rPr lang="en-GB" sz="1800" dirty="0">
                <a:solidFill>
                  <a:schemeClr val="bg1"/>
                </a:solidFill>
              </a:rPr>
              <a:t> Port forwarding </a:t>
            </a:r>
            <a:r>
              <a:rPr lang="en-GB" sz="1800" dirty="0" smtClean="0">
                <a:solidFill>
                  <a:schemeClr val="bg1"/>
                </a:solidFill>
              </a:rPr>
              <a:t>enabled</a:t>
            </a:r>
          </a:p>
          <a:p>
            <a:pPr marL="285750" lvl="8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master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3022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22 </a:t>
            </a:r>
          </a:p>
          <a:p>
            <a:pPr marL="285750" lvl="7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node01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4022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22 </a:t>
            </a:r>
          </a:p>
          <a:p>
            <a:pPr marL="285750" lvl="7" indent="-285750" algn="ctr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node02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Host IP 127.0.0.1 -&gt; Port 5022 → </a:t>
            </a:r>
            <a:r>
              <a:rPr lang="fr-FR" sz="18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Guest</a:t>
            </a:r>
            <a:r>
              <a:rPr lang="fr-FR" sz="1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Port </a:t>
            </a:r>
            <a:r>
              <a:rPr lang="fr-FR" sz="18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22</a:t>
            </a:r>
            <a:endParaRPr lang="en-GB" sz="1800" dirty="0">
              <a:solidFill>
                <a:schemeClr val="bg1"/>
              </a:solidFill>
            </a:endParaRPr>
          </a:p>
          <a:p>
            <a:pPr marL="457200" lvl="1"/>
            <a:endParaRPr lang="en-GB" dirty="0" smtClean="0">
              <a:solidFill>
                <a:srgbClr val="F0F6FC"/>
              </a:solidFill>
              <a:latin typeface="-apple-system"/>
            </a:endParaRPr>
          </a:p>
        </p:txBody>
      </p:sp>
      <p:pic>
        <p:nvPicPr>
          <p:cNvPr id="2052" name="Picture 4" descr="Virtual Machine | Microsoft Azure Mo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572" y="65760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0" y="193502"/>
            <a:ext cx="6457244" cy="4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Environment Setup -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Containers</a:t>
            </a:r>
            <a:endParaRPr lang="en-GB" b="1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1364119" y="3847496"/>
            <a:ext cx="2503063" cy="190391"/>
          </a:xfrm>
          <a:custGeom>
            <a:avLst/>
            <a:gdLst/>
            <a:ahLst/>
            <a:cxnLst/>
            <a:rect l="l" t="t" r="r" b="b"/>
            <a:pathLst>
              <a:path w="48115" h="13036" extrusionOk="0">
                <a:moveTo>
                  <a:pt x="24040" y="1"/>
                </a:moveTo>
                <a:cubicBezTo>
                  <a:pt x="10765" y="1"/>
                  <a:pt x="1" y="2924"/>
                  <a:pt x="1" y="6501"/>
                </a:cubicBezTo>
                <a:cubicBezTo>
                  <a:pt x="1" y="10112"/>
                  <a:pt x="10765" y="13035"/>
                  <a:pt x="24040" y="13035"/>
                </a:cubicBezTo>
                <a:cubicBezTo>
                  <a:pt x="37350" y="13035"/>
                  <a:pt x="48115" y="10112"/>
                  <a:pt x="48115" y="6501"/>
                </a:cubicBezTo>
                <a:cubicBezTo>
                  <a:pt x="48115" y="2924"/>
                  <a:pt x="37350" y="1"/>
                  <a:pt x="2404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93191" y="1507521"/>
            <a:ext cx="6364053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</a:rPr>
              <a:t>Container Specifications</a:t>
            </a:r>
            <a:r>
              <a:rPr lang="en-GB" sz="2000" dirty="0" smtClean="0">
                <a:solidFill>
                  <a:srgbClr val="00B0F0"/>
                </a:solidFill>
              </a:rPr>
              <a:t>:</a:t>
            </a:r>
          </a:p>
          <a:p>
            <a:endParaRPr lang="en-GB" sz="1500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bg1"/>
                </a:solidFill>
              </a:rPr>
              <a:t>2 </a:t>
            </a:r>
            <a:r>
              <a:rPr lang="en-GB" sz="1800" dirty="0">
                <a:solidFill>
                  <a:schemeClr val="bg1"/>
                </a:solidFill>
              </a:rPr>
              <a:t>CPUs, 2GB RAM per container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</a:rPr>
              <a:t>Docker bridge network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 smtClean="0">
                <a:solidFill>
                  <a:schemeClr val="bg1"/>
                </a:solidFill>
              </a:rPr>
              <a:t>Containers: </a:t>
            </a:r>
            <a:r>
              <a:rPr lang="en-GB" sz="1800" dirty="0">
                <a:solidFill>
                  <a:schemeClr val="bg1"/>
                </a:solidFill>
              </a:rPr>
              <a:t>Master, Node01, </a:t>
            </a:r>
            <a:r>
              <a:rPr lang="en-GB" sz="1800" dirty="0" smtClean="0">
                <a:solidFill>
                  <a:schemeClr val="bg1"/>
                </a:solidFill>
              </a:rPr>
              <a:t>Node02</a:t>
            </a: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docker&quot; Icon - Download for free – Icondu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747" y="1120445"/>
            <a:ext cx="2613876" cy="223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50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/>
          <p:nvPr/>
        </p:nvSpPr>
        <p:spPr>
          <a:xfrm>
            <a:off x="3919249" y="839428"/>
            <a:ext cx="1304400" cy="130440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60874" y="2587884"/>
            <a:ext cx="902115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 smtClean="0"/>
              <a:t>Performance </a:t>
            </a:r>
            <a:r>
              <a:rPr lang="en-GB" dirty="0"/>
              <a:t>Testing Methodology</a:t>
            </a:r>
            <a:br>
              <a:rPr lang="en-GB" dirty="0"/>
            </a:br>
            <a:endParaRPr lang="en-GB" b="1" dirty="0"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title" idx="2"/>
          </p:nvPr>
        </p:nvSpPr>
        <p:spPr>
          <a:xfrm>
            <a:off x="3987499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CFFF8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03</a:t>
            </a:r>
            <a:endParaRPr b="1">
              <a:solidFill>
                <a:srgbClr val="5CFFF8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6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75" name="Google Shape;375;p36"/>
          <p:cNvSpPr txBox="1">
            <a:spLocks noGrp="1"/>
          </p:cNvSpPr>
          <p:nvPr>
            <p:ph type="title"/>
          </p:nvPr>
        </p:nvSpPr>
        <p:spPr>
          <a:xfrm>
            <a:off x="164828" y="191911"/>
            <a:ext cx="6506905" cy="6112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b="1" dirty="0">
                <a:solidFill>
                  <a:srgbClr val="F0F6FC"/>
                </a:solidFill>
                <a:latin typeface="-apple-system"/>
              </a:rPr>
              <a:t>Tools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Used</a:t>
            </a:r>
            <a:r>
              <a:rPr lang="en-GB" dirty="0" smtClean="0">
                <a:solidFill>
                  <a:srgbClr val="F0F6FC"/>
                </a:solidFill>
                <a:latin typeface="-apple-system"/>
              </a:rPr>
              <a:t> &amp; </a:t>
            </a:r>
            <a:r>
              <a:rPr lang="en-GB" b="1" dirty="0">
                <a:solidFill>
                  <a:srgbClr val="F0F6FC"/>
                </a:solidFill>
                <a:latin typeface="-apple-system"/>
              </a:rPr>
              <a:t>Testing </a:t>
            </a:r>
            <a:r>
              <a:rPr lang="en-GB" b="1" dirty="0" smtClean="0">
                <a:solidFill>
                  <a:srgbClr val="F0F6FC"/>
                </a:solidFill>
                <a:latin typeface="-apple-system"/>
              </a:rPr>
              <a:t>Approach</a:t>
            </a:r>
            <a:endParaRPr lang="en-GB" dirty="0">
              <a:solidFill>
                <a:srgbClr val="F0F6FC"/>
              </a:solidFill>
              <a:latin typeface="-apple-system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28" y="803205"/>
            <a:ext cx="730841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Tools Used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dirty="0">
              <a:solidFill>
                <a:srgbClr val="00B0F0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CPU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stress-ng, HPC Challenge (HPCC)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Memory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sysbench, STREAM benchmark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Disk I/O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IOZone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Network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iperf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b="1" dirty="0">
                <a:solidFill>
                  <a:srgbClr val="F0F6FC"/>
                </a:solidFill>
                <a:latin typeface="-apple-system"/>
              </a:rPr>
              <a:t>HPC</a:t>
            </a:r>
            <a:r>
              <a:rPr lang="en-GB" sz="1800" dirty="0">
                <a:solidFill>
                  <a:srgbClr val="F0F6FC"/>
                </a:solidFill>
                <a:latin typeface="-apple-system"/>
              </a:rPr>
              <a:t>: HPC Challenge benchmark </a:t>
            </a:r>
            <a:r>
              <a:rPr lang="en-GB" sz="1800" dirty="0" smtClean="0">
                <a:solidFill>
                  <a:srgbClr val="F0F6FC"/>
                </a:solidFill>
                <a:latin typeface="-apple-system"/>
              </a:rPr>
              <a:t>suite</a:t>
            </a:r>
          </a:p>
          <a:p>
            <a:pPr>
              <a:buClr>
                <a:schemeClr val="bg1"/>
              </a:buClr>
            </a:pPr>
            <a:endParaRPr lang="en-GB" sz="1800" dirty="0">
              <a:solidFill>
                <a:srgbClr val="F0F6FC"/>
              </a:solidFill>
              <a:latin typeface="-apple-system"/>
            </a:endParaRPr>
          </a:p>
          <a:p>
            <a:r>
              <a:rPr lang="en-GB" sz="2000" b="1" dirty="0">
                <a:solidFill>
                  <a:srgbClr val="00B0F0"/>
                </a:solidFill>
                <a:latin typeface="-apple-system"/>
              </a:rPr>
              <a:t>Testing Approach</a:t>
            </a:r>
            <a:r>
              <a:rPr lang="en-GB" sz="2000" dirty="0" smtClean="0">
                <a:solidFill>
                  <a:srgbClr val="00B0F0"/>
                </a:solidFill>
                <a:latin typeface="-apple-system"/>
              </a:rPr>
              <a:t>:</a:t>
            </a:r>
          </a:p>
          <a:p>
            <a:endParaRPr lang="en-GB" sz="2000" dirty="0">
              <a:solidFill>
                <a:srgbClr val="00B0F0"/>
              </a:solidFill>
              <a:latin typeface="-apple-system"/>
            </a:endParaRP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Identical parameters across both environments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Multiple test runs for consistency</a:t>
            </a:r>
          </a:p>
          <a:p>
            <a: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rgbClr val="F0F6FC"/>
                </a:solidFill>
                <a:latin typeface="-apple-system"/>
              </a:rPr>
              <a:t>Comprehensive metrics collection</a:t>
            </a:r>
          </a:p>
        </p:txBody>
      </p:sp>
    </p:spTree>
    <p:extLst>
      <p:ext uri="{BB962C8B-B14F-4D97-AF65-F5344CB8AC3E}">
        <p14:creationId xmlns:p14="http://schemas.microsoft.com/office/powerpoint/2010/main" val="36311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775</Words>
  <Application>Microsoft Office PowerPoint</Application>
  <PresentationFormat>On-screen Show (16:9)</PresentationFormat>
  <Paragraphs>253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Montserrat ExtraBold</vt:lpstr>
      <vt:lpstr>Arial</vt:lpstr>
      <vt:lpstr>Barlow Semi Condensed Medium</vt:lpstr>
      <vt:lpstr>Roboto Condensed Light</vt:lpstr>
      <vt:lpstr>-apple-system</vt:lpstr>
      <vt:lpstr>Barlow Semi Condensed</vt:lpstr>
      <vt:lpstr>Courier New</vt:lpstr>
      <vt:lpstr>Awesome Augmented Reality App Pitch Deck by Slidesgo</vt:lpstr>
      <vt:lpstr>Microsoft Word Document</vt:lpstr>
      <vt:lpstr>Cloud Computing Performance Testing</vt:lpstr>
      <vt:lpstr>Introduction</vt:lpstr>
      <vt:lpstr>Introduction </vt:lpstr>
      <vt:lpstr>What we ‘ll cover</vt:lpstr>
      <vt:lpstr>Environment Setup </vt:lpstr>
      <vt:lpstr>Environment Setup - VMs</vt:lpstr>
      <vt:lpstr>Environment Setup - Containers</vt:lpstr>
      <vt:lpstr>Performance Testing Methodology </vt:lpstr>
      <vt:lpstr>Tools Used &amp; Testing Approach</vt:lpstr>
      <vt:lpstr>CPU Performance Results</vt:lpstr>
      <vt:lpstr>Memory Performance Results</vt:lpstr>
      <vt:lpstr>Disk I/O Performance Results</vt:lpstr>
      <vt:lpstr>Network Performance Results</vt:lpstr>
      <vt:lpstr>HPC Performance Results</vt:lpstr>
      <vt:lpstr>Results &amp; Analysis</vt:lpstr>
      <vt:lpstr>Performance Comparison Summary</vt:lpstr>
      <vt:lpstr> Conclusion </vt:lpstr>
      <vt:lpstr>PowerPoint Presentation</vt:lpstr>
      <vt:lpstr>PowerPoint Presentation</vt:lpstr>
      <vt:lpstr>Problems Faced and Solutions</vt:lpstr>
      <vt:lpstr>HPL Benchmark Failure</vt:lpstr>
      <vt:lpstr>SSH Access to VMs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Performance Testing</dc:title>
  <cp:lastModifiedBy>Maher</cp:lastModifiedBy>
  <cp:revision>43</cp:revision>
  <dcterms:modified xsi:type="dcterms:W3CDTF">2025-03-28T06:00:46Z</dcterms:modified>
</cp:coreProperties>
</file>