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0" d="100"/>
          <a:sy n="80" d="100"/>
        </p:scale>
        <p:origin x="7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38356115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F3FBC2-D0CE-4F09-ABE5-BCD8CB186E43}"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111139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366345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2585949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211487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1599900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4209399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83313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66744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291763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F3FBC2-D0CE-4F09-ABE5-BCD8CB186E43}"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414411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3FBC2-D0CE-4F09-ABE5-BCD8CB186E43}"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128738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3FBC2-D0CE-4F09-ABE5-BCD8CB186E43}"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242569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F3FBC2-D0CE-4F09-ABE5-BCD8CB186E43}"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81331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5F3FBC2-D0CE-4F09-ABE5-BCD8CB186E43}"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8381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F3FBC2-D0CE-4F09-ABE5-BCD8CB186E43}"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66103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F3FBC2-D0CE-4F09-ABE5-BCD8CB186E43}"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ED01B-949C-439C-AD70-F9E22F77DBA9}" type="slidenum">
              <a:rPr lang="en-US" smtClean="0"/>
              <a:t>‹#›</a:t>
            </a:fld>
            <a:endParaRPr lang="en-US"/>
          </a:p>
        </p:txBody>
      </p:sp>
    </p:spTree>
    <p:extLst>
      <p:ext uri="{BB962C8B-B14F-4D97-AF65-F5344CB8AC3E}">
        <p14:creationId xmlns:p14="http://schemas.microsoft.com/office/powerpoint/2010/main" val="2401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F3FBC2-D0CE-4F09-ABE5-BCD8CB186E43}" type="datetimeFigureOut">
              <a:rPr lang="en-US" smtClean="0"/>
              <a:t>8/31/2023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3ED01B-949C-439C-AD70-F9E22F77DBA9}" type="slidenum">
              <a:rPr lang="en-US" smtClean="0"/>
              <a:t>‹#›</a:t>
            </a:fld>
            <a:endParaRPr lang="en-US"/>
          </a:p>
        </p:txBody>
      </p:sp>
    </p:spTree>
    <p:extLst>
      <p:ext uri="{BB962C8B-B14F-4D97-AF65-F5344CB8AC3E}">
        <p14:creationId xmlns:p14="http://schemas.microsoft.com/office/powerpoint/2010/main" val="14147949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869017"/>
            <a:ext cx="10321925" cy="2421464"/>
          </a:xfrm>
        </p:spPr>
        <p:txBody>
          <a:bodyPr/>
          <a:lstStyle/>
          <a:p>
            <a:pPr algn="ctr"/>
            <a:r>
              <a:rPr lang="en-US" b="1" dirty="0">
                <a:latin typeface="Agency FB" panose="020B0503020202020204" pitchFamily="34" charset="0"/>
              </a:rPr>
              <a:t>Fire-Fighting Robot: Revolutionizing Fire Management and Safety</a:t>
            </a:r>
          </a:p>
        </p:txBody>
      </p:sp>
      <p:sp>
        <p:nvSpPr>
          <p:cNvPr id="3" name="Subtitle 2"/>
          <p:cNvSpPr>
            <a:spLocks noGrp="1"/>
          </p:cNvSpPr>
          <p:nvPr>
            <p:ph type="subTitle" idx="1"/>
          </p:nvPr>
        </p:nvSpPr>
        <p:spPr>
          <a:xfrm>
            <a:off x="3886199" y="4290482"/>
            <a:ext cx="7197726" cy="1405467"/>
          </a:xfrm>
        </p:spPr>
        <p:txBody>
          <a:bodyPr/>
          <a:lstStyle/>
          <a:p>
            <a:endParaRPr lang="en-US"/>
          </a:p>
        </p:txBody>
      </p:sp>
    </p:spTree>
    <p:extLst>
      <p:ext uri="{BB962C8B-B14F-4D97-AF65-F5344CB8AC3E}">
        <p14:creationId xmlns:p14="http://schemas.microsoft.com/office/powerpoint/2010/main" val="957352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1" y="1170517"/>
            <a:ext cx="10131425" cy="3649133"/>
          </a:xfrm>
        </p:spPr>
        <p:txBody>
          <a:bodyPr>
            <a:normAutofit/>
          </a:bodyPr>
          <a:lstStyle/>
          <a:p>
            <a:pPr marL="0" indent="0">
              <a:buNone/>
            </a:pPr>
            <a:r>
              <a:rPr lang="en-US" sz="2800" dirty="0">
                <a:latin typeface="Agency FB" panose="020B0503020202020204" pitchFamily="34" charset="0"/>
              </a:rPr>
              <a:t>8) </a:t>
            </a:r>
            <a:r>
              <a:rPr lang="en-US" sz="2800" i="1" u="sng" dirty="0">
                <a:latin typeface="Agency FB" panose="020B0503020202020204" pitchFamily="34" charset="0"/>
              </a:rPr>
              <a:t>Fire Extinguishing Mechanism: Swift Fire Combat</a:t>
            </a:r>
          </a:p>
          <a:p>
            <a:pPr marL="0" indent="0">
              <a:buNone/>
            </a:pPr>
            <a:r>
              <a:rPr lang="en-US" sz="2800" dirty="0">
                <a:latin typeface="Agency FB" panose="020B0503020202020204" pitchFamily="34" charset="0"/>
              </a:rPr>
              <a:t>In the event of a fire, the robot deploys its fire extinguishing mechanism, activated with utmost precision by a servo motor. This mechanism, intricately complemented by a specially designed 3D-printed part, ensures fires are tackled swiftly and efficiently, minimizing potential damage.</a:t>
            </a:r>
          </a:p>
        </p:txBody>
      </p:sp>
    </p:spTree>
    <p:extLst>
      <p:ext uri="{BB962C8B-B14F-4D97-AF65-F5344CB8AC3E}">
        <p14:creationId xmlns:p14="http://schemas.microsoft.com/office/powerpoint/2010/main" val="3146974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1" y="1113367"/>
            <a:ext cx="10131425" cy="3649133"/>
          </a:xfrm>
        </p:spPr>
        <p:txBody>
          <a:bodyPr>
            <a:normAutofit/>
          </a:bodyPr>
          <a:lstStyle/>
          <a:p>
            <a:pPr marL="0" indent="0">
              <a:buNone/>
            </a:pPr>
            <a:r>
              <a:rPr lang="en-US" sz="2800" dirty="0">
                <a:latin typeface="Agency FB" panose="020B0503020202020204" pitchFamily="34" charset="0"/>
              </a:rPr>
              <a:t>9) </a:t>
            </a:r>
            <a:r>
              <a:rPr lang="en-US" sz="2800" i="1" u="sng" dirty="0">
                <a:latin typeface="Agency FB" panose="020B0503020202020204" pitchFamily="34" charset="0"/>
              </a:rPr>
              <a:t>Additional Components: Secure Control</a:t>
            </a:r>
          </a:p>
          <a:p>
            <a:pPr marL="0" indent="0">
              <a:buNone/>
            </a:pPr>
            <a:r>
              <a:rPr lang="en-US" sz="2800" dirty="0">
                <a:latin typeface="Agency FB" panose="020B0503020202020204" pitchFamily="34" charset="0"/>
              </a:rPr>
              <a:t>An accessible on/off switch grants immediate control over the robot's functions, serving as a failsafe mechanism when needed to guarantee the safety of the entire assemblage, our creation is securely housed within a robust 3mm wooden body, safeguarding both its intricate components and the environment it interacts with.</a:t>
            </a:r>
          </a:p>
        </p:txBody>
      </p:sp>
    </p:spTree>
    <p:extLst>
      <p:ext uri="{BB962C8B-B14F-4D97-AF65-F5344CB8AC3E}">
        <p14:creationId xmlns:p14="http://schemas.microsoft.com/office/powerpoint/2010/main" val="12030778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Key Modules of the Robot:</a:t>
            </a:r>
          </a:p>
        </p:txBody>
      </p:sp>
      <p:sp>
        <p:nvSpPr>
          <p:cNvPr id="3" name="Content Placeholder 2"/>
          <p:cNvSpPr>
            <a:spLocks noGrp="1"/>
          </p:cNvSpPr>
          <p:nvPr>
            <p:ph idx="1"/>
          </p:nvPr>
        </p:nvSpPr>
        <p:spPr/>
        <p:txBody>
          <a:bodyPr>
            <a:noAutofit/>
          </a:bodyPr>
          <a:lstStyle/>
          <a:p>
            <a:r>
              <a:rPr lang="en-US" sz="2800" i="1" u="sng" dirty="0">
                <a:latin typeface="Agency FB" panose="020B0503020202020204" pitchFamily="34" charset="0"/>
              </a:rPr>
              <a:t>Optical Avoidance: Intelligent Navigation</a:t>
            </a:r>
          </a:p>
          <a:p>
            <a:pPr marL="0" indent="0">
              <a:buNone/>
            </a:pPr>
            <a:r>
              <a:rPr lang="en-US" sz="2800" dirty="0">
                <a:latin typeface="Agency FB" panose="020B0503020202020204" pitchFamily="34" charset="0"/>
              </a:rPr>
              <a:t>One of our most remarkable accomplishments is the development of intricate algorithms that underpin our robot's intelligent navigation </a:t>
            </a:r>
            <a:r>
              <a:rPr lang="en-US" sz="2800" dirty="0" err="1">
                <a:latin typeface="Agency FB" panose="020B0503020202020204" pitchFamily="34" charset="0"/>
              </a:rPr>
              <a:t>capabilities.Leveraging</a:t>
            </a:r>
            <a:r>
              <a:rPr lang="en-US" sz="2800" dirty="0">
                <a:latin typeface="Agency FB" panose="020B0503020202020204" pitchFamily="34" charset="0"/>
              </a:rPr>
              <a:t> the capabilities of the ultrasonic sensor, capable of a full 180-degree swivel, our robot can meticulously map its surroundings, allowing it to identify and gracefully navigate around </a:t>
            </a:r>
            <a:r>
              <a:rPr lang="en-US" sz="2800" dirty="0" err="1">
                <a:latin typeface="Agency FB" panose="020B0503020202020204" pitchFamily="34" charset="0"/>
              </a:rPr>
              <a:t>obstacles.This</a:t>
            </a:r>
            <a:r>
              <a:rPr lang="en-US" sz="2800" dirty="0">
                <a:latin typeface="Agency FB" panose="020B0503020202020204" pitchFamily="34" charset="0"/>
              </a:rPr>
              <a:t> novel approach guarantees optimal and hazard-free movement, demonstrating the culmination of our efforts to ensure the robot's autonomy and safety.</a:t>
            </a:r>
          </a:p>
        </p:txBody>
      </p:sp>
    </p:spTree>
    <p:extLst>
      <p:ext uri="{BB962C8B-B14F-4D97-AF65-F5344CB8AC3E}">
        <p14:creationId xmlns:p14="http://schemas.microsoft.com/office/powerpoint/2010/main" val="2300758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1" y="1218142"/>
            <a:ext cx="10131425" cy="3649133"/>
          </a:xfrm>
        </p:spPr>
        <p:txBody>
          <a:bodyPr>
            <a:normAutofit/>
          </a:bodyPr>
          <a:lstStyle/>
          <a:p>
            <a:r>
              <a:rPr lang="en-US" sz="2800" i="1" u="sng" dirty="0">
                <a:latin typeface="Agency FB" panose="020B0503020202020204" pitchFamily="34" charset="0"/>
              </a:rPr>
              <a:t>Fire Detection and Combat: Swift Response</a:t>
            </a:r>
          </a:p>
          <a:p>
            <a:pPr marL="0" indent="0">
              <a:buNone/>
            </a:pPr>
            <a:r>
              <a:rPr lang="en-US" sz="2800" dirty="0">
                <a:latin typeface="Agency FB" panose="020B0503020202020204" pitchFamily="34" charset="0"/>
              </a:rPr>
              <a:t>Our team's ingenuity shines in the algorithms meticulously crafted to address fire detection and </a:t>
            </a:r>
            <a:r>
              <a:rPr lang="en-US" sz="2800" dirty="0" err="1">
                <a:latin typeface="Agency FB" panose="020B0503020202020204" pitchFamily="34" charset="0"/>
              </a:rPr>
              <a:t>combat.Harnessing</a:t>
            </a:r>
            <a:r>
              <a:rPr lang="en-US" sz="2800" dirty="0">
                <a:latin typeface="Agency FB" panose="020B0503020202020204" pitchFamily="34" charset="0"/>
              </a:rPr>
              <a:t> the power of twin flame sensors, our robot rapidly identifies the presence of a fire, orchestrating its movement to achieve an optimal position for effective </a:t>
            </a:r>
            <a:r>
              <a:rPr lang="en-US" sz="2800" dirty="0" err="1">
                <a:latin typeface="Agency FB" panose="020B0503020202020204" pitchFamily="34" charset="0"/>
              </a:rPr>
              <a:t>combat.Once</a:t>
            </a:r>
            <a:r>
              <a:rPr lang="en-US" sz="2800" dirty="0">
                <a:latin typeface="Agency FB" panose="020B0503020202020204" pitchFamily="34" charset="0"/>
              </a:rPr>
              <a:t> positioned, the robot deftly triggers the fire extinguishing mechanism, showcasing its ability to swiftly and decisively respond to critical situations.</a:t>
            </a:r>
          </a:p>
        </p:txBody>
      </p:sp>
    </p:spTree>
    <p:extLst>
      <p:ext uri="{BB962C8B-B14F-4D97-AF65-F5344CB8AC3E}">
        <p14:creationId xmlns:p14="http://schemas.microsoft.com/office/powerpoint/2010/main" val="3974776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1427692"/>
            <a:ext cx="10131425" cy="3649133"/>
          </a:xfrm>
        </p:spPr>
        <p:txBody>
          <a:bodyPr>
            <a:noAutofit/>
          </a:bodyPr>
          <a:lstStyle/>
          <a:p>
            <a:r>
              <a:rPr lang="en-US" sz="2800" i="1" u="sng" dirty="0">
                <a:latin typeface="Agency FB" panose="020B0503020202020204" pitchFamily="34" charset="0"/>
              </a:rPr>
              <a:t>Data Transmission &amp; Cloud Integration: Seamless Communication</a:t>
            </a:r>
          </a:p>
          <a:p>
            <a:pPr marL="0" indent="0">
              <a:buNone/>
            </a:pPr>
            <a:r>
              <a:rPr lang="en-US" sz="2800" dirty="0">
                <a:latin typeface="Agency FB" panose="020B0503020202020204" pitchFamily="34" charset="0"/>
              </a:rPr>
              <a:t>Spearheading the project's technological integration, we have seamlessly integrated Flutter and ESP32 with Firebase, revolutionizing communication </a:t>
            </a:r>
            <a:r>
              <a:rPr lang="en-US" sz="2800" dirty="0" err="1">
                <a:latin typeface="Agency FB" panose="020B0503020202020204" pitchFamily="34" charset="0"/>
              </a:rPr>
              <a:t>pathways.Through</a:t>
            </a:r>
            <a:r>
              <a:rPr lang="en-US" sz="2800" dirty="0">
                <a:latin typeface="Agency FB" panose="020B0503020202020204" pitchFamily="34" charset="0"/>
              </a:rPr>
              <a:t> this integration, the robot is empowered to relay real-time data to Firebase, creating an unobstructed and continuous flow of </a:t>
            </a:r>
            <a:r>
              <a:rPr lang="en-US" sz="2800" dirty="0" err="1">
                <a:latin typeface="Agency FB" panose="020B0503020202020204" pitchFamily="34" charset="0"/>
              </a:rPr>
              <a:t>information.This</a:t>
            </a:r>
            <a:r>
              <a:rPr lang="en-US" sz="2800" dirty="0">
                <a:latin typeface="Agency FB" panose="020B0503020202020204" pitchFamily="34" charset="0"/>
              </a:rPr>
              <a:t> two-way communication ensures our robot's adaptability, as it remains receptive to commands and data from the applications it interacts with, thereby maintaining its dynamic operational profile</a:t>
            </a:r>
          </a:p>
        </p:txBody>
      </p:sp>
    </p:spTree>
    <p:extLst>
      <p:ext uri="{BB962C8B-B14F-4D97-AF65-F5344CB8AC3E}">
        <p14:creationId xmlns:p14="http://schemas.microsoft.com/office/powerpoint/2010/main" val="1965057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6" y="1361017"/>
            <a:ext cx="10131425" cy="3649133"/>
          </a:xfrm>
        </p:spPr>
        <p:txBody>
          <a:bodyPr>
            <a:noAutofit/>
          </a:bodyPr>
          <a:lstStyle/>
          <a:p>
            <a:r>
              <a:rPr lang="en-US" sz="2800" i="1" u="sng" dirty="0">
                <a:latin typeface="Agency FB" panose="020B0503020202020204" pitchFamily="34" charset="0"/>
              </a:rPr>
              <a:t>Mobile &amp; Web Applications: Interactive Control</a:t>
            </a:r>
          </a:p>
          <a:p>
            <a:pPr marL="0" indent="0">
              <a:buNone/>
            </a:pPr>
            <a:r>
              <a:rPr lang="en-US" sz="2800" dirty="0">
                <a:latin typeface="Agency FB" panose="020B0503020202020204" pitchFamily="34" charset="0"/>
              </a:rPr>
              <a:t>A hallmark feature of our project lies in the symbiotic interaction between our robot and the dedicated mobile and web applications we have meticulously developed using </a:t>
            </a:r>
            <a:r>
              <a:rPr lang="en-US" sz="2800" dirty="0" err="1">
                <a:latin typeface="Agency FB" panose="020B0503020202020204" pitchFamily="34" charset="0"/>
              </a:rPr>
              <a:t>Flutter.These</a:t>
            </a:r>
            <a:r>
              <a:rPr lang="en-US" sz="2800" dirty="0">
                <a:latin typeface="Agency FB" panose="020B0503020202020204" pitchFamily="34" charset="0"/>
              </a:rPr>
              <a:t> applications transcend mere data displays, doubling as control centers that empower operators to intervene, provide commands, and oversee operations in real </a:t>
            </a:r>
            <a:r>
              <a:rPr lang="en-US" sz="2800" dirty="0" err="1">
                <a:latin typeface="Agency FB" panose="020B0503020202020204" pitchFamily="34" charset="0"/>
              </a:rPr>
              <a:t>time.This</a:t>
            </a:r>
            <a:r>
              <a:rPr lang="en-US" sz="2800" dirty="0">
                <a:latin typeface="Agency FB" panose="020B0503020202020204" pitchFamily="34" charset="0"/>
              </a:rPr>
              <a:t> interface forms the bridge between human operators and the autonomous capabilities of our robot, truly redefining the dynamics of fire management and safety.</a:t>
            </a:r>
          </a:p>
        </p:txBody>
      </p:sp>
    </p:spTree>
    <p:extLst>
      <p:ext uri="{BB962C8B-B14F-4D97-AF65-F5344CB8AC3E}">
        <p14:creationId xmlns:p14="http://schemas.microsoft.com/office/powerpoint/2010/main" val="148310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122"/>
            <a:ext cx="10131425" cy="1456267"/>
          </a:xfrm>
        </p:spPr>
        <p:txBody>
          <a:bodyPr>
            <a:normAutofit/>
          </a:bodyPr>
          <a:lstStyle/>
          <a:p>
            <a:r>
              <a:rPr lang="en-US" sz="2800" i="1" u="sng" dirty="0">
                <a:latin typeface="Agency FB" panose="020B0503020202020204" pitchFamily="34" charset="0"/>
              </a:rPr>
              <a:t>Our</a:t>
            </a:r>
            <a:r>
              <a:rPr lang="en-US" sz="2800" i="1" u="sng" dirty="0"/>
              <a:t> mobile Application:</a:t>
            </a:r>
          </a:p>
        </p:txBody>
      </p:sp>
      <p:pic>
        <p:nvPicPr>
          <p:cNvPr id="6" name="Content Placeholder 5"/>
          <p:cNvPicPr>
            <a:picLocks noGrp="1" noChangeAspect="1"/>
          </p:cNvPicPr>
          <p:nvPr>
            <p:ph idx="1"/>
          </p:nvPr>
        </p:nvPicPr>
        <p:blipFill rotWithShape="1">
          <a:blip r:embed="rId2"/>
          <a:srcRect l="34531" t="17571" r="47882" b="11111"/>
          <a:stretch/>
        </p:blipFill>
        <p:spPr>
          <a:xfrm>
            <a:off x="3968064" y="431376"/>
            <a:ext cx="2438400" cy="5561972"/>
          </a:xfrm>
          <a:prstGeom prst="rect">
            <a:avLst/>
          </a:prstGeom>
        </p:spPr>
      </p:pic>
      <p:pic>
        <p:nvPicPr>
          <p:cNvPr id="7" name="Picture 6"/>
          <p:cNvPicPr>
            <a:picLocks noChangeAspect="1"/>
          </p:cNvPicPr>
          <p:nvPr/>
        </p:nvPicPr>
        <p:blipFill rotWithShape="1">
          <a:blip r:embed="rId3"/>
          <a:srcRect l="33722" t="18880" r="46957" b="9013"/>
          <a:stretch/>
        </p:blipFill>
        <p:spPr>
          <a:xfrm>
            <a:off x="6496954" y="431376"/>
            <a:ext cx="2758806" cy="5561972"/>
          </a:xfrm>
          <a:prstGeom prst="rect">
            <a:avLst/>
          </a:prstGeom>
        </p:spPr>
      </p:pic>
      <p:pic>
        <p:nvPicPr>
          <p:cNvPr id="8" name="Picture 7"/>
          <p:cNvPicPr>
            <a:picLocks noChangeAspect="1"/>
          </p:cNvPicPr>
          <p:nvPr/>
        </p:nvPicPr>
        <p:blipFill rotWithShape="1">
          <a:blip r:embed="rId4"/>
          <a:srcRect l="33917" t="18444" r="47333" b="10593"/>
          <a:stretch/>
        </p:blipFill>
        <p:spPr>
          <a:xfrm>
            <a:off x="9346250" y="431376"/>
            <a:ext cx="2774630" cy="5561972"/>
          </a:xfrm>
          <a:prstGeom prst="rect">
            <a:avLst/>
          </a:prstGeom>
        </p:spPr>
      </p:pic>
      <p:sp>
        <p:nvSpPr>
          <p:cNvPr id="9" name="TextBox 8"/>
          <p:cNvSpPr txBox="1"/>
          <p:nvPr/>
        </p:nvSpPr>
        <p:spPr>
          <a:xfrm>
            <a:off x="505752" y="1723389"/>
            <a:ext cx="2956560" cy="2308324"/>
          </a:xfrm>
          <a:prstGeom prst="rect">
            <a:avLst/>
          </a:prstGeom>
          <a:noFill/>
        </p:spPr>
        <p:txBody>
          <a:bodyPr wrap="square" rtlCol="0">
            <a:spAutoFit/>
          </a:bodyPr>
          <a:lstStyle/>
          <a:p>
            <a:r>
              <a:rPr lang="en-US" sz="2400" dirty="0">
                <a:latin typeface="Agency FB" panose="020B0503020202020204" pitchFamily="34" charset="0"/>
              </a:rPr>
              <a:t>This app featured an additional screen dedicated to displaying real-time sensor readings, including temperature, gas, and flame sensor data.</a:t>
            </a:r>
          </a:p>
        </p:txBody>
      </p:sp>
    </p:spTree>
    <p:extLst>
      <p:ext uri="{BB962C8B-B14F-4D97-AF65-F5344CB8AC3E}">
        <p14:creationId xmlns:p14="http://schemas.microsoft.com/office/powerpoint/2010/main" val="1301660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heel(1)">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131425" cy="1456267"/>
          </a:xfrm>
        </p:spPr>
        <p:txBody>
          <a:bodyPr>
            <a:normAutofit/>
          </a:bodyPr>
          <a:lstStyle/>
          <a:p>
            <a:r>
              <a:rPr lang="en-US" sz="2800" dirty="0">
                <a:latin typeface="Agency FB" panose="020B0503020202020204" pitchFamily="34" charset="0"/>
              </a:rPr>
              <a:t>Our </a:t>
            </a:r>
            <a:r>
              <a:rPr lang="en-US" sz="2800" dirty="0" err="1">
                <a:latin typeface="Agency FB" panose="020B0503020202020204" pitchFamily="34" charset="0"/>
              </a:rPr>
              <a:t>webstie</a:t>
            </a:r>
            <a:r>
              <a:rPr lang="en-US" sz="2800" dirty="0">
                <a:latin typeface="Agency FB" panose="020B0503020202020204" pitchFamily="34" charset="0"/>
              </a:rPr>
              <a:t>:</a:t>
            </a:r>
          </a:p>
        </p:txBody>
      </p:sp>
      <p:pic>
        <p:nvPicPr>
          <p:cNvPr id="6" name="Picture 5"/>
          <p:cNvPicPr>
            <a:picLocks noChangeAspect="1"/>
          </p:cNvPicPr>
          <p:nvPr/>
        </p:nvPicPr>
        <p:blipFill>
          <a:blip r:embed="rId2"/>
          <a:stretch>
            <a:fillRect/>
          </a:stretch>
        </p:blipFill>
        <p:spPr>
          <a:xfrm>
            <a:off x="380349" y="1456268"/>
            <a:ext cx="5747492" cy="3232964"/>
          </a:xfrm>
          <a:prstGeom prst="rect">
            <a:avLst/>
          </a:prstGeom>
        </p:spPr>
      </p:pic>
      <p:pic>
        <p:nvPicPr>
          <p:cNvPr id="7" name="Content Placeholder 6"/>
          <p:cNvPicPr>
            <a:picLocks noGrp="1" noChangeAspect="1"/>
          </p:cNvPicPr>
          <p:nvPr>
            <p:ph idx="1"/>
          </p:nvPr>
        </p:nvPicPr>
        <p:blipFill>
          <a:blip r:embed="rId3"/>
          <a:stretch>
            <a:fillRect/>
          </a:stretch>
        </p:blipFill>
        <p:spPr>
          <a:xfrm>
            <a:off x="5703712" y="2864401"/>
            <a:ext cx="6019365" cy="3649662"/>
          </a:xfrm>
          <a:prstGeom prst="rect">
            <a:avLst/>
          </a:prstGeom>
        </p:spPr>
      </p:pic>
      <p:sp>
        <p:nvSpPr>
          <p:cNvPr id="8" name="TextBox 7"/>
          <p:cNvSpPr txBox="1"/>
          <p:nvPr/>
        </p:nvSpPr>
        <p:spPr>
          <a:xfrm>
            <a:off x="7467600" y="477520"/>
            <a:ext cx="2885440" cy="1815882"/>
          </a:xfrm>
          <a:prstGeom prst="rect">
            <a:avLst/>
          </a:prstGeom>
          <a:noFill/>
        </p:spPr>
        <p:txBody>
          <a:bodyPr wrap="square" rtlCol="0">
            <a:spAutoFit/>
          </a:bodyPr>
          <a:lstStyle/>
          <a:p>
            <a:r>
              <a:rPr lang="en-US" sz="2800" dirty="0">
                <a:latin typeface="Agency FB" panose="020B0503020202020204" pitchFamily="34" charset="0"/>
              </a:rPr>
              <a:t>It’s connected to firebase and shows sensors readings and controls robot</a:t>
            </a:r>
          </a:p>
        </p:txBody>
      </p:sp>
    </p:spTree>
    <p:extLst>
      <p:ext uri="{BB962C8B-B14F-4D97-AF65-F5344CB8AC3E}">
        <p14:creationId xmlns:p14="http://schemas.microsoft.com/office/powerpoint/2010/main" val="41186645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Conclusion</a:t>
            </a:r>
            <a:r>
              <a:rPr lang="en-US" dirty="0"/>
              <a:t>:</a:t>
            </a:r>
          </a:p>
        </p:txBody>
      </p:sp>
      <p:sp>
        <p:nvSpPr>
          <p:cNvPr id="3" name="Content Placeholder 2"/>
          <p:cNvSpPr>
            <a:spLocks noGrp="1"/>
          </p:cNvSpPr>
          <p:nvPr>
            <p:ph idx="1"/>
          </p:nvPr>
        </p:nvSpPr>
        <p:spPr/>
        <p:txBody>
          <a:bodyPr>
            <a:noAutofit/>
          </a:bodyPr>
          <a:lstStyle/>
          <a:p>
            <a:pPr marL="0" indent="0">
              <a:buNone/>
            </a:pPr>
            <a:r>
              <a:rPr lang="en-US" sz="2800" dirty="0">
                <a:latin typeface="Agency FB" panose="020B0503020202020204" pitchFamily="34" charset="0"/>
              </a:rPr>
              <a:t>In drawing the curtains on this presentation, we present a fire-fighting marvel that encapsulates the confluence of robotics, sensor technology, cloud integration, and interactive platforms. Our ESP32-powered Fire-Fighting Robot serves as a testament to our team's innovative prowess, technical acumen, and relentless dedication. It's not merely a creation but a solution that reimagines fire management and safety in an era defined by advanced technology. We extend our gratitude for your time and attention, and we eagerly anticipate the opportunity to demonstrate our robot's exceptional capabilities in the pursuit of effective fire management and enhanced safety.</a:t>
            </a:r>
          </a:p>
        </p:txBody>
      </p:sp>
    </p:spTree>
    <p:extLst>
      <p:ext uri="{BB962C8B-B14F-4D97-AF65-F5344CB8AC3E}">
        <p14:creationId xmlns:p14="http://schemas.microsoft.com/office/powerpoint/2010/main" val="27499164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943" y="2857499"/>
            <a:ext cx="3548100" cy="3800475"/>
          </a:xfrm>
          <a:prstGeom prst="rect">
            <a:avLst/>
          </a:prstGeom>
        </p:spPr>
      </p:pic>
      <p:sp>
        <p:nvSpPr>
          <p:cNvPr id="2" name="Title 1"/>
          <p:cNvSpPr>
            <a:spLocks noGrp="1"/>
          </p:cNvSpPr>
          <p:nvPr>
            <p:ph type="title"/>
          </p:nvPr>
        </p:nvSpPr>
        <p:spPr>
          <a:xfrm>
            <a:off x="253778" y="5655686"/>
            <a:ext cx="3981449" cy="1456267"/>
          </a:xfrm>
        </p:spPr>
        <p:txBody>
          <a:bodyPr>
            <a:normAutofit/>
          </a:bodyPr>
          <a:lstStyle/>
          <a:p>
            <a:r>
              <a:rPr lang="en-US" sz="2800" dirty="0">
                <a:latin typeface="Agency FB" panose="020B0503020202020204" pitchFamily="34" charset="0"/>
              </a:rPr>
              <a:t>NB. Robot Cost = 2500 L.E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650" y="1728740"/>
            <a:ext cx="4715410" cy="4033886"/>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0882" y="379413"/>
            <a:ext cx="3607243" cy="3221156"/>
          </a:xfrm>
        </p:spPr>
      </p:pic>
    </p:spTree>
    <p:extLst>
      <p:ext uri="{BB962C8B-B14F-4D97-AF65-F5344CB8AC3E}">
        <p14:creationId xmlns:p14="http://schemas.microsoft.com/office/powerpoint/2010/main" val="3586385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000" fill="hold"/>
                                        <p:tgtEl>
                                          <p:spTgt spid="10"/>
                                        </p:tgtEl>
                                        <p:attrNameLst>
                                          <p:attrName>ppt_w</p:attrName>
                                        </p:attrNameLst>
                                      </p:cBhvr>
                                      <p:tavLst>
                                        <p:tav tm="0">
                                          <p:val>
                                            <p:fltVal val="0"/>
                                          </p:val>
                                        </p:tav>
                                        <p:tav tm="100000">
                                          <p:val>
                                            <p:strVal val="#ppt_w"/>
                                          </p:val>
                                        </p:tav>
                                      </p:tavLst>
                                    </p:anim>
                                    <p:anim calcmode="lin" valueType="num">
                                      <p:cBhvr>
                                        <p:cTn id="13" dur="1000" fill="hold"/>
                                        <p:tgtEl>
                                          <p:spTgt spid="10"/>
                                        </p:tgtEl>
                                        <p:attrNameLst>
                                          <p:attrName>ppt_h</p:attrName>
                                        </p:attrNameLst>
                                      </p:cBhvr>
                                      <p:tavLst>
                                        <p:tav tm="0">
                                          <p:val>
                                            <p:fltVal val="0"/>
                                          </p:val>
                                        </p:tav>
                                        <p:tav tm="100000">
                                          <p:val>
                                            <p:strVal val="#ppt_h"/>
                                          </p:val>
                                        </p:tav>
                                      </p:tavLst>
                                    </p:anim>
                                    <p:anim calcmode="lin" valueType="num">
                                      <p:cBhvr>
                                        <p:cTn id="14" dur="1000" fill="hold"/>
                                        <p:tgtEl>
                                          <p:spTgt spid="10"/>
                                        </p:tgtEl>
                                        <p:attrNameLst>
                                          <p:attrName>style.rotation</p:attrName>
                                        </p:attrNameLst>
                                      </p:cBhvr>
                                      <p:tavLst>
                                        <p:tav tm="0">
                                          <p:val>
                                            <p:fltVal val="90"/>
                                          </p:val>
                                        </p:tav>
                                        <p:tav tm="100000">
                                          <p:val>
                                            <p:fltVal val="0"/>
                                          </p:val>
                                        </p:tav>
                                      </p:tavLst>
                                    </p:anim>
                                    <p:animEffect transition="in" filter="fade">
                                      <p:cBhvr>
                                        <p:cTn id="15" dur="1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Project Overview:</a:t>
            </a:r>
          </a:p>
        </p:txBody>
      </p:sp>
      <p:sp>
        <p:nvSpPr>
          <p:cNvPr id="3" name="Content Placeholder 2"/>
          <p:cNvSpPr>
            <a:spLocks noGrp="1"/>
          </p:cNvSpPr>
          <p:nvPr>
            <p:ph idx="1"/>
          </p:nvPr>
        </p:nvSpPr>
        <p:spPr/>
        <p:txBody>
          <a:bodyPr>
            <a:normAutofit/>
          </a:bodyPr>
          <a:lstStyle/>
          <a:p>
            <a:r>
              <a:rPr lang="en-US" sz="2800" dirty="0">
                <a:latin typeface="Agency FB" panose="020B0503020202020204" pitchFamily="34" charset="0"/>
              </a:rPr>
              <a:t>Ladies and gentlemen, distinguished guests, and fellow enthusiasts, we are honored to present to you the culmination of our hard work and dedication - the ESP32-powered Fire-Fighting Robot. This exceptional creation represents the zenith of technological innovation, seamlessly integrating cutting-edge functionalities and intricate operational modes to autonomously combat fires while gathering critical environmental data. Today, we invite you to delve into the intricate details that make this robot a groundbreaking advancement in the realm of fire management and safety</a:t>
            </a:r>
          </a:p>
        </p:txBody>
      </p:sp>
    </p:spTree>
    <p:extLst>
      <p:ext uri="{BB962C8B-B14F-4D97-AF65-F5344CB8AC3E}">
        <p14:creationId xmlns:p14="http://schemas.microsoft.com/office/powerpoint/2010/main" val="179542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gency FB" panose="020B0503020202020204" pitchFamily="34" charset="0"/>
              </a:rPr>
              <a:t>Core Components of the Robot:</a:t>
            </a:r>
          </a:p>
        </p:txBody>
      </p:sp>
      <p:sp>
        <p:nvSpPr>
          <p:cNvPr id="3" name="Content Placeholder 2"/>
          <p:cNvSpPr>
            <a:spLocks noGrp="1"/>
          </p:cNvSpPr>
          <p:nvPr>
            <p:ph idx="1"/>
          </p:nvPr>
        </p:nvSpPr>
        <p:spPr/>
        <p:txBody>
          <a:bodyPr>
            <a:normAutofit/>
          </a:bodyPr>
          <a:lstStyle/>
          <a:p>
            <a:pPr marL="0" indent="0">
              <a:buNone/>
            </a:pPr>
            <a:r>
              <a:rPr lang="en-US" sz="2800" dirty="0">
                <a:latin typeface="Agency FB" panose="020B0503020202020204" pitchFamily="34" charset="0"/>
              </a:rPr>
              <a:t>1) </a:t>
            </a:r>
            <a:r>
              <a:rPr lang="en-US" sz="2800" i="1" u="sng" dirty="0">
                <a:latin typeface="Agency FB" panose="020B0503020202020204" pitchFamily="34" charset="0"/>
              </a:rPr>
              <a:t>ESP32: The Intelligent Brain</a:t>
            </a:r>
          </a:p>
          <a:p>
            <a:pPr marL="0" indent="0">
              <a:buNone/>
            </a:pPr>
            <a:r>
              <a:rPr lang="en-US" sz="2800" dirty="0">
                <a:latin typeface="Agency FB" panose="020B0503020202020204" pitchFamily="34" charset="0"/>
              </a:rPr>
              <a:t>Positioned at the heart of the robot, the ESP32 serves as both its computational powerhouse and its control hub 	with its advanced capabilities, it empowers the robot to make informed decisions and respond in real time to dynamic situations.</a:t>
            </a:r>
          </a:p>
        </p:txBody>
      </p:sp>
    </p:spTree>
    <p:extLst>
      <p:ext uri="{BB962C8B-B14F-4D97-AF65-F5344CB8AC3E}">
        <p14:creationId xmlns:p14="http://schemas.microsoft.com/office/powerpoint/2010/main" val="623609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976" y="1103842"/>
            <a:ext cx="10131425" cy="3649133"/>
          </a:xfrm>
        </p:spPr>
        <p:txBody>
          <a:bodyPr>
            <a:normAutofit/>
          </a:bodyPr>
          <a:lstStyle/>
          <a:p>
            <a:pPr marL="0" indent="0">
              <a:buNone/>
            </a:pPr>
            <a:r>
              <a:rPr lang="en-US" sz="2800" dirty="0">
                <a:latin typeface="Agency FB" panose="020B0503020202020204" pitchFamily="34" charset="0"/>
              </a:rPr>
              <a:t>2) </a:t>
            </a:r>
            <a:r>
              <a:rPr lang="en-US" sz="2800" i="1" u="sng" dirty="0">
                <a:latin typeface="Agency FB" panose="020B0503020202020204" pitchFamily="34" charset="0"/>
              </a:rPr>
              <a:t>Drive Mechanism: Precision in Motion</a:t>
            </a:r>
          </a:p>
          <a:p>
            <a:pPr marL="0" indent="0">
              <a:buNone/>
            </a:pPr>
            <a:r>
              <a:rPr lang="en-US" sz="2800" dirty="0">
                <a:latin typeface="Agency FB" panose="020B0503020202020204" pitchFamily="34" charset="0"/>
              </a:rPr>
              <a:t>Our robot's movement is orchestrated by a duo of DC motors, each meticulously controlled by a motor </a:t>
            </a:r>
            <a:r>
              <a:rPr lang="en-US" sz="2800" dirty="0" err="1">
                <a:latin typeface="Agency FB" panose="020B0503020202020204" pitchFamily="34" charset="0"/>
              </a:rPr>
              <a:t>driver.The</a:t>
            </a:r>
            <a:r>
              <a:rPr lang="en-US" sz="2800" dirty="0">
                <a:latin typeface="Agency FB" panose="020B0503020202020204" pitchFamily="34" charset="0"/>
              </a:rPr>
              <a:t> integration of couplers and wheels ensures not only precise movement but also stability, even in challenging </a:t>
            </a:r>
            <a:r>
              <a:rPr lang="en-US" sz="2800" dirty="0" err="1">
                <a:latin typeface="Agency FB" panose="020B0503020202020204" pitchFamily="34" charset="0"/>
              </a:rPr>
              <a:t>terrains.To</a:t>
            </a:r>
            <a:r>
              <a:rPr lang="en-US" sz="2800" dirty="0">
                <a:latin typeface="Agency FB" panose="020B0503020202020204" pitchFamily="34" charset="0"/>
              </a:rPr>
              <a:t> further enhance stability, a carefully engineered cluster wheel has been incorporated.</a:t>
            </a:r>
          </a:p>
        </p:txBody>
      </p:sp>
    </p:spTree>
    <p:extLst>
      <p:ext uri="{BB962C8B-B14F-4D97-AF65-F5344CB8AC3E}">
        <p14:creationId xmlns:p14="http://schemas.microsoft.com/office/powerpoint/2010/main" val="42218912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6" y="1075267"/>
            <a:ext cx="10131425" cy="3649133"/>
          </a:xfrm>
        </p:spPr>
        <p:txBody>
          <a:bodyPr>
            <a:normAutofit/>
          </a:bodyPr>
          <a:lstStyle/>
          <a:p>
            <a:pPr marL="0" indent="0">
              <a:buNone/>
            </a:pPr>
            <a:r>
              <a:rPr lang="en-US" sz="2800" dirty="0">
                <a:latin typeface="Agency FB" panose="020B0503020202020204" pitchFamily="34" charset="0"/>
              </a:rPr>
              <a:t>3) </a:t>
            </a:r>
            <a:r>
              <a:rPr lang="en-US" sz="2800" i="1" u="sng" dirty="0">
                <a:latin typeface="Agency FB" panose="020B0503020202020204" pitchFamily="34" charset="0"/>
              </a:rPr>
              <a:t>Power Systems: Uninterrupted Operation</a:t>
            </a:r>
          </a:p>
          <a:p>
            <a:pPr marL="0" indent="0">
              <a:buNone/>
            </a:pPr>
            <a:r>
              <a:rPr lang="en-US" sz="2800" dirty="0">
                <a:latin typeface="Agency FB" panose="020B0503020202020204" pitchFamily="34" charset="0"/>
              </a:rPr>
              <a:t>The primary power source, a high-capacity 3600mAh 12V battery, forms the backbone of our robot's energy </a:t>
            </a:r>
            <a:r>
              <a:rPr lang="en-US" sz="2800" dirty="0" err="1">
                <a:latin typeface="Agency FB" panose="020B0503020202020204" pitchFamily="34" charset="0"/>
              </a:rPr>
              <a:t>supply.To</a:t>
            </a:r>
            <a:r>
              <a:rPr lang="en-US" sz="2800" dirty="0">
                <a:latin typeface="Agency FB" panose="020B0503020202020204" pitchFamily="34" charset="0"/>
              </a:rPr>
              <a:t> guarantee uninterrupted operations, an auxiliary power bank provides a steady stream of 5V </a:t>
            </a:r>
            <a:r>
              <a:rPr lang="en-US" sz="2800" dirty="0" err="1">
                <a:latin typeface="Agency FB" panose="020B0503020202020204" pitchFamily="34" charset="0"/>
              </a:rPr>
              <a:t>power.The</a:t>
            </a:r>
            <a:r>
              <a:rPr lang="en-US" sz="2800" dirty="0">
                <a:latin typeface="Agency FB" panose="020B0503020202020204" pitchFamily="34" charset="0"/>
              </a:rPr>
              <a:t> integration of a step-down converter is pivotal, as it meticulously regulates the voltage, efficiently converting the 12V input into a stable 5V output.</a:t>
            </a:r>
          </a:p>
        </p:txBody>
      </p:sp>
    </p:spTree>
    <p:extLst>
      <p:ext uri="{BB962C8B-B14F-4D97-AF65-F5344CB8AC3E}">
        <p14:creationId xmlns:p14="http://schemas.microsoft.com/office/powerpoint/2010/main" val="28441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51" y="1341967"/>
            <a:ext cx="10131425" cy="3649133"/>
          </a:xfrm>
        </p:spPr>
        <p:txBody>
          <a:bodyPr>
            <a:normAutofit/>
          </a:bodyPr>
          <a:lstStyle/>
          <a:p>
            <a:pPr marL="0" indent="0">
              <a:buNone/>
            </a:pPr>
            <a:r>
              <a:rPr lang="en-US" sz="2800" dirty="0">
                <a:latin typeface="Agency FB" panose="020B0503020202020204" pitchFamily="34" charset="0"/>
              </a:rPr>
              <a:t>4) </a:t>
            </a:r>
            <a:r>
              <a:rPr lang="en-US" sz="2800" i="1" u="sng" dirty="0">
                <a:latin typeface="Agency FB" panose="020B0503020202020204" pitchFamily="34" charset="0"/>
              </a:rPr>
              <a:t>Structural Components: Durability and Mobility</a:t>
            </a:r>
          </a:p>
          <a:p>
            <a:pPr marL="0" indent="0">
              <a:buNone/>
            </a:pPr>
            <a:r>
              <a:rPr lang="en-US" sz="2800" dirty="0">
                <a:latin typeface="Agency FB" panose="020B0503020202020204" pitchFamily="34" charset="0"/>
              </a:rPr>
              <a:t>The robust frame of the robot is constructed from resilient 3mm wood, meticulously designed to ensure a balance between durability and lightweight </a:t>
            </a:r>
            <a:r>
              <a:rPr lang="en-US" sz="2800" dirty="0" err="1">
                <a:latin typeface="Agency FB" panose="020B0503020202020204" pitchFamily="34" charset="0"/>
              </a:rPr>
              <a:t>mobility.For</a:t>
            </a:r>
            <a:r>
              <a:rPr lang="en-US" sz="2800" dirty="0">
                <a:latin typeface="Agency FB" panose="020B0503020202020204" pitchFamily="34" charset="0"/>
              </a:rPr>
              <a:t> specialized tasks, specific components have been 3D-printed, showcasing our commitment to both functionality and </a:t>
            </a:r>
            <a:r>
              <a:rPr lang="en-US" sz="2800" dirty="0" err="1">
                <a:latin typeface="Agency FB" panose="020B0503020202020204" pitchFamily="34" charset="0"/>
              </a:rPr>
              <a:t>innovation.Notably</a:t>
            </a:r>
            <a:r>
              <a:rPr lang="en-US" sz="2800" dirty="0">
                <a:latin typeface="Agency FB" panose="020B0503020202020204" pitchFamily="34" charset="0"/>
              </a:rPr>
              <a:t>, certain parts of utmost importance have been meticulously crafted from plastic, with a particular component designed to hold a servo made from a specialized 70% plastic material.</a:t>
            </a:r>
          </a:p>
        </p:txBody>
      </p:sp>
    </p:spTree>
    <p:extLst>
      <p:ext uri="{BB962C8B-B14F-4D97-AF65-F5344CB8AC3E}">
        <p14:creationId xmlns:p14="http://schemas.microsoft.com/office/powerpoint/2010/main" val="1115664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341967"/>
            <a:ext cx="10131425" cy="3649133"/>
          </a:xfrm>
        </p:spPr>
        <p:txBody>
          <a:bodyPr>
            <a:normAutofit/>
          </a:bodyPr>
          <a:lstStyle/>
          <a:p>
            <a:pPr marL="0" indent="0">
              <a:buNone/>
            </a:pPr>
            <a:r>
              <a:rPr lang="en-US" sz="2800" dirty="0">
                <a:latin typeface="Agency FB" panose="020B0503020202020204" pitchFamily="34" charset="0"/>
              </a:rPr>
              <a:t>5) </a:t>
            </a:r>
            <a:r>
              <a:rPr lang="en-US" sz="2800" i="1" u="sng" dirty="0">
                <a:latin typeface="Agency FB" panose="020B0503020202020204" pitchFamily="34" charset="0"/>
              </a:rPr>
              <a:t>Sensor Suite: Environmental Awareness</a:t>
            </a:r>
          </a:p>
          <a:p>
            <a:pPr marL="0" indent="0">
              <a:buNone/>
            </a:pPr>
            <a:r>
              <a:rPr lang="en-US" sz="2800" dirty="0">
                <a:latin typeface="Agency FB" panose="020B0503020202020204" pitchFamily="34" charset="0"/>
              </a:rPr>
              <a:t>Our robot is endowed with a sophisticated sensor suite, offering a heightened level of environmental awareness critical to its </a:t>
            </a:r>
            <a:r>
              <a:rPr lang="en-US" sz="2800" dirty="0" err="1">
                <a:latin typeface="Agency FB" panose="020B0503020202020204" pitchFamily="34" charset="0"/>
              </a:rPr>
              <a:t>operations.This</a:t>
            </a:r>
            <a:r>
              <a:rPr lang="en-US" sz="2800" dirty="0">
                <a:latin typeface="Agency FB" panose="020B0503020202020204" pitchFamily="34" charset="0"/>
              </a:rPr>
              <a:t> suite includes an ultrasonic sensor, enabling a comprehensive 180-degree obstacle detection and avoidance </a:t>
            </a:r>
            <a:r>
              <a:rPr lang="en-US" sz="2800" dirty="0" err="1">
                <a:latin typeface="Agency FB" panose="020B0503020202020204" pitchFamily="34" charset="0"/>
              </a:rPr>
              <a:t>mechanism.Furthermore</a:t>
            </a:r>
            <a:r>
              <a:rPr lang="en-US" sz="2800" dirty="0">
                <a:latin typeface="Agency FB" panose="020B0503020202020204" pitchFamily="34" charset="0"/>
              </a:rPr>
              <a:t>, twin flame sensors, an MQ-4 gas sensor, and a temperature sensor collectively empower the robot with a holistic understanding of its surroundings</a:t>
            </a:r>
          </a:p>
        </p:txBody>
      </p:sp>
    </p:spTree>
    <p:extLst>
      <p:ext uri="{BB962C8B-B14F-4D97-AF65-F5344CB8AC3E}">
        <p14:creationId xmlns:p14="http://schemas.microsoft.com/office/powerpoint/2010/main" val="4250268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6" y="1122892"/>
            <a:ext cx="10131425" cy="3649133"/>
          </a:xfrm>
        </p:spPr>
        <p:txBody>
          <a:bodyPr/>
          <a:lstStyle/>
          <a:p>
            <a:pPr marL="0" indent="0">
              <a:buNone/>
            </a:pPr>
            <a:r>
              <a:rPr lang="en-US" sz="2800" dirty="0">
                <a:latin typeface="Agency FB" panose="020B0503020202020204" pitchFamily="34" charset="0"/>
              </a:rPr>
              <a:t>6) </a:t>
            </a:r>
            <a:r>
              <a:rPr lang="en-US" sz="2800" i="1" u="sng" dirty="0">
                <a:latin typeface="Agency FB" panose="020B0503020202020204" pitchFamily="34" charset="0"/>
              </a:rPr>
              <a:t>Actuators: Precise Movement</a:t>
            </a:r>
          </a:p>
          <a:p>
            <a:pPr marL="0" indent="0">
              <a:buNone/>
            </a:pPr>
            <a:r>
              <a:rPr lang="en-US" sz="2800" dirty="0">
                <a:latin typeface="Agency FB" panose="020B0503020202020204" pitchFamily="34" charset="0"/>
              </a:rPr>
              <a:t>Two servo motors, one featuring metal gears for enhanced durability, bestow the robot with the ability to execute precise </a:t>
            </a:r>
            <a:r>
              <a:rPr lang="en-US" sz="2800" dirty="0" err="1">
                <a:latin typeface="Agency FB" panose="020B0503020202020204" pitchFamily="34" charset="0"/>
              </a:rPr>
              <a:t>movements.This</a:t>
            </a:r>
            <a:r>
              <a:rPr lang="en-US" sz="2800" dirty="0">
                <a:latin typeface="Agency FB" panose="020B0503020202020204" pitchFamily="34" charset="0"/>
              </a:rPr>
              <a:t> precision is paramount for tasks such as negotiating obstacles and engaging in efficient fire combat</a:t>
            </a:r>
            <a:r>
              <a:rPr lang="en-US" dirty="0"/>
              <a:t>.</a:t>
            </a:r>
          </a:p>
        </p:txBody>
      </p:sp>
    </p:spTree>
    <p:extLst>
      <p:ext uri="{BB962C8B-B14F-4D97-AF65-F5344CB8AC3E}">
        <p14:creationId xmlns:p14="http://schemas.microsoft.com/office/powerpoint/2010/main" val="2134303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heel(1)">
                                      <p:cBhvr>
                                        <p:cTn id="13"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1" y="1132417"/>
            <a:ext cx="10131425" cy="3649133"/>
          </a:xfrm>
        </p:spPr>
        <p:txBody>
          <a:bodyPr>
            <a:normAutofit/>
          </a:bodyPr>
          <a:lstStyle/>
          <a:p>
            <a:pPr marL="0" indent="0">
              <a:buNone/>
            </a:pPr>
            <a:r>
              <a:rPr lang="en-US" sz="2800" dirty="0">
                <a:latin typeface="Agency FB" panose="020B0503020202020204" pitchFamily="34" charset="0"/>
              </a:rPr>
              <a:t>7) </a:t>
            </a:r>
            <a:r>
              <a:rPr lang="en-US" sz="2800" i="1" u="sng" dirty="0">
                <a:latin typeface="Agency FB" panose="020B0503020202020204" pitchFamily="34" charset="0"/>
              </a:rPr>
              <a:t>Interface Components: Real-time Visualization</a:t>
            </a:r>
          </a:p>
          <a:p>
            <a:pPr marL="0" indent="0">
              <a:buNone/>
            </a:pPr>
            <a:r>
              <a:rPr lang="en-US" sz="2800" dirty="0">
                <a:latin typeface="Agency FB" panose="020B0503020202020204" pitchFamily="34" charset="0"/>
              </a:rPr>
              <a:t>A mini breadboard acts as the nerve center for seamless electrical connections, ensuring the robot's components work in </a:t>
            </a:r>
            <a:r>
              <a:rPr lang="en-US" sz="2800" dirty="0" err="1">
                <a:latin typeface="Agency FB" panose="020B0503020202020204" pitchFamily="34" charset="0"/>
              </a:rPr>
              <a:t>harmony.The</a:t>
            </a:r>
            <a:r>
              <a:rPr lang="en-US" sz="2800" dirty="0">
                <a:latin typeface="Agency FB" panose="020B0503020202020204" pitchFamily="34" charset="0"/>
              </a:rPr>
              <a:t> integration of an I2C-enhanced LCD provides a visually intuitive platform for real-time data visualization, a feature instrumental to our robot's operational transparency.</a:t>
            </a:r>
          </a:p>
        </p:txBody>
      </p:sp>
    </p:spTree>
    <p:extLst>
      <p:ext uri="{BB962C8B-B14F-4D97-AF65-F5344CB8AC3E}">
        <p14:creationId xmlns:p14="http://schemas.microsoft.com/office/powerpoint/2010/main" val="845132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34</TotalTime>
  <Words>1087</Words>
  <Application>Microsoft Office PowerPoint</Application>
  <PresentationFormat>Widescreen</PresentationFormat>
  <Paragraphs>38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Agency FB</vt:lpstr>
      <vt:lpstr>Arial</vt:lpstr>
      <vt:lpstr>Calibri</vt:lpstr>
      <vt:lpstr>Calibri Light</vt:lpstr>
      <vt:lpstr>Celestial</vt:lpstr>
      <vt:lpstr>Fire-Fighting Robot: Revolutionizing Fire Management and Safety</vt:lpstr>
      <vt:lpstr>Project Overview:</vt:lpstr>
      <vt:lpstr>Core Components of the Robot: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Modules of the Robot:</vt:lpstr>
      <vt:lpstr>PowerPoint Presentation</vt:lpstr>
      <vt:lpstr>PowerPoint Presentation</vt:lpstr>
      <vt:lpstr>PowerPoint Presentation</vt:lpstr>
      <vt:lpstr>Our mobile Application:</vt:lpstr>
      <vt:lpstr>Our webstie:</vt:lpstr>
      <vt:lpstr>Conclusion:</vt:lpstr>
      <vt:lpstr>NB. Robot Cost = 2500 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Fire-Fighting Robot: Revolutionizing Fire Management and Safety</dc:title>
  <dc:creator>lenovo</dc:creator>
  <cp:lastModifiedBy>lenovo</cp:lastModifiedBy>
  <cp:revision>9</cp:revision>
  <dcterms:created xsi:type="dcterms:W3CDTF">2023-08-31T13:11:17Z</dcterms:created>
  <dcterms:modified xsi:type="dcterms:W3CDTF">2023-08-31T13:55:36Z</dcterms:modified>
</cp:coreProperties>
</file>