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6" r:id="rId15"/>
    <p:sldId id="270" r:id="rId16"/>
    <p:sldId id="271" r:id="rId17"/>
    <p:sldId id="272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9376-FCBC-4030-9C56-33A1586944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5C4F-9C85-41E6-BC50-CF384B62B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5C4F-9C85-41E6-BC50-CF384B62B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1901" y="3632607"/>
            <a:ext cx="834787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4C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2818180"/>
            <a:ext cx="1079115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FCE0218-EA4D-4289-AB96-22F1BB1B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0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2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8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0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6"/>
            <a:ext cx="10994760" cy="4479340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7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8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5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701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2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26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5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8" y="1596541"/>
            <a:ext cx="8347873" cy="4477808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1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9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782113"/>
            <a:ext cx="10994761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2853-A35F-409C-ADB6-148829B0D699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3838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9335-2A7D-461A-B2C4-785ADE9E6C9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E91899-C87A-4857-9183-459B36F1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stopexports.com/wheat-imports-by-count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stopexports.com/wheat-imports-by-countr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hindawi.com/journals/ija/2017/3931897/" TargetMode="External"/><Relationship Id="rId5" Type="http://schemas.openxmlformats.org/officeDocument/2006/relationships/hyperlink" Target="http://www.worldstopexports.com/wheat-imports-by-country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102F-5D35-4992-AA32-4AB018FF6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Wheat Prices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78C2-2FC6-4DE0-808C-858E2207A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Task by IDSC</a:t>
            </a:r>
          </a:p>
          <a:p>
            <a:r>
              <a:rPr lang="en-US" dirty="0"/>
              <a:t>Made by Ahmed Tarek</a:t>
            </a:r>
          </a:p>
          <a:p>
            <a:r>
              <a:rPr lang="en-US" dirty="0"/>
              <a:t>Date 16/01/2021</a:t>
            </a:r>
          </a:p>
        </p:txBody>
      </p:sp>
    </p:spTree>
    <p:extLst>
      <p:ext uri="{BB962C8B-B14F-4D97-AF65-F5344CB8AC3E}">
        <p14:creationId xmlns:p14="http://schemas.microsoft.com/office/powerpoint/2010/main" val="383493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Removed outliers using a more tolerant threshold after visualizing to prevent losing any real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Preprocessed to add proper time step and that all steps values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Filled Nulls accordingly: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low nulls, with linear interpolation using time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time clustered high nulls, only the existing time will be used and filled, while old not existing times will be dropped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Non clustered high nulls, will be dropped for now from analysis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4B2478-DE83-464C-A3C3-E5275DE88E81}"/>
              </a:ext>
            </a:extLst>
          </p:cNvPr>
          <p:cNvSpPr/>
          <p:nvPr/>
        </p:nvSpPr>
        <p:spPr>
          <a:xfrm>
            <a:off x="8920825" y="3421552"/>
            <a:ext cx="423417" cy="2847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587770-BAEB-42A1-A514-7997B3E2C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82207"/>
            <a:ext cx="6073071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D4A8595-D8B1-4C4F-8CD0-3CCC9CABB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5999" y="1825625"/>
            <a:ext cx="6073071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4966B70-B7B7-4F1C-82F7-0A75199CC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5"/>
          <a:stretch/>
        </p:blipFill>
        <p:spPr bwMode="auto">
          <a:xfrm>
            <a:off x="6148813" y="5538789"/>
            <a:ext cx="6020257" cy="123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BC59B75-DFA9-4955-9878-2E9E7877843D}"/>
              </a:ext>
            </a:extLst>
          </p:cNvPr>
          <p:cNvSpPr/>
          <p:nvPr/>
        </p:nvSpPr>
        <p:spPr>
          <a:xfrm>
            <a:off x="8907707" y="5252524"/>
            <a:ext cx="423417" cy="2847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A01D8-6AB7-4D69-8117-11A7560E0D04}"/>
              </a:ext>
            </a:extLst>
          </p:cNvPr>
          <p:cNvSpPr/>
          <p:nvPr/>
        </p:nvSpPr>
        <p:spPr>
          <a:xfrm>
            <a:off x="7132320" y="1882141"/>
            <a:ext cx="521970" cy="15468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0F5E6-5096-4EBB-AD49-7310B00BCE5E}"/>
              </a:ext>
            </a:extLst>
          </p:cNvPr>
          <p:cNvSpPr/>
          <p:nvPr/>
        </p:nvSpPr>
        <p:spPr>
          <a:xfrm>
            <a:off x="7132030" y="3653791"/>
            <a:ext cx="521970" cy="15468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3A1DC-7297-4630-9673-89CE78FF1739}"/>
              </a:ext>
            </a:extLst>
          </p:cNvPr>
          <p:cNvSpPr/>
          <p:nvPr/>
        </p:nvSpPr>
        <p:spPr>
          <a:xfrm>
            <a:off x="7132030" y="5383214"/>
            <a:ext cx="521970" cy="15468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Throw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visualization,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it can be seen that TS are mostly non-stationary.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low P-Value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in,while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in KPSS high values concludes that TS are not stationary from both tests.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log with the lag diff transform is made to stationaries.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TS have followed more stationary pattern  with very confidence.</a:t>
            </a:r>
          </a:p>
          <a:p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C5D53F8-A2D7-4593-9C82-4772C789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96001" cy="216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FB13E12-EDF4-42D2-98A7-DE93F2D1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658911"/>
            <a:ext cx="6096002" cy="216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A4B2478-DE83-464C-A3C3-E5275DE88E81}"/>
              </a:ext>
            </a:extLst>
          </p:cNvPr>
          <p:cNvSpPr/>
          <p:nvPr/>
        </p:nvSpPr>
        <p:spPr>
          <a:xfrm>
            <a:off x="8726905" y="3994484"/>
            <a:ext cx="786063" cy="6416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96D8-65D2-48C2-8BDE-1BB251BC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Modelling |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EE73-D8A5-4B23-804F-8F8526D78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In-sample fit such as R2 is even more frowned upon as a measure of model quality in forecasting than in other statistical subdisciplines</a:t>
            </a:r>
            <a:r>
              <a:rPr lang="en-US" baseline="30000" dirty="0"/>
              <a:t>2</a:t>
            </a:r>
          </a:p>
          <a:p>
            <a:r>
              <a:rPr lang="en-US" dirty="0"/>
              <a:t>Used Validation method is taking a last temporal portion from each TS as a test data</a:t>
            </a:r>
          </a:p>
          <a:p>
            <a:r>
              <a:rPr lang="en-US" dirty="0"/>
              <a:t>Metric used is RMSE (note that I have added R2, for interest, but will not be used)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655E-C3B0-4587-A348-D6D7ED5E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6"/>
            <a:ext cx="6096000" cy="1325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AD7F2-B5D8-4D07-910D-4CA7E86B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57584"/>
            <a:ext cx="6095999" cy="33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Modelling |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ARIMA is showing variant performance depending on the Wheat 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ARIMA would be difficult to automate as the ACF and PACF need to be checked manually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 searching for parameters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p,q,d,P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Q,D)is offered as out of the box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422CD39-51C8-4240-9BCA-CA9D0569B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34" y="4443663"/>
            <a:ext cx="6056966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AA8770C-E61E-4448-865B-53E5D98F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0421" y="1690688"/>
            <a:ext cx="6111578" cy="199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Modelling | </a:t>
            </a:r>
            <a:r>
              <a:rPr lang="en-US" dirty="0" err="1"/>
              <a:t>AutoARIMA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AutoARIMA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allowed the automated modelling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multible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AutoARIMA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consumes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avery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high resources, so this block was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excuted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on google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CoLab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Similar to ARIMA, some TS shows better performance than others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153A1EC-2027-431E-AE4E-53B31AABE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1" y="3994454"/>
            <a:ext cx="5903494" cy="24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E1922C6-167C-49AF-B29E-C6DF7A69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1" y="1825625"/>
            <a:ext cx="5983706" cy="21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E37B5-8AF0-40A0-9F16-A839054DC6BA}"/>
              </a:ext>
            </a:extLst>
          </p:cNvPr>
          <p:cNvSpPr txBox="1"/>
          <p:nvPr/>
        </p:nvSpPr>
        <p:spPr>
          <a:xfrm>
            <a:off x="8534400" y="1690688"/>
            <a:ext cx="142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ALBN-AGP1-CY1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A94F1-02E0-4DC3-B061-6F3D285C4BA7}"/>
              </a:ext>
            </a:extLst>
          </p:cNvPr>
          <p:cNvSpPr txBox="1"/>
          <p:nvPr/>
        </p:nvSpPr>
        <p:spPr>
          <a:xfrm>
            <a:off x="8534400" y="4154973"/>
            <a:ext cx="142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JCI-WHT-SHHAI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4284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Modelling | </a:t>
            </a:r>
            <a:r>
              <a:rPr lang="en-US" dirty="0" err="1"/>
              <a:t>FBProphet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FBprophet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the state-of-the-art automated time series forecasting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Forecasting performance on all endpoints is increased x10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Seasonality as well as stationarity handling which required significant work on Arima took much lower time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FBprophet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CFE3DAF-CA8C-4998-864E-F49997C3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50" y="1690688"/>
            <a:ext cx="5932950" cy="2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B6F99A7-0C7D-4664-A1CA-EDB69E00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77" y="1690688"/>
            <a:ext cx="5932950" cy="2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57494-3B72-4ED7-BFC5-EAC1002F9E51}"/>
              </a:ext>
            </a:extLst>
          </p:cNvPr>
          <p:cNvSpPr txBox="1"/>
          <p:nvPr/>
        </p:nvSpPr>
        <p:spPr>
          <a:xfrm>
            <a:off x="8559778" y="1825625"/>
            <a:ext cx="1427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JCI-WHT-SHHAI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0803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Modelling |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F4470C-8A90-45E4-A35B-120A8715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186940"/>
            <a:ext cx="1783080" cy="3307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55553-F517-47C1-82B6-6AC43A13EDD4}"/>
              </a:ext>
            </a:extLst>
          </p:cNvPr>
          <p:cNvSpPr txBox="1"/>
          <p:nvPr/>
        </p:nvSpPr>
        <p:spPr>
          <a:xfrm>
            <a:off x="502920" y="179832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AARIMA SPOT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9014B-B833-4807-A74B-17F4547A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167652"/>
            <a:ext cx="1783080" cy="3307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DA2F07-FE08-4A36-ACF9-D628CE21DC0B}"/>
              </a:ext>
            </a:extLst>
          </p:cNvPr>
          <p:cNvSpPr txBox="1"/>
          <p:nvPr/>
        </p:nvSpPr>
        <p:spPr>
          <a:xfrm>
            <a:off x="3032760" y="1817608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FBProphet</a:t>
            </a:r>
            <a:r>
              <a:rPr lang="en-US" dirty="0"/>
              <a:t> SPOT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FE4261-53D0-494C-8F8E-6431F694F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2186939"/>
            <a:ext cx="1501140" cy="33543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FB0458-FE2C-4F80-84C2-9A1B43129399}"/>
              </a:ext>
            </a:extLst>
          </p:cNvPr>
          <p:cNvSpPr txBox="1"/>
          <p:nvPr/>
        </p:nvSpPr>
        <p:spPr>
          <a:xfrm>
            <a:off x="5600700" y="1817608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FBProphet</a:t>
            </a:r>
            <a:r>
              <a:rPr lang="en-US" dirty="0"/>
              <a:t> FUTURE</a:t>
            </a:r>
          </a:p>
        </p:txBody>
      </p:sp>
    </p:spTree>
    <p:extLst>
      <p:ext uri="{BB962C8B-B14F-4D97-AF65-F5344CB8AC3E}">
        <p14:creationId xmlns:p14="http://schemas.microsoft.com/office/powerpoint/2010/main" val="387684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89F5-753E-435B-BDC4-AF9EFB67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DFCE-A5A9-4F7A-9EBA-56CCBF18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on Deep Learning Model like CNN (Was not used initially as DL tend to perform lower on smaller data).</a:t>
            </a:r>
          </a:p>
          <a:p>
            <a:r>
              <a:rPr lang="en-US" dirty="0"/>
              <a:t>More hyperparameter tunning and different preprocessing steps to enhance the model.</a:t>
            </a:r>
          </a:p>
          <a:p>
            <a:r>
              <a:rPr lang="en-US" dirty="0"/>
              <a:t>More EDA and link to external sources like (Temperature, Oil prices, Yield and Economic status).</a:t>
            </a:r>
          </a:p>
          <a:p>
            <a:r>
              <a:rPr lang="en-US" dirty="0"/>
              <a:t>Try multivariate predictions using the above-mentioned variables to predict prices.</a:t>
            </a:r>
          </a:p>
        </p:txBody>
      </p:sp>
    </p:spTree>
    <p:extLst>
      <p:ext uri="{BB962C8B-B14F-4D97-AF65-F5344CB8AC3E}">
        <p14:creationId xmlns:p14="http://schemas.microsoft.com/office/powerpoint/2010/main" val="241969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7AE3-2636-472E-96CF-FF13990A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4165-1322-408B-B3C5-8A31AF7F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De Luca, Anna I., An Overview of Global Wheat Market Fundamentals in an Era of Climate Concerns, International Journal of Agronomy, 2017, https://doi.org/10.1155/2017/3931897</a:t>
            </a:r>
          </a:p>
          <a:p>
            <a:pPr marL="0" indent="0">
              <a:buNone/>
            </a:pPr>
            <a:r>
              <a:rPr lang="en-US" dirty="0"/>
              <a:t>2. Forecasting Principles and Practices, Evaluating forecast accuracy, https://otexts.com/fpp2/accuracy.html</a:t>
            </a:r>
          </a:p>
        </p:txBody>
      </p:sp>
    </p:spTree>
    <p:extLst>
      <p:ext uri="{BB962C8B-B14F-4D97-AF65-F5344CB8AC3E}">
        <p14:creationId xmlns:p14="http://schemas.microsoft.com/office/powerpoint/2010/main" val="137096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Understanding | Global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"World's Top Exports" Egypt is ranked 2 in the top wheat importing countries in 2019.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Nevertheless, it is the 3rd largest decline in wheat imports with 23.8% decrease.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AFFBD-D590-4A9F-9A1D-53C8A405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6144126" cy="2544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7A63C-768F-41B3-BE5B-69F3271375B0}"/>
              </a:ext>
            </a:extLst>
          </p:cNvPr>
          <p:cNvSpPr txBox="1"/>
          <p:nvPr/>
        </p:nvSpPr>
        <p:spPr>
          <a:xfrm>
            <a:off x="6384758" y="6362070"/>
            <a:ext cx="5566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source of data: </a:t>
            </a:r>
            <a:r>
              <a:rPr lang="en-US" sz="1100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http://www.worldstopexports.com/wheat-imports-by-country/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0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Understanding | Egypt’s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Egypt’s most exporting country for wheat is Russia in 2018 with significant increase from previous years.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Top countries after Russia seems to have a significant reduced changes from previous years.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5A6BF-07EE-4A59-834F-2449BF70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96000" cy="23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AC02A-36DC-4C47-BC6F-0BC7057B5AF0}"/>
              </a:ext>
            </a:extLst>
          </p:cNvPr>
          <p:cNvSpPr txBox="1"/>
          <p:nvPr/>
        </p:nvSpPr>
        <p:spPr>
          <a:xfrm>
            <a:off x="6384758" y="6362070"/>
            <a:ext cx="5566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source of data: </a:t>
            </a:r>
            <a:r>
              <a:rPr lang="en-US" sz="1100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http://www.worldstopexports.com/wheat-imports-by-country/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58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Understanding | Wheat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Wheat prices is affected by climate, yield, oil prices, lagged prices and imports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wheat and rice are the main commodities in Egypt.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Russia is the top exporter of wheat in 2019 but with a significant reduction from previous year.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USA is showing a significant growth from previous year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384CD-D327-4480-AB57-691D278B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7" y="1690689"/>
            <a:ext cx="5823284" cy="2515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B7205-B926-490C-A039-117031070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18493"/>
            <a:ext cx="6043177" cy="241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1D1AD-F9D1-4559-83B9-596ABCDD63F1}"/>
              </a:ext>
            </a:extLst>
          </p:cNvPr>
          <p:cNvSpPr txBox="1"/>
          <p:nvPr/>
        </p:nvSpPr>
        <p:spPr>
          <a:xfrm>
            <a:off x="6801852" y="6586773"/>
            <a:ext cx="5566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source of data: </a:t>
            </a:r>
            <a:r>
              <a:rPr lang="en-US" sz="1100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http://www.worldstopexports.com/wheat-imports-by-country/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2B4F7-073B-4755-8E64-F533AD35D409}"/>
              </a:ext>
            </a:extLst>
          </p:cNvPr>
          <p:cNvSpPr txBox="1"/>
          <p:nvPr/>
        </p:nvSpPr>
        <p:spPr>
          <a:xfrm>
            <a:off x="6572567" y="4017336"/>
            <a:ext cx="556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source: An Overview of Global Wheat Market Fundamentals in an Era of Climate Concerns, International Journal of Agronomy, </a:t>
            </a:r>
            <a:r>
              <a:rPr lang="en-US" sz="1000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https://www.hindawi.com/journals/ija/2017/3931897/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9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EA869A-998A-4BB1-9160-5207D007E29B}"/>
              </a:ext>
            </a:extLst>
          </p:cNvPr>
          <p:cNvSpPr/>
          <p:nvPr/>
        </p:nvSpPr>
        <p:spPr>
          <a:xfrm>
            <a:off x="8123265" y="1443787"/>
            <a:ext cx="3494009" cy="4411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2535C-D4F1-4E71-A14E-1DD9992D98D2}"/>
              </a:ext>
            </a:extLst>
          </p:cNvPr>
          <p:cNvSpPr/>
          <p:nvPr/>
        </p:nvSpPr>
        <p:spPr>
          <a:xfrm>
            <a:off x="5512028" y="1443787"/>
            <a:ext cx="2621266" cy="4411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7E2A9F-42C0-458A-B42E-94B5AC7C4DC0}"/>
              </a:ext>
            </a:extLst>
          </p:cNvPr>
          <p:cNvSpPr/>
          <p:nvPr/>
        </p:nvSpPr>
        <p:spPr>
          <a:xfrm>
            <a:off x="3371094" y="1443788"/>
            <a:ext cx="2158638" cy="4411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2D5EC-F40C-4E23-A66B-67A2AD644573}"/>
              </a:ext>
            </a:extLst>
          </p:cNvPr>
          <p:cNvSpPr/>
          <p:nvPr/>
        </p:nvSpPr>
        <p:spPr>
          <a:xfrm>
            <a:off x="184485" y="1443789"/>
            <a:ext cx="3184357" cy="4411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7210EE-9716-4A9D-89C8-AC9941BF5454}"/>
              </a:ext>
            </a:extLst>
          </p:cNvPr>
          <p:cNvSpPr/>
          <p:nvPr/>
        </p:nvSpPr>
        <p:spPr>
          <a:xfrm>
            <a:off x="1287379" y="3003884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1C2761-08A8-43D5-AC57-A68C4B47CC0B}"/>
              </a:ext>
            </a:extLst>
          </p:cNvPr>
          <p:cNvSpPr/>
          <p:nvPr/>
        </p:nvSpPr>
        <p:spPr>
          <a:xfrm>
            <a:off x="3705726" y="3003884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07DEE6-E90F-4034-8B65-F140D6A9F3DB}"/>
              </a:ext>
            </a:extLst>
          </p:cNvPr>
          <p:cNvSpPr/>
          <p:nvPr/>
        </p:nvSpPr>
        <p:spPr>
          <a:xfrm>
            <a:off x="6272462" y="2173705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A3E931-6934-461E-BCB0-E7CAFE0A2C52}"/>
              </a:ext>
            </a:extLst>
          </p:cNvPr>
          <p:cNvSpPr/>
          <p:nvPr/>
        </p:nvSpPr>
        <p:spPr>
          <a:xfrm>
            <a:off x="6272462" y="3854116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A8DD0F-26B7-486B-99DC-5FC0043F7153}"/>
              </a:ext>
            </a:extLst>
          </p:cNvPr>
          <p:cNvSpPr/>
          <p:nvPr/>
        </p:nvSpPr>
        <p:spPr>
          <a:xfrm>
            <a:off x="9180094" y="2173705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Modelling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B5C9B6-B3E0-45BB-9362-FD6C1E3179A9}"/>
              </a:ext>
            </a:extLst>
          </p:cNvPr>
          <p:cNvSpPr/>
          <p:nvPr/>
        </p:nvSpPr>
        <p:spPr>
          <a:xfrm>
            <a:off x="9157204" y="3845921"/>
            <a:ext cx="1796716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Modelling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749054-F2DB-4EDA-8B71-74BD08A7C74C}"/>
              </a:ext>
            </a:extLst>
          </p:cNvPr>
          <p:cNvSpPr/>
          <p:nvPr/>
        </p:nvSpPr>
        <p:spPr>
          <a:xfrm>
            <a:off x="184485" y="3098131"/>
            <a:ext cx="1102894" cy="6617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Assessmentxlsx</a:t>
            </a:r>
            <a:endParaRPr lang="en-US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676FE4-6601-4AF6-986E-B7D4FCD4CC20}"/>
              </a:ext>
            </a:extLst>
          </p:cNvPr>
          <p:cNvSpPr/>
          <p:nvPr/>
        </p:nvSpPr>
        <p:spPr>
          <a:xfrm>
            <a:off x="2949743" y="3106153"/>
            <a:ext cx="1102894" cy="66173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A68550-BED4-4EBD-BC16-D4D1690476D7}"/>
              </a:ext>
            </a:extLst>
          </p:cNvPr>
          <p:cNvSpPr/>
          <p:nvPr/>
        </p:nvSpPr>
        <p:spPr>
          <a:xfrm rot="19349352">
            <a:off x="5336005" y="2519944"/>
            <a:ext cx="1102894" cy="66173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Spot Long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0D1A9B5-AC38-48E3-B1EF-33015450B373}"/>
              </a:ext>
            </a:extLst>
          </p:cNvPr>
          <p:cNvSpPr/>
          <p:nvPr/>
        </p:nvSpPr>
        <p:spPr>
          <a:xfrm rot="1770288">
            <a:off x="5332020" y="3735631"/>
            <a:ext cx="1102894" cy="66173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Long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610B3D9-1C05-466C-B772-23816C3294A7}"/>
              </a:ext>
            </a:extLst>
          </p:cNvPr>
          <p:cNvSpPr/>
          <p:nvPr/>
        </p:nvSpPr>
        <p:spPr>
          <a:xfrm>
            <a:off x="8003447" y="2252572"/>
            <a:ext cx="1308993" cy="66173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Spot preprocessed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3654363-9734-41DB-902C-6ED689D40AC6}"/>
              </a:ext>
            </a:extLst>
          </p:cNvPr>
          <p:cNvSpPr/>
          <p:nvPr/>
        </p:nvSpPr>
        <p:spPr>
          <a:xfrm>
            <a:off x="8003446" y="3943691"/>
            <a:ext cx="1308993" cy="66173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preprocessed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2040984-72AF-4FD6-BEE3-191B0D36B943}"/>
              </a:ext>
            </a:extLst>
          </p:cNvPr>
          <p:cNvSpPr/>
          <p:nvPr/>
        </p:nvSpPr>
        <p:spPr>
          <a:xfrm>
            <a:off x="10903443" y="1960561"/>
            <a:ext cx="1308993" cy="6617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Spot future forecast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D8C70D4-B989-4131-AE41-A4FD05C7E337}"/>
              </a:ext>
            </a:extLst>
          </p:cNvPr>
          <p:cNvSpPr/>
          <p:nvPr/>
        </p:nvSpPr>
        <p:spPr>
          <a:xfrm>
            <a:off x="10883007" y="2671859"/>
            <a:ext cx="1308993" cy="6617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Spot model evaluation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5FFAE0-9D8E-4E47-9446-7C74F0869256}"/>
              </a:ext>
            </a:extLst>
          </p:cNvPr>
          <p:cNvSpPr/>
          <p:nvPr/>
        </p:nvSpPr>
        <p:spPr>
          <a:xfrm>
            <a:off x="10903443" y="3651717"/>
            <a:ext cx="1308993" cy="6617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future forecast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88ABA3-AD4A-4AC4-8C25-FAED87C8BCD3}"/>
              </a:ext>
            </a:extLst>
          </p:cNvPr>
          <p:cNvSpPr/>
          <p:nvPr/>
        </p:nvSpPr>
        <p:spPr>
          <a:xfrm>
            <a:off x="10903443" y="4271037"/>
            <a:ext cx="1308993" cy="6617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model evaluation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88E234-E4B4-46DB-A82C-0F6F829CA517}"/>
              </a:ext>
            </a:extLst>
          </p:cNvPr>
          <p:cNvSpPr/>
          <p:nvPr/>
        </p:nvSpPr>
        <p:spPr>
          <a:xfrm>
            <a:off x="320511" y="5929460"/>
            <a:ext cx="141402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85F4CD-EA82-4431-B83C-CE794E6B583D}"/>
              </a:ext>
            </a:extLst>
          </p:cNvPr>
          <p:cNvSpPr/>
          <p:nvPr/>
        </p:nvSpPr>
        <p:spPr>
          <a:xfrm>
            <a:off x="331509" y="6232276"/>
            <a:ext cx="141402" cy="1414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51B440-2980-45FE-B8B6-CAFD3B5BFBE0}"/>
              </a:ext>
            </a:extLst>
          </p:cNvPr>
          <p:cNvSpPr/>
          <p:nvPr/>
        </p:nvSpPr>
        <p:spPr>
          <a:xfrm>
            <a:off x="331509" y="6535092"/>
            <a:ext cx="141402" cy="141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B8FC8D-AA80-4FDD-B727-EF8094FC5150}"/>
              </a:ext>
            </a:extLst>
          </p:cNvPr>
          <p:cNvSpPr txBox="1"/>
          <p:nvPr/>
        </p:nvSpPr>
        <p:spPr>
          <a:xfrm>
            <a:off x="461913" y="5861661"/>
            <a:ext cx="70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9568C8-49DB-4697-B886-43D9F818B541}"/>
              </a:ext>
            </a:extLst>
          </p:cNvPr>
          <p:cNvSpPr txBox="1"/>
          <p:nvPr/>
        </p:nvSpPr>
        <p:spPr>
          <a:xfrm>
            <a:off x="486741" y="6132641"/>
            <a:ext cx="70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DEA2A1-FA94-4610-ACAD-9927210D5A92}"/>
              </a:ext>
            </a:extLst>
          </p:cNvPr>
          <p:cNvSpPr txBox="1"/>
          <p:nvPr/>
        </p:nvSpPr>
        <p:spPr>
          <a:xfrm>
            <a:off x="488622" y="6463805"/>
            <a:ext cx="70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531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 |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For both Spot and Future:</a:t>
            </a:r>
          </a:p>
          <a:p>
            <a:pPr lvl="1"/>
            <a:r>
              <a:rPr lang="en-US" dirty="0"/>
              <a:t>Automated function is made to :</a:t>
            </a:r>
          </a:p>
          <a:p>
            <a:pPr lvl="2"/>
            <a:r>
              <a:rPr lang="en-US" dirty="0"/>
              <a:t>Metadata is extracted from excel columns header.</a:t>
            </a:r>
          </a:p>
          <a:p>
            <a:pPr lvl="2"/>
            <a:r>
              <a:rPr lang="en-US" dirty="0"/>
              <a:t>Metadata is augmented with external information like hemisphere.</a:t>
            </a:r>
          </a:p>
          <a:p>
            <a:pPr lvl="1"/>
            <a:r>
              <a:rPr lang="en-US" dirty="0"/>
              <a:t>Prices data is extracted from excel file using automated flow</a:t>
            </a:r>
          </a:p>
          <a:p>
            <a:pPr lvl="1"/>
            <a:r>
              <a:rPr lang="en-US" dirty="0"/>
              <a:t>Data is transferred into long format as it is more convenient for downstream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6B03-99CA-458F-8BA0-2B9C1734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38" y="1690688"/>
            <a:ext cx="5334462" cy="1562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4C695-BF32-4404-8E25-07669F82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38" y="3605078"/>
            <a:ext cx="5334462" cy="153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B0947-7B14-4AF3-835B-C30909E7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773" y="5712102"/>
            <a:ext cx="2209992" cy="929721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BCF815D-1F8F-44ED-9695-68DF37B8B6E8}"/>
              </a:ext>
            </a:extLst>
          </p:cNvPr>
          <p:cNvSpPr/>
          <p:nvPr/>
        </p:nvSpPr>
        <p:spPr>
          <a:xfrm>
            <a:off x="9278471" y="5183354"/>
            <a:ext cx="726141" cy="5447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From Initial Statics: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Some time series is showing a large null percentage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edian is very close to mean in high number of samples data, which may infer normal distribution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Prices are showing a consistent medians per country. However, it seems that wheat type has a lower contribution.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Some countries also seem to show higher variations that others in prices.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13955-C2C5-484D-9541-A0231B53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45" y="1690688"/>
            <a:ext cx="525780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Missing data: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Nulls have almost similar distributions for wheat IDs coming from same country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Some time series data have their nulls clustered in old dates</a:t>
            </a:r>
          </a:p>
          <a:p>
            <a:r>
              <a:rPr lang="en-US" dirty="0"/>
              <a:t>Data univariate distribution: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Right skewed , which expected from monetary data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Kurtotic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Outliers exist in 2SRW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, ALBN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W-REN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9B71D0-D0EF-4B43-823C-2CB985E0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94" y="1568768"/>
            <a:ext cx="6094405" cy="18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20DA280-557E-493B-9872-814DD003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1539"/>
            <a:ext cx="6096000" cy="16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D8B26-D2A2-45AC-B36F-B184E506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20641"/>
            <a:ext cx="6141720" cy="173736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79C7B4C-3905-4163-998F-68F01B04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15" y="1568768"/>
            <a:ext cx="6094405" cy="18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8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A07-5D20-4481-B78D-BE7AC34D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327-A8FD-444D-9030-EC4AC318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bivariate distribution: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Generally, wheat prices seem to be correlated with each other.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USG Wheat is having a very high to moderate linear correlation with most of other wheats except (Chinese (JCI) and Indian (NGP)).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Chinese &amp; Indian wheat are showing a very weak correlation with all other markets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Hypothesis Testing: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Chinese wheat is showing prices significantly higher than normal.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Whet prices were reducing till 2016, where they stabilized or slightly increased.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Both country and month are showing significant effect on wheat prices.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341DC0-ACD3-4F0F-8967-F39CE8C8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52" y="1690688"/>
            <a:ext cx="6096874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F7DACAD-BD3B-4861-A3C6-31C78A50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4421689"/>
            <a:ext cx="3047999" cy="23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284569D-3747-4B89-B5E6-2A64CD21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52" y="4444541"/>
            <a:ext cx="3000750" cy="233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87010"/>
      </p:ext>
    </p:extLst>
  </p:cSld>
  <p:clrMapOvr>
    <a:masterClrMapping/>
  </p:clrMapOvr>
</p:sld>
</file>

<file path=ppt/theme/theme1.xml><?xml version="1.0" encoding="utf-8"?>
<a:theme xmlns:a="http://schemas.openxmlformats.org/drawingml/2006/main" name="160240-brea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160240-bread-template-16x9</Template>
  <TotalTime>142</TotalTime>
  <Words>1026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Helvetica Neue</vt:lpstr>
      <vt:lpstr>Wingdings 3</vt:lpstr>
      <vt:lpstr>160240-bread-template-16x9</vt:lpstr>
      <vt:lpstr>Wisp</vt:lpstr>
      <vt:lpstr>Wheat Prices Forecasting</vt:lpstr>
      <vt:lpstr>Problem Understanding | Global Imports</vt:lpstr>
      <vt:lpstr>Problem Understanding | Egypt’s Imports</vt:lpstr>
      <vt:lpstr>Problem Understanding | Wheat Market</vt:lpstr>
      <vt:lpstr>Project Flow</vt:lpstr>
      <vt:lpstr>Project Flow | Data Wrangling</vt:lpstr>
      <vt:lpstr>Project Flow| EDA</vt:lpstr>
      <vt:lpstr>Project Flow| EDA</vt:lpstr>
      <vt:lpstr>Project Flow| EDA</vt:lpstr>
      <vt:lpstr>Project Flow| Preprocessing</vt:lpstr>
      <vt:lpstr>Project Flow| Preprocessing</vt:lpstr>
      <vt:lpstr>Project Flow| Modelling | Evaluation</vt:lpstr>
      <vt:lpstr>Project Flow| Modelling | ARIMA</vt:lpstr>
      <vt:lpstr>Project Flow| Modelling | AutoARIMA</vt:lpstr>
      <vt:lpstr>Project Flow| Modelling | FBProphet</vt:lpstr>
      <vt:lpstr>Project Flow| Modelling |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Wheat Prices Forecasting</dc:title>
  <dc:creator>Ahmed Tarek</dc:creator>
  <cp:lastModifiedBy>Ahmed Tarek</cp:lastModifiedBy>
  <cp:revision>17</cp:revision>
  <dcterms:created xsi:type="dcterms:W3CDTF">2021-01-16T05:22:11Z</dcterms:created>
  <dcterms:modified xsi:type="dcterms:W3CDTF">2021-01-16T07:44:21Z</dcterms:modified>
</cp:coreProperties>
</file>