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6" r:id="rId2"/>
    <p:sldId id="306" r:id="rId3"/>
    <p:sldId id="259" r:id="rId4"/>
    <p:sldId id="260" r:id="rId5"/>
    <p:sldId id="307" r:id="rId6"/>
    <p:sldId id="261" r:id="rId7"/>
    <p:sldId id="328" r:id="rId8"/>
    <p:sldId id="262" r:id="rId9"/>
    <p:sldId id="263" r:id="rId10"/>
    <p:sldId id="264" r:id="rId11"/>
    <p:sldId id="265" r:id="rId12"/>
    <p:sldId id="309" r:id="rId13"/>
    <p:sldId id="266" r:id="rId14"/>
    <p:sldId id="299" r:id="rId15"/>
    <p:sldId id="268" r:id="rId16"/>
    <p:sldId id="269" r:id="rId17"/>
    <p:sldId id="270" r:id="rId18"/>
    <p:sldId id="327" r:id="rId19"/>
    <p:sldId id="326" r:id="rId20"/>
    <p:sldId id="324" r:id="rId21"/>
    <p:sldId id="276" r:id="rId22"/>
    <p:sldId id="310" r:id="rId23"/>
    <p:sldId id="277" r:id="rId24"/>
    <p:sldId id="278" r:id="rId25"/>
    <p:sldId id="329" r:id="rId26"/>
    <p:sldId id="280" r:id="rId27"/>
    <p:sldId id="302" r:id="rId28"/>
    <p:sldId id="281" r:id="rId29"/>
    <p:sldId id="282" r:id="rId30"/>
    <p:sldId id="315" r:id="rId31"/>
    <p:sldId id="286" r:id="rId32"/>
    <p:sldId id="288" r:id="rId33"/>
    <p:sldId id="321" r:id="rId34"/>
    <p:sldId id="311" r:id="rId35"/>
    <p:sldId id="289" r:id="rId36"/>
    <p:sldId id="290"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6" autoAdjust="0"/>
    <p:restoredTop sz="62946" autoAdjust="0"/>
  </p:normalViewPr>
  <p:slideViewPr>
    <p:cSldViewPr snapToGrid="0">
      <p:cViewPr varScale="1">
        <p:scale>
          <a:sx n="35" d="100"/>
          <a:sy n="35" d="100"/>
        </p:scale>
        <p:origin x="1296" y="29"/>
      </p:cViewPr>
      <p:guideLst>
        <p:guide orient="horz" pos="2160"/>
        <p:guide pos="3864"/>
      </p:guideLst>
    </p:cSldViewPr>
  </p:slideViewPr>
  <p:outlineViewPr>
    <p:cViewPr>
      <p:scale>
        <a:sx n="33" d="100"/>
        <a:sy n="33" d="100"/>
      </p:scale>
      <p:origin x="0" y="-2682"/>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60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A98F0-66C1-4156-B47E-BB4564178630}" type="doc">
      <dgm:prSet loTypeId="urn:microsoft.com/office/officeart/2005/8/layout/vList5" loCatId="list" qsTypeId="urn:microsoft.com/office/officeart/2005/8/quickstyle/simple1#6" qsCatId="simple" csTypeId="urn:microsoft.com/office/officeart/2005/8/colors/colorful2" csCatId="colorful" phldr="1"/>
      <dgm:spPr/>
      <dgm:t>
        <a:bodyPr/>
        <a:lstStyle/>
        <a:p>
          <a:endParaRPr lang="en-US"/>
        </a:p>
      </dgm:t>
    </dgm:pt>
    <dgm:pt modelId="{99CD5F30-3D72-4D20-9F49-16B076A3CB59}">
      <dgm:prSet custT="1"/>
      <dgm:spPr/>
      <dgm:t>
        <a:bodyPr/>
        <a:lstStyle/>
        <a:p>
          <a:pPr rtl="0"/>
          <a:r>
            <a:rPr lang="en-US" sz="4400" b="1" dirty="0">
              <a:solidFill>
                <a:schemeClr val="tx1"/>
              </a:solidFill>
            </a:rPr>
            <a:t>Needs</a:t>
          </a:r>
          <a:endParaRPr lang="en-US" sz="4400" dirty="0">
            <a:solidFill>
              <a:schemeClr val="tx1"/>
            </a:solidFill>
          </a:endParaRPr>
        </a:p>
      </dgm:t>
      <dgm:extLst>
        <a:ext uri="{E40237B7-FDA0-4F09-8148-C483321AD2D9}">
          <dgm14:cNvPr xmlns:dgm14="http://schemas.microsoft.com/office/drawing/2010/diagram" id="0" name="" descr="Needs&#10; States of deprivation&#10;Wants&#10; Form that needs take&#10;Demands&#10; Wants backed by buying power&#10;"/>
        </a:ext>
      </dgm:extLst>
    </dgm:pt>
    <dgm:pt modelId="{D030CF8B-E9C7-4FCE-A769-3A0DC9C70BBA}" type="parTrans" cxnId="{E56C1436-93FD-4884-B7B1-E8D2B3D5F235}">
      <dgm:prSet/>
      <dgm:spPr/>
      <dgm:t>
        <a:bodyPr/>
        <a:lstStyle/>
        <a:p>
          <a:endParaRPr lang="en-US"/>
        </a:p>
      </dgm:t>
    </dgm:pt>
    <dgm:pt modelId="{CF489775-8A91-44DB-A892-9C94F58E5C50}" type="sibTrans" cxnId="{E56C1436-93FD-4884-B7B1-E8D2B3D5F235}">
      <dgm:prSet/>
      <dgm:spPr/>
      <dgm:t>
        <a:bodyPr/>
        <a:lstStyle/>
        <a:p>
          <a:endParaRPr lang="en-US"/>
        </a:p>
      </dgm:t>
    </dgm:pt>
    <dgm:pt modelId="{78FE3310-C57A-4E68-B7AF-50135B3E53D8}">
      <dgm:prSet custT="1"/>
      <dgm:spPr/>
      <dgm:t>
        <a:bodyPr/>
        <a:lstStyle/>
        <a:p>
          <a:pPr rtl="0"/>
          <a:r>
            <a:rPr lang="en-US" sz="4400" b="1" dirty="0">
              <a:solidFill>
                <a:schemeClr val="tx1"/>
              </a:solidFill>
            </a:rPr>
            <a:t>Wants</a:t>
          </a:r>
          <a:endParaRPr lang="en-US" sz="4400" dirty="0">
            <a:solidFill>
              <a:schemeClr val="tx1"/>
            </a:solidFill>
          </a:endParaRPr>
        </a:p>
      </dgm:t>
      <dgm:extLst>
        <a:ext uri="{E40237B7-FDA0-4F09-8148-C483321AD2D9}">
          <dgm14:cNvPr xmlns:dgm14="http://schemas.microsoft.com/office/drawing/2010/diagram" id="0" name="" descr="Needs&#10; States of deprivation&#10;Wants&#10; Form that needs take&#10;Demands&#10; Wants backed by buying power&#10;"/>
        </a:ext>
      </dgm:extLst>
    </dgm:pt>
    <dgm:pt modelId="{CB0669B9-2E20-4271-8AC8-3DCB85EB8272}" type="parTrans" cxnId="{5701F7D0-6190-458E-824A-CAF8D1EF164F}">
      <dgm:prSet/>
      <dgm:spPr/>
      <dgm:t>
        <a:bodyPr/>
        <a:lstStyle/>
        <a:p>
          <a:endParaRPr lang="en-US"/>
        </a:p>
      </dgm:t>
    </dgm:pt>
    <dgm:pt modelId="{9F4428F1-8CA9-48DE-9E78-A2E07B6074C7}" type="sibTrans" cxnId="{5701F7D0-6190-458E-824A-CAF8D1EF164F}">
      <dgm:prSet/>
      <dgm:spPr/>
      <dgm:t>
        <a:bodyPr/>
        <a:lstStyle/>
        <a:p>
          <a:endParaRPr lang="en-US"/>
        </a:p>
      </dgm:t>
    </dgm:pt>
    <dgm:pt modelId="{AF15EFE8-0835-4D53-893D-4EFAB1F8D267}">
      <dgm:prSet custT="1"/>
      <dgm:spPr/>
      <dgm:t>
        <a:bodyPr/>
        <a:lstStyle/>
        <a:p>
          <a:pPr rtl="0"/>
          <a:r>
            <a:rPr lang="en-US" sz="4400" b="1" dirty="0">
              <a:solidFill>
                <a:schemeClr val="tx1"/>
              </a:solidFill>
            </a:rPr>
            <a:t>Demands</a:t>
          </a:r>
          <a:endParaRPr lang="en-US" sz="4400" dirty="0">
            <a:solidFill>
              <a:schemeClr val="tx1"/>
            </a:solidFill>
          </a:endParaRPr>
        </a:p>
      </dgm:t>
      <dgm:extLst>
        <a:ext uri="{E40237B7-FDA0-4F09-8148-C483321AD2D9}">
          <dgm14:cNvPr xmlns:dgm14="http://schemas.microsoft.com/office/drawing/2010/diagram" id="0" name="" descr="Needs&#10; States of deprivation&#10;Wants&#10; Form that needs take&#10;Demands&#10; Wants backed by buying power&#10;"/>
        </a:ext>
      </dgm:extLst>
    </dgm:pt>
    <dgm:pt modelId="{A2B52590-DE12-4D48-B521-5680BAFDCC79}" type="parTrans" cxnId="{593FDE5E-6BBC-4908-8D11-F3FFDB1B4486}">
      <dgm:prSet/>
      <dgm:spPr/>
      <dgm:t>
        <a:bodyPr/>
        <a:lstStyle/>
        <a:p>
          <a:endParaRPr lang="en-US"/>
        </a:p>
      </dgm:t>
    </dgm:pt>
    <dgm:pt modelId="{584D5765-49A1-4DA5-BD4D-521AD60AA4F2}" type="sibTrans" cxnId="{593FDE5E-6BBC-4908-8D11-F3FFDB1B4486}">
      <dgm:prSet/>
      <dgm:spPr/>
      <dgm:t>
        <a:bodyPr/>
        <a:lstStyle/>
        <a:p>
          <a:endParaRPr lang="en-US"/>
        </a:p>
      </dgm:t>
    </dgm:pt>
    <dgm:pt modelId="{A0675FF7-EC9E-4F26-8DF8-F76D7BFDB4B9}">
      <dgm:prSet custT="1"/>
      <dgm:spPr/>
      <dgm:t>
        <a:bodyPr/>
        <a:lstStyle/>
        <a:p>
          <a:pPr rtl="0"/>
          <a:r>
            <a:rPr lang="en-US" sz="2800" b="1" dirty="0"/>
            <a:t>Form that needs take</a:t>
          </a:r>
          <a:endParaRPr lang="en-US" sz="2800" dirty="0"/>
        </a:p>
      </dgm:t>
      <dgm:extLst>
        <a:ext uri="{E40237B7-FDA0-4F09-8148-C483321AD2D9}">
          <dgm14:cNvPr xmlns:dgm14="http://schemas.microsoft.com/office/drawing/2010/diagram" id="0" name="" descr="Needs&#10; States of deprivation&#10;Wants&#10; Form that needs take&#10;Demands&#10; Wants backed by buying power&#10;"/>
        </a:ext>
      </dgm:extLst>
    </dgm:pt>
    <dgm:pt modelId="{67A8B66B-8870-44A3-8073-148CCA5FFA46}" type="parTrans" cxnId="{AE8F23D7-BA82-488D-A9A8-678990B641F0}">
      <dgm:prSet/>
      <dgm:spPr/>
      <dgm:t>
        <a:bodyPr/>
        <a:lstStyle/>
        <a:p>
          <a:endParaRPr lang="en-US"/>
        </a:p>
      </dgm:t>
    </dgm:pt>
    <dgm:pt modelId="{B30CB3F7-5946-44EE-A816-5B22AEC501F2}" type="sibTrans" cxnId="{AE8F23D7-BA82-488D-A9A8-678990B641F0}">
      <dgm:prSet/>
      <dgm:spPr/>
      <dgm:t>
        <a:bodyPr/>
        <a:lstStyle/>
        <a:p>
          <a:endParaRPr lang="en-US"/>
        </a:p>
      </dgm:t>
    </dgm:pt>
    <dgm:pt modelId="{C6009EE9-AB2A-4499-B2CD-18E5BA520B98}">
      <dgm:prSet custT="1"/>
      <dgm:spPr/>
      <dgm:t>
        <a:bodyPr/>
        <a:lstStyle/>
        <a:p>
          <a:pPr rtl="0"/>
          <a:r>
            <a:rPr lang="en-US" sz="2800" b="1" dirty="0"/>
            <a:t>Wants backed by buying power</a:t>
          </a:r>
          <a:endParaRPr lang="en-US" sz="2800" dirty="0"/>
        </a:p>
      </dgm:t>
      <dgm:extLst>
        <a:ext uri="{E40237B7-FDA0-4F09-8148-C483321AD2D9}">
          <dgm14:cNvPr xmlns:dgm14="http://schemas.microsoft.com/office/drawing/2010/diagram" id="0" name="" descr="Needs&#10; States of deprivation&#10;Wants&#10; Form that needs take&#10;Demands&#10; Wants backed by buying power&#10;"/>
        </a:ext>
      </dgm:extLst>
    </dgm:pt>
    <dgm:pt modelId="{3FFECB1B-F3BE-4449-AA51-F4B27E792697}" type="parTrans" cxnId="{6C4AB44F-7F90-4984-A8D4-62CEC1D4CA41}">
      <dgm:prSet/>
      <dgm:spPr/>
      <dgm:t>
        <a:bodyPr/>
        <a:lstStyle/>
        <a:p>
          <a:endParaRPr lang="en-US"/>
        </a:p>
      </dgm:t>
    </dgm:pt>
    <dgm:pt modelId="{E85B8EAB-2C9D-4D88-B9F1-E29CB3A3D596}" type="sibTrans" cxnId="{6C4AB44F-7F90-4984-A8D4-62CEC1D4CA41}">
      <dgm:prSet/>
      <dgm:spPr/>
      <dgm:t>
        <a:bodyPr/>
        <a:lstStyle/>
        <a:p>
          <a:endParaRPr lang="en-US"/>
        </a:p>
      </dgm:t>
    </dgm:pt>
    <dgm:pt modelId="{B3C971D0-D93E-4D2B-A5BC-39E89DECB1EF}">
      <dgm:prSet custT="1"/>
      <dgm:spPr/>
      <dgm:t>
        <a:bodyPr/>
        <a:lstStyle/>
        <a:p>
          <a:pPr rtl="0"/>
          <a:r>
            <a:rPr lang="en-US" sz="2800" b="1" dirty="0"/>
            <a:t>States of deprivation</a:t>
          </a:r>
          <a:endParaRPr lang="en-US" sz="2800" dirty="0"/>
        </a:p>
      </dgm:t>
      <dgm:extLst>
        <a:ext uri="{E40237B7-FDA0-4F09-8148-C483321AD2D9}">
          <dgm14:cNvPr xmlns:dgm14="http://schemas.microsoft.com/office/drawing/2010/diagram" id="0" name="" descr="Needs&#10; States of deprivation&#10;Wants&#10; Form that needs take&#10;Demands&#10; Wants backed by buying power&#10;"/>
        </a:ext>
      </dgm:extLst>
    </dgm:pt>
    <dgm:pt modelId="{23C3F2E6-8FD3-450F-9FFB-C3F80CB00B67}" type="parTrans" cxnId="{23903871-FF84-44DD-8704-9DDDDC17C4C8}">
      <dgm:prSet/>
      <dgm:spPr/>
      <dgm:t>
        <a:bodyPr/>
        <a:lstStyle/>
        <a:p>
          <a:endParaRPr lang="en-US"/>
        </a:p>
      </dgm:t>
    </dgm:pt>
    <dgm:pt modelId="{AE56EFD6-0DA2-4427-86AC-FEE026F51013}" type="sibTrans" cxnId="{23903871-FF84-44DD-8704-9DDDDC17C4C8}">
      <dgm:prSet/>
      <dgm:spPr/>
      <dgm:t>
        <a:bodyPr/>
        <a:lstStyle/>
        <a:p>
          <a:endParaRPr lang="en-US"/>
        </a:p>
      </dgm:t>
    </dgm:pt>
    <dgm:pt modelId="{6F70DDE4-DB16-4B46-96AE-4CECB3BA169A}" type="pres">
      <dgm:prSet presAssocID="{4EBA98F0-66C1-4156-B47E-BB4564178630}" presName="Name0" presStyleCnt="0">
        <dgm:presLayoutVars>
          <dgm:dir/>
          <dgm:animLvl val="lvl"/>
          <dgm:resizeHandles val="exact"/>
        </dgm:presLayoutVars>
      </dgm:prSet>
      <dgm:spPr/>
    </dgm:pt>
    <dgm:pt modelId="{1423E3AB-E298-448C-88FD-F6C3CB39991F}" type="pres">
      <dgm:prSet presAssocID="{99CD5F30-3D72-4D20-9F49-16B076A3CB59}" presName="linNode" presStyleCnt="0"/>
      <dgm:spPr/>
    </dgm:pt>
    <dgm:pt modelId="{86C655B7-0D6E-41A8-A3C1-45DE1F42479B}" type="pres">
      <dgm:prSet presAssocID="{99CD5F30-3D72-4D20-9F49-16B076A3CB59}" presName="parentText" presStyleLbl="node1" presStyleIdx="0" presStyleCnt="3">
        <dgm:presLayoutVars>
          <dgm:chMax val="1"/>
          <dgm:bulletEnabled val="1"/>
        </dgm:presLayoutVars>
      </dgm:prSet>
      <dgm:spPr/>
    </dgm:pt>
    <dgm:pt modelId="{B4BF974C-C370-4A1A-A512-EE9FED9EB687}" type="pres">
      <dgm:prSet presAssocID="{99CD5F30-3D72-4D20-9F49-16B076A3CB59}" presName="descendantText" presStyleLbl="alignAccFollowNode1" presStyleIdx="0" presStyleCnt="3">
        <dgm:presLayoutVars>
          <dgm:bulletEnabled val="1"/>
        </dgm:presLayoutVars>
      </dgm:prSet>
      <dgm:spPr/>
    </dgm:pt>
    <dgm:pt modelId="{D628356D-0510-44B3-844A-18EA73ED1E2C}" type="pres">
      <dgm:prSet presAssocID="{CF489775-8A91-44DB-A892-9C94F58E5C50}" presName="sp" presStyleCnt="0"/>
      <dgm:spPr/>
    </dgm:pt>
    <dgm:pt modelId="{9238A57B-54D3-48AC-86C4-5B4E8B451E26}" type="pres">
      <dgm:prSet presAssocID="{78FE3310-C57A-4E68-B7AF-50135B3E53D8}" presName="linNode" presStyleCnt="0"/>
      <dgm:spPr/>
    </dgm:pt>
    <dgm:pt modelId="{BAACF0C3-5BF4-4524-AF7D-15C61ECBB362}" type="pres">
      <dgm:prSet presAssocID="{78FE3310-C57A-4E68-B7AF-50135B3E53D8}" presName="parentText" presStyleLbl="node1" presStyleIdx="1" presStyleCnt="3">
        <dgm:presLayoutVars>
          <dgm:chMax val="1"/>
          <dgm:bulletEnabled val="1"/>
        </dgm:presLayoutVars>
      </dgm:prSet>
      <dgm:spPr/>
    </dgm:pt>
    <dgm:pt modelId="{BD579E72-7D26-4388-A97F-F030469FBD2F}" type="pres">
      <dgm:prSet presAssocID="{78FE3310-C57A-4E68-B7AF-50135B3E53D8}" presName="descendantText" presStyleLbl="alignAccFollowNode1" presStyleIdx="1" presStyleCnt="3">
        <dgm:presLayoutVars>
          <dgm:bulletEnabled val="1"/>
        </dgm:presLayoutVars>
      </dgm:prSet>
      <dgm:spPr/>
    </dgm:pt>
    <dgm:pt modelId="{5932D818-E283-47BB-8D06-44E2F6EDCA65}" type="pres">
      <dgm:prSet presAssocID="{9F4428F1-8CA9-48DE-9E78-A2E07B6074C7}" presName="sp" presStyleCnt="0"/>
      <dgm:spPr/>
    </dgm:pt>
    <dgm:pt modelId="{FA55BDA1-6D46-4238-95A8-59FEDE9903E1}" type="pres">
      <dgm:prSet presAssocID="{AF15EFE8-0835-4D53-893D-4EFAB1F8D267}" presName="linNode" presStyleCnt="0"/>
      <dgm:spPr/>
    </dgm:pt>
    <dgm:pt modelId="{52E0038A-58FE-4BF8-9CFB-12828007B89A}" type="pres">
      <dgm:prSet presAssocID="{AF15EFE8-0835-4D53-893D-4EFAB1F8D267}" presName="parentText" presStyleLbl="node1" presStyleIdx="2" presStyleCnt="3">
        <dgm:presLayoutVars>
          <dgm:chMax val="1"/>
          <dgm:bulletEnabled val="1"/>
        </dgm:presLayoutVars>
      </dgm:prSet>
      <dgm:spPr/>
    </dgm:pt>
    <dgm:pt modelId="{93747C45-8C78-45F6-86F9-3CA6AA7600EA}" type="pres">
      <dgm:prSet presAssocID="{AF15EFE8-0835-4D53-893D-4EFAB1F8D267}" presName="descendantText" presStyleLbl="alignAccFollowNode1" presStyleIdx="2" presStyleCnt="3">
        <dgm:presLayoutVars>
          <dgm:bulletEnabled val="1"/>
        </dgm:presLayoutVars>
      </dgm:prSet>
      <dgm:spPr/>
    </dgm:pt>
  </dgm:ptLst>
  <dgm:cxnLst>
    <dgm:cxn modelId="{4807930E-2C79-40BC-BAE7-F496F0FFEAB6}" type="presOf" srcId="{B3C971D0-D93E-4D2B-A5BC-39E89DECB1EF}" destId="{B4BF974C-C370-4A1A-A512-EE9FED9EB687}" srcOrd="0" destOrd="0" presId="urn:microsoft.com/office/officeart/2005/8/layout/vList5"/>
    <dgm:cxn modelId="{8ECCF912-8BA0-40AC-8473-8AC588DD64B2}" type="presOf" srcId="{4EBA98F0-66C1-4156-B47E-BB4564178630}" destId="{6F70DDE4-DB16-4B46-96AE-4CECB3BA169A}" srcOrd="0" destOrd="0" presId="urn:microsoft.com/office/officeart/2005/8/layout/vList5"/>
    <dgm:cxn modelId="{08CB942A-796D-4D07-8F5D-58CF0C10F989}" type="presOf" srcId="{AF15EFE8-0835-4D53-893D-4EFAB1F8D267}" destId="{52E0038A-58FE-4BF8-9CFB-12828007B89A}" srcOrd="0" destOrd="0" presId="urn:microsoft.com/office/officeart/2005/8/layout/vList5"/>
    <dgm:cxn modelId="{E56C1436-93FD-4884-B7B1-E8D2B3D5F235}" srcId="{4EBA98F0-66C1-4156-B47E-BB4564178630}" destId="{99CD5F30-3D72-4D20-9F49-16B076A3CB59}" srcOrd="0" destOrd="0" parTransId="{D030CF8B-E9C7-4FCE-A769-3A0DC9C70BBA}" sibTransId="{CF489775-8A91-44DB-A892-9C94F58E5C50}"/>
    <dgm:cxn modelId="{593FDE5E-6BBC-4908-8D11-F3FFDB1B4486}" srcId="{4EBA98F0-66C1-4156-B47E-BB4564178630}" destId="{AF15EFE8-0835-4D53-893D-4EFAB1F8D267}" srcOrd="2" destOrd="0" parTransId="{A2B52590-DE12-4D48-B521-5680BAFDCC79}" sibTransId="{584D5765-49A1-4DA5-BD4D-521AD60AA4F2}"/>
    <dgm:cxn modelId="{6C4AB44F-7F90-4984-A8D4-62CEC1D4CA41}" srcId="{AF15EFE8-0835-4D53-893D-4EFAB1F8D267}" destId="{C6009EE9-AB2A-4499-B2CD-18E5BA520B98}" srcOrd="0" destOrd="0" parTransId="{3FFECB1B-F3BE-4449-AA51-F4B27E792697}" sibTransId="{E85B8EAB-2C9D-4D88-B9F1-E29CB3A3D596}"/>
    <dgm:cxn modelId="{23903871-FF84-44DD-8704-9DDDDC17C4C8}" srcId="{99CD5F30-3D72-4D20-9F49-16B076A3CB59}" destId="{B3C971D0-D93E-4D2B-A5BC-39E89DECB1EF}" srcOrd="0" destOrd="0" parTransId="{23C3F2E6-8FD3-450F-9FFB-C3F80CB00B67}" sibTransId="{AE56EFD6-0DA2-4427-86AC-FEE026F51013}"/>
    <dgm:cxn modelId="{750D4574-3F09-44E8-B064-F763097A5EEF}" type="presOf" srcId="{C6009EE9-AB2A-4499-B2CD-18E5BA520B98}" destId="{93747C45-8C78-45F6-86F9-3CA6AA7600EA}" srcOrd="0" destOrd="0" presId="urn:microsoft.com/office/officeart/2005/8/layout/vList5"/>
    <dgm:cxn modelId="{7F9F36B8-3D3F-459D-A706-AD3E66460260}" type="presOf" srcId="{A0675FF7-EC9E-4F26-8DF8-F76D7BFDB4B9}" destId="{BD579E72-7D26-4388-A97F-F030469FBD2F}" srcOrd="0" destOrd="0" presId="urn:microsoft.com/office/officeart/2005/8/layout/vList5"/>
    <dgm:cxn modelId="{087231BE-B6A2-416A-BFBA-89720F357DB1}" type="presOf" srcId="{78FE3310-C57A-4E68-B7AF-50135B3E53D8}" destId="{BAACF0C3-5BF4-4524-AF7D-15C61ECBB362}" srcOrd="0" destOrd="0" presId="urn:microsoft.com/office/officeart/2005/8/layout/vList5"/>
    <dgm:cxn modelId="{5701F7D0-6190-458E-824A-CAF8D1EF164F}" srcId="{4EBA98F0-66C1-4156-B47E-BB4564178630}" destId="{78FE3310-C57A-4E68-B7AF-50135B3E53D8}" srcOrd="1" destOrd="0" parTransId="{CB0669B9-2E20-4271-8AC8-3DCB85EB8272}" sibTransId="{9F4428F1-8CA9-48DE-9E78-A2E07B6074C7}"/>
    <dgm:cxn modelId="{AE8F23D7-BA82-488D-A9A8-678990B641F0}" srcId="{78FE3310-C57A-4E68-B7AF-50135B3E53D8}" destId="{A0675FF7-EC9E-4F26-8DF8-F76D7BFDB4B9}" srcOrd="0" destOrd="0" parTransId="{67A8B66B-8870-44A3-8073-148CCA5FFA46}" sibTransId="{B30CB3F7-5946-44EE-A816-5B22AEC501F2}"/>
    <dgm:cxn modelId="{92990AF0-AE20-4172-B9EF-02563E0007BB}" type="presOf" srcId="{99CD5F30-3D72-4D20-9F49-16B076A3CB59}" destId="{86C655B7-0D6E-41A8-A3C1-45DE1F42479B}" srcOrd="0" destOrd="0" presId="urn:microsoft.com/office/officeart/2005/8/layout/vList5"/>
    <dgm:cxn modelId="{40329F11-7CBD-4233-AEF1-EDB6192AF16F}" type="presParOf" srcId="{6F70DDE4-DB16-4B46-96AE-4CECB3BA169A}" destId="{1423E3AB-E298-448C-88FD-F6C3CB39991F}" srcOrd="0" destOrd="0" presId="urn:microsoft.com/office/officeart/2005/8/layout/vList5"/>
    <dgm:cxn modelId="{D4449E95-7D10-46E0-850B-F6EA3D94C80F}" type="presParOf" srcId="{1423E3AB-E298-448C-88FD-F6C3CB39991F}" destId="{86C655B7-0D6E-41A8-A3C1-45DE1F42479B}" srcOrd="0" destOrd="0" presId="urn:microsoft.com/office/officeart/2005/8/layout/vList5"/>
    <dgm:cxn modelId="{A54744B8-0B19-4BF1-92E2-123F5A1002AD}" type="presParOf" srcId="{1423E3AB-E298-448C-88FD-F6C3CB39991F}" destId="{B4BF974C-C370-4A1A-A512-EE9FED9EB687}" srcOrd="1" destOrd="0" presId="urn:microsoft.com/office/officeart/2005/8/layout/vList5"/>
    <dgm:cxn modelId="{B235F4CD-26C7-4EAD-9F5B-38957C62F173}" type="presParOf" srcId="{6F70DDE4-DB16-4B46-96AE-4CECB3BA169A}" destId="{D628356D-0510-44B3-844A-18EA73ED1E2C}" srcOrd="1" destOrd="0" presId="urn:microsoft.com/office/officeart/2005/8/layout/vList5"/>
    <dgm:cxn modelId="{66600A4B-2D7C-4FD1-B7C6-8F7598338353}" type="presParOf" srcId="{6F70DDE4-DB16-4B46-96AE-4CECB3BA169A}" destId="{9238A57B-54D3-48AC-86C4-5B4E8B451E26}" srcOrd="2" destOrd="0" presId="urn:microsoft.com/office/officeart/2005/8/layout/vList5"/>
    <dgm:cxn modelId="{85804DDD-A684-4FE8-A2B0-D275A5E661AF}" type="presParOf" srcId="{9238A57B-54D3-48AC-86C4-5B4E8B451E26}" destId="{BAACF0C3-5BF4-4524-AF7D-15C61ECBB362}" srcOrd="0" destOrd="0" presId="urn:microsoft.com/office/officeart/2005/8/layout/vList5"/>
    <dgm:cxn modelId="{55F0B532-0665-4AED-889A-A74D0573E3F4}" type="presParOf" srcId="{9238A57B-54D3-48AC-86C4-5B4E8B451E26}" destId="{BD579E72-7D26-4388-A97F-F030469FBD2F}" srcOrd="1" destOrd="0" presId="urn:microsoft.com/office/officeart/2005/8/layout/vList5"/>
    <dgm:cxn modelId="{7430F229-121E-4430-BDEE-851381E7ACB4}" type="presParOf" srcId="{6F70DDE4-DB16-4B46-96AE-4CECB3BA169A}" destId="{5932D818-E283-47BB-8D06-44E2F6EDCA65}" srcOrd="3" destOrd="0" presId="urn:microsoft.com/office/officeart/2005/8/layout/vList5"/>
    <dgm:cxn modelId="{2E357A7D-4E77-42A8-BA12-A9C6DCFC2EAE}" type="presParOf" srcId="{6F70DDE4-DB16-4B46-96AE-4CECB3BA169A}" destId="{FA55BDA1-6D46-4238-95A8-59FEDE9903E1}" srcOrd="4" destOrd="0" presId="urn:microsoft.com/office/officeart/2005/8/layout/vList5"/>
    <dgm:cxn modelId="{D4E1A655-A7C4-45C5-B29C-BB6D991F9DBD}" type="presParOf" srcId="{FA55BDA1-6D46-4238-95A8-59FEDE9903E1}" destId="{52E0038A-58FE-4BF8-9CFB-12828007B89A}" srcOrd="0" destOrd="0" presId="urn:microsoft.com/office/officeart/2005/8/layout/vList5"/>
    <dgm:cxn modelId="{75679B88-91AA-43B2-9CA9-87571B49ADBB}" type="presParOf" srcId="{FA55BDA1-6D46-4238-95A8-59FEDE9903E1}" destId="{93747C45-8C78-45F6-86F9-3CA6AA7600E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70CE9-1587-4104-BC77-2994204684AD}" type="doc">
      <dgm:prSet loTypeId="urn:microsoft.com/office/officeart/2005/8/layout/arrow3" loCatId="relationship" qsTypeId="urn:microsoft.com/office/officeart/2005/8/quickstyle/simple1#7" qsCatId="simple" csTypeId="urn:microsoft.com/office/officeart/2005/8/colors/colorful2" csCatId="colorful" phldr="1"/>
      <dgm:spPr/>
      <dgm:t>
        <a:bodyPr/>
        <a:lstStyle/>
        <a:p>
          <a:endParaRPr lang="en-US"/>
        </a:p>
      </dgm:t>
    </dgm:pt>
    <dgm:pt modelId="{D71851FA-5E73-4233-8B02-FBED0CE3830B}">
      <dgm:prSet custT="1"/>
      <dgm:spPr/>
      <dgm:t>
        <a:bodyPr/>
        <a:lstStyle/>
        <a:p>
          <a:pPr rtl="0"/>
          <a:r>
            <a:rPr lang="en-US" sz="3200" b="1" dirty="0"/>
            <a:t>Customers</a:t>
          </a:r>
        </a:p>
      </dgm:t>
      <dgm:extLst>
        <a:ext uri="{E40237B7-FDA0-4F09-8148-C483321AD2D9}">
          <dgm14:cNvPr xmlns:dgm14="http://schemas.microsoft.com/office/drawing/2010/diagram" id="0" name="" descr="Customers&#10; Value and satisfaction&#10;Marketers&#10; Set the right level of expectations&#10;" title="Customer Value and Satisfaction"/>
        </a:ext>
      </dgm:extLst>
    </dgm:pt>
    <dgm:pt modelId="{F2C3327B-7550-46D0-8816-E3626FF04DD0}" type="parTrans" cxnId="{1A8EE17A-E049-4CC6-9021-572BEAB0457C}">
      <dgm:prSet/>
      <dgm:spPr/>
      <dgm:t>
        <a:bodyPr/>
        <a:lstStyle/>
        <a:p>
          <a:endParaRPr lang="en-US"/>
        </a:p>
      </dgm:t>
    </dgm:pt>
    <dgm:pt modelId="{060B3826-533C-4942-91B3-1578451D96BD}" type="sibTrans" cxnId="{1A8EE17A-E049-4CC6-9021-572BEAB0457C}">
      <dgm:prSet/>
      <dgm:spPr/>
      <dgm:t>
        <a:bodyPr/>
        <a:lstStyle/>
        <a:p>
          <a:endParaRPr lang="en-US"/>
        </a:p>
      </dgm:t>
    </dgm:pt>
    <dgm:pt modelId="{A706F3C3-1B66-487D-B47F-BC7B0C067C5E}">
      <dgm:prSet custT="1"/>
      <dgm:spPr/>
      <dgm:t>
        <a:bodyPr/>
        <a:lstStyle/>
        <a:p>
          <a:pPr rtl="0"/>
          <a:r>
            <a:rPr lang="en-US" sz="2800" b="1" dirty="0"/>
            <a:t>Value and satisfaction</a:t>
          </a:r>
          <a:endParaRPr lang="en-US" sz="2800" dirty="0"/>
        </a:p>
      </dgm:t>
    </dgm:pt>
    <dgm:pt modelId="{A1195D3C-4EBD-4657-9553-CC1469E146CE}" type="parTrans" cxnId="{E0716FA0-1739-4B3D-BE46-C92E91BEB19D}">
      <dgm:prSet/>
      <dgm:spPr/>
      <dgm:t>
        <a:bodyPr/>
        <a:lstStyle/>
        <a:p>
          <a:endParaRPr lang="en-US"/>
        </a:p>
      </dgm:t>
    </dgm:pt>
    <dgm:pt modelId="{6986923C-EAFB-434B-9802-F7ED8902BF13}" type="sibTrans" cxnId="{E0716FA0-1739-4B3D-BE46-C92E91BEB19D}">
      <dgm:prSet/>
      <dgm:spPr/>
      <dgm:t>
        <a:bodyPr/>
        <a:lstStyle/>
        <a:p>
          <a:endParaRPr lang="en-US"/>
        </a:p>
      </dgm:t>
    </dgm:pt>
    <dgm:pt modelId="{666361FB-8141-4589-A87F-C149B4C1E771}">
      <dgm:prSet custT="1"/>
      <dgm:spPr/>
      <dgm:t>
        <a:bodyPr/>
        <a:lstStyle/>
        <a:p>
          <a:pPr rtl="0"/>
          <a:r>
            <a:rPr lang="en-US" sz="3200" b="1" dirty="0"/>
            <a:t>Marketers</a:t>
          </a:r>
          <a:endParaRPr lang="en-US" sz="3200" dirty="0"/>
        </a:p>
      </dgm:t>
      <dgm:extLst>
        <a:ext uri="{E40237B7-FDA0-4F09-8148-C483321AD2D9}">
          <dgm14:cNvPr xmlns:dgm14="http://schemas.microsoft.com/office/drawing/2010/diagram" id="0" name="" descr="Customers&#10; Value and satisfaction&#10;Marketers&#10; Set the right level of expectations&#10;" title="Customer Value and Satisfaction"/>
        </a:ext>
      </dgm:extLst>
    </dgm:pt>
    <dgm:pt modelId="{9B7B170C-7E78-4E43-941B-E80B549401A7}" type="parTrans" cxnId="{1C13C92E-E84B-4320-B4D0-67395A4C4E13}">
      <dgm:prSet/>
      <dgm:spPr/>
      <dgm:t>
        <a:bodyPr/>
        <a:lstStyle/>
        <a:p>
          <a:endParaRPr lang="en-US"/>
        </a:p>
      </dgm:t>
    </dgm:pt>
    <dgm:pt modelId="{AA5C200A-8732-4CDE-B1ED-1D3E4D2F1998}" type="sibTrans" cxnId="{1C13C92E-E84B-4320-B4D0-67395A4C4E13}">
      <dgm:prSet/>
      <dgm:spPr/>
      <dgm:t>
        <a:bodyPr/>
        <a:lstStyle/>
        <a:p>
          <a:endParaRPr lang="en-US"/>
        </a:p>
      </dgm:t>
    </dgm:pt>
    <dgm:pt modelId="{10914996-4C37-4373-8D39-6E78F9541289}">
      <dgm:prSet custT="1"/>
      <dgm:spPr/>
      <dgm:t>
        <a:bodyPr/>
        <a:lstStyle/>
        <a:p>
          <a:pPr rtl="0"/>
          <a:r>
            <a:rPr lang="en-US" sz="2800" b="1" dirty="0"/>
            <a:t>Set the right level of expectations</a:t>
          </a:r>
          <a:endParaRPr lang="en-US" sz="2800" dirty="0"/>
        </a:p>
      </dgm:t>
    </dgm:pt>
    <dgm:pt modelId="{E74F6E95-3DF1-4547-9F48-F69CCE9F815C}" type="parTrans" cxnId="{5EFEB894-83BF-42B3-9A85-64997A32FCC0}">
      <dgm:prSet/>
      <dgm:spPr/>
      <dgm:t>
        <a:bodyPr/>
        <a:lstStyle/>
        <a:p>
          <a:endParaRPr lang="en-US"/>
        </a:p>
      </dgm:t>
    </dgm:pt>
    <dgm:pt modelId="{D764E80F-2EC3-4005-9C91-6BF1A37E70E0}" type="sibTrans" cxnId="{5EFEB894-83BF-42B3-9A85-64997A32FCC0}">
      <dgm:prSet/>
      <dgm:spPr/>
      <dgm:t>
        <a:bodyPr/>
        <a:lstStyle/>
        <a:p>
          <a:endParaRPr lang="en-US"/>
        </a:p>
      </dgm:t>
    </dgm:pt>
    <dgm:pt modelId="{AA7E69D8-6671-4B88-ADA2-A78D59717A8A}" type="pres">
      <dgm:prSet presAssocID="{60870CE9-1587-4104-BC77-2994204684AD}" presName="compositeShape" presStyleCnt="0">
        <dgm:presLayoutVars>
          <dgm:chMax val="2"/>
          <dgm:dir/>
          <dgm:resizeHandles val="exact"/>
        </dgm:presLayoutVars>
      </dgm:prSet>
      <dgm:spPr/>
    </dgm:pt>
    <dgm:pt modelId="{BC0AA655-5C7D-4EA5-B539-3F6B1A781631}" type="pres">
      <dgm:prSet presAssocID="{60870CE9-1587-4104-BC77-2994204684AD}" presName="divider" presStyleLbl="fgShp" presStyleIdx="0" presStyleCnt="1" custScaleY="118587" custLinFactNeighborX="0" custLinFactNeighborY="-6452"/>
      <dgm:spPr/>
    </dgm:pt>
    <dgm:pt modelId="{781F452B-FF6D-4A1D-BBB6-60E072AB62A5}" type="pres">
      <dgm:prSet presAssocID="{D71851FA-5E73-4233-8B02-FBED0CE3830B}" presName="downArrow" presStyleLbl="node1" presStyleIdx="0" presStyleCnt="2"/>
      <dgm:spPr/>
    </dgm:pt>
    <dgm:pt modelId="{C8BA8B4C-973C-4D9B-AF8A-32671779C14C}" type="pres">
      <dgm:prSet presAssocID="{D71851FA-5E73-4233-8B02-FBED0CE3830B}" presName="downArrowText" presStyleLbl="revTx" presStyleIdx="0" presStyleCnt="2" custScaleX="119908" custScaleY="80225" custLinFactNeighborX="9743" custLinFactNeighborY="-1919">
        <dgm:presLayoutVars>
          <dgm:bulletEnabled val="1"/>
        </dgm:presLayoutVars>
      </dgm:prSet>
      <dgm:spPr/>
    </dgm:pt>
    <dgm:pt modelId="{131372CA-366C-4BDE-98F4-C7D5595D5219}" type="pres">
      <dgm:prSet presAssocID="{666361FB-8141-4589-A87F-C149B4C1E771}" presName="upArrow" presStyleLbl="node1" presStyleIdx="1" presStyleCnt="2"/>
      <dgm:spPr/>
    </dgm:pt>
    <dgm:pt modelId="{3AF6F742-8268-4B7D-A818-D0F7FD4FFF67}" type="pres">
      <dgm:prSet presAssocID="{666361FB-8141-4589-A87F-C149B4C1E771}" presName="upArrowText" presStyleLbl="revTx" presStyleIdx="1" presStyleCnt="2" custScaleX="143260" custLinFactNeighborX="13342" custLinFactNeighborY="12516">
        <dgm:presLayoutVars>
          <dgm:bulletEnabled val="1"/>
        </dgm:presLayoutVars>
      </dgm:prSet>
      <dgm:spPr/>
    </dgm:pt>
  </dgm:ptLst>
  <dgm:cxnLst>
    <dgm:cxn modelId="{1C13C92E-E84B-4320-B4D0-67395A4C4E13}" srcId="{60870CE9-1587-4104-BC77-2994204684AD}" destId="{666361FB-8141-4589-A87F-C149B4C1E771}" srcOrd="1" destOrd="0" parTransId="{9B7B170C-7E78-4E43-941B-E80B549401A7}" sibTransId="{AA5C200A-8732-4CDE-B1ED-1D3E4D2F1998}"/>
    <dgm:cxn modelId="{8F595131-3518-42AB-9AB7-3651FAD15045}" type="presOf" srcId="{10914996-4C37-4373-8D39-6E78F9541289}" destId="{3AF6F742-8268-4B7D-A818-D0F7FD4FFF67}" srcOrd="0" destOrd="1" presId="urn:microsoft.com/office/officeart/2005/8/layout/arrow3"/>
    <dgm:cxn modelId="{0F7FDB4F-393F-40A0-84B0-17B532D1FBA2}" type="presOf" srcId="{D71851FA-5E73-4233-8B02-FBED0CE3830B}" destId="{C8BA8B4C-973C-4D9B-AF8A-32671779C14C}" srcOrd="0" destOrd="0" presId="urn:microsoft.com/office/officeart/2005/8/layout/arrow3"/>
    <dgm:cxn modelId="{1A8EE17A-E049-4CC6-9021-572BEAB0457C}" srcId="{60870CE9-1587-4104-BC77-2994204684AD}" destId="{D71851FA-5E73-4233-8B02-FBED0CE3830B}" srcOrd="0" destOrd="0" parTransId="{F2C3327B-7550-46D0-8816-E3626FF04DD0}" sibTransId="{060B3826-533C-4942-91B3-1578451D96BD}"/>
    <dgm:cxn modelId="{5EFEB894-83BF-42B3-9A85-64997A32FCC0}" srcId="{666361FB-8141-4589-A87F-C149B4C1E771}" destId="{10914996-4C37-4373-8D39-6E78F9541289}" srcOrd="0" destOrd="0" parTransId="{E74F6E95-3DF1-4547-9F48-F69CCE9F815C}" sibTransId="{D764E80F-2EC3-4005-9C91-6BF1A37E70E0}"/>
    <dgm:cxn modelId="{3241E597-5C34-4838-A67D-E3BCC845EC36}" type="presOf" srcId="{A706F3C3-1B66-487D-B47F-BC7B0C067C5E}" destId="{C8BA8B4C-973C-4D9B-AF8A-32671779C14C}" srcOrd="0" destOrd="1" presId="urn:microsoft.com/office/officeart/2005/8/layout/arrow3"/>
    <dgm:cxn modelId="{E0716FA0-1739-4B3D-BE46-C92E91BEB19D}" srcId="{D71851FA-5E73-4233-8B02-FBED0CE3830B}" destId="{A706F3C3-1B66-487D-B47F-BC7B0C067C5E}" srcOrd="0" destOrd="0" parTransId="{A1195D3C-4EBD-4657-9553-CC1469E146CE}" sibTransId="{6986923C-EAFB-434B-9802-F7ED8902BF13}"/>
    <dgm:cxn modelId="{3CC6CDA8-B940-4582-B571-7FF35ABCFE2C}" type="presOf" srcId="{60870CE9-1587-4104-BC77-2994204684AD}" destId="{AA7E69D8-6671-4B88-ADA2-A78D59717A8A}" srcOrd="0" destOrd="0" presId="urn:microsoft.com/office/officeart/2005/8/layout/arrow3"/>
    <dgm:cxn modelId="{343F3EEC-F80E-4597-AB44-F91538651B96}" type="presOf" srcId="{666361FB-8141-4589-A87F-C149B4C1E771}" destId="{3AF6F742-8268-4B7D-A818-D0F7FD4FFF67}" srcOrd="0" destOrd="0" presId="urn:microsoft.com/office/officeart/2005/8/layout/arrow3"/>
    <dgm:cxn modelId="{97ADC714-AA68-4C30-A36B-FB9CB2E44C47}" type="presParOf" srcId="{AA7E69D8-6671-4B88-ADA2-A78D59717A8A}" destId="{BC0AA655-5C7D-4EA5-B539-3F6B1A781631}" srcOrd="0" destOrd="0" presId="urn:microsoft.com/office/officeart/2005/8/layout/arrow3"/>
    <dgm:cxn modelId="{2521F06A-A4F6-43D5-BDB3-29C943E2CB00}" type="presParOf" srcId="{AA7E69D8-6671-4B88-ADA2-A78D59717A8A}" destId="{781F452B-FF6D-4A1D-BBB6-60E072AB62A5}" srcOrd="1" destOrd="0" presId="urn:microsoft.com/office/officeart/2005/8/layout/arrow3"/>
    <dgm:cxn modelId="{EA09FBE2-C536-4193-B248-42B5D401A456}" type="presParOf" srcId="{AA7E69D8-6671-4B88-ADA2-A78D59717A8A}" destId="{C8BA8B4C-973C-4D9B-AF8A-32671779C14C}" srcOrd="2" destOrd="0" presId="urn:microsoft.com/office/officeart/2005/8/layout/arrow3"/>
    <dgm:cxn modelId="{42EDF0F8-4145-4A8F-87AB-46612E42EFCC}" type="presParOf" srcId="{AA7E69D8-6671-4B88-ADA2-A78D59717A8A}" destId="{131372CA-366C-4BDE-98F4-C7D5595D5219}" srcOrd="3" destOrd="0" presId="urn:microsoft.com/office/officeart/2005/8/layout/arrow3"/>
    <dgm:cxn modelId="{21006BAF-688D-4918-8707-1A805D07EB72}" type="presParOf" srcId="{AA7E69D8-6671-4B88-ADA2-A78D59717A8A}" destId="{3AF6F742-8268-4B7D-A818-D0F7FD4FFF6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65002-D421-47B8-8569-D47F0B5E130E}" type="doc">
      <dgm:prSet loTypeId="urn:microsoft.com/office/officeart/2005/8/layout/hProcess9" loCatId="process" qsTypeId="urn:microsoft.com/office/officeart/2005/8/quickstyle/simple1#8" qsCatId="simple" csTypeId="urn:microsoft.com/office/officeart/2005/8/colors/colorful2" csCatId="colorful" phldr="1"/>
      <dgm:spPr/>
      <dgm:t>
        <a:bodyPr/>
        <a:lstStyle/>
        <a:p>
          <a:endParaRPr lang="en-US"/>
        </a:p>
      </dgm:t>
    </dgm:pt>
    <dgm:pt modelId="{5744FDB6-DC72-4A73-805F-1AE7DAB0791D}">
      <dgm:prSet custT="1"/>
      <dgm:spPr>
        <a:solidFill>
          <a:schemeClr val="accent2">
            <a:lumMod val="20000"/>
            <a:lumOff val="80000"/>
          </a:schemeClr>
        </a:solidFill>
      </dgm:spPr>
      <dgm:t>
        <a:bodyPr/>
        <a:lstStyle/>
        <a:p>
          <a:pPr rtl="0"/>
          <a:r>
            <a:rPr lang="en-US" sz="2800" b="1" dirty="0">
              <a:solidFill>
                <a:schemeClr val="tx1"/>
              </a:solidFill>
            </a:rPr>
            <a:t>Production concept</a:t>
          </a:r>
          <a:endParaRPr lang="en-US" sz="2800" dirty="0">
            <a:solidFill>
              <a:schemeClr val="tx1"/>
            </a:solidFill>
          </a:endParaRPr>
        </a:p>
      </dgm:t>
    </dgm:pt>
    <dgm:pt modelId="{326BFDCB-133C-456C-A939-F3DF35BB6F7C}" type="parTrans" cxnId="{23FAB631-3406-4F34-890B-7ADDE2D77C05}">
      <dgm:prSet/>
      <dgm:spPr/>
      <dgm:t>
        <a:bodyPr/>
        <a:lstStyle/>
        <a:p>
          <a:endParaRPr lang="en-US">
            <a:solidFill>
              <a:schemeClr val="tx1"/>
            </a:solidFill>
          </a:endParaRPr>
        </a:p>
      </dgm:t>
    </dgm:pt>
    <dgm:pt modelId="{7E4CD3DA-A1FE-46A8-BBDF-C518D93C3547}" type="sibTrans" cxnId="{23FAB631-3406-4F34-890B-7ADDE2D77C05}">
      <dgm:prSet/>
      <dgm:spPr/>
      <dgm:t>
        <a:bodyPr/>
        <a:lstStyle/>
        <a:p>
          <a:endParaRPr lang="en-US">
            <a:solidFill>
              <a:schemeClr val="tx1"/>
            </a:solidFill>
          </a:endParaRPr>
        </a:p>
      </dgm:t>
    </dgm:pt>
    <dgm:pt modelId="{04417E8C-187A-4D21-A3EE-6697AC475056}">
      <dgm:prSet custT="1"/>
      <dgm:spPr>
        <a:solidFill>
          <a:schemeClr val="accent2">
            <a:lumMod val="40000"/>
            <a:lumOff val="60000"/>
          </a:schemeClr>
        </a:solidFill>
      </dgm:spPr>
      <dgm:t>
        <a:bodyPr/>
        <a:lstStyle/>
        <a:p>
          <a:pPr rtl="0"/>
          <a:r>
            <a:rPr lang="en-US" sz="2800" b="1" dirty="0">
              <a:solidFill>
                <a:schemeClr val="tx1"/>
              </a:solidFill>
            </a:rPr>
            <a:t>Product concept</a:t>
          </a:r>
          <a:endParaRPr lang="en-US" sz="2800" dirty="0">
            <a:solidFill>
              <a:schemeClr val="tx1"/>
            </a:solidFill>
          </a:endParaRPr>
        </a:p>
      </dgm:t>
    </dgm:pt>
    <dgm:pt modelId="{C2582CFF-CB4E-4694-BC12-670EE91446C2}" type="parTrans" cxnId="{596FE1C0-DFD5-4602-AD56-6C992EC1AB52}">
      <dgm:prSet/>
      <dgm:spPr/>
      <dgm:t>
        <a:bodyPr/>
        <a:lstStyle/>
        <a:p>
          <a:endParaRPr lang="en-US">
            <a:solidFill>
              <a:schemeClr val="tx1"/>
            </a:solidFill>
          </a:endParaRPr>
        </a:p>
      </dgm:t>
    </dgm:pt>
    <dgm:pt modelId="{2601D274-BEB9-45AC-B8FC-E5C5F6553655}" type="sibTrans" cxnId="{596FE1C0-DFD5-4602-AD56-6C992EC1AB52}">
      <dgm:prSet/>
      <dgm:spPr/>
      <dgm:t>
        <a:bodyPr/>
        <a:lstStyle/>
        <a:p>
          <a:endParaRPr lang="en-US">
            <a:solidFill>
              <a:schemeClr val="tx1"/>
            </a:solidFill>
          </a:endParaRPr>
        </a:p>
      </dgm:t>
    </dgm:pt>
    <dgm:pt modelId="{441C2C76-1393-4A00-A6CD-4C7852E74026}">
      <dgm:prSet custT="1"/>
      <dgm:spPr>
        <a:solidFill>
          <a:schemeClr val="accent2">
            <a:lumMod val="60000"/>
            <a:lumOff val="40000"/>
          </a:schemeClr>
        </a:solidFill>
      </dgm:spPr>
      <dgm:t>
        <a:bodyPr/>
        <a:lstStyle/>
        <a:p>
          <a:pPr rtl="0"/>
          <a:r>
            <a:rPr lang="en-US" sz="2800" b="1" dirty="0">
              <a:solidFill>
                <a:schemeClr val="tx1"/>
              </a:solidFill>
            </a:rPr>
            <a:t>Selling concept</a:t>
          </a:r>
          <a:endParaRPr lang="en-US" sz="2800" dirty="0">
            <a:solidFill>
              <a:schemeClr val="tx1"/>
            </a:solidFill>
          </a:endParaRPr>
        </a:p>
      </dgm:t>
    </dgm:pt>
    <dgm:pt modelId="{520A0700-AC09-4510-9C9E-1E4C356C2738}" type="parTrans" cxnId="{59CEB439-16A6-47CA-BBCF-83C3E4CA1343}">
      <dgm:prSet/>
      <dgm:spPr/>
      <dgm:t>
        <a:bodyPr/>
        <a:lstStyle/>
        <a:p>
          <a:endParaRPr lang="en-US">
            <a:solidFill>
              <a:schemeClr val="tx1"/>
            </a:solidFill>
          </a:endParaRPr>
        </a:p>
      </dgm:t>
    </dgm:pt>
    <dgm:pt modelId="{90B4E2C7-6A5F-4B18-9411-053D4035E319}" type="sibTrans" cxnId="{59CEB439-16A6-47CA-BBCF-83C3E4CA1343}">
      <dgm:prSet/>
      <dgm:spPr/>
      <dgm:t>
        <a:bodyPr/>
        <a:lstStyle/>
        <a:p>
          <a:endParaRPr lang="en-US">
            <a:solidFill>
              <a:schemeClr val="tx1"/>
            </a:solidFill>
          </a:endParaRPr>
        </a:p>
      </dgm:t>
    </dgm:pt>
    <dgm:pt modelId="{1687046B-DBCE-4174-BF3D-637C454D0381}">
      <dgm:prSet custT="1"/>
      <dgm:spPr>
        <a:solidFill>
          <a:schemeClr val="accent2"/>
        </a:solidFill>
      </dgm:spPr>
      <dgm:t>
        <a:bodyPr/>
        <a:lstStyle/>
        <a:p>
          <a:pPr rtl="0"/>
          <a:r>
            <a:rPr lang="en-US" sz="2800" b="1" dirty="0">
              <a:solidFill>
                <a:schemeClr val="tx1"/>
              </a:solidFill>
            </a:rPr>
            <a:t>Marketing concept</a:t>
          </a:r>
          <a:endParaRPr lang="en-US" sz="2800" dirty="0">
            <a:solidFill>
              <a:schemeClr val="tx1"/>
            </a:solidFill>
          </a:endParaRPr>
        </a:p>
      </dgm:t>
    </dgm:pt>
    <dgm:pt modelId="{D2D3444A-BCBB-42D9-9C8C-E9EA300CEB1C}" type="parTrans" cxnId="{41086EF5-41F8-4BE7-AD17-FA7C6047A23D}">
      <dgm:prSet/>
      <dgm:spPr/>
      <dgm:t>
        <a:bodyPr/>
        <a:lstStyle/>
        <a:p>
          <a:endParaRPr lang="en-US">
            <a:solidFill>
              <a:schemeClr val="tx1"/>
            </a:solidFill>
          </a:endParaRPr>
        </a:p>
      </dgm:t>
    </dgm:pt>
    <dgm:pt modelId="{C788AF32-7254-48FE-A111-432B5E0E75BC}" type="sibTrans" cxnId="{41086EF5-41F8-4BE7-AD17-FA7C6047A23D}">
      <dgm:prSet/>
      <dgm:spPr/>
      <dgm:t>
        <a:bodyPr/>
        <a:lstStyle/>
        <a:p>
          <a:endParaRPr lang="en-US">
            <a:solidFill>
              <a:schemeClr val="tx1"/>
            </a:solidFill>
          </a:endParaRPr>
        </a:p>
      </dgm:t>
    </dgm:pt>
    <dgm:pt modelId="{70D6993B-68AC-487D-A995-65CFE7BD925B}">
      <dgm:prSet custT="1"/>
      <dgm:spPr>
        <a:solidFill>
          <a:schemeClr val="accent2">
            <a:lumMod val="75000"/>
          </a:schemeClr>
        </a:solidFill>
      </dgm:spPr>
      <dgm:t>
        <a:bodyPr/>
        <a:lstStyle/>
        <a:p>
          <a:pPr rtl="0"/>
          <a:r>
            <a:rPr lang="en-US" sz="2800" b="1" dirty="0">
              <a:solidFill>
                <a:schemeClr val="tx1"/>
              </a:solidFill>
            </a:rPr>
            <a:t>Societal Marketing concept</a:t>
          </a:r>
          <a:endParaRPr lang="en-US" sz="2800" dirty="0">
            <a:solidFill>
              <a:schemeClr val="tx1"/>
            </a:solidFill>
          </a:endParaRPr>
        </a:p>
      </dgm:t>
    </dgm:pt>
    <dgm:pt modelId="{5082394A-8E8D-4736-88E9-E850B5C30043}" type="parTrans" cxnId="{06E366F0-8D37-47C2-A973-EA7F8F97194B}">
      <dgm:prSet/>
      <dgm:spPr/>
      <dgm:t>
        <a:bodyPr/>
        <a:lstStyle/>
        <a:p>
          <a:endParaRPr lang="en-US">
            <a:solidFill>
              <a:schemeClr val="tx1"/>
            </a:solidFill>
          </a:endParaRPr>
        </a:p>
      </dgm:t>
    </dgm:pt>
    <dgm:pt modelId="{A112BF4E-1524-4EFB-9FAB-A6FB002E1F96}" type="sibTrans" cxnId="{06E366F0-8D37-47C2-A973-EA7F8F97194B}">
      <dgm:prSet/>
      <dgm:spPr/>
      <dgm:t>
        <a:bodyPr/>
        <a:lstStyle/>
        <a:p>
          <a:endParaRPr lang="en-US">
            <a:solidFill>
              <a:schemeClr val="tx1"/>
            </a:solidFill>
          </a:endParaRPr>
        </a:p>
      </dgm:t>
    </dgm:pt>
    <dgm:pt modelId="{9AA253F7-A164-4EAD-AA71-44A7DDF6A95B}" type="pres">
      <dgm:prSet presAssocID="{ED765002-D421-47B8-8569-D47F0B5E130E}" presName="CompostProcess" presStyleCnt="0">
        <dgm:presLayoutVars>
          <dgm:dir/>
          <dgm:resizeHandles val="exact"/>
        </dgm:presLayoutVars>
      </dgm:prSet>
      <dgm:spPr/>
    </dgm:pt>
    <dgm:pt modelId="{98C84D32-8593-4FFC-BC0C-F37AE109C92D}" type="pres">
      <dgm:prSet presAssocID="{ED765002-D421-47B8-8569-D47F0B5E130E}" presName="arrow" presStyleLbl="bgShp" presStyleIdx="0" presStyleCnt="1"/>
      <dgm:spPr/>
    </dgm:pt>
    <dgm:pt modelId="{018A4B10-4CE9-428A-8F68-972EEF6F90BF}" type="pres">
      <dgm:prSet presAssocID="{ED765002-D421-47B8-8569-D47F0B5E130E}" presName="linearProcess" presStyleCnt="0"/>
      <dgm:spPr/>
    </dgm:pt>
    <dgm:pt modelId="{4C51A03D-1B27-4652-A36A-65E85F2A456D}" type="pres">
      <dgm:prSet presAssocID="{5744FDB6-DC72-4A73-805F-1AE7DAB0791D}" presName="textNode" presStyleLbl="node1" presStyleIdx="0" presStyleCnt="5">
        <dgm:presLayoutVars>
          <dgm:bulletEnabled val="1"/>
        </dgm:presLayoutVars>
      </dgm:prSet>
      <dgm:spPr/>
    </dgm:pt>
    <dgm:pt modelId="{572F16E3-3141-45B4-B555-65BFB98B5EC6}" type="pres">
      <dgm:prSet presAssocID="{7E4CD3DA-A1FE-46A8-BBDF-C518D93C3547}" presName="sibTrans" presStyleCnt="0"/>
      <dgm:spPr/>
    </dgm:pt>
    <dgm:pt modelId="{5F1C2096-D0DC-4A4B-86DC-122E122CFBBA}" type="pres">
      <dgm:prSet presAssocID="{04417E8C-187A-4D21-A3EE-6697AC475056}" presName="textNode" presStyleLbl="node1" presStyleIdx="1" presStyleCnt="5">
        <dgm:presLayoutVars>
          <dgm:bulletEnabled val="1"/>
        </dgm:presLayoutVars>
      </dgm:prSet>
      <dgm:spPr/>
    </dgm:pt>
    <dgm:pt modelId="{4E73DB3F-5CF2-42CF-A284-108E4A06ACCF}" type="pres">
      <dgm:prSet presAssocID="{2601D274-BEB9-45AC-B8FC-E5C5F6553655}" presName="sibTrans" presStyleCnt="0"/>
      <dgm:spPr/>
    </dgm:pt>
    <dgm:pt modelId="{2269662A-8BFB-46D6-9C72-346589547FB8}" type="pres">
      <dgm:prSet presAssocID="{441C2C76-1393-4A00-A6CD-4C7852E74026}" presName="textNode" presStyleLbl="node1" presStyleIdx="2" presStyleCnt="5">
        <dgm:presLayoutVars>
          <dgm:bulletEnabled val="1"/>
        </dgm:presLayoutVars>
      </dgm:prSet>
      <dgm:spPr/>
    </dgm:pt>
    <dgm:pt modelId="{FC5216A4-7769-48D6-AA48-5AD7FEC65737}" type="pres">
      <dgm:prSet presAssocID="{90B4E2C7-6A5F-4B18-9411-053D4035E319}" presName="sibTrans" presStyleCnt="0"/>
      <dgm:spPr/>
    </dgm:pt>
    <dgm:pt modelId="{80FB5A71-90BF-4BED-A0A6-81C787AC95D9}" type="pres">
      <dgm:prSet presAssocID="{1687046B-DBCE-4174-BF3D-637C454D0381}" presName="textNode" presStyleLbl="node1" presStyleIdx="3" presStyleCnt="5">
        <dgm:presLayoutVars>
          <dgm:bulletEnabled val="1"/>
        </dgm:presLayoutVars>
      </dgm:prSet>
      <dgm:spPr/>
    </dgm:pt>
    <dgm:pt modelId="{D956AECE-45C5-48A0-8975-70A6EA08C8EE}" type="pres">
      <dgm:prSet presAssocID="{C788AF32-7254-48FE-A111-432B5E0E75BC}" presName="sibTrans" presStyleCnt="0"/>
      <dgm:spPr/>
    </dgm:pt>
    <dgm:pt modelId="{17082EAC-92CF-40CD-A280-5CD2572C4721}" type="pres">
      <dgm:prSet presAssocID="{70D6993B-68AC-487D-A995-65CFE7BD925B}" presName="textNode" presStyleLbl="node1" presStyleIdx="4" presStyleCnt="5">
        <dgm:presLayoutVars>
          <dgm:bulletEnabled val="1"/>
        </dgm:presLayoutVars>
      </dgm:prSet>
      <dgm:spPr/>
    </dgm:pt>
  </dgm:ptLst>
  <dgm:cxnLst>
    <dgm:cxn modelId="{605E7F22-8BD0-4E40-A823-39F413A6B437}" type="presOf" srcId="{441C2C76-1393-4A00-A6CD-4C7852E74026}" destId="{2269662A-8BFB-46D6-9C72-346589547FB8}" srcOrd="0" destOrd="0" presId="urn:microsoft.com/office/officeart/2005/8/layout/hProcess9"/>
    <dgm:cxn modelId="{8BA1542C-0FD0-4D93-A685-DE6D30B6253F}" type="presOf" srcId="{5744FDB6-DC72-4A73-805F-1AE7DAB0791D}" destId="{4C51A03D-1B27-4652-A36A-65E85F2A456D}" srcOrd="0" destOrd="0" presId="urn:microsoft.com/office/officeart/2005/8/layout/hProcess9"/>
    <dgm:cxn modelId="{23FAB631-3406-4F34-890B-7ADDE2D77C05}" srcId="{ED765002-D421-47B8-8569-D47F0B5E130E}" destId="{5744FDB6-DC72-4A73-805F-1AE7DAB0791D}" srcOrd="0" destOrd="0" parTransId="{326BFDCB-133C-456C-A939-F3DF35BB6F7C}" sibTransId="{7E4CD3DA-A1FE-46A8-BBDF-C518D93C3547}"/>
    <dgm:cxn modelId="{59CEB439-16A6-47CA-BBCF-83C3E4CA1343}" srcId="{ED765002-D421-47B8-8569-D47F0B5E130E}" destId="{441C2C76-1393-4A00-A6CD-4C7852E74026}" srcOrd="2" destOrd="0" parTransId="{520A0700-AC09-4510-9C9E-1E4C356C2738}" sibTransId="{90B4E2C7-6A5F-4B18-9411-053D4035E319}"/>
    <dgm:cxn modelId="{7B53CF6F-4804-422A-9312-97AA955ACA63}" type="presOf" srcId="{ED765002-D421-47B8-8569-D47F0B5E130E}" destId="{9AA253F7-A164-4EAD-AA71-44A7DDF6A95B}" srcOrd="0" destOrd="0" presId="urn:microsoft.com/office/officeart/2005/8/layout/hProcess9"/>
    <dgm:cxn modelId="{00731B55-CE7D-4D10-A567-1DB83EAEFDD9}" type="presOf" srcId="{04417E8C-187A-4D21-A3EE-6697AC475056}" destId="{5F1C2096-D0DC-4A4B-86DC-122E122CFBBA}" srcOrd="0" destOrd="0" presId="urn:microsoft.com/office/officeart/2005/8/layout/hProcess9"/>
    <dgm:cxn modelId="{7A090183-6389-463B-A1FF-A70A8C85964B}" type="presOf" srcId="{70D6993B-68AC-487D-A995-65CFE7BD925B}" destId="{17082EAC-92CF-40CD-A280-5CD2572C4721}" srcOrd="0" destOrd="0" presId="urn:microsoft.com/office/officeart/2005/8/layout/hProcess9"/>
    <dgm:cxn modelId="{596FE1C0-DFD5-4602-AD56-6C992EC1AB52}" srcId="{ED765002-D421-47B8-8569-D47F0B5E130E}" destId="{04417E8C-187A-4D21-A3EE-6697AC475056}" srcOrd="1" destOrd="0" parTransId="{C2582CFF-CB4E-4694-BC12-670EE91446C2}" sibTransId="{2601D274-BEB9-45AC-B8FC-E5C5F6553655}"/>
    <dgm:cxn modelId="{848577CE-6924-4C7B-BFF8-BC272C6B1393}" type="presOf" srcId="{1687046B-DBCE-4174-BF3D-637C454D0381}" destId="{80FB5A71-90BF-4BED-A0A6-81C787AC95D9}" srcOrd="0" destOrd="0" presId="urn:microsoft.com/office/officeart/2005/8/layout/hProcess9"/>
    <dgm:cxn modelId="{06E366F0-8D37-47C2-A973-EA7F8F97194B}" srcId="{ED765002-D421-47B8-8569-D47F0B5E130E}" destId="{70D6993B-68AC-487D-A995-65CFE7BD925B}" srcOrd="4" destOrd="0" parTransId="{5082394A-8E8D-4736-88E9-E850B5C30043}" sibTransId="{A112BF4E-1524-4EFB-9FAB-A6FB002E1F96}"/>
    <dgm:cxn modelId="{41086EF5-41F8-4BE7-AD17-FA7C6047A23D}" srcId="{ED765002-D421-47B8-8569-D47F0B5E130E}" destId="{1687046B-DBCE-4174-BF3D-637C454D0381}" srcOrd="3" destOrd="0" parTransId="{D2D3444A-BCBB-42D9-9C8C-E9EA300CEB1C}" sibTransId="{C788AF32-7254-48FE-A111-432B5E0E75BC}"/>
    <dgm:cxn modelId="{95BF3B87-D455-42C0-BC6B-0EAA70816923}" type="presParOf" srcId="{9AA253F7-A164-4EAD-AA71-44A7DDF6A95B}" destId="{98C84D32-8593-4FFC-BC0C-F37AE109C92D}" srcOrd="0" destOrd="0" presId="urn:microsoft.com/office/officeart/2005/8/layout/hProcess9"/>
    <dgm:cxn modelId="{7EAFF5B0-C480-4114-B010-09132D36C468}" type="presParOf" srcId="{9AA253F7-A164-4EAD-AA71-44A7DDF6A95B}" destId="{018A4B10-4CE9-428A-8F68-972EEF6F90BF}" srcOrd="1" destOrd="0" presId="urn:microsoft.com/office/officeart/2005/8/layout/hProcess9"/>
    <dgm:cxn modelId="{0137992F-4992-44A0-88AA-71A85855D6C2}" type="presParOf" srcId="{018A4B10-4CE9-428A-8F68-972EEF6F90BF}" destId="{4C51A03D-1B27-4652-A36A-65E85F2A456D}" srcOrd="0" destOrd="0" presId="urn:microsoft.com/office/officeart/2005/8/layout/hProcess9"/>
    <dgm:cxn modelId="{72B5FB35-C4FF-41B7-830E-991B6029691D}" type="presParOf" srcId="{018A4B10-4CE9-428A-8F68-972EEF6F90BF}" destId="{572F16E3-3141-45B4-B555-65BFB98B5EC6}" srcOrd="1" destOrd="0" presId="urn:microsoft.com/office/officeart/2005/8/layout/hProcess9"/>
    <dgm:cxn modelId="{2F5859B4-C83F-4086-B1A3-61A4DF1E8EBC}" type="presParOf" srcId="{018A4B10-4CE9-428A-8F68-972EEF6F90BF}" destId="{5F1C2096-D0DC-4A4B-86DC-122E122CFBBA}" srcOrd="2" destOrd="0" presId="urn:microsoft.com/office/officeart/2005/8/layout/hProcess9"/>
    <dgm:cxn modelId="{8214FFF7-4915-4841-B9F3-D52940D17420}" type="presParOf" srcId="{018A4B10-4CE9-428A-8F68-972EEF6F90BF}" destId="{4E73DB3F-5CF2-42CF-A284-108E4A06ACCF}" srcOrd="3" destOrd="0" presId="urn:microsoft.com/office/officeart/2005/8/layout/hProcess9"/>
    <dgm:cxn modelId="{17348EAE-1542-4EA5-A8DE-E41A2978BDA4}" type="presParOf" srcId="{018A4B10-4CE9-428A-8F68-972EEF6F90BF}" destId="{2269662A-8BFB-46D6-9C72-346589547FB8}" srcOrd="4" destOrd="0" presId="urn:microsoft.com/office/officeart/2005/8/layout/hProcess9"/>
    <dgm:cxn modelId="{01A9530E-9D1A-4B10-A704-DD0BD2841436}" type="presParOf" srcId="{018A4B10-4CE9-428A-8F68-972EEF6F90BF}" destId="{FC5216A4-7769-48D6-AA48-5AD7FEC65737}" srcOrd="5" destOrd="0" presId="urn:microsoft.com/office/officeart/2005/8/layout/hProcess9"/>
    <dgm:cxn modelId="{903B7423-6B44-4759-B5AE-7798D252F6FE}" type="presParOf" srcId="{018A4B10-4CE9-428A-8F68-972EEF6F90BF}" destId="{80FB5A71-90BF-4BED-A0A6-81C787AC95D9}" srcOrd="6" destOrd="0" presId="urn:microsoft.com/office/officeart/2005/8/layout/hProcess9"/>
    <dgm:cxn modelId="{8FA01A13-57C4-4A86-AB64-E1AA61FB16B7}" type="presParOf" srcId="{018A4B10-4CE9-428A-8F68-972EEF6F90BF}" destId="{D956AECE-45C5-48A0-8975-70A6EA08C8EE}" srcOrd="7" destOrd="0" presId="urn:microsoft.com/office/officeart/2005/8/layout/hProcess9"/>
    <dgm:cxn modelId="{6C9F4785-EE7B-41D1-A7C0-ECFFD716612D}" type="presParOf" srcId="{018A4B10-4CE9-428A-8F68-972EEF6F90BF}" destId="{17082EAC-92CF-40CD-A280-5CD2572C472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8113-4768-4EC8-8067-9BACC37F06CE}" type="doc">
      <dgm:prSet loTypeId="urn:microsoft.com/office/officeart/2005/8/layout/hList1" loCatId="list" qsTypeId="urn:microsoft.com/office/officeart/2005/8/quickstyle/simple1#9" qsCatId="simple" csTypeId="urn:microsoft.com/office/officeart/2005/8/colors/colorful2" csCatId="colorful" phldr="1"/>
      <dgm:spPr/>
      <dgm:t>
        <a:bodyPr/>
        <a:lstStyle/>
        <a:p>
          <a:endParaRPr lang="en-US"/>
        </a:p>
      </dgm:t>
    </dgm:pt>
    <dgm:pt modelId="{9E91F648-0724-4838-BE77-541584805A90}">
      <dgm:prSet/>
      <dgm:spPr/>
      <dgm:t>
        <a:bodyPr/>
        <a:lstStyle/>
        <a:p>
          <a:pPr rtl="0"/>
          <a:r>
            <a:rPr lang="en-US" b="1" dirty="0"/>
            <a:t>Customer- perceived value</a:t>
          </a:r>
          <a:endParaRPr lang="en-US" dirty="0"/>
        </a:p>
      </dgm:t>
    </dgm:pt>
    <dgm:pt modelId="{99897223-E756-4EE2-838E-F9C77B846D0F}" type="parTrans" cxnId="{5BC6D7EC-97A5-403A-9495-F101D83A8584}">
      <dgm:prSet/>
      <dgm:spPr/>
      <dgm:t>
        <a:bodyPr/>
        <a:lstStyle/>
        <a:p>
          <a:endParaRPr lang="en-US"/>
        </a:p>
      </dgm:t>
    </dgm:pt>
    <dgm:pt modelId="{9DC5A51B-32F4-4CE6-99F7-360D30BE9479}" type="sibTrans" cxnId="{5BC6D7EC-97A5-403A-9495-F101D83A8584}">
      <dgm:prSet/>
      <dgm:spPr/>
      <dgm:t>
        <a:bodyPr/>
        <a:lstStyle/>
        <a:p>
          <a:endParaRPr lang="en-US"/>
        </a:p>
      </dgm:t>
    </dgm:pt>
    <dgm:pt modelId="{7679D44F-E22B-41E5-958D-F90DAD006E20}">
      <dgm:prSet/>
      <dgm:spPr/>
      <dgm:t>
        <a:bodyPr/>
        <a:lstStyle/>
        <a:p>
          <a:pPr rtl="0"/>
          <a:r>
            <a:rPr lang="en-US" b="1" dirty="0"/>
            <a:t>Customer satisfaction</a:t>
          </a:r>
          <a:endParaRPr lang="en-US" dirty="0"/>
        </a:p>
      </dgm:t>
      <dgm:extLst>
        <a:ext uri="{E40237B7-FDA0-4F09-8148-C483321AD2D9}">
          <dgm14:cNvPr xmlns:dgm14="http://schemas.microsoft.com/office/drawing/2010/diagram" id="0" name="" descr="Customer-perceived value&#10;&#10;Customer satisfaction" title="Relationship Building Blocks"/>
        </a:ext>
      </dgm:extLst>
    </dgm:pt>
    <dgm:pt modelId="{CE10B7E0-2D76-4D32-86AD-22B2F48D1942}" type="parTrans" cxnId="{9D5FBA81-DAE9-4C1D-B08E-FDBDA336C282}">
      <dgm:prSet/>
      <dgm:spPr/>
      <dgm:t>
        <a:bodyPr/>
        <a:lstStyle/>
        <a:p>
          <a:endParaRPr lang="en-US"/>
        </a:p>
      </dgm:t>
    </dgm:pt>
    <dgm:pt modelId="{97C08F9D-A545-416D-ADC3-0C4A882CFDE5}" type="sibTrans" cxnId="{9D5FBA81-DAE9-4C1D-B08E-FDBDA336C282}">
      <dgm:prSet/>
      <dgm:spPr/>
      <dgm:t>
        <a:bodyPr/>
        <a:lstStyle/>
        <a:p>
          <a:endParaRPr lang="en-US"/>
        </a:p>
      </dgm:t>
    </dgm:pt>
    <dgm:pt modelId="{073FB8B0-EC31-4BB6-97E8-F7F4F76DF45E}">
      <dgm:prSet/>
      <dgm:spPr/>
      <dgm:t>
        <a:bodyPr/>
        <a:lstStyle/>
        <a:p>
          <a:pPr rtl="0"/>
          <a:r>
            <a:rPr lang="en-US" dirty="0"/>
            <a:t>The difference between total customer perceived benefits and customer cost</a:t>
          </a:r>
        </a:p>
      </dgm:t>
    </dgm:pt>
    <dgm:pt modelId="{F57502E0-E0FB-428C-9300-0974224298A3}" type="parTrans" cxnId="{C9B2EC90-D216-4696-8338-681B9763FDAF}">
      <dgm:prSet/>
      <dgm:spPr/>
      <dgm:t>
        <a:bodyPr/>
        <a:lstStyle/>
        <a:p>
          <a:endParaRPr lang="en-US"/>
        </a:p>
      </dgm:t>
    </dgm:pt>
    <dgm:pt modelId="{6443674C-E88B-4A03-984B-AA326FF97AB9}" type="sibTrans" cxnId="{C9B2EC90-D216-4696-8338-681B9763FDAF}">
      <dgm:prSet/>
      <dgm:spPr/>
      <dgm:t>
        <a:bodyPr/>
        <a:lstStyle/>
        <a:p>
          <a:endParaRPr lang="en-US"/>
        </a:p>
      </dgm:t>
    </dgm:pt>
    <dgm:pt modelId="{728EF719-111B-4832-B814-9B68108F7A00}">
      <dgm:prSet/>
      <dgm:spPr/>
      <dgm:t>
        <a:bodyPr/>
        <a:lstStyle/>
        <a:p>
          <a:pPr rtl="0"/>
          <a:r>
            <a:rPr lang="en-US" dirty="0"/>
            <a:t>The extent to which perceived performance matches a buyer’s expectations</a:t>
          </a:r>
        </a:p>
      </dgm:t>
    </dgm:pt>
    <dgm:pt modelId="{668277F0-511A-434F-B215-C9555CC542C1}" type="parTrans" cxnId="{4C84671B-C7FB-451A-9BD1-E8D166CEEABC}">
      <dgm:prSet/>
      <dgm:spPr/>
      <dgm:t>
        <a:bodyPr/>
        <a:lstStyle/>
        <a:p>
          <a:endParaRPr lang="en-US"/>
        </a:p>
      </dgm:t>
    </dgm:pt>
    <dgm:pt modelId="{09711E53-134B-4B84-8A28-1D4B777E51ED}" type="sibTrans" cxnId="{4C84671B-C7FB-451A-9BD1-E8D166CEEABC}">
      <dgm:prSet/>
      <dgm:spPr/>
      <dgm:t>
        <a:bodyPr/>
        <a:lstStyle/>
        <a:p>
          <a:endParaRPr lang="en-US"/>
        </a:p>
      </dgm:t>
    </dgm:pt>
    <dgm:pt modelId="{C4A7B43E-622A-4015-945C-746410105B03}" type="pres">
      <dgm:prSet presAssocID="{AE0C8113-4768-4EC8-8067-9BACC37F06CE}" presName="Name0" presStyleCnt="0">
        <dgm:presLayoutVars>
          <dgm:dir/>
          <dgm:animLvl val="lvl"/>
          <dgm:resizeHandles val="exact"/>
        </dgm:presLayoutVars>
      </dgm:prSet>
      <dgm:spPr/>
    </dgm:pt>
    <dgm:pt modelId="{23CC46D3-383C-45BD-9A1F-745CDE31051A}" type="pres">
      <dgm:prSet presAssocID="{9E91F648-0724-4838-BE77-541584805A90}" presName="composite" presStyleCnt="0"/>
      <dgm:spPr/>
    </dgm:pt>
    <dgm:pt modelId="{A634D899-67E5-4847-A44C-6A42AC68CED1}" type="pres">
      <dgm:prSet presAssocID="{9E91F648-0724-4838-BE77-541584805A90}" presName="parTx" presStyleLbl="alignNode1" presStyleIdx="0" presStyleCnt="2" custScaleY="126298" custLinFactNeighborX="661" custLinFactNeighborY="-9726">
        <dgm:presLayoutVars>
          <dgm:chMax val="0"/>
          <dgm:chPref val="0"/>
          <dgm:bulletEnabled val="1"/>
        </dgm:presLayoutVars>
      </dgm:prSet>
      <dgm:spPr/>
    </dgm:pt>
    <dgm:pt modelId="{6F94C92F-BE4D-403D-A2C5-A870A7539662}" type="pres">
      <dgm:prSet presAssocID="{9E91F648-0724-4838-BE77-541584805A90}" presName="desTx" presStyleLbl="alignAccFollowNode1" presStyleIdx="0" presStyleCnt="2" custScaleY="91555" custLinFactNeighborX="-10191" custLinFactNeighborY="1914">
        <dgm:presLayoutVars>
          <dgm:bulletEnabled val="1"/>
        </dgm:presLayoutVars>
      </dgm:prSet>
      <dgm:spPr/>
    </dgm:pt>
    <dgm:pt modelId="{83AC5CB8-A1F4-4C8D-9ACF-6FE78AC6BEF8}" type="pres">
      <dgm:prSet presAssocID="{9DC5A51B-32F4-4CE6-99F7-360D30BE9479}" presName="space" presStyleCnt="0"/>
      <dgm:spPr/>
    </dgm:pt>
    <dgm:pt modelId="{B5B587D4-31CF-417B-9317-2E2751C57906}" type="pres">
      <dgm:prSet presAssocID="{7679D44F-E22B-41E5-958D-F90DAD006E20}" presName="composite" presStyleCnt="0"/>
      <dgm:spPr/>
    </dgm:pt>
    <dgm:pt modelId="{BD34603E-5910-4BB7-87C8-BBD451064BDD}" type="pres">
      <dgm:prSet presAssocID="{7679D44F-E22B-41E5-958D-F90DAD006E20}" presName="parTx" presStyleLbl="alignNode1" presStyleIdx="1" presStyleCnt="2" custScaleY="118792" custLinFactNeighborX="1917" custLinFactNeighborY="-7055">
        <dgm:presLayoutVars>
          <dgm:chMax val="0"/>
          <dgm:chPref val="0"/>
          <dgm:bulletEnabled val="1"/>
        </dgm:presLayoutVars>
      </dgm:prSet>
      <dgm:spPr/>
    </dgm:pt>
    <dgm:pt modelId="{0C242CFE-C2DA-40FF-98D3-57237A7E987B}" type="pres">
      <dgm:prSet presAssocID="{7679D44F-E22B-41E5-958D-F90DAD006E20}" presName="desTx" presStyleLbl="alignAccFollowNode1" presStyleIdx="1" presStyleCnt="2" custScaleY="91757">
        <dgm:presLayoutVars>
          <dgm:bulletEnabled val="1"/>
        </dgm:presLayoutVars>
      </dgm:prSet>
      <dgm:spPr/>
    </dgm:pt>
  </dgm:ptLst>
  <dgm:cxnLst>
    <dgm:cxn modelId="{FDFF3305-9589-4114-B62C-95B138D47BC6}" type="presOf" srcId="{728EF719-111B-4832-B814-9B68108F7A00}" destId="{0C242CFE-C2DA-40FF-98D3-57237A7E987B}" srcOrd="0" destOrd="0" presId="urn:microsoft.com/office/officeart/2005/8/layout/hList1"/>
    <dgm:cxn modelId="{BCED6A0C-2621-47A0-8944-2F8CCA65DECA}" type="presOf" srcId="{7679D44F-E22B-41E5-958D-F90DAD006E20}" destId="{BD34603E-5910-4BB7-87C8-BBD451064BDD}" srcOrd="0" destOrd="0" presId="urn:microsoft.com/office/officeart/2005/8/layout/hList1"/>
    <dgm:cxn modelId="{4C84671B-C7FB-451A-9BD1-E8D166CEEABC}" srcId="{7679D44F-E22B-41E5-958D-F90DAD006E20}" destId="{728EF719-111B-4832-B814-9B68108F7A00}" srcOrd="0" destOrd="0" parTransId="{668277F0-511A-434F-B215-C9555CC542C1}" sibTransId="{09711E53-134B-4B84-8A28-1D4B777E51ED}"/>
    <dgm:cxn modelId="{85355C59-21A2-47F5-8AEB-40F6571BFBF8}" type="presOf" srcId="{AE0C8113-4768-4EC8-8067-9BACC37F06CE}" destId="{C4A7B43E-622A-4015-945C-746410105B03}" srcOrd="0" destOrd="0" presId="urn:microsoft.com/office/officeart/2005/8/layout/hList1"/>
    <dgm:cxn modelId="{9D5FBA81-DAE9-4C1D-B08E-FDBDA336C282}" srcId="{AE0C8113-4768-4EC8-8067-9BACC37F06CE}" destId="{7679D44F-E22B-41E5-958D-F90DAD006E20}" srcOrd="1" destOrd="0" parTransId="{CE10B7E0-2D76-4D32-86AD-22B2F48D1942}" sibTransId="{97C08F9D-A545-416D-ADC3-0C4A882CFDE5}"/>
    <dgm:cxn modelId="{C9B2EC90-D216-4696-8338-681B9763FDAF}" srcId="{9E91F648-0724-4838-BE77-541584805A90}" destId="{073FB8B0-EC31-4BB6-97E8-F7F4F76DF45E}" srcOrd="0" destOrd="0" parTransId="{F57502E0-E0FB-428C-9300-0974224298A3}" sibTransId="{6443674C-E88B-4A03-984B-AA326FF97AB9}"/>
    <dgm:cxn modelId="{6F44D4DA-B4A9-42BE-BF79-B501E0E2C6DF}" type="presOf" srcId="{9E91F648-0724-4838-BE77-541584805A90}" destId="{A634D899-67E5-4847-A44C-6A42AC68CED1}" srcOrd="0" destOrd="0" presId="urn:microsoft.com/office/officeart/2005/8/layout/hList1"/>
    <dgm:cxn modelId="{5BC6D7EC-97A5-403A-9495-F101D83A8584}" srcId="{AE0C8113-4768-4EC8-8067-9BACC37F06CE}" destId="{9E91F648-0724-4838-BE77-541584805A90}" srcOrd="0" destOrd="0" parTransId="{99897223-E756-4EE2-838E-F9C77B846D0F}" sibTransId="{9DC5A51B-32F4-4CE6-99F7-360D30BE9479}"/>
    <dgm:cxn modelId="{C22F34F5-FBC6-4C47-B465-0BD325F40572}" type="presOf" srcId="{073FB8B0-EC31-4BB6-97E8-F7F4F76DF45E}" destId="{6F94C92F-BE4D-403D-A2C5-A870A7539662}" srcOrd="0" destOrd="0" presId="urn:microsoft.com/office/officeart/2005/8/layout/hList1"/>
    <dgm:cxn modelId="{B4ADC6B0-1BBF-4618-9F23-482CE5673A86}" type="presParOf" srcId="{C4A7B43E-622A-4015-945C-746410105B03}" destId="{23CC46D3-383C-45BD-9A1F-745CDE31051A}" srcOrd="0" destOrd="0" presId="urn:microsoft.com/office/officeart/2005/8/layout/hList1"/>
    <dgm:cxn modelId="{3EE1B2FC-A50F-4D88-B20D-11653E2D3808}" type="presParOf" srcId="{23CC46D3-383C-45BD-9A1F-745CDE31051A}" destId="{A634D899-67E5-4847-A44C-6A42AC68CED1}" srcOrd="0" destOrd="0" presId="urn:microsoft.com/office/officeart/2005/8/layout/hList1"/>
    <dgm:cxn modelId="{A43D590A-002B-47D6-AB78-098A4DDF63C8}" type="presParOf" srcId="{23CC46D3-383C-45BD-9A1F-745CDE31051A}" destId="{6F94C92F-BE4D-403D-A2C5-A870A7539662}" srcOrd="1" destOrd="0" presId="urn:microsoft.com/office/officeart/2005/8/layout/hList1"/>
    <dgm:cxn modelId="{F0C2EDEB-7D6E-4BBA-B1FB-473ED877A4F9}" type="presParOf" srcId="{C4A7B43E-622A-4015-945C-746410105B03}" destId="{83AC5CB8-A1F4-4C8D-9ACF-6FE78AC6BEF8}" srcOrd="1" destOrd="0" presId="urn:microsoft.com/office/officeart/2005/8/layout/hList1"/>
    <dgm:cxn modelId="{63F60566-8EA6-45E7-A3EC-D13717C9BCEB}" type="presParOf" srcId="{C4A7B43E-622A-4015-945C-746410105B03}" destId="{B5B587D4-31CF-417B-9317-2E2751C57906}" srcOrd="2" destOrd="0" presId="urn:microsoft.com/office/officeart/2005/8/layout/hList1"/>
    <dgm:cxn modelId="{9ADFAE43-8923-433C-AA2E-D13135472593}" type="presParOf" srcId="{B5B587D4-31CF-417B-9317-2E2751C57906}" destId="{BD34603E-5910-4BB7-87C8-BBD451064BDD}" srcOrd="0" destOrd="0" presId="urn:microsoft.com/office/officeart/2005/8/layout/hList1"/>
    <dgm:cxn modelId="{DA8C9CFF-5D13-4253-A7A6-01A033DC0A35}" type="presParOf" srcId="{B5B587D4-31CF-417B-9317-2E2751C57906}" destId="{0C242CFE-C2DA-40FF-98D3-57237A7E98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F974C-C370-4A1A-A512-EE9FED9EB687}">
      <dsp:nvSpPr>
        <dsp:cNvPr id="0" name=""/>
        <dsp:cNvSpPr/>
      </dsp:nvSpPr>
      <dsp:spPr>
        <a:xfrm rot="5400000">
          <a:off x="5326048" y="-2090948"/>
          <a:ext cx="1060846" cy="551197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en-US" sz="2800" b="1" kern="1200" dirty="0"/>
            <a:t>States of deprivation</a:t>
          </a:r>
          <a:endParaRPr lang="en-US" sz="2800" kern="1200" dirty="0"/>
        </a:p>
      </dsp:txBody>
      <dsp:txXfrm rot="-5400000">
        <a:off x="3100485" y="186401"/>
        <a:ext cx="5460187" cy="957274"/>
      </dsp:txXfrm>
    </dsp:sp>
    <dsp:sp modelId="{86C655B7-0D6E-41A8-A3C1-45DE1F42479B}">
      <dsp:nvSpPr>
        <dsp:cNvPr id="0" name=""/>
        <dsp:cNvSpPr/>
      </dsp:nvSpPr>
      <dsp:spPr>
        <a:xfrm>
          <a:off x="0" y="2009"/>
          <a:ext cx="3100485" cy="132605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b="1" kern="1200" dirty="0">
              <a:solidFill>
                <a:schemeClr val="tx1"/>
              </a:solidFill>
            </a:rPr>
            <a:t>Needs</a:t>
          </a:r>
          <a:endParaRPr lang="en-US" sz="4400" kern="1200" dirty="0">
            <a:solidFill>
              <a:schemeClr val="tx1"/>
            </a:solidFill>
          </a:endParaRPr>
        </a:p>
      </dsp:txBody>
      <dsp:txXfrm>
        <a:off x="64733" y="66742"/>
        <a:ext cx="2971019" cy="1196592"/>
      </dsp:txXfrm>
    </dsp:sp>
    <dsp:sp modelId="{BD579E72-7D26-4388-A97F-F030469FBD2F}">
      <dsp:nvSpPr>
        <dsp:cNvPr id="0" name=""/>
        <dsp:cNvSpPr/>
      </dsp:nvSpPr>
      <dsp:spPr>
        <a:xfrm rot="5400000">
          <a:off x="5326048" y="-698586"/>
          <a:ext cx="1060846" cy="5511973"/>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en-US" sz="2800" b="1" kern="1200" dirty="0"/>
            <a:t>Form that needs take</a:t>
          </a:r>
          <a:endParaRPr lang="en-US" sz="2800" kern="1200" dirty="0"/>
        </a:p>
      </dsp:txBody>
      <dsp:txXfrm rot="-5400000">
        <a:off x="3100485" y="1578763"/>
        <a:ext cx="5460187" cy="957274"/>
      </dsp:txXfrm>
    </dsp:sp>
    <dsp:sp modelId="{BAACF0C3-5BF4-4524-AF7D-15C61ECBB362}">
      <dsp:nvSpPr>
        <dsp:cNvPr id="0" name=""/>
        <dsp:cNvSpPr/>
      </dsp:nvSpPr>
      <dsp:spPr>
        <a:xfrm>
          <a:off x="0" y="1394370"/>
          <a:ext cx="3100485" cy="132605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b="1" kern="1200" dirty="0">
              <a:solidFill>
                <a:schemeClr val="tx1"/>
              </a:solidFill>
            </a:rPr>
            <a:t>Wants</a:t>
          </a:r>
          <a:endParaRPr lang="en-US" sz="4400" kern="1200" dirty="0">
            <a:solidFill>
              <a:schemeClr val="tx1"/>
            </a:solidFill>
          </a:endParaRPr>
        </a:p>
      </dsp:txBody>
      <dsp:txXfrm>
        <a:off x="64733" y="1459103"/>
        <a:ext cx="2971019" cy="1196592"/>
      </dsp:txXfrm>
    </dsp:sp>
    <dsp:sp modelId="{93747C45-8C78-45F6-86F9-3CA6AA7600EA}">
      <dsp:nvSpPr>
        <dsp:cNvPr id="0" name=""/>
        <dsp:cNvSpPr/>
      </dsp:nvSpPr>
      <dsp:spPr>
        <a:xfrm rot="5400000">
          <a:off x="5326048" y="693774"/>
          <a:ext cx="1060846" cy="5511973"/>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en-US" sz="2800" b="1" kern="1200" dirty="0"/>
            <a:t>Wants backed by buying power</a:t>
          </a:r>
          <a:endParaRPr lang="en-US" sz="2800" kern="1200" dirty="0"/>
        </a:p>
      </dsp:txBody>
      <dsp:txXfrm rot="-5400000">
        <a:off x="3100485" y="2971123"/>
        <a:ext cx="5460187" cy="957274"/>
      </dsp:txXfrm>
    </dsp:sp>
    <dsp:sp modelId="{52E0038A-58FE-4BF8-9CFB-12828007B89A}">
      <dsp:nvSpPr>
        <dsp:cNvPr id="0" name=""/>
        <dsp:cNvSpPr/>
      </dsp:nvSpPr>
      <dsp:spPr>
        <a:xfrm>
          <a:off x="0" y="2786732"/>
          <a:ext cx="3100485" cy="132605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b="1" kern="1200" dirty="0">
              <a:solidFill>
                <a:schemeClr val="tx1"/>
              </a:solidFill>
            </a:rPr>
            <a:t>Demands</a:t>
          </a:r>
          <a:endParaRPr lang="en-US" sz="4400" kern="1200" dirty="0">
            <a:solidFill>
              <a:schemeClr val="tx1"/>
            </a:solidFill>
          </a:endParaRPr>
        </a:p>
      </dsp:txBody>
      <dsp:txXfrm>
        <a:off x="64733" y="2851465"/>
        <a:ext cx="2971019" cy="1196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AA655-5C7D-4EA5-B539-3F6B1A781631}">
      <dsp:nvSpPr>
        <dsp:cNvPr id="0" name=""/>
        <dsp:cNvSpPr/>
      </dsp:nvSpPr>
      <dsp:spPr>
        <a:xfrm rot="21300000">
          <a:off x="33403" y="1444613"/>
          <a:ext cx="7019792" cy="1073025"/>
        </a:xfrm>
        <a:prstGeom prst="mathMinus">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F452B-FF6D-4A1D-BBB6-60E072AB62A5}">
      <dsp:nvSpPr>
        <dsp:cNvPr id="0" name=""/>
        <dsp:cNvSpPr/>
      </dsp:nvSpPr>
      <dsp:spPr>
        <a:xfrm>
          <a:off x="850392" y="207257"/>
          <a:ext cx="2125980" cy="1658057"/>
        </a:xfrm>
        <a:prstGeom prst="down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A8B4C-973C-4D9B-AF8A-32671779C14C}">
      <dsp:nvSpPr>
        <dsp:cNvPr id="0" name=""/>
        <dsp:cNvSpPr/>
      </dsp:nvSpPr>
      <dsp:spPr>
        <a:xfrm>
          <a:off x="3751113" y="138728"/>
          <a:ext cx="2719168" cy="139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l" defTabSz="1422400" rtl="0">
            <a:lnSpc>
              <a:spcPct val="90000"/>
            </a:lnSpc>
            <a:spcBef>
              <a:spcPct val="0"/>
            </a:spcBef>
            <a:spcAft>
              <a:spcPct val="35000"/>
            </a:spcAft>
            <a:buNone/>
          </a:pPr>
          <a:r>
            <a:rPr lang="en-US" sz="3200" b="1" kern="1200" dirty="0"/>
            <a:t>Customers</a:t>
          </a:r>
        </a:p>
        <a:p>
          <a:pPr marL="285750" lvl="1" indent="-285750" algn="l" defTabSz="1244600" rtl="0">
            <a:lnSpc>
              <a:spcPct val="90000"/>
            </a:lnSpc>
            <a:spcBef>
              <a:spcPct val="0"/>
            </a:spcBef>
            <a:spcAft>
              <a:spcPct val="15000"/>
            </a:spcAft>
            <a:buChar char="•"/>
          </a:pPr>
          <a:r>
            <a:rPr lang="en-US" sz="2800" b="1" kern="1200" dirty="0"/>
            <a:t>Value and satisfaction</a:t>
          </a:r>
          <a:endParaRPr lang="en-US" sz="2800" kern="1200" dirty="0"/>
        </a:p>
      </dsp:txBody>
      <dsp:txXfrm>
        <a:off x="3751113" y="138728"/>
        <a:ext cx="2719168" cy="1396685"/>
      </dsp:txXfrm>
    </dsp:sp>
    <dsp:sp modelId="{131372CA-366C-4BDE-98F4-C7D5595D5219}">
      <dsp:nvSpPr>
        <dsp:cNvPr id="0" name=""/>
        <dsp:cNvSpPr/>
      </dsp:nvSpPr>
      <dsp:spPr>
        <a:xfrm>
          <a:off x="4110227" y="2279829"/>
          <a:ext cx="2125980" cy="1658057"/>
        </a:xfrm>
        <a:prstGeom prst="upArrow">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F742-8268-4B7D-A818-D0F7FD4FFF67}">
      <dsp:nvSpPr>
        <dsp:cNvPr id="0" name=""/>
        <dsp:cNvSpPr/>
      </dsp:nvSpPr>
      <dsp:spPr>
        <a:xfrm>
          <a:off x="875042" y="2404183"/>
          <a:ext cx="3248724" cy="174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l" defTabSz="1422400" rtl="0">
            <a:lnSpc>
              <a:spcPct val="90000"/>
            </a:lnSpc>
            <a:spcBef>
              <a:spcPct val="0"/>
            </a:spcBef>
            <a:spcAft>
              <a:spcPct val="35000"/>
            </a:spcAft>
            <a:buNone/>
          </a:pPr>
          <a:r>
            <a:rPr lang="en-US" sz="3200" b="1" kern="1200" dirty="0"/>
            <a:t>Marketers</a:t>
          </a:r>
          <a:endParaRPr lang="en-US" sz="3200" kern="1200" dirty="0"/>
        </a:p>
        <a:p>
          <a:pPr marL="285750" lvl="1" indent="-285750" algn="l" defTabSz="1244600" rtl="0">
            <a:lnSpc>
              <a:spcPct val="90000"/>
            </a:lnSpc>
            <a:spcBef>
              <a:spcPct val="0"/>
            </a:spcBef>
            <a:spcAft>
              <a:spcPct val="15000"/>
            </a:spcAft>
            <a:buChar char="•"/>
          </a:pPr>
          <a:r>
            <a:rPr lang="en-US" sz="2800" b="1" kern="1200" dirty="0"/>
            <a:t>Set the right level of expectations</a:t>
          </a:r>
          <a:endParaRPr lang="en-US" sz="2800" kern="1200" dirty="0"/>
        </a:p>
      </dsp:txBody>
      <dsp:txXfrm>
        <a:off x="875042" y="2404183"/>
        <a:ext cx="3248724" cy="1740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84D32-8593-4FFC-BC0C-F37AE109C92D}">
      <dsp:nvSpPr>
        <dsp:cNvPr id="0" name=""/>
        <dsp:cNvSpPr/>
      </dsp:nvSpPr>
      <dsp:spPr>
        <a:xfrm>
          <a:off x="881454" y="0"/>
          <a:ext cx="9989819" cy="388681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1A03D-1B27-4652-A36A-65E85F2A456D}">
      <dsp:nvSpPr>
        <dsp:cNvPr id="0" name=""/>
        <dsp:cNvSpPr/>
      </dsp:nvSpPr>
      <dsp:spPr>
        <a:xfrm>
          <a:off x="3443" y="1166045"/>
          <a:ext cx="2072795" cy="1554726"/>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Production concept</a:t>
          </a:r>
          <a:endParaRPr lang="en-US" sz="2800" kern="1200" dirty="0">
            <a:solidFill>
              <a:schemeClr val="tx1"/>
            </a:solidFill>
          </a:endParaRPr>
        </a:p>
      </dsp:txBody>
      <dsp:txXfrm>
        <a:off x="79338" y="1241940"/>
        <a:ext cx="1921005" cy="1402936"/>
      </dsp:txXfrm>
    </dsp:sp>
    <dsp:sp modelId="{5F1C2096-D0DC-4A4B-86DC-122E122CFBBA}">
      <dsp:nvSpPr>
        <dsp:cNvPr id="0" name=""/>
        <dsp:cNvSpPr/>
      </dsp:nvSpPr>
      <dsp:spPr>
        <a:xfrm>
          <a:off x="2421704" y="1166045"/>
          <a:ext cx="2072795" cy="1554726"/>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Product concept</a:t>
          </a:r>
          <a:endParaRPr lang="en-US" sz="2800" kern="1200" dirty="0">
            <a:solidFill>
              <a:schemeClr val="tx1"/>
            </a:solidFill>
          </a:endParaRPr>
        </a:p>
      </dsp:txBody>
      <dsp:txXfrm>
        <a:off x="2497599" y="1241940"/>
        <a:ext cx="1921005" cy="1402936"/>
      </dsp:txXfrm>
    </dsp:sp>
    <dsp:sp modelId="{2269662A-8BFB-46D6-9C72-346589547FB8}">
      <dsp:nvSpPr>
        <dsp:cNvPr id="0" name=""/>
        <dsp:cNvSpPr/>
      </dsp:nvSpPr>
      <dsp:spPr>
        <a:xfrm>
          <a:off x="4839966" y="1166045"/>
          <a:ext cx="2072795" cy="1554726"/>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Selling concept</a:t>
          </a:r>
          <a:endParaRPr lang="en-US" sz="2800" kern="1200" dirty="0">
            <a:solidFill>
              <a:schemeClr val="tx1"/>
            </a:solidFill>
          </a:endParaRPr>
        </a:p>
      </dsp:txBody>
      <dsp:txXfrm>
        <a:off x="4915861" y="1241940"/>
        <a:ext cx="1921005" cy="1402936"/>
      </dsp:txXfrm>
    </dsp:sp>
    <dsp:sp modelId="{80FB5A71-90BF-4BED-A0A6-81C787AC95D9}">
      <dsp:nvSpPr>
        <dsp:cNvPr id="0" name=""/>
        <dsp:cNvSpPr/>
      </dsp:nvSpPr>
      <dsp:spPr>
        <a:xfrm>
          <a:off x="7258228" y="1166045"/>
          <a:ext cx="2072795" cy="155472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Marketing concept</a:t>
          </a:r>
          <a:endParaRPr lang="en-US" sz="2800" kern="1200" dirty="0">
            <a:solidFill>
              <a:schemeClr val="tx1"/>
            </a:solidFill>
          </a:endParaRPr>
        </a:p>
      </dsp:txBody>
      <dsp:txXfrm>
        <a:off x="7334123" y="1241940"/>
        <a:ext cx="1921005" cy="1402936"/>
      </dsp:txXfrm>
    </dsp:sp>
    <dsp:sp modelId="{17082EAC-92CF-40CD-A280-5CD2572C4721}">
      <dsp:nvSpPr>
        <dsp:cNvPr id="0" name=""/>
        <dsp:cNvSpPr/>
      </dsp:nvSpPr>
      <dsp:spPr>
        <a:xfrm>
          <a:off x="9676490" y="1166045"/>
          <a:ext cx="2072795" cy="1554726"/>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Societal Marketing concept</a:t>
          </a:r>
          <a:endParaRPr lang="en-US" sz="2800" kern="1200" dirty="0">
            <a:solidFill>
              <a:schemeClr val="tx1"/>
            </a:solidFill>
          </a:endParaRPr>
        </a:p>
      </dsp:txBody>
      <dsp:txXfrm>
        <a:off x="9752385" y="1241940"/>
        <a:ext cx="1921005" cy="1402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4D899-67E5-4847-A44C-6A42AC68CED1}">
      <dsp:nvSpPr>
        <dsp:cNvPr id="0" name=""/>
        <dsp:cNvSpPr/>
      </dsp:nvSpPr>
      <dsp:spPr>
        <a:xfrm>
          <a:off x="16972" y="53838"/>
          <a:ext cx="2563713" cy="118413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b="1" kern="1200" dirty="0"/>
            <a:t>Customer- perceived value</a:t>
          </a:r>
          <a:endParaRPr lang="en-US" sz="2400" kern="1200" dirty="0"/>
        </a:p>
      </dsp:txBody>
      <dsp:txXfrm>
        <a:off x="16972" y="53838"/>
        <a:ext cx="2563713" cy="1184135"/>
      </dsp:txXfrm>
    </dsp:sp>
    <dsp:sp modelId="{6F94C92F-BE4D-403D-A2C5-A870A7539662}">
      <dsp:nvSpPr>
        <dsp:cNvPr id="0" name=""/>
        <dsp:cNvSpPr/>
      </dsp:nvSpPr>
      <dsp:spPr>
        <a:xfrm>
          <a:off x="0" y="1382964"/>
          <a:ext cx="2563713" cy="26420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The difference between total customer perceived benefits and customer cost</a:t>
          </a:r>
        </a:p>
      </dsp:txBody>
      <dsp:txXfrm>
        <a:off x="0" y="1382964"/>
        <a:ext cx="2563713" cy="2642041"/>
      </dsp:txXfrm>
    </dsp:sp>
    <dsp:sp modelId="{BD34603E-5910-4BB7-87C8-BBD451064BDD}">
      <dsp:nvSpPr>
        <dsp:cNvPr id="0" name=""/>
        <dsp:cNvSpPr/>
      </dsp:nvSpPr>
      <dsp:spPr>
        <a:xfrm>
          <a:off x="2922686" y="95017"/>
          <a:ext cx="2563713" cy="11137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en-US" sz="2400" b="1" kern="1200" dirty="0"/>
            <a:t>Customer satisfaction</a:t>
          </a:r>
          <a:endParaRPr lang="en-US" sz="2400" kern="1200" dirty="0"/>
        </a:p>
      </dsp:txBody>
      <dsp:txXfrm>
        <a:off x="2922686" y="95017"/>
        <a:ext cx="2563713" cy="1113760"/>
      </dsp:txXfrm>
    </dsp:sp>
    <dsp:sp modelId="{0C242CFE-C2DA-40FF-98D3-57237A7E987B}">
      <dsp:nvSpPr>
        <dsp:cNvPr id="0" name=""/>
        <dsp:cNvSpPr/>
      </dsp:nvSpPr>
      <dsp:spPr>
        <a:xfrm>
          <a:off x="2922659" y="1305765"/>
          <a:ext cx="2563713" cy="264787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The extent to which perceived performance matches a buyer’s expectations</a:t>
          </a:r>
        </a:p>
      </dsp:txBody>
      <dsp:txXfrm>
        <a:off x="2922659" y="1305765"/>
        <a:ext cx="2563713" cy="26478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419546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ln>
            <a:miter lim="800000"/>
            <a:headEnd/>
            <a:tailEnd/>
          </a:ln>
        </p:spPr>
        <p:txBody>
          <a:bodyPr/>
          <a:lstStyle/>
          <a:p>
            <a:fld id="{0B7B73C0-1EF0-4A47-8A7D-997E4CCE71A3}"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Marketing occurs when people decide to satisfy their needs and wants through </a:t>
            </a:r>
            <a:r>
              <a:rPr lang="en-US" sz="1200" b="1" i="0" u="none" strike="noStrike" kern="1200" baseline="0" dirty="0">
                <a:solidFill>
                  <a:schemeClr val="tx1"/>
                </a:solidFill>
                <a:latin typeface="+mn-lt"/>
                <a:ea typeface="+mn-ea"/>
                <a:cs typeface="+mn-cs"/>
              </a:rPr>
              <a:t>exchange relationships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broadest sense, the marketer tries to bring about a response to some market offering.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response may be more than simply buying or trading products and services. A political candidate, for instance, wants votes; a church wants membership; an orchestra wants an audience; and a social action group wants idea acceptance.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Companies want to build strong relationships by consistently delivering superior customer value.</a:t>
            </a:r>
            <a:endParaRPr lang="en-US" dirty="0"/>
          </a:p>
        </p:txBody>
      </p:sp>
    </p:spTree>
    <p:extLst>
      <p:ext uri="{BB962C8B-B14F-4D97-AF65-F5344CB8AC3E}">
        <p14:creationId xmlns:p14="http://schemas.microsoft.com/office/powerpoint/2010/main" val="54656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a:lstStyle/>
          <a:p>
            <a:fld id="{62AE2342-C5B6-4436-9A56-8AB75ED67ACA}"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p:txBody>
          <a:bodyPr>
            <a:normAutofit lnSpcReduction="10000"/>
          </a:bodyPr>
          <a:lstStyle/>
          <a:p>
            <a:r>
              <a:rPr lang="en-US" sz="1200" b="0" i="0" u="none" strike="noStrike" kern="1200" baseline="0" dirty="0">
                <a:solidFill>
                  <a:schemeClr val="tx1"/>
                </a:solidFill>
                <a:latin typeface="+mn-lt"/>
                <a:ea typeface="+mn-ea"/>
                <a:cs typeface="+mn-cs"/>
              </a:rPr>
              <a:t>A </a:t>
            </a:r>
            <a:r>
              <a:rPr lang="en-US" sz="1200" b="1" i="0" u="none" strike="noStrike" kern="1200" baseline="0" dirty="0">
                <a:solidFill>
                  <a:schemeClr val="tx1"/>
                </a:solidFill>
                <a:latin typeface="+mn-lt"/>
                <a:ea typeface="+mn-ea"/>
                <a:cs typeface="+mn-cs"/>
              </a:rPr>
              <a:t>market</a:t>
            </a:r>
            <a:r>
              <a:rPr lang="en-US" sz="1200" b="0" i="0" u="none" strike="noStrike" kern="1200" baseline="0" dirty="0">
                <a:solidFill>
                  <a:schemeClr val="tx1"/>
                </a:solidFill>
                <a:latin typeface="+mn-lt"/>
                <a:ea typeface="+mn-ea"/>
                <a:cs typeface="+mn-cs"/>
              </a:rPr>
              <a:t> is the set of actual and potential buyers of a product or service. These buyers share a particular need or want that can be satisfied through exchange relationships.</a:t>
            </a:r>
          </a:p>
          <a:p>
            <a:endParaRPr lang="en-US" sz="1200" b="0" i="0" u="none" strike="noStrike" kern="1200" baseline="0" dirty="0">
              <a:solidFill>
                <a:schemeClr val="tx1"/>
              </a:solidFill>
              <a:latin typeface="+mn-lt"/>
              <a:ea typeface="+mn-ea"/>
              <a:cs typeface="+mn-cs"/>
            </a:endParaRPr>
          </a:p>
          <a:p>
            <a:r>
              <a:rPr lang="en-US" b="1" dirty="0"/>
              <a:t>Figure 1.2 </a:t>
            </a:r>
            <a:r>
              <a:rPr lang="en-US" dirty="0"/>
              <a:t>shows the main elements in a marketing system.</a:t>
            </a:r>
          </a:p>
          <a:p>
            <a:endParaRPr lang="en-US" dirty="0"/>
          </a:p>
          <a:p>
            <a:r>
              <a:rPr lang="en-US" dirty="0"/>
              <a:t>Each party in the system adds value for the next level and  is affected by major environmental forces (demographic, economic, natural, technological, political, and social/cultural).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Marketing means managing markets to bring about profitable customer relationships. Activities such as consumer research, product development, communication, distribution, pricing, and service are core marketing activities.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Buyers also carry out marketing, thus, in addition to customer relationship management, today’s marketers must also deal effectively with </a:t>
            </a:r>
            <a:r>
              <a:rPr lang="en-US" sz="1200" b="0" i="1" u="none" strike="noStrike" kern="1200" baseline="0" dirty="0">
                <a:solidFill>
                  <a:schemeClr val="tx1"/>
                </a:solidFill>
                <a:latin typeface="+mn-lt"/>
                <a:ea typeface="+mn-ea"/>
                <a:cs typeface="+mn-cs"/>
              </a:rPr>
              <a:t>customer-managed relationships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are no longer asking only “How can we influence our customers?” but also “How can our customers influence us?” and even “How can our customers influence each other?”</a:t>
            </a:r>
          </a:p>
          <a:p>
            <a:endParaRPr lang="en-US" sz="12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2900018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611484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a:lstStyle/>
          <a:p>
            <a:fld id="{3DB343A3-DEFC-4E76-B8F5-4A91C71019B4}"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Ask students to describe a market segment they are a part of for a specific product such as, athletic or fitness equipment or clothing.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Now that the company fully understands its consumers and the marketplace, it must decide which customers it will serve and how it will bring them value.</a:t>
            </a:r>
          </a:p>
          <a:p>
            <a:endParaRPr lang="en-US" dirty="0"/>
          </a:p>
        </p:txBody>
      </p:sp>
    </p:spTree>
    <p:extLst>
      <p:ext uri="{BB962C8B-B14F-4D97-AF65-F5344CB8AC3E}">
        <p14:creationId xmlns:p14="http://schemas.microsoft.com/office/powerpoint/2010/main" val="22817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a:lstStyle/>
          <a:p>
            <a:fld id="{3DB343A3-DEFC-4E76-B8F5-4A91C71019B4}"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a:lstStyle/>
          <a:p>
            <a:r>
              <a:rPr lang="en-US" dirty="0"/>
              <a:t>The marketing manager’s aim is to find, attract, keep, and grow target customers by creating, delivering, and communicating superior customer value.</a:t>
            </a:r>
          </a:p>
          <a:p>
            <a:endParaRPr lang="en-US" dirty="0"/>
          </a:p>
          <a:p>
            <a:r>
              <a:rPr lang="en-US" dirty="0"/>
              <a:t>To design a winning marketing strategy, the marketing manager must answer two important questions: </a:t>
            </a:r>
          </a:p>
          <a:p>
            <a:endParaRPr lang="en-US" i="1" dirty="0"/>
          </a:p>
          <a:p>
            <a:pPr marL="171450" indent="-171450">
              <a:buFont typeface="Arial" panose="020B0604020202020204" pitchFamily="34" charset="0"/>
              <a:buChar char="•"/>
            </a:pPr>
            <a:r>
              <a:rPr lang="en-US" i="0" dirty="0"/>
              <a:t>What customers will we serve (what’s our target market)? </a:t>
            </a:r>
          </a:p>
          <a:p>
            <a:pPr marL="171450" indent="-171450">
              <a:buFont typeface="Arial" panose="020B0604020202020204" pitchFamily="34" charset="0"/>
              <a:buChar char="•"/>
            </a:pPr>
            <a:endParaRPr lang="en-US" i="0" dirty="0"/>
          </a:p>
          <a:p>
            <a:pPr marL="171450" indent="-171450">
              <a:buFont typeface="Arial" panose="020B0604020202020204" pitchFamily="34" charset="0"/>
              <a:buChar char="•"/>
            </a:pPr>
            <a:r>
              <a:rPr lang="en-US" i="0" dirty="0"/>
              <a:t>How can we serve these customers best (what’s our value proposition)? </a:t>
            </a:r>
          </a:p>
        </p:txBody>
      </p:sp>
    </p:spTree>
    <p:extLst>
      <p:ext uri="{BB962C8B-B14F-4D97-AF65-F5344CB8AC3E}">
        <p14:creationId xmlns:p14="http://schemas.microsoft.com/office/powerpoint/2010/main" val="445600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a:lstStyle/>
          <a:p>
            <a:fld id="{20A2A3E0-92AC-4925-A6FE-6BC1C7158196}"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Value proposition: Vine gives you “the best way to see and share life in motion” through “short, beautiful, looping videos in a simple and fun way for your friends and family to see.”</a:t>
            </a:r>
          </a:p>
          <a:p>
            <a:endParaRPr lang="en-US" sz="1200" b="0" i="0" u="none" strike="noStrike" kern="1200" baseline="0" dirty="0">
              <a:solidFill>
                <a:schemeClr val="tx1"/>
              </a:solidFill>
              <a:latin typeface="+mn-lt"/>
              <a:ea typeface="+mn-ea"/>
              <a:cs typeface="+mn-cs"/>
            </a:endParaRPr>
          </a:p>
          <a:p>
            <a:r>
              <a:rPr lang="en-US" b="1" dirty="0"/>
              <a:t>Discussion Question</a:t>
            </a:r>
          </a:p>
          <a:p>
            <a:r>
              <a:rPr lang="en-US" i="1" dirty="0"/>
              <a:t>Have the students evaluate one of the following value propositions in terms of how well the company delivers on the proposition.</a:t>
            </a:r>
          </a:p>
          <a:p>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BMW promises “the ultimate driving machine” </a:t>
            </a:r>
          </a:p>
          <a:p>
            <a:pPr marL="171450" indent="-171450">
              <a:buFont typeface="Arial" panose="020B0604020202020204" pitchFamily="34" charset="0"/>
              <a:buChar char="•"/>
            </a:pPr>
            <a:endParaRPr lang="en-US" sz="1200" b="0" i="1"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Nissan Leaf electric car is “100% </a:t>
            </a:r>
            <a:r>
              <a:rPr lang="pt-BR" sz="1200" b="0" i="1" u="none" strike="noStrike" kern="1200" baseline="0" dirty="0">
                <a:solidFill>
                  <a:schemeClr val="tx1"/>
                </a:solidFill>
                <a:latin typeface="+mn-lt"/>
                <a:ea typeface="+mn-ea"/>
                <a:cs typeface="+mn-cs"/>
              </a:rPr>
              <a:t>electric. Zero gas. Zero tailpipe.”</a:t>
            </a:r>
          </a:p>
          <a:p>
            <a:pPr marL="171450" indent="-171450">
              <a:buFont typeface="Arial" panose="020B0604020202020204" pitchFamily="34" charset="0"/>
              <a:buChar char="•"/>
            </a:pPr>
            <a:endParaRPr lang="pt-BR" sz="1200" b="0" i="1"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pt-BR" sz="1200" b="0" i="1" u="none" strike="noStrike" kern="1200" baseline="0" dirty="0">
                <a:solidFill>
                  <a:schemeClr val="tx1"/>
                </a:solidFill>
                <a:latin typeface="+mn-lt"/>
                <a:ea typeface="+mn-ea"/>
                <a:cs typeface="+mn-cs"/>
              </a:rPr>
              <a:t>New Balance’s Minimus </a:t>
            </a:r>
            <a:r>
              <a:rPr lang="en-US" sz="1200" b="0" i="1" u="none" strike="noStrike" kern="1200" baseline="0" dirty="0">
                <a:solidFill>
                  <a:schemeClr val="tx1"/>
                </a:solidFill>
                <a:latin typeface="+mn-lt"/>
                <a:ea typeface="+mn-ea"/>
                <a:cs typeface="+mn-cs"/>
              </a:rPr>
              <a:t>shoes are “like barefoot only better.”</a:t>
            </a:r>
          </a:p>
          <a:p>
            <a:pPr marL="171450" indent="-171450">
              <a:buFont typeface="Arial" panose="020B0604020202020204" pitchFamily="34" charset="0"/>
              <a:buChar char="•"/>
            </a:pPr>
            <a:endParaRPr lang="en-US" sz="1200" b="0" i="1"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err="1">
                <a:solidFill>
                  <a:schemeClr val="tx1"/>
                </a:solidFill>
                <a:latin typeface="+mn-lt"/>
                <a:ea typeface="+mn-ea"/>
                <a:cs typeface="+mn-cs"/>
              </a:rPr>
              <a:t>Vibram</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FiveFingers</a:t>
            </a:r>
            <a:r>
              <a:rPr lang="en-US" sz="1200" b="0" i="1" u="none" strike="noStrike" kern="1200" baseline="0" dirty="0">
                <a:solidFill>
                  <a:schemeClr val="tx1"/>
                </a:solidFill>
                <a:latin typeface="+mn-lt"/>
                <a:ea typeface="+mn-ea"/>
                <a:cs typeface="+mn-cs"/>
              </a:rPr>
              <a:t> shoes: “You are the technology.”</a:t>
            </a:r>
          </a:p>
          <a:p>
            <a:pPr marL="171450" indent="-171450">
              <a:buFont typeface="Arial" panose="020B0604020202020204" pitchFamily="34" charset="0"/>
              <a:buChar char="•"/>
            </a:pPr>
            <a:endParaRPr lang="en-US" sz="1200" b="0" i="1"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Facebook helps you “connect and share with the people in your life”</a:t>
            </a:r>
          </a:p>
          <a:p>
            <a:pPr marL="171450" indent="-171450">
              <a:buFont typeface="Arial" panose="020B0604020202020204" pitchFamily="34" charset="0"/>
              <a:buChar char="•"/>
            </a:pPr>
            <a:endParaRPr lang="en-US" sz="1200" b="0" i="1"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1" u="none" strike="noStrike" kern="1200" baseline="0" dirty="0">
                <a:solidFill>
                  <a:schemeClr val="tx1"/>
                </a:solidFill>
                <a:latin typeface="+mn-lt"/>
                <a:ea typeface="+mn-ea"/>
                <a:cs typeface="+mn-cs"/>
              </a:rPr>
              <a:t>YouTube “provides a place for people to connect, inform, and inspire others across the globe.”</a:t>
            </a:r>
          </a:p>
          <a:p>
            <a:endParaRPr lang="en-US" dirty="0"/>
          </a:p>
          <a:p>
            <a:r>
              <a:rPr lang="en-US" sz="1200" b="0" i="0" u="none" strike="noStrike" kern="1200" baseline="0" dirty="0">
                <a:solidFill>
                  <a:schemeClr val="tx1"/>
                </a:solidFill>
                <a:latin typeface="+mn-lt"/>
                <a:ea typeface="+mn-ea"/>
                <a:cs typeface="+mn-cs"/>
              </a:rPr>
              <a:t>The company must decide how it will serve targeted customers—how it will </a:t>
            </a:r>
            <a:r>
              <a:rPr lang="en-US" sz="1200" b="0" i="1" u="none" strike="noStrike" kern="1200" baseline="0" dirty="0">
                <a:solidFill>
                  <a:schemeClr val="tx1"/>
                </a:solidFill>
                <a:latin typeface="+mn-lt"/>
                <a:ea typeface="+mn-ea"/>
                <a:cs typeface="+mn-cs"/>
              </a:rPr>
              <a:t>differentiate and position </a:t>
            </a:r>
            <a:r>
              <a:rPr lang="en-US" sz="1200" b="0" i="0" u="none" strike="noStrike" kern="1200" baseline="0" dirty="0">
                <a:solidFill>
                  <a:schemeClr val="tx1"/>
                </a:solidFill>
                <a:latin typeface="+mn-lt"/>
                <a:ea typeface="+mn-ea"/>
                <a:cs typeface="+mn-cs"/>
              </a:rPr>
              <a:t>itself in the marketplace. A brand’s </a:t>
            </a:r>
            <a:r>
              <a:rPr lang="en-US" sz="1200" b="0" i="1" u="none" strike="noStrike" kern="1200" baseline="0" dirty="0">
                <a:solidFill>
                  <a:schemeClr val="tx1"/>
                </a:solidFill>
                <a:latin typeface="+mn-lt"/>
                <a:ea typeface="+mn-ea"/>
                <a:cs typeface="+mn-cs"/>
              </a:rPr>
              <a:t>value proposition </a:t>
            </a:r>
            <a:r>
              <a:rPr lang="en-US" sz="1200" b="0" i="0" u="none" strike="noStrike" kern="1200" baseline="0" dirty="0">
                <a:solidFill>
                  <a:schemeClr val="tx1"/>
                </a:solidFill>
                <a:latin typeface="+mn-lt"/>
                <a:ea typeface="+mn-ea"/>
                <a:cs typeface="+mn-cs"/>
              </a:rPr>
              <a:t>is the set of benefits or values it promises to deliver to consumers to satisfy their needs.</a:t>
            </a:r>
            <a:r>
              <a:rPr lang="en-US" dirty="0"/>
              <a:t> </a:t>
            </a:r>
          </a:p>
          <a:p>
            <a:endParaRPr lang="en-US" dirty="0"/>
          </a:p>
          <a:p>
            <a:r>
              <a:rPr lang="en-US" dirty="0"/>
              <a:t>Value propositions differentiate one brand from another.  They answer the customer’s question, “Why should I buy your brand rather than a competitor’s?” Companies must design strong value propositions that give them the greatest advantage in their target markets.</a:t>
            </a:r>
          </a:p>
        </p:txBody>
      </p:sp>
    </p:spTree>
    <p:extLst>
      <p:ext uri="{BB962C8B-B14F-4D97-AF65-F5344CB8AC3E}">
        <p14:creationId xmlns:p14="http://schemas.microsoft.com/office/powerpoint/2010/main" val="54834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ln>
            <a:miter lim="800000"/>
            <a:headEnd/>
            <a:tailEnd/>
          </a:ln>
        </p:spPr>
        <p:txBody>
          <a:bodyPr/>
          <a:lstStyle/>
          <a:p>
            <a:fld id="{B5A18CD8-7E23-48FF-A578-1CF9D6760F4F}"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a:lstStyle/>
          <a:p>
            <a:r>
              <a:rPr lang="en-US" dirty="0"/>
              <a:t>There are five alternative concepts under which organizations design and carry out their marketing strategies: the </a:t>
            </a:r>
            <a:r>
              <a:rPr lang="en-US" i="1" dirty="0"/>
              <a:t>production</a:t>
            </a:r>
            <a:r>
              <a:rPr lang="en-US" dirty="0"/>
              <a:t>, </a:t>
            </a:r>
            <a:r>
              <a:rPr lang="en-US" i="1" dirty="0"/>
              <a:t>product</a:t>
            </a:r>
            <a:r>
              <a:rPr lang="en-US" dirty="0"/>
              <a:t>, </a:t>
            </a:r>
            <a:r>
              <a:rPr lang="en-US" i="1" dirty="0"/>
              <a:t>selling</a:t>
            </a:r>
            <a:r>
              <a:rPr lang="en-US" dirty="0"/>
              <a:t>, </a:t>
            </a:r>
            <a:r>
              <a:rPr lang="en-US" i="1" dirty="0"/>
              <a:t>marketing</a:t>
            </a:r>
            <a:r>
              <a:rPr lang="en-US" dirty="0"/>
              <a:t>, and </a:t>
            </a:r>
            <a:r>
              <a:rPr lang="en-US" i="1" dirty="0"/>
              <a:t>societal marketing concepts.</a:t>
            </a:r>
          </a:p>
          <a:p>
            <a:endParaRPr lang="en-US" i="1" dirty="0"/>
          </a:p>
          <a:p>
            <a:r>
              <a:rPr lang="en-US" dirty="0"/>
              <a:t>Marketing management wants to design strategies that will build profitable relationships with target consumers.</a:t>
            </a:r>
          </a:p>
          <a:p>
            <a:endParaRPr lang="en-US" dirty="0"/>
          </a:p>
          <a:p>
            <a:r>
              <a:rPr lang="en-US" dirty="0"/>
              <a:t>But what </a:t>
            </a:r>
            <a:r>
              <a:rPr lang="en-US" i="1" dirty="0"/>
              <a:t>philosophy</a:t>
            </a:r>
            <a:r>
              <a:rPr lang="en-US" dirty="0"/>
              <a:t> should guide these marketing strategies? What weight should be given to the interests of customers, the organization, and society? Very often, these interests conflict.</a:t>
            </a:r>
          </a:p>
          <a:p>
            <a:endParaRPr lang="en-US" dirty="0"/>
          </a:p>
        </p:txBody>
      </p:sp>
    </p:spTree>
    <p:extLst>
      <p:ext uri="{BB962C8B-B14F-4D97-AF65-F5344CB8AC3E}">
        <p14:creationId xmlns:p14="http://schemas.microsoft.com/office/powerpoint/2010/main" val="3852185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a:lstStyle/>
          <a:p>
            <a:fld id="{7695AF28-0F40-419F-B6C1-0C844523144E}"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With the production concept, management focuses on improving production and distribution efficiency. This concept is one of the oldest orientations that guides sellers.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production concept is still a useful philosophy in some situations. For example in the highly competitive, price-sensitive Chinese market, both personal computer maker Lenovo and home appliance maker Haier dominate through low labor costs, high production efficiency, and mass distribution.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although useful in some situations, the production concept can lead to marketing myopia and losing sight of the real objective—satisfying customer needs and building customer relationships.</a:t>
            </a:r>
            <a:endParaRPr lang="en-US" dirty="0"/>
          </a:p>
        </p:txBody>
      </p:sp>
    </p:spTree>
    <p:extLst>
      <p:ext uri="{BB962C8B-B14F-4D97-AF65-F5344CB8AC3E}">
        <p14:creationId xmlns:p14="http://schemas.microsoft.com/office/powerpoint/2010/main" val="1301724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a:lstStyle/>
          <a:p>
            <a:fld id="{7695AF28-0F40-419F-B6C1-0C844523144E}"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With the production concept, management focuses on improving production and distribution efficiency. This concept is one of the oldest orientations that guides sellers.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production concept is still a useful philosophy in some situations. For example in the highly competitive, price-sensitive Chinese market, both personal computer maker Lenovo and home appliance maker Haier dominate through low labor costs, high production efficiency, and mass distribution.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although useful in some situations, the production concept can lead to marketing myopia and losing sight of the real objective—satisfying customer needs and building customer relationships.</a:t>
            </a:r>
            <a:endParaRPr lang="en-US" dirty="0"/>
          </a:p>
        </p:txBody>
      </p:sp>
    </p:spTree>
    <p:extLst>
      <p:ext uri="{BB962C8B-B14F-4D97-AF65-F5344CB8AC3E}">
        <p14:creationId xmlns:p14="http://schemas.microsoft.com/office/powerpoint/2010/main" val="34186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ln>
            <a:miter lim="800000"/>
            <a:headEnd/>
            <a:tailEnd/>
          </a:ln>
        </p:spPr>
        <p:txBody>
          <a:bodyPr/>
          <a:lstStyle/>
          <a:p>
            <a:fld id="{B5A18CD8-7E23-48FF-A578-1CF9D6760F4F}"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Figure 1.3 contrasts the selling concept and the marketing concept. The selling concept takes an </a:t>
            </a:r>
            <a:r>
              <a:rPr lang="en-US" sz="1200" b="0" i="1" u="none" strike="noStrike" kern="1200" baseline="0" dirty="0">
                <a:solidFill>
                  <a:schemeClr val="tx1"/>
                </a:solidFill>
                <a:latin typeface="+mn-lt"/>
                <a:ea typeface="+mn-ea"/>
                <a:cs typeface="+mn-cs"/>
              </a:rPr>
              <a:t>inside-out </a:t>
            </a:r>
            <a:r>
              <a:rPr lang="en-US" sz="1200" b="0" i="0" u="none" strike="noStrike" kern="1200" baseline="0" dirty="0">
                <a:solidFill>
                  <a:schemeClr val="tx1"/>
                </a:solidFill>
                <a:latin typeface="+mn-lt"/>
                <a:ea typeface="+mn-ea"/>
                <a:cs typeface="+mn-cs"/>
              </a:rPr>
              <a:t>perspective. It starts with the factory, focuses on the company’s existing products, and calls for heavy selling and promotion to obtain profitable sales. It focuses primarily on customer conquest—getting short-term sales with little concern about who buys or why.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contrast, the marketing concept takes an </a:t>
            </a:r>
            <a:r>
              <a:rPr lang="en-US" sz="1200" b="0" i="1" u="none" strike="noStrike" kern="1200" baseline="0" dirty="0">
                <a:solidFill>
                  <a:schemeClr val="tx1"/>
                </a:solidFill>
                <a:latin typeface="+mn-lt"/>
                <a:ea typeface="+mn-ea"/>
                <a:cs typeface="+mn-cs"/>
              </a:rPr>
              <a:t>outside-in </a:t>
            </a:r>
            <a:r>
              <a:rPr lang="en-US" sz="1200" b="0" i="0" u="none" strike="noStrike" kern="1200" baseline="0" dirty="0">
                <a:solidFill>
                  <a:schemeClr val="tx1"/>
                </a:solidFill>
                <a:latin typeface="+mn-lt"/>
                <a:ea typeface="+mn-ea"/>
                <a:cs typeface="+mn-cs"/>
              </a:rPr>
              <a:t>perspective. As Herb Kelleher, the colorful founder of Southwest Airlines, once put it, “We don’t have a marketing department; we have a customer department.”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marketing concept starts with a well-defined market, focuses on customer needs, and integrates all the marketing activities that affect customers. In turn, it yields profits by creating relationships with the right customers based on customer value and satisfaction.</a:t>
            </a:r>
          </a:p>
          <a:p>
            <a:endParaRPr lang="en-US" sz="12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199112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ln>
            <a:miter lim="800000"/>
            <a:headEnd/>
            <a:tailEnd/>
          </a:ln>
        </p:spPr>
        <p:txBody>
          <a:bodyPr/>
          <a:lstStyle/>
          <a:p>
            <a:fld id="{DC614D08-F259-4B06-A447-A6EF97BE9EEF}"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Figure 1.4 shows that companies should balance three considerations in setting their marketing strategies: company profits, consumer wants, </a:t>
            </a:r>
            <a:r>
              <a:rPr lang="en-US" sz="1200" b="0" i="1" u="none" strike="noStrike" kern="1200" baseline="0" dirty="0">
                <a:solidFill>
                  <a:schemeClr val="tx1"/>
                </a:solidFill>
                <a:latin typeface="+mn-lt"/>
                <a:ea typeface="+mn-ea"/>
                <a:cs typeface="+mn-cs"/>
              </a:rPr>
              <a:t>and </a:t>
            </a:r>
            <a:r>
              <a:rPr lang="en-US" sz="1200" b="0" i="0" u="none" strike="noStrike" kern="1200" baseline="0" dirty="0">
                <a:solidFill>
                  <a:schemeClr val="tx1"/>
                </a:solidFill>
                <a:latin typeface="+mn-lt"/>
                <a:ea typeface="+mn-ea"/>
                <a:cs typeface="+mn-cs"/>
              </a:rPr>
              <a:t>society’s interests.</a:t>
            </a:r>
          </a:p>
          <a:p>
            <a:endParaRPr lang="en-US" sz="1300" dirty="0"/>
          </a:p>
          <a:p>
            <a:r>
              <a:rPr lang="en-US" sz="1300" b="1" dirty="0"/>
              <a:t>Discussion Question</a:t>
            </a:r>
          </a:p>
          <a:p>
            <a:r>
              <a:rPr lang="en-US" sz="1300" i="1" dirty="0"/>
              <a:t>Ask students how the societal marketing concept influences their buying decisions, including brand selection and where they make purchases.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customer-driven marketing strategy outlines which customers the company will serve (the target market) and how it will serve them (the value proposition). Now, the company develops marketing plans and programs—a marketing mix—that will actually deliver the intended customer value. </a:t>
            </a:r>
          </a:p>
          <a:p>
            <a:endParaRPr lang="en-US" i="1" dirty="0"/>
          </a:p>
        </p:txBody>
      </p:sp>
    </p:spTree>
    <p:extLst>
      <p:ext uri="{BB962C8B-B14F-4D97-AF65-F5344CB8AC3E}">
        <p14:creationId xmlns:p14="http://schemas.microsoft.com/office/powerpoint/2010/main" val="3270388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ln>
            <a:miter lim="800000"/>
            <a:headEnd/>
            <a:tailEnd/>
          </a:ln>
        </p:spPr>
        <p:txBody>
          <a:bodyPr/>
          <a:lstStyle/>
          <a:p>
            <a:fld id="{EFE3C1AC-D1BC-4117-96ED-849F097385C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company’s marketing strategy outlines which customers it will serve and how it will create value for these customers. Next, the marketer develops an integrated marketing program that will actually deliver the intended value to target customers. The marketing program builds customer relationships by transforming the marketing strategy into action. It consists of the firm’s </a:t>
            </a:r>
            <a:r>
              <a:rPr lang="en-US" sz="1200" b="0" i="1" u="none" strike="noStrike" kern="1200" baseline="0" dirty="0">
                <a:solidFill>
                  <a:schemeClr val="tx1"/>
                </a:solidFill>
                <a:latin typeface="+mn-lt"/>
                <a:ea typeface="+mn-ea"/>
                <a:cs typeface="+mn-cs"/>
              </a:rPr>
              <a:t>marketing mix</a:t>
            </a:r>
            <a:r>
              <a:rPr lang="en-US" sz="1200" b="0" i="0" u="none" strike="noStrike" kern="1200" baseline="0" dirty="0">
                <a:solidFill>
                  <a:schemeClr val="tx1"/>
                </a:solidFill>
                <a:latin typeface="+mn-lt"/>
                <a:ea typeface="+mn-ea"/>
                <a:cs typeface="+mn-cs"/>
              </a:rPr>
              <a:t>, the set of marketing tools the firm uses to implement its marketing strategy.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major marketing mix tools are classified into four broad groups called the </a:t>
            </a:r>
            <a:r>
              <a:rPr lang="en-US" sz="1200" b="0" i="1" u="none" strike="noStrike" kern="1200" baseline="0" dirty="0">
                <a:solidFill>
                  <a:schemeClr val="tx1"/>
                </a:solidFill>
                <a:latin typeface="+mn-lt"/>
                <a:ea typeface="+mn-ea"/>
                <a:cs typeface="+mn-cs"/>
              </a:rPr>
              <a:t>four Ps </a:t>
            </a:r>
            <a:r>
              <a:rPr lang="en-US" sz="1200" b="0" i="0" u="none" strike="noStrike" kern="1200" baseline="0" dirty="0">
                <a:solidFill>
                  <a:schemeClr val="tx1"/>
                </a:solidFill>
                <a:latin typeface="+mn-lt"/>
                <a:ea typeface="+mn-ea"/>
                <a:cs typeface="+mn-cs"/>
              </a:rPr>
              <a:t>of marketing: product, price, place, and promotion. To deliver on its value proposition, the firm must first create a need-satisfying market offering (product). It must then decide how much it will charge for the offering (price) and how it will make the offering available to target consumers (place). Finally, it must engage target consumers, communicate about the offering, and persuade consumers of the offer’s merits (promotion).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firm must blend each marketing mix tool into a comprehensive integrated marketing program that communicates and delivers the intended value to chosen customers.</a:t>
            </a:r>
            <a:endParaRPr lang="en-US" dirty="0"/>
          </a:p>
        </p:txBody>
      </p:sp>
    </p:spTree>
    <p:extLst>
      <p:ext uri="{BB962C8B-B14F-4D97-AF65-F5344CB8AC3E}">
        <p14:creationId xmlns:p14="http://schemas.microsoft.com/office/powerpoint/2010/main" val="4103355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348097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ln>
            <a:miter lim="800000"/>
            <a:headEnd/>
            <a:tailEnd/>
          </a:ln>
        </p:spPr>
        <p:txBody>
          <a:bodyPr/>
          <a:lstStyle/>
          <a:p>
            <a:fld id="{95D0F046-4F78-4935-8A7E-78DC08EE19B3}"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first three steps in the marketing process—understanding the marketplace and customer needs, designing a customer value-driven marketing strategy, and constructing a marketing program—all lead up to the fourth and most important step: building and managing profitable customer relationships.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first discuss the basics of customer relationship management. Then, we examine how companies go about engaging customers on a deeper level in this age of digital and social marketing.</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Customer relationship management </a:t>
            </a:r>
            <a:r>
              <a:rPr lang="en-US" sz="1200" b="0" i="0" u="none" strike="noStrike" kern="1200" baseline="0" dirty="0">
                <a:solidFill>
                  <a:schemeClr val="tx1"/>
                </a:solidFill>
                <a:latin typeface="+mn-lt"/>
                <a:ea typeface="+mn-ea"/>
                <a:cs typeface="+mn-cs"/>
              </a:rPr>
              <a:t>is perhaps the most important concept of modern marketing. </a:t>
            </a:r>
            <a:r>
              <a:rPr lang="en-US" dirty="0"/>
              <a:t>Some marketers define it narrowly as a customer data management activity (a practice called </a:t>
            </a:r>
            <a:r>
              <a:rPr lang="en-US" i="1" dirty="0"/>
              <a:t>CRM</a:t>
            </a:r>
            <a:r>
              <a:rPr lang="en-US" dirty="0"/>
              <a:t>). By this definition, it involves managing detailed information about individual customers and carefully managing customer </a:t>
            </a:r>
            <a:r>
              <a:rPr lang="en-US" i="1" dirty="0" err="1"/>
              <a:t>touchpoints</a:t>
            </a:r>
            <a:r>
              <a:rPr lang="en-US" dirty="0"/>
              <a:t> to maximize customer loyalty.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broader sense, customer relationship management is the overall process of building and maintaining profitable customer relationships by delivering superior customer value and satisfaction. It deals with all aspects of acquiring, engaging, and growing customers.</a:t>
            </a:r>
            <a:endParaRPr lang="en-US" dirty="0"/>
          </a:p>
        </p:txBody>
      </p:sp>
    </p:spTree>
    <p:extLst>
      <p:ext uri="{BB962C8B-B14F-4D97-AF65-F5344CB8AC3E}">
        <p14:creationId xmlns:p14="http://schemas.microsoft.com/office/powerpoint/2010/main" val="71717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ln>
            <a:miter lim="800000"/>
            <a:headEnd/>
            <a:tailEnd/>
          </a:ln>
        </p:spPr>
        <p:txBody>
          <a:bodyPr/>
          <a:lstStyle/>
          <a:p>
            <a:fld id="{2B2BD062-206A-4870-9172-F0C7DB443C7F}"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a:noAutofit/>
          </a:bodyPr>
          <a:lstStyle/>
          <a:p>
            <a:r>
              <a:rPr lang="en-US" sz="1000" b="0" i="0" u="none" strike="noStrike" kern="1200" baseline="0" dirty="0">
                <a:solidFill>
                  <a:schemeClr val="tx1"/>
                </a:solidFill>
              </a:rPr>
              <a:t>The key to building lasting customer relationships is to create superior customer value and satisfaction. Satisfied customers are more likely to be loyal customers and give the company a larger share of their business.</a:t>
            </a:r>
          </a:p>
          <a:p>
            <a:endParaRPr lang="en-US" sz="1000" b="0" i="0" u="none" strike="noStrike" kern="1200" baseline="0" dirty="0">
              <a:solidFill>
                <a:schemeClr val="tx1"/>
              </a:solidFill>
            </a:endParaRPr>
          </a:p>
          <a:p>
            <a:r>
              <a:rPr lang="en-US" sz="1000" b="0" i="0" u="none" strike="noStrike" kern="1200" baseline="0" dirty="0">
                <a:solidFill>
                  <a:schemeClr val="tx1"/>
                </a:solidFill>
              </a:rPr>
              <a:t>A customer buys from the firm that offers the highest </a:t>
            </a:r>
            <a:r>
              <a:rPr lang="en-US" sz="1000" b="1" i="0" u="none" strike="noStrike" kern="1200" baseline="0" dirty="0">
                <a:solidFill>
                  <a:schemeClr val="tx1"/>
                </a:solidFill>
              </a:rPr>
              <a:t>customer-perceived value</a:t>
            </a:r>
            <a:r>
              <a:rPr lang="en-US" sz="1000" b="0" i="0" u="none" strike="noStrike" kern="1200" baseline="0" dirty="0">
                <a:solidFill>
                  <a:schemeClr val="tx1"/>
                </a:solidFill>
              </a:rPr>
              <a:t>—the customer’s  evaluation of the difference between all the benefits and all the costs of a market offering relative to those of competing offers. </a:t>
            </a:r>
          </a:p>
          <a:p>
            <a:endParaRPr lang="en-US" sz="1000" b="1" i="0" u="none" strike="noStrike" kern="1200" baseline="0" dirty="0">
              <a:solidFill>
                <a:schemeClr val="tx1"/>
              </a:solidFill>
            </a:endParaRPr>
          </a:p>
          <a:p>
            <a:r>
              <a:rPr lang="en-US" sz="1000" b="1" i="0" u="none" strike="noStrike" kern="1200" baseline="0" dirty="0">
                <a:solidFill>
                  <a:schemeClr val="tx1"/>
                </a:solidFill>
              </a:rPr>
              <a:t>Customer satisfaction </a:t>
            </a:r>
            <a:r>
              <a:rPr lang="en-US" sz="1000" b="0" i="0" u="none" strike="noStrike" kern="1200" baseline="0" dirty="0">
                <a:solidFill>
                  <a:schemeClr val="tx1"/>
                </a:solidFill>
              </a:rPr>
              <a:t>depends on the product’s perceived performance relative to a buyer’s expectations. If the product’s performance falls short of expectations, the customer is dissatisfied. If performance matches expectations, the customer is satisfied. If performance exceeds expectations, the customer is highly satisfied or delighted. </a:t>
            </a:r>
          </a:p>
          <a:p>
            <a:endParaRPr lang="en-US" sz="1000" b="0" i="0" u="none" strike="noStrike" kern="1200" baseline="0" dirty="0">
              <a:solidFill>
                <a:schemeClr val="tx1"/>
              </a:solidFill>
            </a:endParaRPr>
          </a:p>
          <a:p>
            <a:r>
              <a:rPr lang="en-US" sz="1000" b="0" i="0" u="none" strike="noStrike" kern="1200" baseline="0" dirty="0">
                <a:solidFill>
                  <a:schemeClr val="tx1"/>
                </a:solidFill>
              </a:rPr>
              <a:t>Outstanding marketing companies go out of their way to keep important customers satisfied. Most studies show that higher levels of customer satisfaction lead to greater customer loyalty, which in turn results in better company performance. Smart companies aim to delight customers by promising only what they can deliver and then delivering more than they promise. </a:t>
            </a:r>
          </a:p>
          <a:p>
            <a:endParaRPr lang="en-US" sz="1000" b="0" i="0" u="none" strike="noStrike" kern="1200" baseline="0" dirty="0">
              <a:solidFill>
                <a:schemeClr val="tx1"/>
              </a:solidFill>
            </a:endParaRPr>
          </a:p>
          <a:p>
            <a:r>
              <a:rPr lang="en-US" sz="1000" b="0" i="0" u="none" strike="noStrike" kern="1200" baseline="0" dirty="0">
                <a:solidFill>
                  <a:schemeClr val="tx1"/>
                </a:solidFill>
              </a:rPr>
              <a:t>Delighted customers not only make repeat purchases but also become willing marketing partners and “customer evangelists” who spread the word about their good experiences to others. </a:t>
            </a:r>
            <a:endParaRPr lang="en-US" sz="1000" dirty="0"/>
          </a:p>
        </p:txBody>
      </p:sp>
    </p:spTree>
    <p:extLst>
      <p:ext uri="{BB962C8B-B14F-4D97-AF65-F5344CB8AC3E}">
        <p14:creationId xmlns:p14="http://schemas.microsoft.com/office/powerpoint/2010/main" val="2840949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ln>
            <a:miter lim="800000"/>
            <a:headEnd/>
            <a:tailEnd/>
          </a:ln>
        </p:spPr>
        <p:txBody>
          <a:bodyPr/>
          <a:lstStyle/>
          <a:p>
            <a:fld id="{95D0F046-4F78-4935-8A7E-78DC08EE19B3}"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first three steps in the marketing process—understanding the marketplace and customer needs, designing a customer value-driven marketing strategy, and constructing a marketing program—all lead up to the fourth and most important step: building and managing profitable customer relationships.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first discuss the basics of customer relationship management. Then, we examine how companies go about engaging customers on a deeper level in this age of digital and social marketing.</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Customer relationship management </a:t>
            </a:r>
            <a:r>
              <a:rPr lang="en-US" sz="1200" b="0" i="0" u="none" strike="noStrike" kern="1200" baseline="0" dirty="0">
                <a:solidFill>
                  <a:schemeClr val="tx1"/>
                </a:solidFill>
                <a:latin typeface="+mn-lt"/>
                <a:ea typeface="+mn-ea"/>
                <a:cs typeface="+mn-cs"/>
              </a:rPr>
              <a:t>is perhaps the most important concept of modern marketing. </a:t>
            </a:r>
            <a:r>
              <a:rPr lang="en-US" dirty="0"/>
              <a:t>Some marketers define it narrowly as a customer data management activity (a practice called </a:t>
            </a:r>
            <a:r>
              <a:rPr lang="en-US" i="1" dirty="0"/>
              <a:t>CRM</a:t>
            </a:r>
            <a:r>
              <a:rPr lang="en-US" dirty="0"/>
              <a:t>). By this definition, it involves managing detailed information about individual customers and carefully managing customer </a:t>
            </a:r>
            <a:r>
              <a:rPr lang="en-US" i="1" dirty="0" err="1"/>
              <a:t>touchpoints</a:t>
            </a:r>
            <a:r>
              <a:rPr lang="en-US" dirty="0"/>
              <a:t> to maximize customer loyalty.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broader sense, customer relationship management is the overall process of building and maintaining profitable customer relationships by delivering superior customer value and satisfaction. It deals with all aspects of acquiring, engaging, and growing customers.</a:t>
            </a:r>
            <a:endParaRPr lang="en-US" dirty="0"/>
          </a:p>
        </p:txBody>
      </p:sp>
    </p:spTree>
    <p:extLst>
      <p:ext uri="{BB962C8B-B14F-4D97-AF65-F5344CB8AC3E}">
        <p14:creationId xmlns:p14="http://schemas.microsoft.com/office/powerpoint/2010/main" val="1402813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a:lstStyle/>
          <a:p>
            <a:fld id="{45EB2BC0-91D4-4E5D-BE51-3971CAB31410}"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a:noAutofit/>
          </a:bodyPr>
          <a:lstStyle/>
          <a:p>
            <a:r>
              <a:rPr lang="en-US" sz="1000" b="0" i="0" u="none" strike="noStrike" kern="1200" baseline="0" dirty="0">
                <a:solidFill>
                  <a:schemeClr val="tx1"/>
                </a:solidFill>
                <a:latin typeface="+mn-lt"/>
                <a:ea typeface="+mn-ea"/>
                <a:cs typeface="+mn-cs"/>
              </a:rPr>
              <a:t>The digital age has spawned a dazzling set of new customer relationship-building tools, from web sites, online ads and videos, mobile ads and apps, and blogs to online communities and the major social media, such as Twitter, Facebook, YouTube, Instagram, and Pinterest.</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Today’s companies are using online, mobile, and social media to refine their targeting and to engage customers more deeply and interactively. The </a:t>
            </a:r>
            <a:r>
              <a:rPr lang="en-US" sz="1000" b="0" i="1" u="none" strike="noStrike" kern="1200" baseline="0" dirty="0">
                <a:solidFill>
                  <a:schemeClr val="tx1"/>
                </a:solidFill>
                <a:latin typeface="+mn-lt"/>
                <a:ea typeface="+mn-ea"/>
                <a:cs typeface="+mn-cs"/>
              </a:rPr>
              <a:t>new marketing </a:t>
            </a:r>
            <a:r>
              <a:rPr lang="en-US" sz="1000" b="0" i="0" u="none" strike="noStrike" kern="1200" baseline="0" dirty="0">
                <a:solidFill>
                  <a:schemeClr val="tx1"/>
                </a:solidFill>
                <a:latin typeface="+mn-lt"/>
                <a:ea typeface="+mn-ea"/>
                <a:cs typeface="+mn-cs"/>
              </a:rPr>
              <a:t>is customer-engagement marketing.</a:t>
            </a:r>
          </a:p>
          <a:p>
            <a:endParaRPr lang="en-US" sz="1000" b="0" i="0" u="none" strike="noStrike" kern="1200" baseline="0" dirty="0">
              <a:solidFill>
                <a:schemeClr val="tx1"/>
              </a:solidFill>
              <a:latin typeface="+mn-lt"/>
              <a:ea typeface="+mn-ea"/>
              <a:cs typeface="+mn-cs"/>
            </a:endParaRPr>
          </a:p>
          <a:p>
            <a:r>
              <a:rPr lang="en-US" sz="1000" b="1" i="0" u="none" strike="noStrike" kern="1200" baseline="0" dirty="0">
                <a:solidFill>
                  <a:schemeClr val="tx1"/>
                </a:solidFill>
                <a:latin typeface="+mn-lt"/>
                <a:ea typeface="+mn-ea"/>
                <a:cs typeface="+mn-cs"/>
              </a:rPr>
              <a:t>Customer-engagement marketing </a:t>
            </a:r>
            <a:r>
              <a:rPr lang="en-US" sz="1000" b="0" i="0" u="none" strike="noStrike" kern="1200" baseline="0" dirty="0">
                <a:solidFill>
                  <a:schemeClr val="tx1"/>
                </a:solidFill>
                <a:latin typeface="+mn-lt"/>
                <a:ea typeface="+mn-ea"/>
                <a:cs typeface="+mn-cs"/>
              </a:rPr>
              <a:t>goes beyond just selling a brand to consumers. Its goal is to make the brand a meaningful part of consumers’ conversations and lives.</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The burgeoning Internet and social media have given a huge boost to customer-engagement marketing. Today’s consumers are better informed, more connected, and more empowered than ever before. </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Marketers are now embracing not only customer relationship management, but also </a:t>
            </a:r>
            <a:r>
              <a:rPr lang="en-US" sz="1000" b="0" i="1" u="none" strike="noStrike" kern="1200" baseline="0" dirty="0">
                <a:solidFill>
                  <a:schemeClr val="tx1"/>
                </a:solidFill>
                <a:latin typeface="+mn-lt"/>
                <a:ea typeface="+mn-ea"/>
                <a:cs typeface="+mn-cs"/>
              </a:rPr>
              <a:t>customer-managed relationships, </a:t>
            </a:r>
            <a:r>
              <a:rPr lang="en-US" sz="1000" b="0" i="0" u="none" strike="noStrike" kern="1200" baseline="0" dirty="0">
                <a:solidFill>
                  <a:schemeClr val="tx1"/>
                </a:solidFill>
                <a:latin typeface="+mn-lt"/>
                <a:ea typeface="+mn-ea"/>
                <a:cs typeface="+mn-cs"/>
              </a:rPr>
              <a:t>in which customers connect with companies and with each other to help forge their own brand experiences.</a:t>
            </a:r>
          </a:p>
          <a:p>
            <a:r>
              <a:rPr lang="en-US" sz="1000" b="0" i="0" u="none" strike="noStrike" kern="1200" baseline="0" dirty="0">
                <a:solidFill>
                  <a:schemeClr val="tx1"/>
                </a:solidFill>
                <a:latin typeface="+mn-lt"/>
                <a:ea typeface="+mn-ea"/>
                <a:cs typeface="+mn-cs"/>
              </a:rPr>
              <a:t>.</a:t>
            </a:r>
          </a:p>
        </p:txBody>
      </p:sp>
    </p:spTree>
    <p:extLst>
      <p:ext uri="{BB962C8B-B14F-4D97-AF65-F5344CB8AC3E}">
        <p14:creationId xmlns:p14="http://schemas.microsoft.com/office/powerpoint/2010/main" val="1137671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a:lstStyle/>
          <a:p>
            <a:fld id="{45EB2BC0-91D4-4E5D-BE51-3971CAB31410}"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a:normAutofit/>
          </a:bodyPr>
          <a:lstStyle/>
          <a:p>
            <a:r>
              <a:rPr lang="en-US" sz="1200" b="0" i="0" u="none" strike="noStrike" kern="1200" baseline="0" dirty="0">
                <a:solidFill>
                  <a:schemeClr val="tx1"/>
                </a:solidFill>
                <a:latin typeface="+mn-lt"/>
                <a:ea typeface="+mn-ea"/>
                <a:cs typeface="+mn-cs"/>
              </a:rPr>
              <a:t>A growing form of customer-engagement marketing is </a:t>
            </a:r>
            <a:r>
              <a:rPr lang="en-US" sz="1200" b="1" i="0" u="none" strike="noStrike" kern="1200" baseline="0" dirty="0">
                <a:solidFill>
                  <a:schemeClr val="tx1"/>
                </a:solidFill>
                <a:latin typeface="+mn-lt"/>
                <a:ea typeface="+mn-ea"/>
                <a:cs typeface="+mn-cs"/>
              </a:rPr>
              <a:t>consumer-generated marketing.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might happen through uninvited consumer-to-consumer exchanges in blogs, video-sharing sites, social media, and other digital forums. But increasingly, companies themselves are inviting consumers to play a more active role in shaping products and brand content. Some companies ask consumers for new product and service ideas.</a:t>
            </a:r>
          </a:p>
          <a:p>
            <a:endParaRPr lang="en-US" dirty="0"/>
          </a:p>
          <a:p>
            <a:r>
              <a:rPr lang="en-US" sz="1200" b="0" i="0" u="none" strike="noStrike" kern="1200" baseline="0" dirty="0">
                <a:solidFill>
                  <a:schemeClr val="tx1"/>
                </a:solidFill>
                <a:latin typeface="+mn-lt"/>
                <a:ea typeface="+mn-ea"/>
                <a:cs typeface="+mn-cs"/>
              </a:rPr>
              <a:t>For example, at its My Starbucks Idea site, Starbucks collects ideas from customers on new products, store changes, and just about anything else that might make their Starbucks experience better.</a:t>
            </a:r>
          </a:p>
        </p:txBody>
      </p:sp>
    </p:spTree>
    <p:extLst>
      <p:ext uri="{BB962C8B-B14F-4D97-AF65-F5344CB8AC3E}">
        <p14:creationId xmlns:p14="http://schemas.microsoft.com/office/powerpoint/2010/main" val="281452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ln>
            <a:miter lim="800000"/>
            <a:headEnd/>
            <a:tailEnd/>
          </a:ln>
        </p:spPr>
        <p:txBody>
          <a:bodyPr/>
          <a:lstStyle/>
          <a:p>
            <a:fld id="{DBBD608E-8496-4FEF-89AA-4C6EB3AD5D24}"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p:txBody>
          <a:bodyPr>
            <a:normAutofit/>
          </a:bodyPr>
          <a:lstStyle/>
          <a:p>
            <a:r>
              <a:rPr lang="en-US" sz="1200" b="0" i="0" u="none" strike="noStrike" kern="1200" baseline="0" dirty="0">
                <a:solidFill>
                  <a:schemeClr val="tx1"/>
                </a:solidFill>
                <a:latin typeface="+mn-lt"/>
                <a:ea typeface="+mn-ea"/>
                <a:cs typeface="+mn-cs"/>
              </a:rPr>
              <a:t>As consumers become more connected and empowered, and as the boom in digital and social media technologies continues, consumer brand engagement—whether invited by marketers or not—will be an increasingly important marketing force.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 a profusion of consumer-generated videos, shared reviews, blogs, mobile apps, and web sites, consumers are playing a growing role in shaping their own and other consumers’ brand experiences. Engaged consumers are now having a say in everything from product design, usage, and packaging to brand messaging, pricing, and distribution.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Brands must embrace this new consumer empowerment and master the new digital and social media relationship tools or risk being left behind.</a:t>
            </a:r>
            <a:endParaRPr lang="en-US" dirty="0">
              <a:ea typeface="ＭＳ Ｐゴシック" charset="-128"/>
            </a:endParaRPr>
          </a:p>
        </p:txBody>
      </p:sp>
    </p:spTree>
    <p:extLst>
      <p:ext uri="{BB962C8B-B14F-4D97-AF65-F5344CB8AC3E}">
        <p14:creationId xmlns:p14="http://schemas.microsoft.com/office/powerpoint/2010/main" val="4293186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ln>
            <a:miter lim="800000"/>
            <a:headEnd/>
            <a:tailEnd/>
          </a:ln>
        </p:spPr>
        <p:txBody>
          <a:bodyPr/>
          <a:lstStyle/>
          <a:p>
            <a:fld id="{F261643F-4520-447D-A665-D0F8B77BFA9F}"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In addition to being good at </a:t>
            </a:r>
            <a:r>
              <a:rPr lang="en-US" sz="1200" b="0" i="1" u="none" strike="noStrike" kern="1200" baseline="0" dirty="0">
                <a:solidFill>
                  <a:schemeClr val="tx1"/>
                </a:solidFill>
                <a:latin typeface="+mn-lt"/>
                <a:ea typeface="+mn-ea"/>
                <a:cs typeface="+mn-cs"/>
              </a:rPr>
              <a:t>customer relationship management, </a:t>
            </a:r>
            <a:r>
              <a:rPr lang="en-US" sz="1200" b="0" i="0" u="none" strike="noStrike" kern="1200" baseline="0" dirty="0">
                <a:solidFill>
                  <a:schemeClr val="tx1"/>
                </a:solidFill>
                <a:latin typeface="+mn-lt"/>
                <a:ea typeface="+mn-ea"/>
                <a:cs typeface="+mn-cs"/>
              </a:rPr>
              <a:t>marketers must also be good at partner relationship management—working closely with others inside and outside the company to jointly engage and bring more value to customers.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Traditionally, marketers have been charged with understanding customers and representing customer needs to different company departments. However, in today’s more connected world, every functional area in the organization can interact with customers.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must also partner with suppliers, channel partners, and others outside the company. </a:t>
            </a:r>
            <a:endParaRPr lang="en-US" dirty="0"/>
          </a:p>
        </p:txBody>
      </p:sp>
    </p:spTree>
    <p:extLst>
      <p:ext uri="{BB962C8B-B14F-4D97-AF65-F5344CB8AC3E}">
        <p14:creationId xmlns:p14="http://schemas.microsoft.com/office/powerpoint/2010/main" val="398235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B743B637-1191-4CC9-BFE3-2ABB92FAF133}"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p:txBody>
          <a:bodyPr>
            <a:normAutofit fontScale="62500" lnSpcReduction="20000"/>
          </a:bodyPr>
          <a:lstStyle/>
          <a:p>
            <a:pPr>
              <a:defRPr/>
            </a:pPr>
            <a:r>
              <a:rPr lang="en-US" sz="1800" b="1" dirty="0">
                <a:ea typeface="ＭＳ Ｐゴシック" charset="-128"/>
              </a:rPr>
              <a:t>Discussion Question</a:t>
            </a:r>
          </a:p>
          <a:p>
            <a:pPr>
              <a:defRPr/>
            </a:pPr>
            <a:r>
              <a:rPr lang="en-US" sz="1800" i="1" dirty="0">
                <a:ea typeface="ＭＳ Ｐゴシック" charset="-128"/>
              </a:rPr>
              <a:t>Ask students for examples of either national or local companies that are excellent at marketing and ask how they reflect the definition given in this slide.</a:t>
            </a:r>
          </a:p>
          <a:p>
            <a:pPr>
              <a:defRPr/>
            </a:pPr>
            <a:endParaRPr lang="en-US" sz="1800" i="1" dirty="0">
              <a:ea typeface="ＭＳ Ｐゴシック" charset="-128"/>
            </a:endParaRPr>
          </a:p>
          <a:p>
            <a:r>
              <a:rPr lang="en-US" sz="1800" b="0" i="0" u="none" strike="noStrike" kern="1200" baseline="0" dirty="0">
                <a:solidFill>
                  <a:schemeClr val="tx1"/>
                </a:solidFill>
                <a:latin typeface="+mn-lt"/>
                <a:ea typeface="+mn-ea"/>
                <a:cs typeface="+mn-cs"/>
              </a:rPr>
              <a:t>Perhaps the simplest definition of marketing is engaging customers and managing profitable customer relationships</a:t>
            </a:r>
            <a:r>
              <a:rPr lang="en-US" sz="1800" b="0" i="1" u="none" strike="noStrike" kern="1200" baseline="0" dirty="0">
                <a:solidFill>
                  <a:schemeClr val="tx1"/>
                </a:solidFill>
                <a:latin typeface="+mn-lt"/>
                <a:ea typeface="+mn-ea"/>
                <a:cs typeface="+mn-cs"/>
              </a:rPr>
              <a:t>.</a:t>
            </a:r>
          </a:p>
          <a:p>
            <a:endParaRPr lang="en-US" sz="1800" b="0" i="1"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The twofold goal of marketing is to:</a:t>
            </a:r>
          </a:p>
          <a:p>
            <a:endParaRPr lang="en-US" sz="1800" b="0" i="0" u="none" strike="noStrike" kern="1200" baseline="0" dirty="0">
              <a:solidFill>
                <a:schemeClr val="tx1"/>
              </a:solidFill>
              <a:latin typeface="+mn-lt"/>
              <a:ea typeface="+mn-ea"/>
              <a:cs typeface="+mn-cs"/>
            </a:endParaRPr>
          </a:p>
          <a:p>
            <a:pPr marL="1200150" lvl="2"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attract new customers by promising superior value</a:t>
            </a:r>
          </a:p>
          <a:p>
            <a:pPr marL="1200150" lvl="2"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grow current customers by delivering satisfaction</a:t>
            </a:r>
          </a:p>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Sound marketing is critical to the success of every organization:</a:t>
            </a:r>
          </a:p>
          <a:p>
            <a:endParaRPr lang="en-US" sz="1800" b="0" i="0" u="none" strike="noStrike" kern="1200" baseline="0" dirty="0">
              <a:solidFill>
                <a:schemeClr val="tx1"/>
              </a:solidFill>
              <a:latin typeface="+mn-lt"/>
              <a:ea typeface="+mn-ea"/>
              <a:cs typeface="+mn-cs"/>
            </a:endParaRPr>
          </a:p>
          <a:p>
            <a:pPr marL="1200150" lvl="2"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 large for-profit firms</a:t>
            </a:r>
          </a:p>
          <a:p>
            <a:pPr marL="1200150" lvl="2"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 not-for-profit organizations</a:t>
            </a:r>
          </a:p>
          <a:p>
            <a:endParaRPr lang="en-US" sz="1800" dirty="0">
              <a:ea typeface="ＭＳ Ｐゴシック" charset="-128"/>
            </a:endParaRPr>
          </a:p>
          <a:p>
            <a:pPr algn="l"/>
            <a:r>
              <a:rPr lang="en-US" sz="1800" b="0" i="0" u="none" strike="noStrike" kern="1200" baseline="0" dirty="0">
                <a:solidFill>
                  <a:schemeClr val="tx1"/>
                </a:solidFill>
                <a:latin typeface="+mn-lt"/>
                <a:ea typeface="+mn-ea"/>
                <a:cs typeface="+mn-cs"/>
              </a:rPr>
              <a:t>You already know a lot about marketing—it’s all around you:</a:t>
            </a:r>
          </a:p>
          <a:p>
            <a:pPr algn="l"/>
            <a:endParaRPr lang="en-US" sz="1800" b="0" i="0" u="none" strike="noStrike" kern="1200" baseline="0" dirty="0">
              <a:solidFill>
                <a:schemeClr val="tx1"/>
              </a:solidFill>
              <a:latin typeface="+mn-lt"/>
              <a:ea typeface="+mn-ea"/>
              <a:cs typeface="+mn-cs"/>
            </a:endParaRPr>
          </a:p>
          <a:p>
            <a:pPr marL="1200150" lvl="2" indent="-285750" algn="l">
              <a:buFont typeface="Arial" panose="020B0604020202020204" pitchFamily="34" charset="0"/>
              <a:buChar char="•"/>
            </a:pPr>
            <a:r>
              <a:rPr lang="en-US" sz="1800" b="0" i="0" u="none" strike="noStrike" kern="1200" baseline="0" dirty="0">
                <a:solidFill>
                  <a:schemeClr val="tx1"/>
                </a:solidFill>
                <a:latin typeface="+mn-lt"/>
                <a:ea typeface="+mn-ea"/>
                <a:cs typeface="+mn-cs"/>
              </a:rPr>
              <a:t>products at your nearby shopping mall</a:t>
            </a:r>
          </a:p>
          <a:p>
            <a:pPr marL="1200150" lvl="2" indent="-285750" algn="l">
              <a:buFont typeface="Arial" panose="020B0604020202020204" pitchFamily="34" charset="0"/>
              <a:buChar char="•"/>
            </a:pPr>
            <a:r>
              <a:rPr lang="en-US" sz="1800" b="0" i="0" u="none" strike="noStrike" kern="1200" baseline="0" dirty="0">
                <a:solidFill>
                  <a:schemeClr val="tx1"/>
                </a:solidFill>
                <a:latin typeface="+mn-lt"/>
                <a:ea typeface="+mn-ea"/>
                <a:cs typeface="+mn-cs"/>
              </a:rPr>
              <a:t>ads that fill your TV screen and magazines, or stuff your mailbox</a:t>
            </a:r>
          </a:p>
          <a:p>
            <a:pPr marL="1200150" lvl="2" indent="-285750" algn="l">
              <a:buFont typeface="Arial" panose="020B0604020202020204" pitchFamily="34" charset="0"/>
              <a:buChar char="•"/>
            </a:pPr>
            <a:r>
              <a:rPr lang="en-US" sz="1800" b="0" i="0" u="none" strike="noStrike" kern="1200" baseline="0" dirty="0">
                <a:solidFill>
                  <a:schemeClr val="tx1"/>
                </a:solidFill>
                <a:latin typeface="+mn-lt"/>
                <a:ea typeface="+mn-ea"/>
                <a:cs typeface="+mn-cs"/>
              </a:rPr>
              <a:t>imaginative web sites and mobile phone apps</a:t>
            </a:r>
          </a:p>
          <a:p>
            <a:pPr marL="1200150" lvl="2" indent="-285750" algn="l">
              <a:buFont typeface="Arial" panose="020B0604020202020204" pitchFamily="34" charset="0"/>
              <a:buChar char="•"/>
            </a:pPr>
            <a:r>
              <a:rPr lang="en-US" sz="1800" b="0" i="0" u="none" strike="noStrike" kern="1200" baseline="0" dirty="0">
                <a:solidFill>
                  <a:schemeClr val="tx1"/>
                </a:solidFill>
                <a:latin typeface="+mn-lt"/>
                <a:ea typeface="+mn-ea"/>
                <a:cs typeface="+mn-cs"/>
              </a:rPr>
              <a:t>blogs, online videos, and social media	</a:t>
            </a:r>
          </a:p>
          <a:p>
            <a:pPr algn="l"/>
            <a:endParaRPr lang="en-US" sz="1800" b="0" i="0" u="none" strike="noStrike" kern="1200" baseline="0" dirty="0">
              <a:solidFill>
                <a:schemeClr val="tx1"/>
              </a:solidFill>
              <a:latin typeface="+mn-lt"/>
              <a:ea typeface="+mn-ea"/>
              <a:cs typeface="+mn-cs"/>
            </a:endParaRPr>
          </a:p>
          <a:p>
            <a:pPr algn="l"/>
            <a:r>
              <a:rPr lang="en-US" sz="1800" b="0" i="0" u="none" strike="noStrike" kern="1200" baseline="0" dirty="0">
                <a:solidFill>
                  <a:schemeClr val="tx1"/>
                </a:solidFill>
                <a:latin typeface="+mn-lt"/>
                <a:ea typeface="+mn-ea"/>
                <a:cs typeface="+mn-cs"/>
              </a:rPr>
              <a:t>Today’s marketers reach you directly, personally, and interactively. They want to become a part of your life and enrich your experiences with their brands—to help you </a:t>
            </a:r>
            <a:r>
              <a:rPr lang="en-US" sz="1800" b="0" i="1" u="none" strike="noStrike" kern="1200" baseline="0" dirty="0">
                <a:solidFill>
                  <a:schemeClr val="tx1"/>
                </a:solidFill>
                <a:latin typeface="+mn-lt"/>
                <a:ea typeface="+mn-ea"/>
                <a:cs typeface="+mn-cs"/>
              </a:rPr>
              <a:t>live </a:t>
            </a:r>
            <a:r>
              <a:rPr lang="en-US" sz="1800" b="0" i="0" u="none" strike="noStrike" kern="1200" baseline="0" dirty="0">
                <a:solidFill>
                  <a:schemeClr val="tx1"/>
                </a:solidFill>
                <a:latin typeface="+mn-lt"/>
                <a:ea typeface="+mn-ea"/>
                <a:cs typeface="+mn-cs"/>
              </a:rPr>
              <a:t>their brands.</a:t>
            </a:r>
            <a:endParaRPr lang="en-US" sz="1800" i="1" dirty="0">
              <a:ea typeface="ＭＳ Ｐゴシック" charset="-128"/>
            </a:endParaRPr>
          </a:p>
        </p:txBody>
      </p:sp>
    </p:spTree>
    <p:extLst>
      <p:ext uri="{BB962C8B-B14F-4D97-AF65-F5344CB8AC3E}">
        <p14:creationId xmlns:p14="http://schemas.microsoft.com/office/powerpoint/2010/main" val="2699629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ln>
            <a:miter lim="800000"/>
            <a:headEnd/>
            <a:tailEnd/>
          </a:ln>
        </p:spPr>
        <p:txBody>
          <a:bodyPr/>
          <a:lstStyle/>
          <a:p>
            <a:fld id="{550F2B2C-594C-4F5B-A665-A816EDCE938B}"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At Stew Leonard’s profitable four-store supermarket, the lifetime revenue of a customer is $50,000. Because his average customer spends about $100 a week, shops 50 weeks a year, and remains in the area for about 10 years, losing one customer can be a  significant loss.</a:t>
            </a:r>
          </a:p>
          <a:p>
            <a:endParaRPr lang="en-US" i="1" dirty="0"/>
          </a:p>
          <a:p>
            <a:r>
              <a:rPr lang="en-US" b="1" dirty="0"/>
              <a:t>Discussion Question</a:t>
            </a:r>
          </a:p>
          <a:p>
            <a:r>
              <a:rPr lang="en-US" i="1" dirty="0"/>
              <a:t>Ask students if they know of other retailers that build this kind of customer loyalty and retention.</a:t>
            </a:r>
          </a:p>
          <a:p>
            <a:endParaRPr lang="en-US" b="1" dirty="0"/>
          </a:p>
          <a:p>
            <a:r>
              <a:rPr lang="en-US" sz="1200" b="0" i="0" u="none" strike="noStrike" kern="1200" baseline="0" dirty="0">
                <a:solidFill>
                  <a:schemeClr val="tx1"/>
                </a:solidFill>
                <a:latin typeface="+mn-lt"/>
                <a:ea typeface="+mn-ea"/>
                <a:cs typeface="+mn-cs"/>
              </a:rPr>
              <a:t>Good customer relationship management creates customer satisfaction. In turn, satisfied customers remain loyal and talk favorably to others about the company and its products.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Studies show big differences in the loyalty of customers who are less satisfied, somewhat satisfied, and completely satisfied. Keeping customers loyal makes good economic sense. Loyal customers spend more and stay around longer. Research also shows that it’s five times cheaper to keep an old customer than acquire a new one. Conversely, customer defections can be costly. Losing a customer means losing more than a single sale. It means losing the entire stream of purchases that the customer would make over a lifetime of patronage.</a:t>
            </a:r>
            <a:endParaRPr lang="en-US" baseline="30000" dirty="0"/>
          </a:p>
          <a:p>
            <a:endParaRPr lang="en-US" dirty="0"/>
          </a:p>
        </p:txBody>
      </p:sp>
    </p:spTree>
    <p:extLst>
      <p:ext uri="{BB962C8B-B14F-4D97-AF65-F5344CB8AC3E}">
        <p14:creationId xmlns:p14="http://schemas.microsoft.com/office/powerpoint/2010/main" val="4224569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a:lstStyle/>
          <a:p>
            <a:fld id="{1CBFA818-55F7-4B53-A6EA-634B2D806984}"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Beyond simply retaining good customers to capture customer lifetime value, good customer relationship management can help marketers increase their share of customer—the share they get of the customer’s purchasing in their product categories. Thus, banks want to increase “share of wallet.” Supermarkets and restaurants want to get more “share of stomach.” Car companies want to increase “share of garage,” and airlines want greater “share of travel.”</a:t>
            </a:r>
          </a:p>
          <a:p>
            <a:endParaRPr lang="en-US" dirty="0"/>
          </a:p>
          <a:p>
            <a:r>
              <a:rPr lang="en-US" sz="1200" b="0" i="0" u="none" strike="noStrike" kern="1200" baseline="0" dirty="0">
                <a:solidFill>
                  <a:schemeClr val="tx1"/>
                </a:solidFill>
                <a:latin typeface="+mn-lt"/>
                <a:ea typeface="+mn-ea"/>
                <a:cs typeface="+mn-cs"/>
              </a:rPr>
              <a:t>To increase share of customer, firms can offer greater variety to current customers or they can create programs to cross-sell and up-sell to market more products and services to existing customers. For example, Amazon is highly skilled at leveraging relationships with its 237 million customers to increase its share of each customer’s spending budget.</a:t>
            </a:r>
            <a:endParaRPr lang="en-US" baseline="30000" dirty="0"/>
          </a:p>
        </p:txBody>
      </p:sp>
    </p:spTree>
    <p:extLst>
      <p:ext uri="{BB962C8B-B14F-4D97-AF65-F5344CB8AC3E}">
        <p14:creationId xmlns:p14="http://schemas.microsoft.com/office/powerpoint/2010/main" val="896803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ln>
            <a:miter lim="800000"/>
            <a:headEnd/>
            <a:tailEnd/>
          </a:ln>
        </p:spPr>
        <p:txBody>
          <a:bodyPr/>
          <a:lstStyle/>
          <a:p>
            <a:fld id="{E4923090-CC2A-4203-A6FF-C7B361507BCA}"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a:noAutofit/>
          </a:bodyPr>
          <a:lstStyle/>
          <a:p>
            <a:r>
              <a:rPr lang="en-US" sz="1000" b="0" i="0" u="none" strike="noStrike" kern="1200" baseline="0" dirty="0">
                <a:solidFill>
                  <a:schemeClr val="tx1"/>
                </a:solidFill>
              </a:rPr>
              <a:t>Figure 1.5 classifies customers into one of four relationship groups, according to their profitability and projected loyalty.</a:t>
            </a:r>
            <a:r>
              <a:rPr lang="en-US" sz="1000" b="0" i="0" u="none" strike="noStrike" kern="1200" baseline="30000" dirty="0">
                <a:solidFill>
                  <a:schemeClr val="tx1"/>
                </a:solidFill>
              </a:rPr>
              <a:t> </a:t>
            </a:r>
            <a:r>
              <a:rPr lang="en-US" sz="1000" b="0" i="0" u="none" strike="noStrike" kern="1200" baseline="0" dirty="0">
                <a:solidFill>
                  <a:schemeClr val="tx1"/>
                </a:solidFill>
              </a:rPr>
              <a:t>Each group requires a different relationship management strategy. </a:t>
            </a:r>
          </a:p>
          <a:p>
            <a:endParaRPr lang="en-US" sz="1000" b="0" i="0" u="none" strike="noStrike" kern="1200" baseline="0" dirty="0">
              <a:solidFill>
                <a:schemeClr val="tx1"/>
              </a:solidFill>
            </a:endParaRPr>
          </a:p>
          <a:p>
            <a:r>
              <a:rPr lang="en-US" sz="1000" b="1" i="1" u="none" strike="noStrike" kern="1200" baseline="0" dirty="0">
                <a:solidFill>
                  <a:schemeClr val="tx1"/>
                </a:solidFill>
              </a:rPr>
              <a:t>Strangers</a:t>
            </a:r>
            <a:r>
              <a:rPr lang="en-US" sz="1000" b="0" i="1" u="none" strike="noStrike" kern="1200" baseline="0" dirty="0">
                <a:solidFill>
                  <a:schemeClr val="tx1"/>
                </a:solidFill>
              </a:rPr>
              <a:t> </a:t>
            </a:r>
            <a:r>
              <a:rPr lang="en-US" sz="1000" b="0" i="0" u="none" strike="noStrike" kern="1200" baseline="0" dirty="0">
                <a:solidFill>
                  <a:schemeClr val="tx1"/>
                </a:solidFill>
              </a:rPr>
              <a:t>show low potential profitability and little projected loyalty. </a:t>
            </a:r>
          </a:p>
          <a:p>
            <a:endParaRPr lang="en-US" sz="1000" b="0" i="0" u="none" strike="noStrike" kern="1200" baseline="0" dirty="0">
              <a:solidFill>
                <a:schemeClr val="tx1"/>
              </a:solidFill>
            </a:endParaRPr>
          </a:p>
          <a:p>
            <a:r>
              <a:rPr lang="en-US" sz="1000" b="1" i="1" u="none" strike="noStrike" kern="1200" baseline="0" dirty="0">
                <a:solidFill>
                  <a:schemeClr val="tx1"/>
                </a:solidFill>
              </a:rPr>
              <a:t>Butterflies</a:t>
            </a:r>
            <a:r>
              <a:rPr lang="en-US" sz="1000" b="0" i="1" u="none" strike="noStrike" kern="1200" baseline="0" dirty="0">
                <a:solidFill>
                  <a:schemeClr val="tx1"/>
                </a:solidFill>
              </a:rPr>
              <a:t> </a:t>
            </a:r>
            <a:r>
              <a:rPr lang="en-US" sz="1000" b="0" i="0" u="none" strike="noStrike" kern="1200" baseline="0" dirty="0">
                <a:solidFill>
                  <a:schemeClr val="tx1"/>
                </a:solidFill>
              </a:rPr>
              <a:t>are potentially profitable but not loyal.</a:t>
            </a:r>
          </a:p>
          <a:p>
            <a:endParaRPr lang="en-US" sz="1000" b="0" i="0" u="none" strike="noStrike" kern="1200" baseline="0" dirty="0">
              <a:solidFill>
                <a:schemeClr val="tx1"/>
              </a:solidFill>
            </a:endParaRPr>
          </a:p>
          <a:p>
            <a:r>
              <a:rPr lang="en-US" sz="1000" b="1" i="1" u="none" strike="noStrike" kern="1200" baseline="0" dirty="0">
                <a:solidFill>
                  <a:schemeClr val="tx1"/>
                </a:solidFill>
              </a:rPr>
              <a:t>True friends</a:t>
            </a:r>
            <a:r>
              <a:rPr lang="en-US" sz="1000" b="0" i="1" u="none" strike="noStrike" kern="1200" baseline="0" dirty="0">
                <a:solidFill>
                  <a:schemeClr val="tx1"/>
                </a:solidFill>
              </a:rPr>
              <a:t> </a:t>
            </a:r>
            <a:r>
              <a:rPr lang="en-US" sz="1000" b="0" i="0" u="none" strike="noStrike" kern="1200" baseline="0" dirty="0">
                <a:solidFill>
                  <a:schemeClr val="tx1"/>
                </a:solidFill>
              </a:rPr>
              <a:t>are both profitable and loyal. </a:t>
            </a:r>
          </a:p>
          <a:p>
            <a:endParaRPr lang="en-US" sz="1000" b="0" i="0" u="none" strike="noStrike" kern="1200" baseline="0" dirty="0">
              <a:solidFill>
                <a:schemeClr val="tx1"/>
              </a:solidFill>
            </a:endParaRPr>
          </a:p>
          <a:p>
            <a:r>
              <a:rPr lang="en-US" sz="1000" b="1" i="1" u="none" strike="noStrike" kern="1200" baseline="0" dirty="0">
                <a:solidFill>
                  <a:schemeClr val="tx1"/>
                </a:solidFill>
              </a:rPr>
              <a:t>Barnacles</a:t>
            </a:r>
            <a:r>
              <a:rPr lang="en-US" sz="1000" b="0" i="1" u="none" strike="noStrike" kern="1200" baseline="0" dirty="0">
                <a:solidFill>
                  <a:schemeClr val="tx1"/>
                </a:solidFill>
              </a:rPr>
              <a:t> </a:t>
            </a:r>
            <a:r>
              <a:rPr lang="en-US" sz="1000" b="0" i="0" u="none" strike="noStrike" kern="1200" baseline="0" dirty="0">
                <a:solidFill>
                  <a:schemeClr val="tx1"/>
                </a:solidFill>
              </a:rPr>
              <a:t>are highly loyal but not very profitable. </a:t>
            </a:r>
          </a:p>
          <a:p>
            <a:endParaRPr lang="en-US" sz="1000" b="0" i="0" u="none" strike="noStrike" kern="1200" baseline="0" dirty="0">
              <a:solidFill>
                <a:schemeClr val="tx1"/>
              </a:solidFill>
            </a:endParaRPr>
          </a:p>
          <a:p>
            <a:r>
              <a:rPr lang="en-US" sz="1000" b="0" i="0" u="none" strike="noStrike" kern="1200" baseline="0" dirty="0">
                <a:solidFill>
                  <a:schemeClr val="tx1"/>
                </a:solidFill>
              </a:rPr>
              <a:t>The point here is an important one: Different types of customers require different engagement and relationship management strategies. The goal is to build the </a:t>
            </a:r>
            <a:r>
              <a:rPr lang="en-US" sz="1000" b="1" i="1" u="none" strike="noStrike" kern="1200" baseline="0" dirty="0">
                <a:solidFill>
                  <a:schemeClr val="tx1"/>
                </a:solidFill>
              </a:rPr>
              <a:t>right relationships </a:t>
            </a:r>
            <a:r>
              <a:rPr lang="en-US" sz="1000" b="0" i="0" u="none" strike="noStrike" kern="1200" baseline="0" dirty="0">
                <a:solidFill>
                  <a:schemeClr val="tx1"/>
                </a:solidFill>
              </a:rPr>
              <a:t>with the </a:t>
            </a:r>
            <a:r>
              <a:rPr lang="en-US" sz="1000" b="1" i="1" u="none" strike="noStrike" kern="1200" baseline="0" dirty="0">
                <a:solidFill>
                  <a:schemeClr val="tx1"/>
                </a:solidFill>
              </a:rPr>
              <a:t>right customers</a:t>
            </a:r>
            <a:r>
              <a:rPr lang="en-US" sz="1000" b="0" i="1" u="none" strike="noStrike" kern="1200" baseline="0" dirty="0">
                <a:solidFill>
                  <a:schemeClr val="tx1"/>
                </a:solidFill>
              </a:rPr>
              <a:t>.</a:t>
            </a:r>
            <a:endParaRPr lang="en-US" sz="1000" b="1" dirty="0"/>
          </a:p>
        </p:txBody>
      </p:sp>
    </p:spTree>
    <p:extLst>
      <p:ext uri="{BB962C8B-B14F-4D97-AF65-F5344CB8AC3E}">
        <p14:creationId xmlns:p14="http://schemas.microsoft.com/office/powerpoint/2010/main" val="2533439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b="1" i="0" dirty="0"/>
              <a:t>Discussion Question:</a:t>
            </a:r>
          </a:p>
          <a:p>
            <a:r>
              <a:rPr lang="en-US" i="1" dirty="0"/>
              <a:t>What is customer-engagement marketing? Describe an example of a brand that engages customers well.</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Calibri" panose="020F0502020204030204" pitchFamily="34" charset="0"/>
              </a:rPr>
              <a:t>Learn</a:t>
            </a:r>
            <a:r>
              <a:rPr lang="en-US" sz="1200" b="1" dirty="0">
                <a:solidFill>
                  <a:schemeClr val="tx1"/>
                </a:solidFill>
              </a:rPr>
              <a:t>ing Objective 4 Summary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Broadly defined, </a:t>
            </a:r>
            <a:r>
              <a:rPr lang="en-US" sz="1200" b="0" i="1" u="none" strike="noStrike" kern="1200" baseline="0" dirty="0">
                <a:solidFill>
                  <a:schemeClr val="tx1"/>
                </a:solidFill>
                <a:latin typeface="+mn-lt"/>
                <a:ea typeface="+mn-ea"/>
                <a:cs typeface="+mn-cs"/>
              </a:rPr>
              <a:t>customer relationship management </a:t>
            </a:r>
            <a:r>
              <a:rPr lang="en-US" sz="1200" b="0" i="0" u="none" strike="noStrike" kern="1200" baseline="0" dirty="0">
                <a:solidFill>
                  <a:schemeClr val="tx1"/>
                </a:solidFill>
                <a:latin typeface="+mn-lt"/>
                <a:ea typeface="+mn-ea"/>
                <a:cs typeface="+mn-cs"/>
              </a:rPr>
              <a:t>is the process of building and maintaining profitable customer relationships by delivering superior customer value and satisfaction. </a:t>
            </a:r>
            <a:r>
              <a:rPr lang="en-US" sz="1200" b="0" i="1" u="none" strike="noStrike" kern="1200" baseline="0" dirty="0">
                <a:solidFill>
                  <a:schemeClr val="tx1"/>
                </a:solidFill>
                <a:latin typeface="+mn-lt"/>
                <a:ea typeface="+mn-ea"/>
                <a:cs typeface="+mn-cs"/>
              </a:rPr>
              <a:t>Customer engagement marketing </a:t>
            </a:r>
            <a:r>
              <a:rPr lang="en-US" sz="1200" b="0" i="0" u="none" strike="noStrike" kern="1200" baseline="0" dirty="0">
                <a:solidFill>
                  <a:schemeClr val="tx1"/>
                </a:solidFill>
                <a:latin typeface="+mn-lt"/>
                <a:ea typeface="+mn-ea"/>
                <a:cs typeface="+mn-cs"/>
              </a:rPr>
              <a:t>aims to make a brand a meaningful part of consumers’ conversations and lives through direct and continuous customer involvement in shaping brand conversations, experiences, and community.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marketer’s aim is to build the </a:t>
            </a:r>
            <a:r>
              <a:rPr lang="en-US" sz="1200" b="0" i="1" u="none" strike="noStrike" kern="1200" baseline="0" dirty="0">
                <a:solidFill>
                  <a:schemeClr val="tx1"/>
                </a:solidFill>
                <a:latin typeface="+mn-lt"/>
                <a:ea typeface="+mn-ea"/>
                <a:cs typeface="+mn-cs"/>
              </a:rPr>
              <a:t>right relationships </a:t>
            </a:r>
            <a:r>
              <a:rPr lang="en-US" sz="1200" b="0" i="0" u="none" strike="noStrike" kern="1200" baseline="0" dirty="0">
                <a:solidFill>
                  <a:schemeClr val="tx1"/>
                </a:solidFill>
                <a:latin typeface="+mn-lt"/>
                <a:ea typeface="+mn-ea"/>
                <a:cs typeface="+mn-cs"/>
              </a:rPr>
              <a:t>with the </a:t>
            </a:r>
            <a:r>
              <a:rPr lang="en-US" sz="1200" b="0" i="1" u="none" strike="noStrike" kern="1200" baseline="0" dirty="0">
                <a:solidFill>
                  <a:schemeClr val="tx1"/>
                </a:solidFill>
                <a:latin typeface="+mn-lt"/>
                <a:ea typeface="+mn-ea"/>
                <a:cs typeface="+mn-cs"/>
              </a:rPr>
              <a:t>right customers. </a:t>
            </a:r>
            <a:r>
              <a:rPr lang="en-US" sz="1200" b="0" i="0" u="none" strike="noStrike" kern="1200" baseline="0" dirty="0">
                <a:solidFill>
                  <a:schemeClr val="tx1"/>
                </a:solidFill>
                <a:latin typeface="+mn-lt"/>
                <a:ea typeface="+mn-ea"/>
                <a:cs typeface="+mn-cs"/>
              </a:rPr>
              <a:t>In return for creating value </a:t>
            </a:r>
            <a:r>
              <a:rPr lang="en-US" sz="1200" b="0" i="1" u="none" strike="noStrike" kern="1200" baseline="0" dirty="0">
                <a:solidFill>
                  <a:schemeClr val="tx1"/>
                </a:solidFill>
                <a:latin typeface="+mn-lt"/>
                <a:ea typeface="+mn-ea"/>
                <a:cs typeface="+mn-cs"/>
              </a:rPr>
              <a:t>for </a:t>
            </a:r>
            <a:r>
              <a:rPr lang="en-US" sz="1200" b="0" i="0" u="none" strike="noStrike" kern="1200" baseline="0" dirty="0">
                <a:solidFill>
                  <a:schemeClr val="tx1"/>
                </a:solidFill>
                <a:latin typeface="+mn-lt"/>
                <a:ea typeface="+mn-ea"/>
                <a:cs typeface="+mn-cs"/>
              </a:rPr>
              <a:t>targeted customers, the company captures value </a:t>
            </a:r>
            <a:r>
              <a:rPr lang="en-US" sz="1200" b="0" i="1" u="none" strike="noStrike" kern="1200" baseline="0" dirty="0">
                <a:solidFill>
                  <a:schemeClr val="tx1"/>
                </a:solidFill>
                <a:latin typeface="+mn-lt"/>
                <a:ea typeface="+mn-ea"/>
                <a:cs typeface="+mn-cs"/>
              </a:rPr>
              <a:t>from </a:t>
            </a:r>
            <a:r>
              <a:rPr lang="en-US" sz="1200" b="0" i="0" u="none" strike="noStrike" kern="1200" baseline="0" dirty="0">
                <a:solidFill>
                  <a:schemeClr val="tx1"/>
                </a:solidFill>
                <a:latin typeface="+mn-lt"/>
                <a:ea typeface="+mn-ea"/>
                <a:cs typeface="+mn-cs"/>
              </a:rPr>
              <a:t>customers in the form of profits and customer equity. In building customer relationships, good marketers realize that they cannot go it alone. They must work closely with marketing partners inside and outside the company. In addition to being good at customer relationship management, they must also be good at </a:t>
            </a:r>
            <a:r>
              <a:rPr lang="en-US" sz="1200" b="0" i="1" u="none" strike="noStrike" kern="1200" baseline="0" dirty="0">
                <a:solidFill>
                  <a:schemeClr val="tx1"/>
                </a:solidFill>
                <a:latin typeface="+mn-lt"/>
                <a:ea typeface="+mn-ea"/>
                <a:cs typeface="+mn-cs"/>
              </a:rPr>
              <a:t>partner relationship management.</a:t>
            </a:r>
            <a:endParaRPr lang="en-US" dirty="0"/>
          </a:p>
        </p:txBody>
      </p:sp>
    </p:spTree>
    <p:extLst>
      <p:ext uri="{BB962C8B-B14F-4D97-AF65-F5344CB8AC3E}">
        <p14:creationId xmlns:p14="http://schemas.microsoft.com/office/powerpoint/2010/main" val="1137878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34</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847548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a:lstStyle/>
          <a:p>
            <a:fld id="{B2094E03-613D-4732-800B-09D9D33A025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a:noAutofit/>
          </a:bodyPr>
          <a:lstStyle/>
          <a:p>
            <a:r>
              <a:rPr lang="en-US" sz="1000" b="0" i="0" u="none" strike="noStrike" kern="1200" baseline="0" dirty="0">
                <a:solidFill>
                  <a:schemeClr val="tx1"/>
                </a:solidFill>
              </a:rPr>
              <a:t>The explosive growth in digital technology has fundamentally changed the way we live—how we communicate, share information, access entertainment, and shop.</a:t>
            </a:r>
          </a:p>
          <a:p>
            <a:endParaRPr lang="en-US" sz="1000" b="0" i="0" u="none" strike="noStrike" kern="1200" baseline="0" dirty="0">
              <a:solidFill>
                <a:schemeClr val="tx1"/>
              </a:solidFill>
            </a:endParaRPr>
          </a:p>
          <a:p>
            <a:r>
              <a:rPr lang="en-US" sz="1000" b="0" i="0" u="none" strike="noStrike" kern="1200" baseline="0" dirty="0">
                <a:solidFill>
                  <a:schemeClr val="tx1"/>
                </a:solidFill>
              </a:rPr>
              <a:t>An estimated 3 billion people—40 percent of the world’s population—are now online. Nearly half of all American adults now own smartphones; 50 percent of those adults use their smartphones and other mobile devices to access social media sites. These numbers will only grow as</a:t>
            </a:r>
          </a:p>
          <a:p>
            <a:r>
              <a:rPr lang="en-US" sz="1000" b="0" i="0" u="none" strike="noStrike" kern="1200" baseline="0" dirty="0">
                <a:solidFill>
                  <a:schemeClr val="tx1"/>
                </a:solidFill>
              </a:rPr>
              <a:t>digital technology rockets into the future.</a:t>
            </a:r>
            <a:endParaRPr lang="en-US" sz="1000" b="0" i="0" u="none" strike="noStrike" kern="1200" baseline="30000" dirty="0">
              <a:solidFill>
                <a:schemeClr val="tx1"/>
              </a:solidFill>
            </a:endParaRPr>
          </a:p>
          <a:p>
            <a:endParaRPr lang="en-US" sz="1000" b="0" i="0" u="none" strike="noStrike" kern="1200" baseline="30000" dirty="0">
              <a:solidFill>
                <a:schemeClr val="tx1"/>
              </a:solidFill>
            </a:endParaRPr>
          </a:p>
          <a:p>
            <a:endParaRPr lang="en-US" sz="1000" dirty="0"/>
          </a:p>
        </p:txBody>
      </p:sp>
    </p:spTree>
    <p:extLst>
      <p:ext uri="{BB962C8B-B14F-4D97-AF65-F5344CB8AC3E}">
        <p14:creationId xmlns:p14="http://schemas.microsoft.com/office/powerpoint/2010/main" val="445595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a:lstStyle/>
          <a:p>
            <a:fld id="{DE12903D-C1CD-4F6B-BA3B-592B8266E9BA}" type="slidenum">
              <a:rPr lang="en-US" smtClean="0">
                <a:latin typeface="Calibri" pitchFamily="34" charset="0"/>
                <a:ea typeface="ヒラギノ角ゴ Pro W3"/>
                <a:cs typeface="ヒラギノ角ゴ Pro W3"/>
              </a:rPr>
              <a:pPr/>
              <a:t>36</a:t>
            </a:fld>
            <a:endParaRPr lang="en-US" dirty="0">
              <a:latin typeface="Calibri" pitchFamily="34" charset="0"/>
              <a:ea typeface="ヒラギノ角ゴ Pro W3"/>
              <a:cs typeface="ヒラギノ角ゴ Pro W3"/>
            </a:endParaRPr>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a:noAutofit/>
          </a:bodyPr>
          <a:lstStyle/>
          <a:p>
            <a:r>
              <a:rPr lang="en-US" sz="1000" b="1" i="0" u="none" strike="noStrike" kern="1200" baseline="0" dirty="0">
                <a:solidFill>
                  <a:schemeClr val="tx1"/>
                </a:solidFill>
              </a:rPr>
              <a:t>Digital and social media marketing </a:t>
            </a:r>
            <a:r>
              <a:rPr lang="en-US" sz="1000" b="0" i="0" u="none" strike="noStrike" kern="1200" baseline="0" dirty="0">
                <a:solidFill>
                  <a:schemeClr val="tx1"/>
                </a:solidFill>
              </a:rPr>
              <a:t>involves using digital marketing tools such as web sites, social media, mobile ads and apps, online videos, e-mail, blogs, and other digital platforms that engage consumers anywhere, anytime via their computers, smartphones, tablets, Internet-ready TVs, and other digital devices. </a:t>
            </a:r>
          </a:p>
          <a:p>
            <a:endParaRPr lang="en-US" sz="1000" b="0" i="0" u="none" strike="noStrike" kern="1200" baseline="0" dirty="0">
              <a:solidFill>
                <a:schemeClr val="tx1"/>
              </a:solidFill>
            </a:endParaRPr>
          </a:p>
          <a:p>
            <a:r>
              <a:rPr lang="en-US" sz="1000" b="0" i="0" u="none" strike="noStrike" kern="1200" baseline="0" dirty="0">
                <a:solidFill>
                  <a:schemeClr val="tx1"/>
                </a:solidFill>
              </a:rPr>
              <a:t>These days, it seems that every company is reaching out to customers with multiple web sites, newsy Tweets and Facebook pages, viral ads</a:t>
            </a:r>
          </a:p>
          <a:p>
            <a:r>
              <a:rPr lang="en-US" sz="1000" b="0" i="0" u="none" strike="noStrike" kern="1200" baseline="0" dirty="0">
                <a:solidFill>
                  <a:schemeClr val="tx1"/>
                </a:solidFill>
              </a:rPr>
              <a:t>and videos posted on YouTube, rich-media e-mails, and mobile apps that solve consumer problems and help them shop.</a:t>
            </a:r>
          </a:p>
          <a:p>
            <a:endParaRPr lang="en-US" sz="1000" b="0" i="0" u="none" strike="noStrike" kern="1200" baseline="0" dirty="0">
              <a:solidFill>
                <a:schemeClr val="tx1"/>
              </a:solidFill>
            </a:endParaRPr>
          </a:p>
          <a:p>
            <a:r>
              <a:rPr lang="en-US" sz="1000" b="1" i="0" u="none" strike="noStrike" kern="1200" baseline="0" dirty="0">
                <a:solidFill>
                  <a:schemeClr val="tx1"/>
                </a:solidFill>
              </a:rPr>
              <a:t>Social media </a:t>
            </a:r>
            <a:r>
              <a:rPr lang="en-US" sz="1000" b="0" i="0" u="none" strike="noStrike" kern="1200" baseline="0" dirty="0">
                <a:solidFill>
                  <a:schemeClr val="tx1"/>
                </a:solidFill>
              </a:rPr>
              <a:t>provide exciting opportunities to extend customer engagement and get people talking about a brand. </a:t>
            </a:r>
          </a:p>
          <a:p>
            <a:endParaRPr lang="en-US" sz="1000" b="0" i="0" u="none" strike="noStrike" kern="1200" baseline="30000" dirty="0">
              <a:solidFill>
                <a:schemeClr val="tx1"/>
              </a:solidFill>
            </a:endParaRPr>
          </a:p>
          <a:p>
            <a:r>
              <a:rPr lang="en-US" sz="1000" b="1" i="0" u="none" strike="noStrike" kern="1200" baseline="0" dirty="0">
                <a:solidFill>
                  <a:schemeClr val="tx1"/>
                </a:solidFill>
              </a:rPr>
              <a:t>Mobile marketing </a:t>
            </a:r>
            <a:r>
              <a:rPr lang="en-US" sz="1000" b="0" i="0" u="none" strike="noStrike" kern="1200" baseline="0" dirty="0">
                <a:solidFill>
                  <a:schemeClr val="tx1"/>
                </a:solidFill>
              </a:rPr>
              <a:t>is perhaps the fastest-growing digital marketing platform. </a:t>
            </a:r>
            <a:endParaRPr lang="en-US" sz="1000" baseline="30000" dirty="0"/>
          </a:p>
        </p:txBody>
      </p:sp>
    </p:spTree>
    <p:extLst>
      <p:ext uri="{BB962C8B-B14F-4D97-AF65-F5344CB8AC3E}">
        <p14:creationId xmlns:p14="http://schemas.microsoft.com/office/powerpoint/2010/main" val="4221232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ln>
            <a:miter lim="800000"/>
            <a:headEnd/>
            <a:tailEnd/>
          </a:ln>
        </p:spPr>
        <p:txBody>
          <a:bodyPr/>
          <a:lstStyle/>
          <a:p>
            <a:fld id="{2F60B6AA-2005-4761-A7BC-6D53F0673ABA}" type="slidenum">
              <a:rPr lang="en-US" smtClean="0">
                <a:latin typeface="Calibri" pitchFamily="34" charset="0"/>
                <a:ea typeface="ヒラギノ角ゴ Pro W3"/>
                <a:cs typeface="ヒラギノ角ゴ Pro W3"/>
              </a:rPr>
              <a:pPr/>
              <a:t>37</a:t>
            </a:fld>
            <a:endParaRPr lang="en-US" dirty="0">
              <a:latin typeface="Calibri" pitchFamily="34" charset="0"/>
              <a:ea typeface="ヒラギノ角ゴ Pro W3"/>
              <a:cs typeface="ヒラギノ角ゴ Pro W3"/>
            </a:endParaRPr>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a:normAutofit/>
          </a:bodyPr>
          <a:lstStyle/>
          <a:p>
            <a:r>
              <a:rPr lang="en-US" sz="1200" b="0" i="0" u="none" strike="noStrike" kern="1200" baseline="0" dirty="0">
                <a:solidFill>
                  <a:schemeClr val="tx1"/>
                </a:solidFill>
                <a:latin typeface="+mn-lt"/>
                <a:ea typeface="+mn-ea"/>
                <a:cs typeface="+mn-cs"/>
              </a:rPr>
              <a:t>In recent years, marketing has also become a major part of the strategies of many </a:t>
            </a:r>
            <a:r>
              <a:rPr lang="en-US" sz="1200" b="1" i="0" u="none" strike="noStrike" kern="1200" baseline="0" dirty="0">
                <a:solidFill>
                  <a:schemeClr val="tx1"/>
                </a:solidFill>
                <a:latin typeface="+mn-lt"/>
                <a:ea typeface="+mn-ea"/>
                <a:cs typeface="+mn-cs"/>
              </a:rPr>
              <a:t>not-for-profit organizations</a:t>
            </a:r>
            <a:r>
              <a:rPr lang="en-US" sz="1200" b="0" i="0" u="none" strike="noStrike" kern="1200" baseline="0" dirty="0">
                <a:solidFill>
                  <a:schemeClr val="tx1"/>
                </a:solidFill>
                <a:latin typeface="+mn-lt"/>
                <a:ea typeface="+mn-ea"/>
                <a:cs typeface="+mn-cs"/>
              </a:rPr>
              <a:t>, such as colleges, hospitals, museums, zoos, symphony orchestras, foundations, and even churches. The nation’s not-for-profits face stiff competition for support and membership. Sound marketing can help them attract members, funds, and support. For example, Alex’s Lemonade Stand Foundation is a not-for-profit organization with a special mission: “Fighting childhood cancer, one cup at a time.”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they are redefining their customer relationships, marketers are also taking a fresh look at the ways in which they relate with the broader world around them. Today, almost every company, large or small, is touched in some way by </a:t>
            </a:r>
            <a:r>
              <a:rPr lang="en-US" sz="1200" b="1" i="0" u="none" strike="noStrike" kern="1200" baseline="0" dirty="0">
                <a:solidFill>
                  <a:schemeClr val="tx1"/>
                </a:solidFill>
                <a:latin typeface="+mn-lt"/>
                <a:ea typeface="+mn-ea"/>
                <a:cs typeface="+mn-cs"/>
              </a:rPr>
              <a:t>global competition</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are reexamining their relationships with social values and responsibilities and with the very Earth that sustains us. As the worldwide consumerism and environmentalism movements mature, today’s marketers are being called on to develop </a:t>
            </a:r>
            <a:r>
              <a:rPr lang="en-US" sz="1200" b="1" i="1" u="none" strike="noStrike" kern="1200" baseline="0" dirty="0">
                <a:solidFill>
                  <a:schemeClr val="tx1"/>
                </a:solidFill>
                <a:latin typeface="+mn-lt"/>
                <a:ea typeface="+mn-ea"/>
                <a:cs typeface="+mn-cs"/>
              </a:rPr>
              <a:t>sustainable marketing </a:t>
            </a:r>
            <a:r>
              <a:rPr lang="en-US" sz="1200" b="0" i="0" u="none" strike="noStrike" kern="1200" baseline="0" dirty="0">
                <a:solidFill>
                  <a:schemeClr val="tx1"/>
                </a:solidFill>
                <a:latin typeface="+mn-lt"/>
                <a:ea typeface="+mn-ea"/>
                <a:cs typeface="+mn-cs"/>
              </a:rPr>
              <a:t>practices. </a:t>
            </a:r>
            <a:endParaRPr lang="en-US" sz="1200" b="0" i="0" u="none" strike="noStrike" kern="1200" baseline="30000" dirty="0">
              <a:solidFill>
                <a:schemeClr val="tx1"/>
              </a:solidFill>
              <a:latin typeface="+mn-lt"/>
              <a:ea typeface="+mn-ea"/>
              <a:cs typeface="+mn-cs"/>
            </a:endParaRPr>
          </a:p>
        </p:txBody>
      </p:sp>
    </p:spTree>
    <p:extLst>
      <p:ext uri="{BB962C8B-B14F-4D97-AF65-F5344CB8AC3E}">
        <p14:creationId xmlns:p14="http://schemas.microsoft.com/office/powerpoint/2010/main" val="417297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a:lstStyle/>
          <a:p>
            <a:r>
              <a:rPr lang="en-US" sz="1800" b="0" i="0" u="none" strike="noStrike" kern="1200" baseline="0" dirty="0">
                <a:solidFill>
                  <a:schemeClr val="tx1"/>
                </a:solidFill>
                <a:latin typeface="+mn-lt"/>
                <a:ea typeface="+mn-ea"/>
                <a:cs typeface="+mn-cs"/>
              </a:rPr>
              <a:t>Figure 1.1 presents a simple, five-step model of the marketing process for creating and capturing value.</a:t>
            </a:r>
          </a:p>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In the first four steps, companies work to understand consumers, create customer value, and build strong customer relationships. In the final step, companies reap the rewards of creating superior customer value.</a:t>
            </a:r>
          </a:p>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By creating value </a:t>
            </a:r>
            <a:r>
              <a:rPr lang="en-US" sz="1800" b="0" i="1" u="none" strike="noStrike" kern="1200" baseline="0" dirty="0">
                <a:solidFill>
                  <a:schemeClr val="tx1"/>
                </a:solidFill>
                <a:latin typeface="+mn-lt"/>
                <a:ea typeface="+mn-ea"/>
                <a:cs typeface="+mn-cs"/>
              </a:rPr>
              <a:t>for </a:t>
            </a:r>
            <a:r>
              <a:rPr lang="en-US" sz="1800" b="0" i="0" u="none" strike="noStrike" kern="1200" baseline="0" dirty="0">
                <a:solidFill>
                  <a:schemeClr val="tx1"/>
                </a:solidFill>
                <a:latin typeface="+mn-lt"/>
                <a:ea typeface="+mn-ea"/>
                <a:cs typeface="+mn-cs"/>
              </a:rPr>
              <a:t>consumers, they in turn capture value </a:t>
            </a:r>
            <a:r>
              <a:rPr lang="en-US" sz="1800" b="0" i="1" u="none" strike="noStrike" kern="1200" baseline="0" dirty="0">
                <a:solidFill>
                  <a:schemeClr val="tx1"/>
                </a:solidFill>
                <a:latin typeface="+mn-lt"/>
                <a:ea typeface="+mn-ea"/>
                <a:cs typeface="+mn-cs"/>
              </a:rPr>
              <a:t>from </a:t>
            </a:r>
            <a:r>
              <a:rPr lang="en-US" sz="1800" b="0" i="0" u="none" strike="noStrike" kern="1200" baseline="0" dirty="0">
                <a:solidFill>
                  <a:schemeClr val="tx1"/>
                </a:solidFill>
                <a:latin typeface="+mn-lt"/>
                <a:ea typeface="+mn-ea"/>
                <a:cs typeface="+mn-cs"/>
              </a:rPr>
              <a:t>consumers in the form of  sales, profits, and long-term customer equity.</a:t>
            </a:r>
          </a:p>
          <a:p>
            <a:endParaRPr lang="en-US" sz="1800" b="0" i="0" u="none" strike="noStrike" kern="1200" baseline="0" dirty="0">
              <a:solidFill>
                <a:schemeClr val="tx1"/>
              </a:solidFill>
              <a:latin typeface="+mn-lt"/>
              <a:ea typeface="+mn-ea"/>
              <a:cs typeface="+mn-cs"/>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E70C570-0D89-4CDB-BF55-962A6E0B7AE0}"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27506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69934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2458D2F9-D5E2-4D5D-BBDE-98F2CDBA1631}"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a:lstStyle/>
          <a:p>
            <a:r>
              <a:rPr lang="en-US" sz="1100" b="0" i="0" u="none" strike="noStrike" kern="1200" baseline="0" dirty="0">
                <a:solidFill>
                  <a:schemeClr val="tx1"/>
                </a:solidFill>
                <a:latin typeface="+mn-lt"/>
                <a:ea typeface="+mn-ea"/>
                <a:cs typeface="+mn-cs"/>
              </a:rPr>
              <a:t>Marketing is all about creating value for customers.  So, as the first step in the marketing process, the company must fully understand consumers and</a:t>
            </a:r>
          </a:p>
          <a:p>
            <a:r>
              <a:rPr lang="en-US" sz="1100" b="0" i="0" u="none" strike="noStrike" kern="1200" baseline="0" dirty="0">
                <a:solidFill>
                  <a:schemeClr val="tx1"/>
                </a:solidFill>
                <a:latin typeface="+mn-lt"/>
                <a:ea typeface="+mn-ea"/>
                <a:cs typeface="+mn-cs"/>
              </a:rPr>
              <a:t>the marketplace in which it operates.</a:t>
            </a:r>
          </a:p>
          <a:p>
            <a:endParaRPr lang="en-US" sz="1100" dirty="0"/>
          </a:p>
          <a:p>
            <a:r>
              <a:rPr lang="en-US" sz="1100" b="1" dirty="0"/>
              <a:t>Discussion Question</a:t>
            </a:r>
          </a:p>
          <a:p>
            <a:r>
              <a:rPr lang="en-US" sz="1100" i="1" dirty="0"/>
              <a:t>Ask the students to </a:t>
            </a:r>
          </a:p>
          <a:p>
            <a:r>
              <a:rPr lang="en-US" sz="1100" i="1" dirty="0"/>
              <a:t>1) Give an example of a product (good or service) they purchased recently</a:t>
            </a:r>
          </a:p>
          <a:p>
            <a:r>
              <a:rPr lang="en-US" sz="1100" i="1" dirty="0"/>
              <a:t>2) Tell how that product satisfied a need, want or demand.</a:t>
            </a:r>
          </a:p>
          <a:p>
            <a:endParaRPr lang="en-US" sz="1100" dirty="0"/>
          </a:p>
          <a:p>
            <a:r>
              <a:rPr lang="en-US" sz="1100" dirty="0"/>
              <a:t>Human </a:t>
            </a:r>
            <a:r>
              <a:rPr lang="en-US" sz="1100" b="1" dirty="0"/>
              <a:t>needs</a:t>
            </a:r>
            <a:r>
              <a:rPr lang="en-US" sz="1100" dirty="0"/>
              <a:t> include basic </a:t>
            </a:r>
            <a:r>
              <a:rPr lang="en-US" sz="1100" i="1" dirty="0"/>
              <a:t>physical</a:t>
            </a:r>
            <a:r>
              <a:rPr lang="en-US" sz="1100" dirty="0"/>
              <a:t> needs for food, clothing, warmth, and safety; </a:t>
            </a:r>
            <a:r>
              <a:rPr lang="en-US" sz="1100" i="1" dirty="0"/>
              <a:t>social</a:t>
            </a:r>
            <a:r>
              <a:rPr lang="en-US" sz="1100" dirty="0"/>
              <a:t> needs for belonging and affection; and </a:t>
            </a:r>
            <a:r>
              <a:rPr lang="en-US" sz="1100" i="1" dirty="0"/>
              <a:t>individual</a:t>
            </a:r>
            <a:r>
              <a:rPr lang="en-US" sz="1100" dirty="0"/>
              <a:t> needs for knowledge and self-expression.</a:t>
            </a:r>
          </a:p>
          <a:p>
            <a:endParaRPr lang="en-US" sz="1100" b="1" dirty="0"/>
          </a:p>
          <a:p>
            <a:r>
              <a:rPr lang="en-US" sz="1100" b="1" dirty="0"/>
              <a:t>Wants</a:t>
            </a:r>
            <a:r>
              <a:rPr lang="en-US" sz="1100" dirty="0"/>
              <a:t> are the form human needs take as they are shaped by one’s society and are described in terms of objects that will satisfy those needs. </a:t>
            </a:r>
          </a:p>
          <a:p>
            <a:endParaRPr lang="en-US" sz="1100" dirty="0"/>
          </a:p>
          <a:p>
            <a:r>
              <a:rPr lang="en-US" sz="1100" dirty="0"/>
              <a:t>When backed by buying power, wants become </a:t>
            </a:r>
            <a:r>
              <a:rPr lang="en-US" sz="1100" b="1" dirty="0"/>
              <a:t>demands</a:t>
            </a:r>
            <a:r>
              <a:rPr lang="en-US" sz="1100" dirty="0"/>
              <a:t>.</a:t>
            </a:r>
          </a:p>
          <a:p>
            <a:endParaRPr lang="en-US" sz="1100" dirty="0"/>
          </a:p>
          <a:p>
            <a:r>
              <a:rPr lang="en-US" sz="1100" dirty="0"/>
              <a:t>Outstanding marketing companies go to great lengths to learn about and understand their customers’ needs, wants, and demands. </a:t>
            </a:r>
          </a:p>
          <a:p>
            <a:endParaRPr lang="en-US" sz="11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241975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61853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Marketing experiences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More than just a mobile game app, Angry Birds is “a digital immersion in addictively cheerful destruction.” Creator Rovio plans to expand the Angry Birds experience through animated videos, licensed products, and even Angry Birds-branded playgrounds and activity parks.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Market offerings </a:t>
            </a:r>
            <a:r>
              <a:rPr lang="en-US" sz="1200" b="0" i="0" u="none" strike="noStrike" kern="1200" baseline="0" dirty="0">
                <a:solidFill>
                  <a:schemeClr val="tx1"/>
                </a:solidFill>
                <a:latin typeface="+mn-lt"/>
                <a:ea typeface="+mn-ea"/>
                <a:cs typeface="+mn-cs"/>
              </a:rPr>
              <a:t>include other entities, such as </a:t>
            </a:r>
            <a:r>
              <a:rPr lang="en-US" sz="1200" b="0" i="1" u="none" strike="noStrike" kern="1200" baseline="0" dirty="0">
                <a:solidFill>
                  <a:schemeClr val="tx1"/>
                </a:solidFill>
                <a:latin typeface="+mn-lt"/>
                <a:ea typeface="+mn-ea"/>
                <a:cs typeface="+mn-cs"/>
              </a:rPr>
              <a:t>persons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places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organizations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information</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ideas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Many sellers suffer from </a:t>
            </a:r>
            <a:r>
              <a:rPr lang="en-US" sz="1200" b="1" i="0" u="none" strike="noStrike" kern="1200" baseline="0" dirty="0">
                <a:solidFill>
                  <a:schemeClr val="tx1"/>
                </a:solidFill>
                <a:latin typeface="+mn-lt"/>
                <a:ea typeface="+mn-ea"/>
                <a:cs typeface="+mn-cs"/>
              </a:rPr>
              <a:t>marketing myopia,</a:t>
            </a:r>
            <a:r>
              <a:rPr lang="en-US" sz="1200" b="0" i="0" u="none" strike="noStrike" kern="1200" baseline="0" dirty="0">
                <a:solidFill>
                  <a:schemeClr val="tx1"/>
                </a:solidFill>
                <a:latin typeface="+mn-lt"/>
                <a:ea typeface="+mn-ea"/>
                <a:cs typeface="+mn-cs"/>
              </a:rPr>
              <a:t> the mistake of paying more attention to the specific products they offer than to the benefits and experiences produced by these products.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Smart marketers orchestrate several services and products, thereby creating </a:t>
            </a:r>
            <a:r>
              <a:rPr lang="en-US" sz="1200" b="0" i="1" u="none" strike="noStrike" kern="1200" baseline="0" dirty="0">
                <a:solidFill>
                  <a:schemeClr val="tx1"/>
                </a:solidFill>
                <a:latin typeface="+mn-lt"/>
                <a:ea typeface="+mn-ea"/>
                <a:cs typeface="+mn-cs"/>
              </a:rPr>
              <a:t>brand experiences </a:t>
            </a:r>
            <a:r>
              <a:rPr lang="en-US" sz="1200" b="0" i="0" u="none" strike="noStrike" kern="1200" baseline="0" dirty="0">
                <a:solidFill>
                  <a:schemeClr val="tx1"/>
                </a:solidFill>
                <a:latin typeface="+mn-lt"/>
                <a:ea typeface="+mn-ea"/>
                <a:cs typeface="+mn-cs"/>
              </a:rPr>
              <a:t>for consumers.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ln>
            <a:miter lim="800000"/>
            <a:headEnd/>
            <a:tailEnd/>
          </a:ln>
        </p:spPr>
        <p:txBody>
          <a:bodyPr/>
          <a:lstStyle/>
          <a:p>
            <a:fld id="{9998EA26-717D-40F0-8597-1A8E8ECA985B}"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a:lstStyle/>
          <a:p>
            <a:r>
              <a:rPr lang="en-US" b="1" dirty="0"/>
              <a:t>Discussion Question</a:t>
            </a:r>
          </a:p>
          <a:p>
            <a:r>
              <a:rPr lang="en-US" i="1" dirty="0"/>
              <a:t>Ask students what online retailers deliver exceptional value and satisfaction.</a:t>
            </a:r>
          </a:p>
          <a:p>
            <a:endParaRPr lang="en-US" b="1" dirty="0"/>
          </a:p>
          <a:p>
            <a:r>
              <a:rPr lang="en-US" sz="1200" b="0" i="0" u="none" strike="noStrike" kern="1200" baseline="0" dirty="0">
                <a:solidFill>
                  <a:schemeClr val="tx1"/>
                </a:solidFill>
                <a:latin typeface="+mn-lt"/>
                <a:ea typeface="+mn-ea"/>
                <a:cs typeface="+mn-cs"/>
              </a:rPr>
              <a:t>Consumers usually face a broad array of products and services that might satisfy a given need. How do they choose among these many market offerings?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Customers form expectations about the value and satisfaction that various market offerings will deliver and buy accordingly. Satisfied customers buy again and tell others about their good experiences. Dissatisfied customers often switch to competitors and disparage the product to others.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must be careful to set the right level of expectations. If they set expectations too low, they may satisfy those who buy but fail to attract enough buyers. If they set expectations too high, buyers will be disappointed. Customer value and customer satisfaction are key building blocks for developing and managing customer relationships.</a:t>
            </a:r>
            <a:endParaRPr lang="en-US" dirty="0"/>
          </a:p>
        </p:txBody>
      </p:sp>
    </p:spTree>
    <p:extLst>
      <p:ext uri="{BB962C8B-B14F-4D97-AF65-F5344CB8AC3E}">
        <p14:creationId xmlns:p14="http://schemas.microsoft.com/office/powerpoint/2010/main" val="3772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 2016 Pearson Education, Inc.</a:t>
            </a:r>
          </a:p>
        </p:txBody>
      </p:sp>
      <p:sp>
        <p:nvSpPr>
          <p:cNvPr id="6" name="Slide Number Placeholder 5"/>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 2016 Pearson Education, Inc.</a:t>
            </a:r>
          </a:p>
        </p:txBody>
      </p:sp>
      <p:sp>
        <p:nvSpPr>
          <p:cNvPr id="6" name="Slide Number Placeholder 5"/>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 2016 Pearson Education, Inc.</a:t>
            </a:r>
          </a:p>
        </p:txBody>
      </p:sp>
      <p:sp>
        <p:nvSpPr>
          <p:cNvPr id="6" name="Slide Number Placeholder 5"/>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dirty="0"/>
              <a:t>Copyright © 2016 Pearson Education, Inc.</a:t>
            </a:r>
          </a:p>
        </p:txBody>
      </p:sp>
      <p:sp>
        <p:nvSpPr>
          <p:cNvPr id="10" name="Slide Number Placeholder 9"/>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6" name="Date Placeholder 5"/>
          <p:cNvSpPr>
            <a:spLocks noGrp="1"/>
          </p:cNvSpPr>
          <p:nvPr>
            <p:ph type="dt" sz="half" idx="14"/>
          </p:nvPr>
        </p:nvSpPr>
        <p:spPr/>
        <p:txBody>
          <a:bodyPr/>
          <a:lstStyle/>
          <a:p>
            <a:endParaRPr lang="en-US" dirty="0"/>
          </a:p>
        </p:txBody>
      </p:sp>
      <p:sp>
        <p:nvSpPr>
          <p:cNvPr id="8" name="Footer Placeholder 7"/>
          <p:cNvSpPr>
            <a:spLocks noGrp="1"/>
          </p:cNvSpPr>
          <p:nvPr>
            <p:ph type="ftr" sz="quarter" idx="15"/>
          </p:nvPr>
        </p:nvSpPr>
        <p:spPr/>
        <p:txBody>
          <a:bodyPr/>
          <a:lstStyle/>
          <a:p>
            <a:r>
              <a:rPr lang="en-US" dirty="0"/>
              <a:t>Copyright © 2016 Pearson Education, Inc.</a:t>
            </a:r>
          </a:p>
        </p:txBody>
      </p:sp>
      <p:sp>
        <p:nvSpPr>
          <p:cNvPr id="9" name="Slide Number Placeholder 8"/>
          <p:cNvSpPr>
            <a:spLocks noGrp="1"/>
          </p:cNvSpPr>
          <p:nvPr>
            <p:ph type="sldNum" sz="quarter" idx="16"/>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8173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5"/>
          </p:nvPr>
        </p:nvSpPr>
        <p:spPr/>
        <p:txBody>
          <a:bodyPr/>
          <a:lstStyle/>
          <a:p>
            <a:endParaRPr lang="en-US" dirty="0"/>
          </a:p>
        </p:txBody>
      </p:sp>
      <p:sp>
        <p:nvSpPr>
          <p:cNvPr id="5" name="Footer Placeholder 4"/>
          <p:cNvSpPr>
            <a:spLocks noGrp="1"/>
          </p:cNvSpPr>
          <p:nvPr>
            <p:ph type="ftr" sz="quarter" idx="16"/>
          </p:nvPr>
        </p:nvSpPr>
        <p:spPr/>
        <p:txBody>
          <a:bodyPr/>
          <a:lstStyle/>
          <a:p>
            <a:r>
              <a:rPr lang="en-US" dirty="0"/>
              <a:t>Copyright © 2016 Pearson Education, Inc.</a:t>
            </a:r>
          </a:p>
        </p:txBody>
      </p:sp>
      <p:sp>
        <p:nvSpPr>
          <p:cNvPr id="6" name="Slide Number Placeholder 5"/>
          <p:cNvSpPr>
            <a:spLocks noGrp="1"/>
          </p:cNvSpPr>
          <p:nvPr>
            <p:ph type="sldNum" sz="quarter" idx="17"/>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85116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6" name="Date Placeholder 5"/>
          <p:cNvSpPr>
            <a:spLocks noGrp="1"/>
          </p:cNvSpPr>
          <p:nvPr>
            <p:ph type="dt" sz="half" idx="14"/>
          </p:nvPr>
        </p:nvSpPr>
        <p:spPr/>
        <p:txBody>
          <a:bodyPr/>
          <a:lstStyle/>
          <a:p>
            <a:endParaRPr lang="en-US" dirty="0"/>
          </a:p>
        </p:txBody>
      </p:sp>
      <p:sp>
        <p:nvSpPr>
          <p:cNvPr id="8" name="Footer Placeholder 7"/>
          <p:cNvSpPr>
            <a:spLocks noGrp="1"/>
          </p:cNvSpPr>
          <p:nvPr>
            <p:ph type="ftr" sz="quarter" idx="15"/>
          </p:nvPr>
        </p:nvSpPr>
        <p:spPr/>
        <p:txBody>
          <a:bodyPr/>
          <a:lstStyle/>
          <a:p>
            <a:r>
              <a:rPr lang="en-US" dirty="0"/>
              <a:t>Copyright © 2016 Pearson Education, Inc.</a:t>
            </a:r>
          </a:p>
        </p:txBody>
      </p:sp>
      <p:sp>
        <p:nvSpPr>
          <p:cNvPr id="9" name="Slide Number Placeholder 8"/>
          <p:cNvSpPr>
            <a:spLocks noGrp="1"/>
          </p:cNvSpPr>
          <p:nvPr>
            <p:ph type="sldNum" sz="quarter" idx="16"/>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513279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dirty="0"/>
              <a:t>Copyright © 2016 Pearson Education, Inc.</a:t>
            </a:r>
          </a:p>
        </p:txBody>
      </p:sp>
      <p:sp>
        <p:nvSpPr>
          <p:cNvPr id="10" name="Slide Number Placeholder 9"/>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4111588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6" name="Date Placeholder 5"/>
          <p:cNvSpPr>
            <a:spLocks noGrp="1"/>
          </p:cNvSpPr>
          <p:nvPr>
            <p:ph type="dt" sz="half" idx="14"/>
          </p:nvPr>
        </p:nvSpPr>
        <p:spPr/>
        <p:txBody>
          <a:bodyPr/>
          <a:lstStyle/>
          <a:p>
            <a:endParaRPr lang="en-US" dirty="0"/>
          </a:p>
        </p:txBody>
      </p:sp>
      <p:sp>
        <p:nvSpPr>
          <p:cNvPr id="8" name="Footer Placeholder 7"/>
          <p:cNvSpPr>
            <a:spLocks noGrp="1"/>
          </p:cNvSpPr>
          <p:nvPr>
            <p:ph type="ftr" sz="quarter" idx="15"/>
          </p:nvPr>
        </p:nvSpPr>
        <p:spPr/>
        <p:txBody>
          <a:bodyPr/>
          <a:lstStyle/>
          <a:p>
            <a:r>
              <a:rPr lang="en-US" dirty="0"/>
              <a:t>Copyright © 2016 Pearson Education, Inc.</a:t>
            </a:r>
          </a:p>
        </p:txBody>
      </p:sp>
      <p:sp>
        <p:nvSpPr>
          <p:cNvPr id="9" name="Slide Number Placeholder 8"/>
          <p:cNvSpPr>
            <a:spLocks noGrp="1"/>
          </p:cNvSpPr>
          <p:nvPr>
            <p:ph type="sldNum" sz="quarter" idx="16"/>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93777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 2016 Pearson Education, Inc.</a:t>
            </a:r>
          </a:p>
        </p:txBody>
      </p:sp>
      <p:sp>
        <p:nvSpPr>
          <p:cNvPr id="6" name="Slide Number Placeholder 5"/>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 2016 Pearson Education, Inc.</a:t>
            </a:r>
          </a:p>
        </p:txBody>
      </p:sp>
      <p:sp>
        <p:nvSpPr>
          <p:cNvPr id="6" name="Slide Number Placeholder 5"/>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Copyright © 2016 Pearson Education, Inc.</a:t>
            </a:r>
          </a:p>
        </p:txBody>
      </p:sp>
      <p:sp>
        <p:nvSpPr>
          <p:cNvPr id="7" name="Slide Number Placeholder 6"/>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Copyright © 2016 Pearson Education, Inc.</a:t>
            </a:r>
          </a:p>
        </p:txBody>
      </p:sp>
      <p:sp>
        <p:nvSpPr>
          <p:cNvPr id="9" name="Slide Number Placeholder 8"/>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Copyright © 2016 Pearson Education, Inc.</a:t>
            </a:r>
          </a:p>
        </p:txBody>
      </p:sp>
      <p:sp>
        <p:nvSpPr>
          <p:cNvPr id="5" name="Slide Number Placeholder 4"/>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Copyright © 2016 Pearson Education, Inc.</a:t>
            </a:r>
          </a:p>
        </p:txBody>
      </p:sp>
      <p:sp>
        <p:nvSpPr>
          <p:cNvPr id="4" name="Slide Number Placeholder 3"/>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Copyright © 2016 Pearson Education, Inc.</a:t>
            </a:r>
          </a:p>
        </p:txBody>
      </p:sp>
      <p:sp>
        <p:nvSpPr>
          <p:cNvPr id="7" name="Slide Number Placeholder 6"/>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Copyright © 2016 Pearson Education, Inc.</a:t>
            </a:r>
          </a:p>
        </p:txBody>
      </p:sp>
      <p:sp>
        <p:nvSpPr>
          <p:cNvPr id="7" name="Slide Number Placeholder 6"/>
          <p:cNvSpPr>
            <a:spLocks noGrp="1"/>
          </p:cNvSpPr>
          <p:nvPr>
            <p:ph type="sldNum" sz="quarter" idx="12"/>
          </p:nvPr>
        </p:nvSpPr>
        <p:spPr/>
        <p:txBody>
          <a:body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2016 Pearson Education, Inc.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8747B-410E-4E11-8B3E-2AD7F44A64BD}" type="slidenum">
              <a:rPr lang="en-US" smtClean="0"/>
              <a:pPr/>
              <a:t>‹#›</a:t>
            </a:fld>
            <a:endParaRPr lang="en-US" dirty="0"/>
          </a:p>
        </p:txBody>
      </p:sp>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dbull.com/"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91" y="335128"/>
            <a:ext cx="10390717" cy="551137"/>
          </a:xfrm>
        </p:spPr>
        <p:txBody>
          <a:bodyPr>
            <a:normAutofit fontScale="90000"/>
          </a:bodyPr>
          <a:lstStyle/>
          <a:p>
            <a:pPr algn="ctr"/>
            <a:r>
              <a:rPr lang="en-US" sz="4000" b="1" dirty="0">
                <a:latin typeface="+mn-lt"/>
              </a:rPr>
              <a:t>Principles </a:t>
            </a:r>
            <a:r>
              <a:rPr lang="en-US" sz="4000" b="1" dirty="0">
                <a:solidFill>
                  <a:srgbClr val="0070C0"/>
                </a:solidFill>
                <a:latin typeface="+mn-lt"/>
              </a:rPr>
              <a:t>of Marketing</a:t>
            </a:r>
            <a:br>
              <a:rPr lang="en-US" sz="4000" b="1" dirty="0">
                <a:solidFill>
                  <a:srgbClr val="0070C0"/>
                </a:solidFill>
                <a:latin typeface="+mn-lt"/>
              </a:rPr>
            </a:br>
            <a:endParaRPr lang="en-US" sz="4000" b="1" dirty="0">
              <a:solidFill>
                <a:srgbClr val="0070C0"/>
              </a:solidFill>
              <a:latin typeface="+mn-lt"/>
            </a:endParaRPr>
          </a:p>
        </p:txBody>
      </p:sp>
      <p:sp>
        <p:nvSpPr>
          <p:cNvPr id="6" name="TextBox 5"/>
          <p:cNvSpPr txBox="1"/>
          <p:nvPr/>
        </p:nvSpPr>
        <p:spPr>
          <a:xfrm>
            <a:off x="2587925" y="1781267"/>
            <a:ext cx="6860875" cy="1384995"/>
          </a:xfrm>
          <a:prstGeom prst="rect">
            <a:avLst/>
          </a:prstGeom>
          <a:noFill/>
        </p:spPr>
        <p:txBody>
          <a:bodyPr wrap="square" rtlCol="0">
            <a:spAutoFit/>
          </a:bodyPr>
          <a:lstStyle/>
          <a:p>
            <a:pPr algn="ctr"/>
            <a:r>
              <a:rPr lang="en-US" sz="2800" b="1" dirty="0"/>
              <a:t>Professor Dr. </a:t>
            </a:r>
            <a:r>
              <a:rPr lang="en-US" sz="2800" b="1" dirty="0" err="1"/>
              <a:t>Abd</a:t>
            </a:r>
            <a:r>
              <a:rPr lang="en-US" sz="2800" b="1" dirty="0"/>
              <a:t> El-Aziz Ali Hassan</a:t>
            </a:r>
          </a:p>
          <a:p>
            <a:pPr algn="ctr"/>
            <a:r>
              <a:rPr lang="en-US" sz="2800" b="1" dirty="0"/>
              <a:t>Prof. of Marketing</a:t>
            </a:r>
          </a:p>
          <a:p>
            <a:pPr algn="ctr"/>
            <a:r>
              <a:rPr lang="en-US" sz="2800" b="1" dirty="0"/>
              <a:t>Mansoura University</a:t>
            </a:r>
          </a:p>
        </p:txBody>
      </p:sp>
      <p:sp>
        <p:nvSpPr>
          <p:cNvPr id="3" name="Text Placeholder 2"/>
          <p:cNvSpPr>
            <a:spLocks noGrp="1"/>
          </p:cNvSpPr>
          <p:nvPr>
            <p:ph type="body" sz="half" idx="1"/>
          </p:nvPr>
        </p:nvSpPr>
        <p:spPr>
          <a:xfrm>
            <a:off x="5210354" y="4692770"/>
            <a:ext cx="2570671" cy="2713304"/>
          </a:xfrm>
        </p:spPr>
        <p:txBody>
          <a:bodyPr/>
          <a:lstStyle/>
          <a:p>
            <a:pPr marL="0" indent="0">
              <a:buNone/>
            </a:pPr>
            <a:endParaRPr lang="en-US" b="1" dirty="0">
              <a:latin typeface="Calibri" panose="020F0502020204030204" pitchFamily="34" charset="0"/>
            </a:endParaRPr>
          </a:p>
          <a:p>
            <a:pPr marL="0" indent="0">
              <a:buNone/>
            </a:pPr>
            <a:r>
              <a:rPr lang="en-US" b="1" dirty="0">
                <a:latin typeface="Calibri" panose="020F0502020204030204" pitchFamily="34" charset="0"/>
              </a:rPr>
              <a:t>2024</a:t>
            </a:r>
          </a:p>
        </p:txBody>
      </p:sp>
    </p:spTree>
    <p:extLst>
      <p:ext uri="{BB962C8B-B14F-4D97-AF65-F5344CB8AC3E}">
        <p14:creationId xmlns:p14="http://schemas.microsoft.com/office/powerpoint/2010/main" val="283845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2911" y="333569"/>
            <a:ext cx="11766177" cy="965775"/>
          </a:xfrm>
        </p:spPr>
        <p:txBody>
          <a:bodyPr>
            <a:noAutofit/>
          </a:bodyPr>
          <a:lstStyle/>
          <a:p>
            <a:pPr algn="ctr"/>
            <a:r>
              <a:rPr lang="en-US" sz="4000" b="1" dirty="0">
                <a:solidFill>
                  <a:srgbClr val="0070C0"/>
                </a:solidFill>
                <a:latin typeface="+mn-lt"/>
              </a:rPr>
              <a:t>Understanding the Marketplace and Customer Needs</a:t>
            </a:r>
          </a:p>
        </p:txBody>
      </p:sp>
      <p:sp>
        <p:nvSpPr>
          <p:cNvPr id="4" name="TextBox 3"/>
          <p:cNvSpPr txBox="1"/>
          <p:nvPr/>
        </p:nvSpPr>
        <p:spPr>
          <a:xfrm>
            <a:off x="3402037" y="1357794"/>
            <a:ext cx="5387926" cy="584775"/>
          </a:xfrm>
          <a:prstGeom prst="rect">
            <a:avLst/>
          </a:prstGeom>
          <a:noFill/>
        </p:spPr>
        <p:txBody>
          <a:bodyPr wrap="square" rtlCol="0">
            <a:spAutoFit/>
          </a:bodyPr>
          <a:lstStyle/>
          <a:p>
            <a:pPr algn="ctr"/>
            <a:r>
              <a:rPr lang="en-US" sz="3200" b="1" dirty="0">
                <a:solidFill>
                  <a:schemeClr val="accent2"/>
                </a:solidFill>
                <a:latin typeface="Calibri" panose="020F0502020204030204" pitchFamily="34" charset="0"/>
              </a:rPr>
              <a:t>Exchanges and Relationships</a:t>
            </a:r>
          </a:p>
        </p:txBody>
      </p:sp>
      <p:sp>
        <p:nvSpPr>
          <p:cNvPr id="28673" name="Content Placeholder 5"/>
          <p:cNvSpPr>
            <a:spLocks noGrp="1"/>
          </p:cNvSpPr>
          <p:nvPr>
            <p:ph idx="1"/>
          </p:nvPr>
        </p:nvSpPr>
        <p:spPr>
          <a:xfrm>
            <a:off x="609600" y="2911475"/>
            <a:ext cx="10954870" cy="3067294"/>
          </a:xfrm>
        </p:spPr>
        <p:txBody>
          <a:bodyPr>
            <a:normAutofit/>
          </a:bodyPr>
          <a:lstStyle/>
          <a:p>
            <a:pPr indent="-65088">
              <a:buNone/>
            </a:pPr>
            <a:r>
              <a:rPr lang="en-US" sz="3200" b="1" dirty="0"/>
              <a:t>Exchange</a:t>
            </a:r>
            <a:r>
              <a:rPr lang="en-US" sz="3200" dirty="0"/>
              <a:t> is the act of obtaining a desired object from someone by offering something in return.</a:t>
            </a:r>
          </a:p>
          <a:p>
            <a:pPr indent="-65088">
              <a:buNone/>
            </a:pPr>
            <a:endParaRPr lang="en-US" sz="3200" dirty="0"/>
          </a:p>
          <a:p>
            <a:pPr indent="-65088">
              <a:buNone/>
            </a:pPr>
            <a:r>
              <a:rPr lang="en-US" sz="3200" dirty="0"/>
              <a:t>Marketing actions try to  create, maintain, and grow desirable </a:t>
            </a:r>
            <a:r>
              <a:rPr lang="en-US" sz="3200" b="1" dirty="0"/>
              <a:t>exchange relationships</a:t>
            </a:r>
            <a:r>
              <a:rPr lang="en-US" dirty="0"/>
              <a:t>.	</a:t>
            </a:r>
          </a:p>
          <a:p>
            <a:pPr indent="-65088"/>
            <a:endParaRPr lang="en-US" dirty="0"/>
          </a:p>
        </p:txBody>
      </p:sp>
      <p:sp>
        <p:nvSpPr>
          <p:cNvPr id="6" name="Slide Number Placeholder 5"/>
          <p:cNvSpPr>
            <a:spLocks noGrp="1"/>
          </p:cNvSpPr>
          <p:nvPr>
            <p:ph type="sldNum" sz="quarter" idx="12"/>
          </p:nvPr>
        </p:nvSpPr>
        <p:spPr>
          <a:xfrm>
            <a:off x="11564470" y="6356350"/>
            <a:ext cx="492512" cy="365125"/>
          </a:xfrm>
        </p:spPr>
        <p:txBody>
          <a:bodyPr/>
          <a:lstStyle/>
          <a:p>
            <a:r>
              <a:rPr lang="en-US" sz="1800" b="1" dirty="0">
                <a:solidFill>
                  <a:schemeClr val="tx1"/>
                </a:solidFill>
              </a:rPr>
              <a:t>9</a:t>
            </a:r>
          </a:p>
        </p:txBody>
      </p:sp>
    </p:spTree>
    <p:extLst>
      <p:ext uri="{BB962C8B-B14F-4D97-AF65-F5344CB8AC3E}">
        <p14:creationId xmlns:p14="http://schemas.microsoft.com/office/powerpoint/2010/main" val="3122150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descr="Figure 1.2 &#10;&#10;A Modern Marketing System"/>
          <p:cNvSpPr>
            <a:spLocks noGrp="1" noChangeArrowheads="1"/>
          </p:cNvSpPr>
          <p:nvPr>
            <p:ph type="title"/>
          </p:nvPr>
        </p:nvSpPr>
        <p:spPr>
          <a:xfrm>
            <a:off x="349624" y="192613"/>
            <a:ext cx="11466351" cy="1165597"/>
          </a:xfrm>
        </p:spPr>
        <p:txBody>
          <a:bodyPr>
            <a:noAutofit/>
          </a:bodyPr>
          <a:lstStyle/>
          <a:p>
            <a:pPr algn="ctr" eaLnBrk="1" hangingPunct="1"/>
            <a:r>
              <a:rPr lang="en-US" sz="4000" b="1" dirty="0">
                <a:solidFill>
                  <a:srgbClr val="0070C0"/>
                </a:solidFill>
                <a:latin typeface="+mn-lt"/>
              </a:rPr>
              <a:t>Understanding the Marketplace and Customer Needs</a:t>
            </a:r>
          </a:p>
        </p:txBody>
      </p:sp>
      <p:sp>
        <p:nvSpPr>
          <p:cNvPr id="7" name="TextBox 6"/>
          <p:cNvSpPr txBox="1"/>
          <p:nvPr/>
        </p:nvSpPr>
        <p:spPr>
          <a:xfrm>
            <a:off x="4025399" y="1291032"/>
            <a:ext cx="4114800" cy="584775"/>
          </a:xfrm>
          <a:prstGeom prst="rect">
            <a:avLst/>
          </a:prstGeom>
          <a:noFill/>
        </p:spPr>
        <p:txBody>
          <a:bodyPr wrap="square" rtlCol="0">
            <a:spAutoFit/>
          </a:bodyPr>
          <a:lstStyle/>
          <a:p>
            <a:pPr algn="ctr"/>
            <a:r>
              <a:rPr lang="en-US" sz="3200" b="1" dirty="0">
                <a:solidFill>
                  <a:schemeClr val="accent2"/>
                </a:solidFill>
                <a:latin typeface="Calibri" panose="020F0502020204030204" pitchFamily="34" charset="0"/>
              </a:rPr>
              <a:t>Markets</a:t>
            </a:r>
          </a:p>
        </p:txBody>
      </p:sp>
      <p:pic>
        <p:nvPicPr>
          <p:cNvPr id="2" name="Picture 1" descr="A Modern Marketing System&#10;&#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886" y="2047981"/>
            <a:ext cx="11622089" cy="4376932"/>
          </a:xfrm>
          <a:prstGeom prst="rect">
            <a:avLst/>
          </a:prstGeom>
        </p:spPr>
      </p:pic>
      <p:sp>
        <p:nvSpPr>
          <p:cNvPr id="6" name="Slide Number Placeholder 5"/>
          <p:cNvSpPr>
            <a:spLocks noGrp="1"/>
          </p:cNvSpPr>
          <p:nvPr>
            <p:ph type="sldNum" sz="quarter" idx="12"/>
          </p:nvPr>
        </p:nvSpPr>
        <p:spPr>
          <a:xfrm>
            <a:off x="11525114" y="6476525"/>
            <a:ext cx="581722" cy="365125"/>
          </a:xfrm>
        </p:spPr>
        <p:txBody>
          <a:bodyPr/>
          <a:lstStyle/>
          <a:p>
            <a:r>
              <a:rPr lang="en-US" sz="1800" b="1" dirty="0">
                <a:solidFill>
                  <a:schemeClr val="tx1"/>
                </a:solidFill>
              </a:rPr>
              <a:t>10</a:t>
            </a:r>
          </a:p>
        </p:txBody>
      </p:sp>
    </p:spTree>
    <p:extLst>
      <p:ext uri="{BB962C8B-B14F-4D97-AF65-F5344CB8AC3E}">
        <p14:creationId xmlns:p14="http://schemas.microsoft.com/office/powerpoint/2010/main" val="3521729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7285" y="7034"/>
            <a:ext cx="11690251" cy="1143000"/>
          </a:xfrm>
        </p:spPr>
        <p:txBody>
          <a:bodyPr>
            <a:noAutofit/>
          </a:bodyPr>
          <a:lstStyle/>
          <a:p>
            <a:pPr algn="ctr"/>
            <a:r>
              <a:rPr lang="en-US" sz="4000" b="1" dirty="0">
                <a:latin typeface="Calibri" panose="020F0502020204030204" pitchFamily="34" charset="0"/>
              </a:rPr>
              <a:t>Marketing:</a:t>
            </a:r>
            <a:r>
              <a:rPr lang="en-US" sz="4000" dirty="0">
                <a:latin typeface="Calibri" panose="020F0502020204030204" pitchFamily="34" charset="0"/>
              </a:rPr>
              <a:t> Introduction</a:t>
            </a:r>
            <a:endParaRPr lang="en-US" sz="4000" b="1" dirty="0">
              <a:latin typeface="Calibri" panose="020F0502020204030204" pitchFamily="34" charset="0"/>
            </a:endParaRPr>
          </a:p>
        </p:txBody>
      </p:sp>
      <p:sp>
        <p:nvSpPr>
          <p:cNvPr id="16386" name="Text Placeholder 8"/>
          <p:cNvSpPr>
            <a:spLocks noGrp="1"/>
          </p:cNvSpPr>
          <p:nvPr>
            <p:ph type="body" sz="quarter" idx="13"/>
          </p:nvPr>
        </p:nvSpPr>
        <p:spPr>
          <a:xfrm>
            <a:off x="1219201" y="958509"/>
            <a:ext cx="9550400" cy="635950"/>
          </a:xfrm>
        </p:spPr>
        <p:txBody>
          <a:bodyPr>
            <a:normAutofit/>
          </a:bodyPr>
          <a:lstStyle/>
          <a:p>
            <a:r>
              <a:rPr lang="en-US" sz="3600" dirty="0">
                <a:solidFill>
                  <a:schemeClr val="tx1"/>
                </a:solidFill>
              </a:rPr>
              <a:t>Learning Objective 3</a:t>
            </a:r>
          </a:p>
        </p:txBody>
      </p:sp>
      <p:sp>
        <p:nvSpPr>
          <p:cNvPr id="16385" name="Rectangle 3"/>
          <p:cNvSpPr>
            <a:spLocks noGrp="1" noChangeArrowheads="1"/>
          </p:cNvSpPr>
          <p:nvPr>
            <p:ph idx="1"/>
          </p:nvPr>
        </p:nvSpPr>
        <p:spPr>
          <a:xfrm>
            <a:off x="653561" y="2189037"/>
            <a:ext cx="10961077" cy="3517853"/>
          </a:xfrm>
        </p:spPr>
        <p:txBody>
          <a:bodyPr>
            <a:noAutofit/>
          </a:bodyPr>
          <a:lstStyle/>
          <a:p>
            <a:r>
              <a:rPr lang="en-US" sz="3200" b="1" dirty="0">
                <a:latin typeface="Calibri" panose="020F0502020204030204" pitchFamily="34" charset="0"/>
              </a:rPr>
              <a:t>Identify the key elements of a customer-driven marketing strategy and discuss the marketing management orientations that guide marketing strategy.</a:t>
            </a:r>
          </a:p>
          <a:p>
            <a:pPr marL="0" indent="0">
              <a:lnSpc>
                <a:spcPct val="90000"/>
              </a:lnSpc>
              <a:buNone/>
            </a:pPr>
            <a:endParaRPr lang="en-US" sz="3200" b="1" dirty="0">
              <a:latin typeface="Calibri" panose="020F0502020204030204" pitchFamily="34" charset="0"/>
            </a:endParaRPr>
          </a:p>
          <a:p>
            <a:pPr marL="0" indent="0">
              <a:lnSpc>
                <a:spcPct val="90000"/>
              </a:lnSpc>
              <a:buNone/>
            </a:pPr>
            <a:r>
              <a:rPr lang="en-US" sz="3200" b="1" dirty="0">
                <a:latin typeface="Calibri" panose="020F0502020204030204" pitchFamily="34" charset="0"/>
              </a:rPr>
              <a:t>	</a:t>
            </a:r>
            <a:r>
              <a:rPr lang="en-US" sz="3200" b="1" dirty="0">
                <a:solidFill>
                  <a:srgbClr val="0070C0"/>
                </a:solidFill>
                <a:latin typeface="Calibri" panose="020F0502020204030204" pitchFamily="34" charset="0"/>
              </a:rPr>
              <a:t>Designing a Customer Value-Driven Marketing Strategy</a:t>
            </a:r>
          </a:p>
          <a:p>
            <a:pPr marL="0" indent="0">
              <a:lnSpc>
                <a:spcPct val="90000"/>
              </a:lnSpc>
              <a:buNone/>
            </a:pPr>
            <a:r>
              <a:rPr lang="en-US" sz="3200" b="1" dirty="0">
                <a:solidFill>
                  <a:srgbClr val="0070C0"/>
                </a:solidFill>
                <a:latin typeface="Calibri" panose="020F0502020204030204" pitchFamily="34" charset="0"/>
              </a:rPr>
              <a:t>	Preparing an Integrated Marketing Plan and Program</a:t>
            </a:r>
          </a:p>
        </p:txBody>
      </p:sp>
      <p:sp>
        <p:nvSpPr>
          <p:cNvPr id="2" name="TextBox 1"/>
          <p:cNvSpPr txBox="1"/>
          <p:nvPr/>
        </p:nvSpPr>
        <p:spPr>
          <a:xfrm>
            <a:off x="11024381" y="6307646"/>
            <a:ext cx="1167619" cy="369332"/>
          </a:xfrm>
          <a:prstGeom prst="rect">
            <a:avLst/>
          </a:prstGeom>
          <a:noFill/>
        </p:spPr>
        <p:txBody>
          <a:bodyPr wrap="square" rtlCol="0">
            <a:spAutoFit/>
          </a:bodyPr>
          <a:lstStyle/>
          <a:p>
            <a:pPr algn="r"/>
            <a:r>
              <a:rPr lang="en-US" b="1" dirty="0"/>
              <a:t>11</a:t>
            </a:r>
            <a:endParaRPr lang="en-US" sz="1200" b="1" dirty="0"/>
          </a:p>
        </p:txBody>
      </p:sp>
    </p:spTree>
    <p:extLst>
      <p:ext uri="{BB962C8B-B14F-4D97-AF65-F5344CB8AC3E}">
        <p14:creationId xmlns:p14="http://schemas.microsoft.com/office/powerpoint/2010/main" val="41990729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8783" y="365125"/>
            <a:ext cx="11954434" cy="777875"/>
          </a:xfrm>
        </p:spPr>
        <p:txBody>
          <a:bodyPr>
            <a:normAutofit/>
          </a:bodyPr>
          <a:lstStyle/>
          <a:p>
            <a:pPr algn="ctr" eaLnBrk="1" hangingPunct="1"/>
            <a:r>
              <a:rPr lang="en-US" sz="4000" b="1" dirty="0">
                <a:solidFill>
                  <a:srgbClr val="0070C0"/>
                </a:solidFill>
                <a:latin typeface="+mn-lt"/>
              </a:rPr>
              <a:t>Designing a Customer Value-Driven Marketing Strategy</a:t>
            </a:r>
          </a:p>
        </p:txBody>
      </p:sp>
      <p:sp>
        <p:nvSpPr>
          <p:cNvPr id="4" name="TextBox 3"/>
          <p:cNvSpPr txBox="1"/>
          <p:nvPr/>
        </p:nvSpPr>
        <p:spPr>
          <a:xfrm>
            <a:off x="3261360" y="1322388"/>
            <a:ext cx="5669280" cy="584775"/>
          </a:xfrm>
          <a:prstGeom prst="rect">
            <a:avLst/>
          </a:prstGeom>
          <a:noFill/>
        </p:spPr>
        <p:txBody>
          <a:bodyPr wrap="square" rtlCol="0">
            <a:spAutoFit/>
          </a:bodyPr>
          <a:lstStyle/>
          <a:p>
            <a:pPr algn="ctr"/>
            <a:r>
              <a:rPr lang="en-US" sz="3200" b="1" dirty="0">
                <a:solidFill>
                  <a:schemeClr val="accent2"/>
                </a:solidFill>
                <a:latin typeface="Calibri" panose="020F0502020204030204" pitchFamily="34" charset="0"/>
              </a:rPr>
              <a:t>Selecting Customers to Serve</a:t>
            </a:r>
          </a:p>
        </p:txBody>
      </p:sp>
      <p:sp>
        <p:nvSpPr>
          <p:cNvPr id="32769" name="Rectangle 3"/>
          <p:cNvSpPr>
            <a:spLocks noGrp="1" noChangeArrowheads="1"/>
          </p:cNvSpPr>
          <p:nvPr>
            <p:ph idx="1"/>
          </p:nvPr>
        </p:nvSpPr>
        <p:spPr>
          <a:xfrm>
            <a:off x="838200" y="2451294"/>
            <a:ext cx="10515600" cy="3430271"/>
          </a:xfrm>
        </p:spPr>
        <p:txBody>
          <a:bodyPr>
            <a:normAutofit lnSpcReduction="10000"/>
          </a:bodyPr>
          <a:lstStyle/>
          <a:p>
            <a:pPr eaLnBrk="1" hangingPunct="1"/>
            <a:endParaRPr lang="en-US" dirty="0"/>
          </a:p>
          <a:p>
            <a:pPr eaLnBrk="1" hangingPunct="1">
              <a:buFontTx/>
              <a:buNone/>
            </a:pPr>
            <a:r>
              <a:rPr lang="en-US" sz="3200" b="1" dirty="0"/>
              <a:t>Marketing management </a:t>
            </a:r>
            <a:r>
              <a:rPr lang="en-US" sz="3200" dirty="0"/>
              <a:t>is the art and science of choosing target markets and building profitable relationships with them.</a:t>
            </a:r>
          </a:p>
          <a:p>
            <a:pPr eaLnBrk="1" hangingPunct="1">
              <a:buFontTx/>
              <a:buNone/>
            </a:pPr>
            <a:endParaRPr lang="en-US" sz="3200" dirty="0"/>
          </a:p>
          <a:p>
            <a:pPr lvl="1" eaLnBrk="1" hangingPunct="1"/>
            <a:r>
              <a:rPr lang="en-US" sz="3200" dirty="0"/>
              <a:t>What customers will we serve?</a:t>
            </a:r>
          </a:p>
          <a:p>
            <a:pPr lvl="1" eaLnBrk="1" hangingPunct="1"/>
            <a:r>
              <a:rPr lang="en-US" sz="3200" dirty="0"/>
              <a:t>How can we best serve these customers?</a:t>
            </a:r>
          </a:p>
          <a:p>
            <a:pPr marL="457200" lvl="1" indent="0" eaLnBrk="1" hangingPunct="1">
              <a:buNone/>
            </a:pPr>
            <a:endParaRPr lang="en-US" dirty="0"/>
          </a:p>
          <a:p>
            <a:pPr lvl="1" eaLnBrk="1" hangingPunct="1"/>
            <a:endParaRPr lang="en-US" dirty="0"/>
          </a:p>
        </p:txBody>
      </p:sp>
      <p:sp>
        <p:nvSpPr>
          <p:cNvPr id="6" name="Slide Number Placeholder 5"/>
          <p:cNvSpPr>
            <a:spLocks noGrp="1"/>
          </p:cNvSpPr>
          <p:nvPr>
            <p:ph type="sldNum" sz="quarter" idx="12"/>
          </p:nvPr>
        </p:nvSpPr>
        <p:spPr>
          <a:xfrm>
            <a:off x="9248553" y="6356350"/>
            <a:ext cx="2743200" cy="365125"/>
          </a:xfrm>
        </p:spPr>
        <p:txBody>
          <a:bodyPr/>
          <a:lstStyle/>
          <a:p>
            <a:r>
              <a:rPr lang="en-US" sz="1800" b="1" dirty="0">
                <a:solidFill>
                  <a:schemeClr val="tx1"/>
                </a:solidFill>
              </a:rPr>
              <a:t>12</a:t>
            </a:r>
          </a:p>
        </p:txBody>
      </p:sp>
    </p:spTree>
    <p:extLst>
      <p:ext uri="{BB962C8B-B14F-4D97-AF65-F5344CB8AC3E}">
        <p14:creationId xmlns:p14="http://schemas.microsoft.com/office/powerpoint/2010/main" val="20762807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1535" y="212773"/>
            <a:ext cx="11828929" cy="782310"/>
          </a:xfrm>
        </p:spPr>
        <p:txBody>
          <a:bodyPr>
            <a:normAutofit/>
          </a:bodyPr>
          <a:lstStyle/>
          <a:p>
            <a:pPr algn="ctr" eaLnBrk="1" hangingPunct="1"/>
            <a:r>
              <a:rPr lang="en-US" sz="4000" b="1" dirty="0">
                <a:solidFill>
                  <a:srgbClr val="0070C0"/>
                </a:solidFill>
                <a:latin typeface="+mn-lt"/>
              </a:rPr>
              <a:t>Designing a Customer Value-Driven Marketing Strategy</a:t>
            </a:r>
          </a:p>
        </p:txBody>
      </p:sp>
      <p:sp>
        <p:nvSpPr>
          <p:cNvPr id="4" name="TextBox 3"/>
          <p:cNvSpPr txBox="1"/>
          <p:nvPr/>
        </p:nvSpPr>
        <p:spPr>
          <a:xfrm>
            <a:off x="3261359" y="1174471"/>
            <a:ext cx="5669280" cy="584775"/>
          </a:xfrm>
          <a:prstGeom prst="rect">
            <a:avLst/>
          </a:prstGeom>
          <a:noFill/>
        </p:spPr>
        <p:txBody>
          <a:bodyPr wrap="square" rtlCol="0">
            <a:spAutoFit/>
          </a:bodyPr>
          <a:lstStyle/>
          <a:p>
            <a:pPr algn="ctr"/>
            <a:r>
              <a:rPr lang="en-US" sz="3200" b="1" dirty="0">
                <a:solidFill>
                  <a:schemeClr val="accent2"/>
                </a:solidFill>
                <a:latin typeface="Calibri" panose="020F0502020204030204" pitchFamily="34" charset="0"/>
              </a:rPr>
              <a:t>Selecting Customers to Serve</a:t>
            </a:r>
          </a:p>
        </p:txBody>
      </p:sp>
      <p:sp>
        <p:nvSpPr>
          <p:cNvPr id="32769" name="Rectangle 3"/>
          <p:cNvSpPr>
            <a:spLocks noGrp="1" noChangeArrowheads="1"/>
          </p:cNvSpPr>
          <p:nvPr>
            <p:ph idx="1"/>
          </p:nvPr>
        </p:nvSpPr>
        <p:spPr>
          <a:xfrm>
            <a:off x="573741" y="2432356"/>
            <a:ext cx="10972800" cy="3250883"/>
          </a:xfrm>
        </p:spPr>
        <p:txBody>
          <a:bodyPr/>
          <a:lstStyle/>
          <a:p>
            <a:pPr eaLnBrk="1" hangingPunct="1"/>
            <a:endParaRPr lang="en-US" dirty="0"/>
          </a:p>
          <a:p>
            <a:pPr>
              <a:buNone/>
            </a:pPr>
            <a:r>
              <a:rPr lang="en-US" sz="3200" b="1" dirty="0"/>
              <a:t>Market segmentation </a:t>
            </a:r>
            <a:r>
              <a:rPr lang="en-US" sz="3200" dirty="0"/>
              <a:t>refers to dividing the markets into segments of customers.</a:t>
            </a:r>
          </a:p>
          <a:p>
            <a:pPr>
              <a:buNone/>
            </a:pPr>
            <a:endParaRPr lang="en-US" sz="3200" dirty="0"/>
          </a:p>
          <a:p>
            <a:pPr>
              <a:buNone/>
            </a:pPr>
            <a:r>
              <a:rPr lang="en-US" sz="3200" b="1" dirty="0"/>
              <a:t>Target marketing </a:t>
            </a:r>
            <a:r>
              <a:rPr lang="en-US" sz="3200" dirty="0"/>
              <a:t>refers to which segments to go after.</a:t>
            </a:r>
          </a:p>
          <a:p>
            <a:pPr marL="457200" lvl="1" indent="0" eaLnBrk="1" hangingPunct="1">
              <a:buNone/>
            </a:pPr>
            <a:endParaRPr lang="en-US" dirty="0"/>
          </a:p>
          <a:p>
            <a:pPr lvl="1" eaLnBrk="1" hangingPunct="1"/>
            <a:endParaRPr lang="en-US" dirty="0"/>
          </a:p>
        </p:txBody>
      </p:sp>
      <p:sp>
        <p:nvSpPr>
          <p:cNvPr id="6" name="Slide Number Placeholder 5"/>
          <p:cNvSpPr>
            <a:spLocks noGrp="1"/>
          </p:cNvSpPr>
          <p:nvPr>
            <p:ph type="sldNum" sz="quarter" idx="12"/>
          </p:nvPr>
        </p:nvSpPr>
        <p:spPr>
          <a:xfrm>
            <a:off x="9174126" y="6356349"/>
            <a:ext cx="2743200" cy="365125"/>
          </a:xfrm>
        </p:spPr>
        <p:txBody>
          <a:bodyPr/>
          <a:lstStyle/>
          <a:p>
            <a:r>
              <a:rPr lang="en-US" sz="1800" b="1" dirty="0">
                <a:solidFill>
                  <a:schemeClr val="tx1"/>
                </a:solidFill>
              </a:rPr>
              <a:t>13</a:t>
            </a:r>
          </a:p>
        </p:txBody>
      </p:sp>
    </p:spTree>
    <p:extLst>
      <p:ext uri="{BB962C8B-B14F-4D97-AF65-F5344CB8AC3E}">
        <p14:creationId xmlns:p14="http://schemas.microsoft.com/office/powerpoint/2010/main" val="37798955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88259" y="182662"/>
            <a:ext cx="11815481" cy="726233"/>
          </a:xfrm>
        </p:spPr>
        <p:txBody>
          <a:bodyPr>
            <a:noAutofit/>
          </a:bodyPr>
          <a:lstStyle/>
          <a:p>
            <a:pPr algn="ctr" eaLnBrk="1" hangingPunct="1"/>
            <a:r>
              <a:rPr lang="en-US" sz="4000" b="1" dirty="0">
                <a:solidFill>
                  <a:srgbClr val="0070C0"/>
                </a:solidFill>
                <a:latin typeface="+mn-lt"/>
              </a:rPr>
              <a:t>Designing a Customer Value-Driven Marketing Strategy</a:t>
            </a:r>
          </a:p>
        </p:txBody>
      </p:sp>
      <p:sp>
        <p:nvSpPr>
          <p:cNvPr id="36865" name="Rectangle 3"/>
          <p:cNvSpPr>
            <a:spLocks noGrp="1" noChangeArrowheads="1"/>
          </p:cNvSpPr>
          <p:nvPr>
            <p:ph type="body" sz="quarter" idx="13"/>
          </p:nvPr>
        </p:nvSpPr>
        <p:spPr>
          <a:xfrm>
            <a:off x="2514599" y="1092096"/>
            <a:ext cx="7162800" cy="610721"/>
          </a:xfrm>
        </p:spPr>
        <p:txBody>
          <a:bodyPr>
            <a:noAutofit/>
          </a:bodyPr>
          <a:lstStyle/>
          <a:p>
            <a:pPr eaLnBrk="1" hangingPunct="1"/>
            <a:r>
              <a:rPr lang="en-US" sz="3200" dirty="0">
                <a:solidFill>
                  <a:schemeClr val="accent2"/>
                </a:solidFill>
                <a:latin typeface="Calibri" panose="020F0502020204030204" pitchFamily="34" charset="0"/>
              </a:rPr>
              <a:t>Choosing a Value Proposition</a:t>
            </a:r>
          </a:p>
          <a:p>
            <a:pPr eaLnBrk="1" hangingPunct="1"/>
            <a:endParaRPr lang="en-US" dirty="0">
              <a:hlinkMouseOver r:id="rId3"/>
            </a:endParaRPr>
          </a:p>
        </p:txBody>
      </p:sp>
      <p:sp>
        <p:nvSpPr>
          <p:cNvPr id="36867" name="Content Placeholder 4"/>
          <p:cNvSpPr txBox="1">
            <a:spLocks/>
          </p:cNvSpPr>
          <p:nvPr/>
        </p:nvSpPr>
        <p:spPr bwMode="auto">
          <a:xfrm>
            <a:off x="974280" y="2243588"/>
            <a:ext cx="3654287" cy="3458299"/>
          </a:xfrm>
          <a:prstGeom prst="rect">
            <a:avLst/>
          </a:prstGeom>
          <a:noFill/>
          <a:ln w="9525">
            <a:noFill/>
            <a:miter lim="800000"/>
            <a:headEnd/>
            <a:tailEnd/>
          </a:ln>
        </p:spPr>
        <p:txBody>
          <a:bodyPr/>
          <a:lstStyle/>
          <a:p>
            <a:pPr marL="231775" indent="-231775"/>
            <a:r>
              <a:rPr lang="en-US" sz="3200" dirty="0">
                <a:cs typeface="ヒラギノ角ゴ Pro W3"/>
              </a:rPr>
              <a:t>A brand’s </a:t>
            </a:r>
            <a:r>
              <a:rPr lang="en-US" sz="3200" b="1" dirty="0">
                <a:cs typeface="ヒラギノ角ゴ Pro W3"/>
              </a:rPr>
              <a:t>value proposition </a:t>
            </a:r>
            <a:r>
              <a:rPr lang="en-US" sz="3200" dirty="0">
                <a:cs typeface="ヒラギノ角ゴ Pro W3"/>
              </a:rPr>
              <a:t>is the set of benefits or values it promises to deliver to customers to satisfy their needs.</a:t>
            </a:r>
          </a:p>
        </p:txBody>
      </p:sp>
      <p:sp>
        <p:nvSpPr>
          <p:cNvPr id="3" name="TextBox 2"/>
          <p:cNvSpPr txBox="1"/>
          <p:nvPr/>
        </p:nvSpPr>
        <p:spPr>
          <a:xfrm>
            <a:off x="10478568" y="6368535"/>
            <a:ext cx="1525172" cy="369332"/>
          </a:xfrm>
          <a:prstGeom prst="rect">
            <a:avLst/>
          </a:prstGeom>
          <a:noFill/>
        </p:spPr>
        <p:txBody>
          <a:bodyPr wrap="square" rtlCol="0">
            <a:spAutoFit/>
          </a:bodyPr>
          <a:lstStyle/>
          <a:p>
            <a:pPr algn="r"/>
            <a:r>
              <a:rPr lang="en-US" b="1" dirty="0"/>
              <a:t>14</a:t>
            </a:r>
          </a:p>
        </p:txBody>
      </p:sp>
    </p:spTree>
    <p:extLst>
      <p:ext uri="{BB962C8B-B14F-4D97-AF65-F5344CB8AC3E}">
        <p14:creationId xmlns:p14="http://schemas.microsoft.com/office/powerpoint/2010/main" val="37011458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19635" y="228600"/>
            <a:ext cx="11752729" cy="739588"/>
          </a:xfrm>
        </p:spPr>
        <p:txBody>
          <a:bodyPr>
            <a:noAutofit/>
          </a:bodyPr>
          <a:lstStyle/>
          <a:p>
            <a:pPr algn="ctr" eaLnBrk="1" hangingPunct="1"/>
            <a:r>
              <a:rPr lang="en-US" sz="4000" b="1" dirty="0">
                <a:solidFill>
                  <a:srgbClr val="0070C0"/>
                </a:solidFill>
                <a:latin typeface="+mn-lt"/>
              </a:rPr>
              <a:t>Designing a Customer Value-Driven Marketing Strategy</a:t>
            </a:r>
          </a:p>
        </p:txBody>
      </p:sp>
      <p:sp>
        <p:nvSpPr>
          <p:cNvPr id="38914" name="Text Placeholder 5" descr="Production"/>
          <p:cNvSpPr>
            <a:spLocks noGrp="1"/>
          </p:cNvSpPr>
          <p:nvPr>
            <p:ph type="body" sz="quarter" idx="13"/>
          </p:nvPr>
        </p:nvSpPr>
        <p:spPr>
          <a:xfrm>
            <a:off x="1828800" y="1075765"/>
            <a:ext cx="8534400" cy="551329"/>
          </a:xfrm>
        </p:spPr>
        <p:txBody>
          <a:bodyPr>
            <a:normAutofit/>
          </a:bodyPr>
          <a:lstStyle/>
          <a:p>
            <a:r>
              <a:rPr lang="en-US" sz="3200" dirty="0">
                <a:solidFill>
                  <a:schemeClr val="accent2"/>
                </a:solidFill>
              </a:rPr>
              <a:t>Marketing Management Orientations</a:t>
            </a:r>
          </a:p>
          <a:p>
            <a:endParaRPr lang="en-US" dirty="0">
              <a:solidFill>
                <a:schemeClr val="accent2"/>
              </a:solidFill>
            </a:endParaRPr>
          </a:p>
        </p:txBody>
      </p:sp>
      <p:graphicFrame>
        <p:nvGraphicFramePr>
          <p:cNvPr id="7" name="Content Placeholder 6" descr="Production, Product, Selling,Marketing and Societal Marketing Concepts"/>
          <p:cNvGraphicFramePr>
            <a:graphicFrameLocks noGrp="1"/>
          </p:cNvGraphicFramePr>
          <p:nvPr>
            <p:ph idx="1"/>
            <p:extLst>
              <p:ext uri="{D42A27DB-BD31-4B8C-83A1-F6EECF244321}">
                <p14:modId xmlns:p14="http://schemas.microsoft.com/office/powerpoint/2010/main" val="2764292829"/>
              </p:ext>
            </p:extLst>
          </p:nvPr>
        </p:nvGraphicFramePr>
        <p:xfrm>
          <a:off x="219635" y="2231595"/>
          <a:ext cx="11752729" cy="388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0927011" y="6364052"/>
            <a:ext cx="664768" cy="369332"/>
          </a:xfrm>
          <a:prstGeom prst="rect">
            <a:avLst/>
          </a:prstGeom>
          <a:noFill/>
        </p:spPr>
        <p:txBody>
          <a:bodyPr wrap="square" rtlCol="0">
            <a:spAutoFit/>
          </a:bodyPr>
          <a:lstStyle/>
          <a:p>
            <a:pPr algn="r"/>
            <a:r>
              <a:rPr lang="en-US" b="1" dirty="0"/>
              <a:t>15</a:t>
            </a:r>
          </a:p>
        </p:txBody>
      </p:sp>
    </p:spTree>
    <p:extLst>
      <p:ext uri="{BB962C8B-B14F-4D97-AF65-F5344CB8AC3E}">
        <p14:creationId xmlns:p14="http://schemas.microsoft.com/office/powerpoint/2010/main" val="27369036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612902" y="1"/>
            <a:ext cx="10996246" cy="6504316"/>
          </a:xfrm>
        </p:spPr>
        <p:txBody>
          <a:bodyPr>
            <a:normAutofit fontScale="92500" lnSpcReduction="10000"/>
          </a:bodyPr>
          <a:lstStyle/>
          <a:p>
            <a:pPr>
              <a:buFontTx/>
              <a:buNone/>
            </a:pPr>
            <a:endParaRPr lang="en-US" b="1" dirty="0"/>
          </a:p>
          <a:p>
            <a:pPr>
              <a:buFontTx/>
              <a:buNone/>
            </a:pPr>
            <a:r>
              <a:rPr lang="en-US" sz="3200" b="1" dirty="0"/>
              <a:t>Production concept:  </a:t>
            </a:r>
          </a:p>
          <a:p>
            <a:pPr>
              <a:buFontTx/>
              <a:buNone/>
            </a:pPr>
            <a:r>
              <a:rPr lang="en-US" sz="3200" dirty="0"/>
              <a:t>Consumers will favor products that are available and highly affordable.</a:t>
            </a:r>
          </a:p>
          <a:p>
            <a:pPr>
              <a:buFontTx/>
              <a:buNone/>
            </a:pPr>
            <a:endParaRPr lang="en-US" sz="3200" dirty="0"/>
          </a:p>
          <a:p>
            <a:pPr>
              <a:buNone/>
            </a:pPr>
            <a:r>
              <a:rPr lang="en-US" sz="3200" b="1" dirty="0"/>
              <a:t>Product concept:</a:t>
            </a:r>
          </a:p>
          <a:p>
            <a:pPr>
              <a:buNone/>
            </a:pPr>
            <a:r>
              <a:rPr lang="en-US" sz="3200" dirty="0"/>
              <a:t>Consumers favor products that offer the most quality, performance, and features.</a:t>
            </a:r>
          </a:p>
          <a:p>
            <a:pPr>
              <a:buNone/>
            </a:pPr>
            <a:endParaRPr lang="en-US" sz="3200" dirty="0"/>
          </a:p>
          <a:p>
            <a:pPr>
              <a:buNone/>
            </a:pPr>
            <a:r>
              <a:rPr lang="en-US" sz="3200" dirty="0"/>
              <a:t>The focus is on continuous product improvements.</a:t>
            </a:r>
          </a:p>
          <a:p>
            <a:pPr>
              <a:buNone/>
            </a:pPr>
            <a:r>
              <a:rPr lang="en-US" sz="3200" b="1" dirty="0"/>
              <a:t>Selling concept: </a:t>
            </a:r>
          </a:p>
          <a:p>
            <a:pPr>
              <a:buNone/>
            </a:pPr>
            <a:r>
              <a:rPr lang="en-US" sz="3200" dirty="0"/>
              <a:t>Consumers will not buy enough of the firm’s products unless the firm undertakes a large-scale selling and promotion effort.</a:t>
            </a:r>
          </a:p>
          <a:p>
            <a:pPr>
              <a:buNone/>
            </a:pPr>
            <a:endParaRPr lang="en-US" sz="3200" dirty="0"/>
          </a:p>
          <a:p>
            <a:pPr>
              <a:buFontTx/>
              <a:buNone/>
            </a:pPr>
            <a:endParaRPr lang="en-US" sz="3200" dirty="0"/>
          </a:p>
          <a:p>
            <a:pPr marL="0" indent="0">
              <a:buNone/>
            </a:pPr>
            <a:endParaRPr lang="en-US" dirty="0"/>
          </a:p>
        </p:txBody>
      </p:sp>
      <p:sp>
        <p:nvSpPr>
          <p:cNvPr id="3" name="TextBox 2"/>
          <p:cNvSpPr txBox="1"/>
          <p:nvPr/>
        </p:nvSpPr>
        <p:spPr>
          <a:xfrm>
            <a:off x="11144944" y="6315462"/>
            <a:ext cx="901505" cy="369332"/>
          </a:xfrm>
          <a:prstGeom prst="rect">
            <a:avLst/>
          </a:prstGeom>
          <a:noFill/>
        </p:spPr>
        <p:txBody>
          <a:bodyPr wrap="square" rtlCol="0">
            <a:spAutoFit/>
          </a:bodyPr>
          <a:lstStyle/>
          <a:p>
            <a:pPr algn="r"/>
            <a:r>
              <a:rPr lang="en-US" dirty="0"/>
              <a:t>16</a:t>
            </a:r>
          </a:p>
        </p:txBody>
      </p:sp>
    </p:spTree>
    <p:extLst>
      <p:ext uri="{BB962C8B-B14F-4D97-AF65-F5344CB8AC3E}">
        <p14:creationId xmlns:p14="http://schemas.microsoft.com/office/powerpoint/2010/main" val="25036955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612902" y="1"/>
            <a:ext cx="10996246" cy="6504316"/>
          </a:xfrm>
        </p:spPr>
        <p:txBody>
          <a:bodyPr>
            <a:normAutofit/>
          </a:bodyPr>
          <a:lstStyle/>
          <a:p>
            <a:pPr>
              <a:buFontTx/>
              <a:buNone/>
            </a:pPr>
            <a:endParaRPr lang="en-US" b="1" dirty="0"/>
          </a:p>
          <a:p>
            <a:pPr marL="342900" indent="-342900">
              <a:spcBef>
                <a:spcPct val="20000"/>
              </a:spcBef>
            </a:pPr>
            <a:r>
              <a:rPr lang="en-US" sz="3200" b="1" dirty="0">
                <a:cs typeface="Calibri"/>
              </a:rPr>
              <a:t>Marketing concept:</a:t>
            </a:r>
          </a:p>
          <a:p>
            <a:pPr marL="342900" indent="-342900">
              <a:spcBef>
                <a:spcPct val="20000"/>
              </a:spcBef>
            </a:pPr>
            <a:r>
              <a:rPr lang="en-US" sz="3200" b="1" dirty="0">
                <a:cs typeface="Calibri"/>
              </a:rPr>
              <a:t> </a:t>
            </a:r>
            <a:r>
              <a:rPr lang="en-US" sz="3200" dirty="0">
                <a:cs typeface="Calibri"/>
              </a:rPr>
              <a:t>Know the needs and wants of the target markets and deliver the desired satisfactions better than competitors.</a:t>
            </a:r>
          </a:p>
          <a:p>
            <a:pPr marL="342900" indent="-342900">
              <a:spcBef>
                <a:spcPct val="20000"/>
              </a:spcBef>
            </a:pPr>
            <a:endParaRPr lang="en-US" sz="3200" dirty="0">
              <a:cs typeface="Calibri"/>
            </a:endParaRPr>
          </a:p>
          <a:p>
            <a:r>
              <a:rPr lang="en-US" sz="3200" b="1" dirty="0">
                <a:cs typeface="ヒラギノ角ゴ Pro W3"/>
              </a:rPr>
              <a:t>Societal marketing: </a:t>
            </a:r>
          </a:p>
          <a:p>
            <a:pPr marL="231775" indent="-231775"/>
            <a:r>
              <a:rPr lang="en-US" sz="3200" dirty="0">
                <a:cs typeface="ヒラギノ角ゴ Pro W3"/>
              </a:rPr>
              <a:t>The company’s marketing decisions should consider consumers’ wants, the company’s requirements,  consumers’ long-run interests, and society’s long-run interests.</a:t>
            </a:r>
          </a:p>
          <a:p>
            <a:pPr marL="342900" indent="-342900">
              <a:spcBef>
                <a:spcPct val="20000"/>
              </a:spcBef>
            </a:pPr>
            <a:endParaRPr lang="en-US" sz="3200" dirty="0">
              <a:cs typeface="Calibri"/>
            </a:endParaRPr>
          </a:p>
          <a:p>
            <a:pPr>
              <a:buNone/>
            </a:pPr>
            <a:endParaRPr lang="en-US" sz="3200" dirty="0"/>
          </a:p>
          <a:p>
            <a:pPr>
              <a:buFontTx/>
              <a:buNone/>
            </a:pPr>
            <a:endParaRPr lang="en-US" sz="3200" dirty="0"/>
          </a:p>
          <a:p>
            <a:pPr marL="0" indent="0">
              <a:buNone/>
            </a:pPr>
            <a:endParaRPr lang="en-US" dirty="0"/>
          </a:p>
        </p:txBody>
      </p:sp>
      <p:sp>
        <p:nvSpPr>
          <p:cNvPr id="3" name="TextBox 2"/>
          <p:cNvSpPr txBox="1"/>
          <p:nvPr/>
        </p:nvSpPr>
        <p:spPr>
          <a:xfrm>
            <a:off x="11144944" y="6315462"/>
            <a:ext cx="901505" cy="369332"/>
          </a:xfrm>
          <a:prstGeom prst="rect">
            <a:avLst/>
          </a:prstGeom>
          <a:noFill/>
        </p:spPr>
        <p:txBody>
          <a:bodyPr wrap="square" rtlCol="0">
            <a:spAutoFit/>
          </a:bodyPr>
          <a:lstStyle/>
          <a:p>
            <a:pPr algn="r"/>
            <a:r>
              <a:rPr lang="en-US" b="1" dirty="0"/>
              <a:t>17</a:t>
            </a:r>
          </a:p>
        </p:txBody>
      </p:sp>
    </p:spTree>
    <p:extLst>
      <p:ext uri="{BB962C8B-B14F-4D97-AF65-F5344CB8AC3E}">
        <p14:creationId xmlns:p14="http://schemas.microsoft.com/office/powerpoint/2010/main" val="38269804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6478" y="-67235"/>
            <a:ext cx="11959043" cy="766482"/>
          </a:xfrm>
        </p:spPr>
        <p:txBody>
          <a:bodyPr>
            <a:noAutofit/>
          </a:bodyPr>
          <a:lstStyle/>
          <a:p>
            <a:pPr algn="ctr" eaLnBrk="1" hangingPunct="1"/>
            <a:r>
              <a:rPr lang="en-US" sz="4000" b="1" dirty="0">
                <a:solidFill>
                  <a:srgbClr val="0070C0"/>
                </a:solidFill>
                <a:latin typeface="+mn-lt"/>
              </a:rPr>
              <a:t>Designing a Customer Value-Driven Marketing Strategy</a:t>
            </a:r>
          </a:p>
        </p:txBody>
      </p:sp>
      <p:sp>
        <p:nvSpPr>
          <p:cNvPr id="38914" name="Text Placeholder 5"/>
          <p:cNvSpPr>
            <a:spLocks noGrp="1"/>
          </p:cNvSpPr>
          <p:nvPr>
            <p:ph type="body" sz="quarter" idx="13"/>
          </p:nvPr>
        </p:nvSpPr>
        <p:spPr>
          <a:xfrm>
            <a:off x="1990165" y="699247"/>
            <a:ext cx="8534400" cy="484094"/>
          </a:xfrm>
        </p:spPr>
        <p:txBody>
          <a:bodyPr>
            <a:normAutofit lnSpcReduction="10000"/>
          </a:bodyPr>
          <a:lstStyle/>
          <a:p>
            <a:r>
              <a:rPr lang="en-US" sz="3200" dirty="0">
                <a:solidFill>
                  <a:schemeClr val="accent2"/>
                </a:solidFill>
              </a:rPr>
              <a:t>Marketing Management Orientations</a:t>
            </a:r>
          </a:p>
          <a:p>
            <a:endParaRPr lang="en-US" dirty="0"/>
          </a:p>
        </p:txBody>
      </p:sp>
      <p:pic>
        <p:nvPicPr>
          <p:cNvPr id="6" name="Content Placeholder 5" descr="Selling and Marketing Concepts Contrasted"/>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58145" y="2286714"/>
            <a:ext cx="12075710" cy="3530959"/>
          </a:xfrm>
          <a:prstGeom prst="rect">
            <a:avLst/>
          </a:prstGeom>
        </p:spPr>
      </p:pic>
      <p:sp>
        <p:nvSpPr>
          <p:cNvPr id="3" name="TextBox 2"/>
          <p:cNvSpPr txBox="1"/>
          <p:nvPr/>
        </p:nvSpPr>
        <p:spPr>
          <a:xfrm>
            <a:off x="11410753" y="6478073"/>
            <a:ext cx="664768" cy="369332"/>
          </a:xfrm>
          <a:prstGeom prst="rect">
            <a:avLst/>
          </a:prstGeom>
          <a:noFill/>
        </p:spPr>
        <p:txBody>
          <a:bodyPr wrap="square" rtlCol="0">
            <a:spAutoFit/>
          </a:bodyPr>
          <a:lstStyle/>
          <a:p>
            <a:pPr algn="r"/>
            <a:r>
              <a:rPr lang="en-US" b="1" dirty="0"/>
              <a:t>18</a:t>
            </a:r>
          </a:p>
        </p:txBody>
      </p:sp>
    </p:spTree>
    <p:extLst>
      <p:ext uri="{BB962C8B-B14F-4D97-AF65-F5344CB8AC3E}">
        <p14:creationId xmlns:p14="http://schemas.microsoft.com/office/powerpoint/2010/main" val="15984093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59962" y="1500556"/>
            <a:ext cx="11690251" cy="942579"/>
          </a:xfrm>
        </p:spPr>
        <p:txBody>
          <a:bodyPr>
            <a:noAutofit/>
          </a:bodyPr>
          <a:lstStyle/>
          <a:p>
            <a:pPr algn="ctr"/>
            <a:r>
              <a:rPr lang="en-US" sz="4000" b="1" dirty="0">
                <a:latin typeface="Calibri" panose="020F0502020204030204" pitchFamily="34" charset="0"/>
              </a:rPr>
              <a:t>Marketing:</a:t>
            </a:r>
            <a:r>
              <a:rPr lang="en-US" sz="4000" dirty="0">
                <a:latin typeface="Calibri" panose="020F0502020204030204" pitchFamily="34" charset="0"/>
              </a:rPr>
              <a:t> Introduction</a:t>
            </a:r>
            <a:endParaRPr lang="en-US" sz="4000" b="1" dirty="0">
              <a:latin typeface="Calibri" panose="020F0502020204030204" pitchFamily="34" charset="0"/>
            </a:endParaRPr>
          </a:p>
        </p:txBody>
      </p:sp>
      <p:sp>
        <p:nvSpPr>
          <p:cNvPr id="16386" name="Text Placeholder 8"/>
          <p:cNvSpPr>
            <a:spLocks noGrp="1"/>
          </p:cNvSpPr>
          <p:nvPr>
            <p:ph type="body" sz="quarter" idx="13"/>
          </p:nvPr>
        </p:nvSpPr>
        <p:spPr>
          <a:xfrm>
            <a:off x="1184694" y="2497830"/>
            <a:ext cx="9550400" cy="851295"/>
          </a:xfrm>
        </p:spPr>
        <p:txBody>
          <a:bodyPr>
            <a:normAutofit/>
          </a:bodyPr>
          <a:lstStyle/>
          <a:p>
            <a:r>
              <a:rPr lang="en-US" sz="3600" dirty="0">
                <a:solidFill>
                  <a:schemeClr val="tx1"/>
                </a:solidFill>
              </a:rPr>
              <a:t>UNIT 1</a:t>
            </a:r>
          </a:p>
        </p:txBody>
      </p:sp>
      <p:sp>
        <p:nvSpPr>
          <p:cNvPr id="16385" name="Rectangle 3"/>
          <p:cNvSpPr>
            <a:spLocks noGrp="1" noChangeArrowheads="1"/>
          </p:cNvSpPr>
          <p:nvPr>
            <p:ph idx="1"/>
          </p:nvPr>
        </p:nvSpPr>
        <p:spPr>
          <a:xfrm>
            <a:off x="765581" y="3875109"/>
            <a:ext cx="10879014" cy="3944610"/>
          </a:xfrm>
        </p:spPr>
        <p:txBody>
          <a:bodyPr>
            <a:noAutofit/>
          </a:bodyPr>
          <a:lstStyle/>
          <a:p>
            <a:r>
              <a:rPr lang="en-US" sz="3200" b="1" dirty="0">
                <a:latin typeface="Calibri" panose="020F0502020204030204" pitchFamily="34" charset="0"/>
              </a:rPr>
              <a:t>Define marketing and outline the steps in the marketing process.</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r>
              <a:rPr lang="en-US" sz="3200" b="1" dirty="0">
                <a:solidFill>
                  <a:srgbClr val="0070C0"/>
                </a:solidFill>
                <a:latin typeface="Calibri" panose="020F0502020204030204" pitchFamily="34" charset="0"/>
              </a:rPr>
              <a:t>What Is Marketing? </a:t>
            </a:r>
          </a:p>
        </p:txBody>
      </p:sp>
      <p:sp>
        <p:nvSpPr>
          <p:cNvPr id="7" name="Text Placeholder 2"/>
          <p:cNvSpPr txBox="1">
            <a:spLocks/>
          </p:cNvSpPr>
          <p:nvPr/>
        </p:nvSpPr>
        <p:spPr>
          <a:xfrm>
            <a:off x="4919751" y="210173"/>
            <a:ext cx="2570671" cy="2713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libri" panose="020F0502020204030204" pitchFamily="34" charset="0"/>
              </a:rPr>
              <a:t>LECTURE  1:</a:t>
            </a:r>
          </a:p>
          <a:p>
            <a:pPr marL="0" indent="0">
              <a:buFont typeface="Arial" panose="020B0604020202020204" pitchFamily="34" charset="0"/>
              <a:buNone/>
            </a:pPr>
            <a:r>
              <a:rPr lang="en-US" b="1" dirty="0">
                <a:latin typeface="Calibri" panose="020F0502020204030204" pitchFamily="34" charset="0"/>
              </a:rPr>
              <a:t>Introduction</a:t>
            </a:r>
          </a:p>
        </p:txBody>
      </p:sp>
    </p:spTree>
    <p:extLst>
      <p:ext uri="{BB962C8B-B14F-4D97-AF65-F5344CB8AC3E}">
        <p14:creationId xmlns:p14="http://schemas.microsoft.com/office/powerpoint/2010/main" val="20289643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21659" y="0"/>
            <a:ext cx="12170341" cy="714910"/>
          </a:xfrm>
        </p:spPr>
        <p:txBody>
          <a:bodyPr>
            <a:noAutofit/>
          </a:bodyPr>
          <a:lstStyle/>
          <a:p>
            <a:pPr algn="ctr" eaLnBrk="1" hangingPunct="1"/>
            <a:r>
              <a:rPr lang="en-US" sz="4000" b="1" dirty="0">
                <a:solidFill>
                  <a:srgbClr val="0070C0"/>
                </a:solidFill>
                <a:latin typeface="+mn-lt"/>
              </a:rPr>
              <a:t>Designing a Customer Value-Driven Marketing Strategy</a:t>
            </a:r>
          </a:p>
        </p:txBody>
      </p:sp>
      <p:sp>
        <p:nvSpPr>
          <p:cNvPr id="2" name="TextBox 1"/>
          <p:cNvSpPr txBox="1"/>
          <p:nvPr/>
        </p:nvSpPr>
        <p:spPr>
          <a:xfrm>
            <a:off x="2341409" y="590546"/>
            <a:ext cx="7509180" cy="584775"/>
          </a:xfrm>
          <a:prstGeom prst="rect">
            <a:avLst/>
          </a:prstGeom>
          <a:noFill/>
        </p:spPr>
        <p:txBody>
          <a:bodyPr wrap="square" rtlCol="0">
            <a:spAutoFit/>
          </a:bodyPr>
          <a:lstStyle/>
          <a:p>
            <a:pPr algn="ctr"/>
            <a:r>
              <a:rPr lang="en-US" sz="3200" b="1" dirty="0">
                <a:solidFill>
                  <a:schemeClr val="accent2"/>
                </a:solidFill>
              </a:rPr>
              <a:t>Marketing Management Orientations</a:t>
            </a:r>
          </a:p>
        </p:txBody>
      </p:sp>
      <p:pic>
        <p:nvPicPr>
          <p:cNvPr id="5" name="Picture 4" descr="Three Considerations Underlying the Societal Marketing Concept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830" y="2015643"/>
            <a:ext cx="11421997" cy="3500384"/>
          </a:xfrm>
          <a:prstGeom prst="rect">
            <a:avLst/>
          </a:prstGeom>
        </p:spPr>
      </p:pic>
      <p:sp>
        <p:nvSpPr>
          <p:cNvPr id="9" name="Slide Number Placeholder 8"/>
          <p:cNvSpPr>
            <a:spLocks noGrp="1"/>
          </p:cNvSpPr>
          <p:nvPr>
            <p:ph type="sldNum" sz="quarter" idx="12"/>
          </p:nvPr>
        </p:nvSpPr>
        <p:spPr>
          <a:xfrm>
            <a:off x="11443654" y="6356349"/>
            <a:ext cx="726688" cy="365125"/>
          </a:xfrm>
        </p:spPr>
        <p:txBody>
          <a:bodyPr/>
          <a:lstStyle/>
          <a:p>
            <a:r>
              <a:rPr lang="en-US" sz="1800" b="1" dirty="0">
                <a:solidFill>
                  <a:schemeClr val="tx1"/>
                </a:solidFill>
                <a:latin typeface="Calibri" panose="020F0502020204030204" pitchFamily="34" charset="0"/>
              </a:rPr>
              <a:t>19</a:t>
            </a:r>
          </a:p>
        </p:txBody>
      </p:sp>
    </p:spTree>
    <p:extLst>
      <p:ext uri="{BB962C8B-B14F-4D97-AF65-F5344CB8AC3E}">
        <p14:creationId xmlns:p14="http://schemas.microsoft.com/office/powerpoint/2010/main" val="19446848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idx="1"/>
          </p:nvPr>
        </p:nvSpPr>
        <p:spPr>
          <a:xfrm>
            <a:off x="555813" y="1743821"/>
            <a:ext cx="11008658" cy="4351338"/>
          </a:xfrm>
        </p:spPr>
        <p:txBody>
          <a:bodyPr/>
          <a:lstStyle/>
          <a:p>
            <a:pPr>
              <a:buFontTx/>
              <a:buNone/>
            </a:pPr>
            <a:r>
              <a:rPr lang="en-US" sz="3200" dirty="0"/>
              <a:t>The </a:t>
            </a:r>
            <a:r>
              <a:rPr lang="en-US" sz="3200" b="1" dirty="0"/>
              <a:t>marketing mix </a:t>
            </a:r>
            <a:r>
              <a:rPr lang="en-US" sz="3200" dirty="0"/>
              <a:t>is the set of tools (four Ps) the firm uses to implement its marketing strategy. This set includes product, price, promotion, and place.</a:t>
            </a:r>
          </a:p>
          <a:p>
            <a:pPr>
              <a:buFontTx/>
              <a:buNone/>
            </a:pPr>
            <a:endParaRPr lang="en-US" sz="3200" dirty="0"/>
          </a:p>
          <a:p>
            <a:pPr>
              <a:buFontTx/>
              <a:buNone/>
            </a:pPr>
            <a:r>
              <a:rPr lang="en-US" sz="3200" dirty="0"/>
              <a:t>An</a:t>
            </a:r>
            <a:r>
              <a:rPr lang="en-US" sz="3200" b="1" dirty="0"/>
              <a:t> integrated marketing program </a:t>
            </a:r>
            <a:r>
              <a:rPr lang="en-US" sz="3200" dirty="0"/>
              <a:t>is a comprehensive plan that communicates and delivers the intended value to chosen         customers.</a:t>
            </a:r>
          </a:p>
          <a:p>
            <a:pPr marL="0" indent="0">
              <a:buNone/>
            </a:pPr>
            <a:endParaRPr lang="en-US" dirty="0"/>
          </a:p>
        </p:txBody>
      </p:sp>
      <p:sp>
        <p:nvSpPr>
          <p:cNvPr id="53250" name="Rectangle 2"/>
          <p:cNvSpPr>
            <a:spLocks noGrp="1" noChangeArrowheads="1"/>
          </p:cNvSpPr>
          <p:nvPr>
            <p:ph type="title"/>
          </p:nvPr>
        </p:nvSpPr>
        <p:spPr>
          <a:xfrm>
            <a:off x="-35859" y="255494"/>
            <a:ext cx="12192000" cy="656850"/>
          </a:xfrm>
        </p:spPr>
        <p:txBody>
          <a:bodyPr>
            <a:normAutofit/>
          </a:bodyPr>
          <a:lstStyle/>
          <a:p>
            <a:pPr algn="ctr"/>
            <a:r>
              <a:rPr lang="en-US" sz="4000" b="1" dirty="0">
                <a:solidFill>
                  <a:srgbClr val="0070C0"/>
                </a:solidFill>
                <a:latin typeface="+mn-lt"/>
              </a:rPr>
              <a:t>Preparing an Integrated Marketing Plan and Program</a:t>
            </a:r>
          </a:p>
        </p:txBody>
      </p:sp>
      <p:sp>
        <p:nvSpPr>
          <p:cNvPr id="6" name="Slide Number Placeholder 5"/>
          <p:cNvSpPr>
            <a:spLocks noGrp="1"/>
          </p:cNvSpPr>
          <p:nvPr>
            <p:ph type="sldNum" sz="quarter" idx="12"/>
          </p:nvPr>
        </p:nvSpPr>
        <p:spPr>
          <a:xfrm>
            <a:off x="9172991" y="6352843"/>
            <a:ext cx="2743200" cy="365125"/>
          </a:xfrm>
        </p:spPr>
        <p:txBody>
          <a:bodyPr/>
          <a:lstStyle/>
          <a:p>
            <a:r>
              <a:rPr lang="en-US" sz="1800" b="1" dirty="0">
                <a:solidFill>
                  <a:schemeClr val="tx1"/>
                </a:solidFill>
              </a:rPr>
              <a:t>20</a:t>
            </a:r>
            <a:endParaRPr lang="en-US" b="1" dirty="0">
              <a:solidFill>
                <a:schemeClr val="tx1"/>
              </a:solidFill>
            </a:endParaRPr>
          </a:p>
        </p:txBody>
      </p:sp>
    </p:spTree>
    <p:extLst>
      <p:ext uri="{BB962C8B-B14F-4D97-AF65-F5344CB8AC3E}">
        <p14:creationId xmlns:p14="http://schemas.microsoft.com/office/powerpoint/2010/main" val="8354777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7286" y="228600"/>
            <a:ext cx="11690251" cy="1143000"/>
          </a:xfrm>
        </p:spPr>
        <p:txBody>
          <a:bodyPr>
            <a:noAutofit/>
          </a:bodyPr>
          <a:lstStyle/>
          <a:p>
            <a:pPr algn="ctr"/>
            <a:r>
              <a:rPr lang="en-US" sz="4000" b="1" dirty="0">
                <a:latin typeface="Calibri" panose="020F0502020204030204" pitchFamily="34" charset="0"/>
              </a:rPr>
              <a:t>Marketing:</a:t>
            </a:r>
            <a:r>
              <a:rPr lang="en-US" sz="4000" dirty="0">
                <a:latin typeface="Calibri" panose="020F0502020204030204" pitchFamily="34" charset="0"/>
              </a:rPr>
              <a:t> Introduction</a:t>
            </a:r>
            <a:endParaRPr lang="en-US" sz="4000" b="1" dirty="0">
              <a:latin typeface="Calibri" panose="020F0502020204030204" pitchFamily="34" charset="0"/>
            </a:endParaRPr>
          </a:p>
        </p:txBody>
      </p:sp>
      <p:sp>
        <p:nvSpPr>
          <p:cNvPr id="16386" name="Text Placeholder 8"/>
          <p:cNvSpPr>
            <a:spLocks noGrp="1"/>
          </p:cNvSpPr>
          <p:nvPr>
            <p:ph type="body" sz="quarter" idx="13"/>
          </p:nvPr>
        </p:nvSpPr>
        <p:spPr>
          <a:xfrm>
            <a:off x="1320799" y="1192125"/>
            <a:ext cx="9550400" cy="635950"/>
          </a:xfrm>
        </p:spPr>
        <p:txBody>
          <a:bodyPr>
            <a:normAutofit/>
          </a:bodyPr>
          <a:lstStyle/>
          <a:p>
            <a:r>
              <a:rPr lang="en-US" sz="3200" dirty="0">
                <a:solidFill>
                  <a:schemeClr val="tx1"/>
                </a:solidFill>
                <a:latin typeface="Calibri" panose="020F0502020204030204" pitchFamily="34" charset="0"/>
              </a:rPr>
              <a:t>Learn</a:t>
            </a:r>
            <a:r>
              <a:rPr lang="en-US" sz="3200" dirty="0">
                <a:solidFill>
                  <a:schemeClr val="tx1"/>
                </a:solidFill>
              </a:rPr>
              <a:t>ing Objective 4</a:t>
            </a:r>
          </a:p>
        </p:txBody>
      </p:sp>
      <p:sp>
        <p:nvSpPr>
          <p:cNvPr id="16385" name="Rectangle 3"/>
          <p:cNvSpPr>
            <a:spLocks noGrp="1" noChangeArrowheads="1"/>
          </p:cNvSpPr>
          <p:nvPr>
            <p:ph idx="1"/>
          </p:nvPr>
        </p:nvSpPr>
        <p:spPr>
          <a:xfrm>
            <a:off x="647700" y="2335125"/>
            <a:ext cx="10972799" cy="3349497"/>
          </a:xfrm>
        </p:spPr>
        <p:txBody>
          <a:bodyPr>
            <a:normAutofit lnSpcReduction="10000"/>
          </a:bodyPr>
          <a:lstStyle/>
          <a:p>
            <a:r>
              <a:rPr lang="en-US" sz="3200" dirty="0"/>
              <a:t>Discuss customer relationship management and identify strategies for creating value </a:t>
            </a:r>
            <a:r>
              <a:rPr lang="en-US" sz="3200" i="1" dirty="0"/>
              <a:t>for</a:t>
            </a:r>
            <a:r>
              <a:rPr lang="en-US" sz="3200" dirty="0"/>
              <a:t> customers and capturing value </a:t>
            </a:r>
            <a:r>
              <a:rPr lang="en-US" sz="3200" i="1" dirty="0"/>
              <a:t>from</a:t>
            </a:r>
            <a:r>
              <a:rPr lang="en-US" sz="3200" dirty="0"/>
              <a:t> customers in return.</a:t>
            </a:r>
          </a:p>
          <a:p>
            <a:pPr marL="0" indent="0">
              <a:buNone/>
            </a:pPr>
            <a:endParaRPr lang="en-US" sz="3200" dirty="0"/>
          </a:p>
          <a:p>
            <a:pPr marL="0" indent="0">
              <a:lnSpc>
                <a:spcPct val="90000"/>
              </a:lnSpc>
              <a:buNone/>
            </a:pPr>
            <a:r>
              <a:rPr lang="en-US" sz="3200" dirty="0"/>
              <a:t>	</a:t>
            </a:r>
            <a:r>
              <a:rPr lang="en-US" sz="3200" b="1" dirty="0">
                <a:solidFill>
                  <a:srgbClr val="0070C0"/>
                </a:solidFill>
              </a:rPr>
              <a:t>Building Customer Relationships</a:t>
            </a:r>
          </a:p>
          <a:p>
            <a:pPr marL="0" indent="0">
              <a:lnSpc>
                <a:spcPct val="90000"/>
              </a:lnSpc>
              <a:buNone/>
            </a:pPr>
            <a:endParaRPr lang="en-US" sz="3200" b="1" dirty="0">
              <a:solidFill>
                <a:srgbClr val="0070C0"/>
              </a:solidFill>
            </a:endParaRPr>
          </a:p>
          <a:p>
            <a:pPr marL="0" indent="0">
              <a:lnSpc>
                <a:spcPct val="90000"/>
              </a:lnSpc>
              <a:buNone/>
            </a:pPr>
            <a:r>
              <a:rPr lang="en-US" sz="3200" b="1" dirty="0">
                <a:solidFill>
                  <a:srgbClr val="0070C0"/>
                </a:solidFill>
              </a:rPr>
              <a:t>	Capturing Value from Customers</a:t>
            </a:r>
          </a:p>
        </p:txBody>
      </p:sp>
      <p:sp>
        <p:nvSpPr>
          <p:cNvPr id="2" name="TextBox 1"/>
          <p:cNvSpPr txBox="1"/>
          <p:nvPr/>
        </p:nvSpPr>
        <p:spPr>
          <a:xfrm>
            <a:off x="10976044" y="6343327"/>
            <a:ext cx="1167619" cy="369332"/>
          </a:xfrm>
          <a:prstGeom prst="rect">
            <a:avLst/>
          </a:prstGeom>
          <a:noFill/>
        </p:spPr>
        <p:txBody>
          <a:bodyPr wrap="square" rtlCol="0">
            <a:spAutoFit/>
          </a:bodyPr>
          <a:lstStyle/>
          <a:p>
            <a:pPr algn="r"/>
            <a:r>
              <a:rPr lang="en-US" b="1" dirty="0"/>
              <a:t>21</a:t>
            </a:r>
            <a:endParaRPr lang="en-US" sz="1200" b="1" dirty="0"/>
          </a:p>
        </p:txBody>
      </p:sp>
    </p:spTree>
    <p:extLst>
      <p:ext uri="{BB962C8B-B14F-4D97-AF65-F5344CB8AC3E}">
        <p14:creationId xmlns:p14="http://schemas.microsoft.com/office/powerpoint/2010/main" val="25061315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2209799" y="116561"/>
            <a:ext cx="7772400" cy="656492"/>
          </a:xfrm>
        </p:spPr>
        <p:txBody>
          <a:bodyPr>
            <a:normAutofit/>
          </a:bodyPr>
          <a:lstStyle/>
          <a:p>
            <a:pPr algn="ctr"/>
            <a:r>
              <a:rPr lang="en-US" sz="4000" b="1" dirty="0">
                <a:solidFill>
                  <a:srgbClr val="0070C0"/>
                </a:solidFill>
                <a:latin typeface="+mn-lt"/>
              </a:rPr>
              <a:t>Building Customer Relationships</a:t>
            </a:r>
          </a:p>
        </p:txBody>
      </p:sp>
      <p:sp>
        <p:nvSpPr>
          <p:cNvPr id="55298" name="Rectangle 3"/>
          <p:cNvSpPr>
            <a:spLocks noGrp="1" noChangeArrowheads="1"/>
          </p:cNvSpPr>
          <p:nvPr>
            <p:ph type="body" sz="quarter" idx="13"/>
          </p:nvPr>
        </p:nvSpPr>
        <p:spPr>
          <a:xfrm>
            <a:off x="1676400" y="869674"/>
            <a:ext cx="8915400" cy="472888"/>
          </a:xfrm>
        </p:spPr>
        <p:txBody>
          <a:bodyPr>
            <a:noAutofit/>
          </a:bodyPr>
          <a:lstStyle/>
          <a:p>
            <a:r>
              <a:rPr lang="en-US" sz="3200" dirty="0">
                <a:solidFill>
                  <a:schemeClr val="accent2"/>
                </a:solidFill>
              </a:rPr>
              <a:t>Customer Relationship Management</a:t>
            </a:r>
          </a:p>
          <a:p>
            <a:endParaRPr lang="en-US" dirty="0">
              <a:solidFill>
                <a:schemeClr val="accent2"/>
              </a:solidFill>
            </a:endParaRPr>
          </a:p>
          <a:p>
            <a:endParaRPr lang="en-US" dirty="0"/>
          </a:p>
        </p:txBody>
      </p:sp>
      <p:sp>
        <p:nvSpPr>
          <p:cNvPr id="55297" name="Content Placeholder 15"/>
          <p:cNvSpPr>
            <a:spLocks noGrp="1"/>
          </p:cNvSpPr>
          <p:nvPr>
            <p:ph idx="1"/>
          </p:nvPr>
        </p:nvSpPr>
        <p:spPr>
          <a:xfrm>
            <a:off x="606669" y="1638879"/>
            <a:ext cx="11054862" cy="5143645"/>
          </a:xfrm>
        </p:spPr>
        <p:txBody>
          <a:bodyPr>
            <a:normAutofit lnSpcReduction="10000"/>
          </a:bodyPr>
          <a:lstStyle/>
          <a:p>
            <a:pPr marL="0" indent="0">
              <a:buNone/>
            </a:pPr>
            <a:r>
              <a:rPr lang="en-US" sz="3200" b="1" dirty="0"/>
              <a:t>Customer Relationship Management </a:t>
            </a:r>
          </a:p>
          <a:p>
            <a:pPr marL="0" indent="0">
              <a:buNone/>
            </a:pPr>
            <a:r>
              <a:rPr lang="en-US" sz="3200" dirty="0"/>
              <a:t>Is the overall process of building and maintaining profitable customer relationships by delivering superior customer value and satisfaction.</a:t>
            </a:r>
          </a:p>
          <a:p>
            <a:pPr marL="0" indent="0">
              <a:buNone/>
            </a:pPr>
            <a:endParaRPr lang="en-US" sz="3200" dirty="0"/>
          </a:p>
          <a:p>
            <a:pPr marL="0" indent="0">
              <a:buNone/>
            </a:pPr>
            <a:r>
              <a:rPr lang="en-US" sz="3200" i="1" dirty="0"/>
              <a:t>Customer relationship management </a:t>
            </a:r>
            <a:r>
              <a:rPr lang="en-US" sz="3200" dirty="0"/>
              <a:t>is perhaps </a:t>
            </a:r>
            <a:r>
              <a:rPr lang="en-US" sz="3200" b="1" dirty="0"/>
              <a:t>the most important concept of modern marketing</a:t>
            </a:r>
            <a:r>
              <a:rPr lang="en-US" sz="3200" dirty="0"/>
              <a:t>. Some marketers define it narrowly as a customer data management activity (a practice called </a:t>
            </a:r>
            <a:r>
              <a:rPr lang="en-US" sz="3200" b="1" i="1" dirty="0"/>
              <a:t>CRM</a:t>
            </a:r>
            <a:r>
              <a:rPr lang="en-US" sz="3200" b="1" dirty="0"/>
              <a:t>)</a:t>
            </a:r>
            <a:r>
              <a:rPr lang="en-US" sz="3200" dirty="0"/>
              <a:t>. By this definition, it involves managing detailed information about individual customers and carefully managing customer </a:t>
            </a:r>
            <a:r>
              <a:rPr lang="en-US" sz="3200" i="1" dirty="0" err="1"/>
              <a:t>touchpoints</a:t>
            </a:r>
            <a:r>
              <a:rPr lang="en-US" sz="3200" dirty="0"/>
              <a:t> to maximize customer loyalty. </a:t>
            </a:r>
          </a:p>
          <a:p>
            <a:pPr marL="0" indent="0">
              <a:buNone/>
            </a:pPr>
            <a:endParaRPr lang="en-US" sz="3200" dirty="0"/>
          </a:p>
          <a:p>
            <a:endParaRPr lang="en-US" dirty="0"/>
          </a:p>
        </p:txBody>
      </p:sp>
      <p:sp>
        <p:nvSpPr>
          <p:cNvPr id="3" name="TextBox 2"/>
          <p:cNvSpPr txBox="1"/>
          <p:nvPr/>
        </p:nvSpPr>
        <p:spPr>
          <a:xfrm>
            <a:off x="10968110" y="6413193"/>
            <a:ext cx="1223890" cy="369332"/>
          </a:xfrm>
          <a:prstGeom prst="rect">
            <a:avLst/>
          </a:prstGeom>
          <a:noFill/>
        </p:spPr>
        <p:txBody>
          <a:bodyPr wrap="square" rtlCol="0">
            <a:spAutoFit/>
          </a:bodyPr>
          <a:lstStyle/>
          <a:p>
            <a:pPr algn="r"/>
            <a:r>
              <a:rPr lang="en-US" b="1" dirty="0"/>
              <a:t>22</a:t>
            </a:r>
          </a:p>
        </p:txBody>
      </p:sp>
    </p:spTree>
    <p:extLst>
      <p:ext uri="{BB962C8B-B14F-4D97-AF65-F5344CB8AC3E}">
        <p14:creationId xmlns:p14="http://schemas.microsoft.com/office/powerpoint/2010/main" val="178317726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62100" y="205441"/>
            <a:ext cx="9144000" cy="562708"/>
          </a:xfrm>
        </p:spPr>
        <p:txBody>
          <a:bodyPr>
            <a:noAutofit/>
          </a:bodyPr>
          <a:lstStyle/>
          <a:p>
            <a:pPr algn="ctr" eaLnBrk="1" hangingPunct="1"/>
            <a:r>
              <a:rPr lang="en-US" sz="4000" b="1" dirty="0">
                <a:solidFill>
                  <a:srgbClr val="0070C0"/>
                </a:solidFill>
                <a:latin typeface="+mn-lt"/>
              </a:rPr>
              <a:t>Building Customer Relationships</a:t>
            </a:r>
          </a:p>
        </p:txBody>
      </p:sp>
      <p:sp>
        <p:nvSpPr>
          <p:cNvPr id="57346" name="Text Placeholder 6"/>
          <p:cNvSpPr>
            <a:spLocks noGrp="1"/>
          </p:cNvSpPr>
          <p:nvPr>
            <p:ph type="body" sz="quarter" idx="13"/>
          </p:nvPr>
        </p:nvSpPr>
        <p:spPr>
          <a:xfrm>
            <a:off x="2476499" y="768149"/>
            <a:ext cx="7239000" cy="533400"/>
          </a:xfrm>
        </p:spPr>
        <p:txBody>
          <a:bodyPr>
            <a:normAutofit/>
          </a:bodyPr>
          <a:lstStyle/>
          <a:p>
            <a:r>
              <a:rPr lang="en-US" sz="3200" dirty="0">
                <a:solidFill>
                  <a:schemeClr val="accent2"/>
                </a:solidFill>
              </a:rPr>
              <a:t>Customer Relationship Management</a:t>
            </a:r>
          </a:p>
          <a:p>
            <a:endParaRPr lang="en-US" dirty="0">
              <a:solidFill>
                <a:schemeClr val="accent2"/>
              </a:solidFill>
            </a:endParaRPr>
          </a:p>
          <a:p>
            <a:endParaRPr lang="en-US" dirty="0"/>
          </a:p>
        </p:txBody>
      </p:sp>
      <p:sp>
        <p:nvSpPr>
          <p:cNvPr id="2" name="Rectangle 1"/>
          <p:cNvSpPr/>
          <p:nvPr/>
        </p:nvSpPr>
        <p:spPr>
          <a:xfrm>
            <a:off x="3791629" y="1602647"/>
            <a:ext cx="4361771" cy="523220"/>
          </a:xfrm>
          <a:prstGeom prst="rect">
            <a:avLst/>
          </a:prstGeom>
        </p:spPr>
        <p:txBody>
          <a:bodyPr wrap="none">
            <a:spAutoFit/>
          </a:bodyPr>
          <a:lstStyle/>
          <a:p>
            <a:r>
              <a:rPr lang="en-US" sz="2800" b="1" dirty="0"/>
              <a:t>Relationship Building Blocks</a:t>
            </a:r>
          </a:p>
        </p:txBody>
      </p:sp>
      <p:graphicFrame>
        <p:nvGraphicFramePr>
          <p:cNvPr id="5" name="Content Placeholder 4" descr="Customer perceived value&#10;&#10;Customer Satisfaction"/>
          <p:cNvGraphicFramePr>
            <a:graphicFrameLocks noGrp="1"/>
          </p:cNvGraphicFramePr>
          <p:nvPr>
            <p:ph idx="4294967295"/>
            <p:extLst>
              <p:ext uri="{D42A27DB-BD31-4B8C-83A1-F6EECF244321}">
                <p14:modId xmlns:p14="http://schemas.microsoft.com/office/powerpoint/2010/main" val="3324967851"/>
              </p:ext>
            </p:extLst>
          </p:nvPr>
        </p:nvGraphicFramePr>
        <p:xfrm>
          <a:off x="3352800" y="2241549"/>
          <a:ext cx="5486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6"/>
          </p:nvPr>
        </p:nvSpPr>
        <p:spPr>
          <a:xfrm>
            <a:off x="9448800" y="6356349"/>
            <a:ext cx="2743200" cy="365125"/>
          </a:xfrm>
        </p:spPr>
        <p:txBody>
          <a:bodyPr/>
          <a:lstStyle/>
          <a:p>
            <a:r>
              <a:rPr lang="en-US" sz="1800" b="1" dirty="0">
                <a:solidFill>
                  <a:schemeClr val="tx1"/>
                </a:solidFill>
              </a:rPr>
              <a:t>23</a:t>
            </a:r>
            <a:endParaRPr lang="en-US" b="1" dirty="0">
              <a:solidFill>
                <a:schemeClr val="tx1"/>
              </a:solidFill>
            </a:endParaRPr>
          </a:p>
        </p:txBody>
      </p:sp>
    </p:spTree>
    <p:extLst>
      <p:ext uri="{BB962C8B-B14F-4D97-AF65-F5344CB8AC3E}">
        <p14:creationId xmlns:p14="http://schemas.microsoft.com/office/powerpoint/2010/main" val="25547656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2209799" y="116561"/>
            <a:ext cx="7772400" cy="656492"/>
          </a:xfrm>
        </p:spPr>
        <p:txBody>
          <a:bodyPr>
            <a:normAutofit/>
          </a:bodyPr>
          <a:lstStyle/>
          <a:p>
            <a:pPr algn="ctr"/>
            <a:r>
              <a:rPr lang="en-US" sz="4000" b="1" dirty="0">
                <a:solidFill>
                  <a:srgbClr val="0070C0"/>
                </a:solidFill>
                <a:latin typeface="+mn-lt"/>
              </a:rPr>
              <a:t>Building Customer Relationships</a:t>
            </a:r>
          </a:p>
        </p:txBody>
      </p:sp>
      <p:sp>
        <p:nvSpPr>
          <p:cNvPr id="55298" name="Rectangle 3"/>
          <p:cNvSpPr>
            <a:spLocks noGrp="1" noChangeArrowheads="1"/>
          </p:cNvSpPr>
          <p:nvPr>
            <p:ph type="body" sz="quarter" idx="13"/>
          </p:nvPr>
        </p:nvSpPr>
        <p:spPr>
          <a:xfrm>
            <a:off x="1676400" y="869674"/>
            <a:ext cx="8915400" cy="472888"/>
          </a:xfrm>
        </p:spPr>
        <p:txBody>
          <a:bodyPr>
            <a:noAutofit/>
          </a:bodyPr>
          <a:lstStyle/>
          <a:p>
            <a:r>
              <a:rPr lang="en-US" sz="3200" dirty="0">
                <a:solidFill>
                  <a:schemeClr val="accent2"/>
                </a:solidFill>
              </a:rPr>
              <a:t>Customer Relationship Management</a:t>
            </a:r>
          </a:p>
          <a:p>
            <a:endParaRPr lang="en-US" dirty="0">
              <a:solidFill>
                <a:schemeClr val="accent2"/>
              </a:solidFill>
            </a:endParaRPr>
          </a:p>
          <a:p>
            <a:endParaRPr lang="en-US" dirty="0"/>
          </a:p>
        </p:txBody>
      </p:sp>
      <p:sp>
        <p:nvSpPr>
          <p:cNvPr id="55297" name="Content Placeholder 15"/>
          <p:cNvSpPr>
            <a:spLocks noGrp="1"/>
          </p:cNvSpPr>
          <p:nvPr>
            <p:ph idx="1"/>
          </p:nvPr>
        </p:nvSpPr>
        <p:spPr>
          <a:xfrm>
            <a:off x="606669" y="1638879"/>
            <a:ext cx="11054862" cy="5143645"/>
          </a:xfrm>
        </p:spPr>
        <p:txBody>
          <a:bodyPr>
            <a:normAutofit/>
          </a:bodyPr>
          <a:lstStyle/>
          <a:p>
            <a:r>
              <a:rPr lang="en-US" sz="3200" b="1" dirty="0"/>
              <a:t>customer-perceived value</a:t>
            </a:r>
            <a:r>
              <a:rPr lang="en-US" sz="3200" dirty="0"/>
              <a:t>—the customer’s  evaluation of the difference between all the benefits and all the costs of a market offering relative to those of competing offers. </a:t>
            </a:r>
          </a:p>
          <a:p>
            <a:endParaRPr lang="en-US" sz="3200" b="1" dirty="0"/>
          </a:p>
          <a:p>
            <a:r>
              <a:rPr lang="en-US" sz="3200" b="1" dirty="0"/>
              <a:t>Customer satisfaction </a:t>
            </a:r>
            <a:r>
              <a:rPr lang="en-US" sz="3200" dirty="0"/>
              <a:t>depends on the product’s perceived performance relative to a buyer’s expectations. If the product’s performance falls short of expectations, the customer is dissatisfied. If performance matches expectations, the customer is satisfied. If performance exceeds expectations, the customer is highly satisfied or delighted. </a:t>
            </a:r>
          </a:p>
          <a:p>
            <a:endParaRPr lang="en-US" dirty="0"/>
          </a:p>
        </p:txBody>
      </p:sp>
      <p:sp>
        <p:nvSpPr>
          <p:cNvPr id="3" name="TextBox 2"/>
          <p:cNvSpPr txBox="1"/>
          <p:nvPr/>
        </p:nvSpPr>
        <p:spPr>
          <a:xfrm>
            <a:off x="11049586" y="6413192"/>
            <a:ext cx="1223890" cy="369332"/>
          </a:xfrm>
          <a:prstGeom prst="rect">
            <a:avLst/>
          </a:prstGeom>
          <a:noFill/>
        </p:spPr>
        <p:txBody>
          <a:bodyPr wrap="square" rtlCol="0">
            <a:spAutoFit/>
          </a:bodyPr>
          <a:lstStyle/>
          <a:p>
            <a:pPr algn="r"/>
            <a:r>
              <a:rPr lang="en-US" b="1" dirty="0"/>
              <a:t>24</a:t>
            </a:r>
          </a:p>
        </p:txBody>
      </p:sp>
    </p:spTree>
    <p:extLst>
      <p:ext uri="{BB962C8B-B14F-4D97-AF65-F5344CB8AC3E}">
        <p14:creationId xmlns:p14="http://schemas.microsoft.com/office/powerpoint/2010/main" val="29260518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209800" y="65747"/>
            <a:ext cx="7772400" cy="720735"/>
          </a:xfrm>
        </p:spPr>
        <p:txBody>
          <a:bodyPr>
            <a:normAutofit/>
          </a:bodyPr>
          <a:lstStyle/>
          <a:p>
            <a:pPr algn="ctr" eaLnBrk="1" hangingPunct="1"/>
            <a:r>
              <a:rPr lang="en-US" sz="4000" b="1" dirty="0">
                <a:solidFill>
                  <a:srgbClr val="0070C0"/>
                </a:solidFill>
                <a:latin typeface="+mn-lt"/>
              </a:rPr>
              <a:t>Building Customer Relationships</a:t>
            </a:r>
          </a:p>
        </p:txBody>
      </p:sp>
      <p:sp>
        <p:nvSpPr>
          <p:cNvPr id="61442" name="Text Placeholder 5"/>
          <p:cNvSpPr>
            <a:spLocks noGrp="1"/>
          </p:cNvSpPr>
          <p:nvPr>
            <p:ph type="body" sz="quarter" idx="13"/>
          </p:nvPr>
        </p:nvSpPr>
        <p:spPr>
          <a:xfrm>
            <a:off x="1320800" y="789982"/>
            <a:ext cx="9550400" cy="457473"/>
          </a:xfrm>
        </p:spPr>
        <p:txBody>
          <a:bodyPr>
            <a:noAutofit/>
          </a:bodyPr>
          <a:lstStyle/>
          <a:p>
            <a:r>
              <a:rPr lang="en-US" sz="3200" dirty="0">
                <a:solidFill>
                  <a:schemeClr val="accent2"/>
                </a:solidFill>
              </a:rPr>
              <a:t>Engaging Customers</a:t>
            </a:r>
          </a:p>
        </p:txBody>
      </p:sp>
      <p:sp>
        <p:nvSpPr>
          <p:cNvPr id="4" name="TextBox 3"/>
          <p:cNvSpPr txBox="1"/>
          <p:nvPr/>
        </p:nvSpPr>
        <p:spPr>
          <a:xfrm>
            <a:off x="1228163" y="1471574"/>
            <a:ext cx="9735671" cy="523220"/>
          </a:xfrm>
          <a:prstGeom prst="rect">
            <a:avLst/>
          </a:prstGeom>
          <a:noFill/>
        </p:spPr>
        <p:txBody>
          <a:bodyPr wrap="square" rtlCol="0">
            <a:spAutoFit/>
          </a:bodyPr>
          <a:lstStyle/>
          <a:p>
            <a:pPr algn="ctr"/>
            <a:r>
              <a:rPr lang="en-US" sz="2800" b="1" dirty="0"/>
              <a:t>Customer-Engagement and Today’s Digital and Social Media</a:t>
            </a:r>
          </a:p>
        </p:txBody>
      </p:sp>
      <p:sp>
        <p:nvSpPr>
          <p:cNvPr id="61441" name="Rectangle 3"/>
          <p:cNvSpPr>
            <a:spLocks noGrp="1" noChangeArrowheads="1"/>
          </p:cNvSpPr>
          <p:nvPr>
            <p:ph idx="1"/>
          </p:nvPr>
        </p:nvSpPr>
        <p:spPr>
          <a:xfrm>
            <a:off x="609600" y="2455767"/>
            <a:ext cx="11054862" cy="1834879"/>
          </a:xfrm>
        </p:spPr>
        <p:txBody>
          <a:bodyPr>
            <a:noAutofit/>
          </a:bodyPr>
          <a:lstStyle/>
          <a:p>
            <a:pPr marL="0" indent="0">
              <a:buNone/>
            </a:pPr>
            <a:r>
              <a:rPr lang="en-US" dirty="0"/>
              <a:t>Customer-Engagement Marketing makes the brand a meaningful part of consumers’ conversations and lives</a:t>
            </a:r>
          </a:p>
          <a:p>
            <a:pPr marL="0" indent="0">
              <a:buNone/>
            </a:pPr>
            <a:r>
              <a:rPr lang="en-US" dirty="0"/>
              <a:t>by fostering direct and continuous customer involvement in shaping brand conversations, experiences, and community.</a:t>
            </a:r>
          </a:p>
          <a:p>
            <a:endParaRPr lang="en-US" b="1" dirty="0"/>
          </a:p>
          <a:p>
            <a:r>
              <a:rPr lang="en-US" b="1" dirty="0"/>
              <a:t>Customer-engagement marketing </a:t>
            </a:r>
            <a:r>
              <a:rPr lang="en-US" dirty="0"/>
              <a:t>goes beyond just selling a brand to consumers. Its goal is to make the brand a meaningful part of consumers’ conversations and lives.</a:t>
            </a:r>
          </a:p>
          <a:p>
            <a:endParaRPr lang="en-US" dirty="0"/>
          </a:p>
          <a:p>
            <a:pPr marL="0" indent="0">
              <a:buNone/>
            </a:pPr>
            <a:endParaRPr lang="en-US" dirty="0"/>
          </a:p>
          <a:p>
            <a:pPr marL="0" indent="0">
              <a:buNone/>
            </a:pPr>
            <a:endParaRPr lang="en-US" dirty="0"/>
          </a:p>
        </p:txBody>
      </p:sp>
      <p:sp>
        <p:nvSpPr>
          <p:cNvPr id="3" name="TextBox 2"/>
          <p:cNvSpPr txBox="1"/>
          <p:nvPr/>
        </p:nvSpPr>
        <p:spPr>
          <a:xfrm>
            <a:off x="11602216" y="6482406"/>
            <a:ext cx="418704" cy="369332"/>
          </a:xfrm>
          <a:prstGeom prst="rect">
            <a:avLst/>
          </a:prstGeom>
          <a:noFill/>
        </p:spPr>
        <p:txBody>
          <a:bodyPr wrap="none" rtlCol="0">
            <a:spAutoFit/>
          </a:bodyPr>
          <a:lstStyle/>
          <a:p>
            <a:pPr algn="r"/>
            <a:r>
              <a:rPr lang="en-US" b="1" dirty="0"/>
              <a:t>25</a:t>
            </a:r>
          </a:p>
        </p:txBody>
      </p:sp>
    </p:spTree>
    <p:extLst>
      <p:ext uri="{BB962C8B-B14F-4D97-AF65-F5344CB8AC3E}">
        <p14:creationId xmlns:p14="http://schemas.microsoft.com/office/powerpoint/2010/main" val="24249574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247899" y="188806"/>
            <a:ext cx="7772400" cy="580292"/>
          </a:xfrm>
        </p:spPr>
        <p:txBody>
          <a:bodyPr>
            <a:noAutofit/>
          </a:bodyPr>
          <a:lstStyle/>
          <a:p>
            <a:pPr algn="ctr" eaLnBrk="1" hangingPunct="1"/>
            <a:r>
              <a:rPr lang="en-US" sz="4000" b="1" dirty="0">
                <a:solidFill>
                  <a:srgbClr val="0070C0"/>
                </a:solidFill>
                <a:latin typeface="+mn-lt"/>
              </a:rPr>
              <a:t>Building Customer Relationships</a:t>
            </a:r>
          </a:p>
        </p:txBody>
      </p:sp>
      <p:sp>
        <p:nvSpPr>
          <p:cNvPr id="61442" name="Text Placeholder 5"/>
          <p:cNvSpPr>
            <a:spLocks noGrp="1"/>
          </p:cNvSpPr>
          <p:nvPr>
            <p:ph type="body" sz="quarter" idx="13"/>
          </p:nvPr>
        </p:nvSpPr>
        <p:spPr>
          <a:xfrm>
            <a:off x="1358900" y="721480"/>
            <a:ext cx="9550400" cy="468687"/>
          </a:xfrm>
        </p:spPr>
        <p:txBody>
          <a:bodyPr>
            <a:noAutofit/>
          </a:bodyPr>
          <a:lstStyle/>
          <a:p>
            <a:r>
              <a:rPr lang="en-US" sz="3200" dirty="0">
                <a:solidFill>
                  <a:schemeClr val="accent2"/>
                </a:solidFill>
              </a:rPr>
              <a:t>Engaging Customers</a:t>
            </a:r>
          </a:p>
        </p:txBody>
      </p:sp>
      <p:sp>
        <p:nvSpPr>
          <p:cNvPr id="4" name="TextBox 3"/>
          <p:cNvSpPr txBox="1"/>
          <p:nvPr/>
        </p:nvSpPr>
        <p:spPr>
          <a:xfrm>
            <a:off x="524934" y="1871571"/>
            <a:ext cx="10346266" cy="646331"/>
          </a:xfrm>
          <a:prstGeom prst="rect">
            <a:avLst/>
          </a:prstGeom>
          <a:noFill/>
        </p:spPr>
        <p:txBody>
          <a:bodyPr wrap="square" rtlCol="0">
            <a:spAutoFit/>
          </a:bodyPr>
          <a:lstStyle/>
          <a:p>
            <a:r>
              <a:rPr lang="en-US" sz="3600" b="1" dirty="0"/>
              <a:t>Consumer-Generated Marketing</a:t>
            </a:r>
          </a:p>
        </p:txBody>
      </p:sp>
      <p:sp>
        <p:nvSpPr>
          <p:cNvPr id="61441" name="Rectangle 3"/>
          <p:cNvSpPr>
            <a:spLocks noGrp="1" noChangeArrowheads="1"/>
          </p:cNvSpPr>
          <p:nvPr>
            <p:ph idx="1"/>
          </p:nvPr>
        </p:nvSpPr>
        <p:spPr>
          <a:xfrm>
            <a:off x="533963" y="2759504"/>
            <a:ext cx="11200273" cy="3481300"/>
          </a:xfrm>
        </p:spPr>
        <p:txBody>
          <a:bodyPr>
            <a:noAutofit/>
          </a:bodyPr>
          <a:lstStyle/>
          <a:p>
            <a:pPr marL="0" indent="0">
              <a:buNone/>
            </a:pPr>
            <a:r>
              <a:rPr lang="en-US" sz="4000" dirty="0"/>
              <a:t>Brand exchanges created by consumers themselves—both invited and uninvited—by which consumers are playing an increasing role in shaping their own brand experiences and those of other consumers.</a:t>
            </a:r>
          </a:p>
        </p:txBody>
      </p:sp>
      <p:sp>
        <p:nvSpPr>
          <p:cNvPr id="3" name="TextBox 2"/>
          <p:cNvSpPr txBox="1"/>
          <p:nvPr/>
        </p:nvSpPr>
        <p:spPr>
          <a:xfrm>
            <a:off x="11773296" y="6483332"/>
            <a:ext cx="418704" cy="369332"/>
          </a:xfrm>
          <a:prstGeom prst="rect">
            <a:avLst/>
          </a:prstGeom>
          <a:noFill/>
        </p:spPr>
        <p:txBody>
          <a:bodyPr wrap="none" rtlCol="0">
            <a:spAutoFit/>
          </a:bodyPr>
          <a:lstStyle/>
          <a:p>
            <a:pPr algn="r"/>
            <a:r>
              <a:rPr lang="en-US" b="1" dirty="0"/>
              <a:t>26</a:t>
            </a:r>
            <a:endParaRPr lang="en-US" sz="1200" b="1" dirty="0"/>
          </a:p>
        </p:txBody>
      </p:sp>
    </p:spTree>
    <p:extLst>
      <p:ext uri="{BB962C8B-B14F-4D97-AF65-F5344CB8AC3E}">
        <p14:creationId xmlns:p14="http://schemas.microsoft.com/office/powerpoint/2010/main" val="57011137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47900" y="200439"/>
            <a:ext cx="7772400" cy="497540"/>
          </a:xfrm>
        </p:spPr>
        <p:txBody>
          <a:bodyPr>
            <a:noAutofit/>
          </a:bodyPr>
          <a:lstStyle/>
          <a:p>
            <a:pPr algn="ctr" eaLnBrk="1" hangingPunct="1"/>
            <a:r>
              <a:rPr lang="en-US" sz="4000" b="1" dirty="0">
                <a:solidFill>
                  <a:srgbClr val="0070C0"/>
                </a:solidFill>
                <a:latin typeface="+mn-lt"/>
              </a:rPr>
              <a:t>Building Customer Relationships</a:t>
            </a:r>
          </a:p>
        </p:txBody>
      </p:sp>
      <p:sp>
        <p:nvSpPr>
          <p:cNvPr id="63490" name="Text Placeholder 5"/>
          <p:cNvSpPr>
            <a:spLocks noGrp="1"/>
          </p:cNvSpPr>
          <p:nvPr>
            <p:ph type="body" sz="quarter" idx="13"/>
          </p:nvPr>
        </p:nvSpPr>
        <p:spPr>
          <a:xfrm>
            <a:off x="2667000" y="762000"/>
            <a:ext cx="7162800" cy="509042"/>
          </a:xfrm>
        </p:spPr>
        <p:txBody>
          <a:bodyPr>
            <a:noAutofit/>
          </a:bodyPr>
          <a:lstStyle/>
          <a:p>
            <a:r>
              <a:rPr lang="en-US" sz="3200" dirty="0">
                <a:solidFill>
                  <a:schemeClr val="accent2"/>
                </a:solidFill>
              </a:rPr>
              <a:t>Engaging Customers</a:t>
            </a:r>
          </a:p>
          <a:p>
            <a:endParaRPr lang="en-US" dirty="0"/>
          </a:p>
        </p:txBody>
      </p:sp>
      <p:sp>
        <p:nvSpPr>
          <p:cNvPr id="6" name="TextBox 5"/>
          <p:cNvSpPr txBox="1"/>
          <p:nvPr/>
        </p:nvSpPr>
        <p:spPr>
          <a:xfrm>
            <a:off x="914400" y="2411995"/>
            <a:ext cx="4998576" cy="2554545"/>
          </a:xfrm>
          <a:prstGeom prst="rect">
            <a:avLst/>
          </a:prstGeom>
          <a:noFill/>
        </p:spPr>
        <p:txBody>
          <a:bodyPr wrap="square" rtlCol="0">
            <a:spAutoFit/>
          </a:bodyPr>
          <a:lstStyle/>
          <a:p>
            <a:r>
              <a:rPr lang="en-US" sz="3200" dirty="0"/>
              <a:t>Engaging customers: Life is good starts with a deeply felt, engagement-worthy sense of purpose: spreading the power of optimism. </a:t>
            </a:r>
          </a:p>
        </p:txBody>
      </p:sp>
      <p:sp>
        <p:nvSpPr>
          <p:cNvPr id="4" name="TextBox 3"/>
          <p:cNvSpPr txBox="1"/>
          <p:nvPr/>
        </p:nvSpPr>
        <p:spPr>
          <a:xfrm>
            <a:off x="6516592" y="5918290"/>
            <a:ext cx="3152788" cy="276999"/>
          </a:xfrm>
          <a:prstGeom prst="rect">
            <a:avLst/>
          </a:prstGeom>
          <a:noFill/>
        </p:spPr>
        <p:txBody>
          <a:bodyPr wrap="square" rtlCol="0">
            <a:spAutoFit/>
          </a:bodyPr>
          <a:lstStyle/>
          <a:p>
            <a:r>
              <a:rPr lang="en-US" sz="1200" dirty="0">
                <a:latin typeface="+mj-lt"/>
              </a:rPr>
              <a:t>The Life is good Company</a:t>
            </a:r>
          </a:p>
        </p:txBody>
      </p:sp>
      <p:sp>
        <p:nvSpPr>
          <p:cNvPr id="3" name="TextBox 2"/>
          <p:cNvSpPr txBox="1"/>
          <p:nvPr/>
        </p:nvSpPr>
        <p:spPr>
          <a:xfrm>
            <a:off x="10644554" y="6385537"/>
            <a:ext cx="1547446" cy="369332"/>
          </a:xfrm>
          <a:prstGeom prst="rect">
            <a:avLst/>
          </a:prstGeom>
          <a:noFill/>
        </p:spPr>
        <p:txBody>
          <a:bodyPr wrap="square" rtlCol="0">
            <a:spAutoFit/>
          </a:bodyPr>
          <a:lstStyle/>
          <a:p>
            <a:pPr algn="r"/>
            <a:r>
              <a:rPr lang="en-US" b="1" dirty="0"/>
              <a:t>27</a:t>
            </a:r>
            <a:endParaRPr lang="en-US" sz="1200" b="1" dirty="0"/>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00813" y="1960341"/>
            <a:ext cx="3869657" cy="3869657"/>
          </a:xfrm>
          <a:prstGeom prst="rect">
            <a:avLst/>
          </a:prstGeom>
        </p:spPr>
      </p:pic>
    </p:spTree>
    <p:extLst>
      <p:ext uri="{BB962C8B-B14F-4D97-AF65-F5344CB8AC3E}">
        <p14:creationId xmlns:p14="http://schemas.microsoft.com/office/powerpoint/2010/main" val="7785101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1"/>
          <p:cNvSpPr>
            <a:spLocks noGrp="1"/>
          </p:cNvSpPr>
          <p:nvPr>
            <p:ph type="title"/>
          </p:nvPr>
        </p:nvSpPr>
        <p:spPr>
          <a:xfrm>
            <a:off x="990600" y="114219"/>
            <a:ext cx="10363200" cy="533400"/>
          </a:xfrm>
        </p:spPr>
        <p:txBody>
          <a:bodyPr>
            <a:noAutofit/>
          </a:bodyPr>
          <a:lstStyle/>
          <a:p>
            <a:pPr algn="ctr"/>
            <a:r>
              <a:rPr lang="en-US" dirty="0">
                <a:solidFill>
                  <a:srgbClr val="0070C0"/>
                </a:solidFill>
                <a:latin typeface="+mn-lt"/>
              </a:rPr>
              <a:t>Building Customer Relationships</a:t>
            </a:r>
          </a:p>
        </p:txBody>
      </p:sp>
      <p:sp>
        <p:nvSpPr>
          <p:cNvPr id="2" name="TextBox 1"/>
          <p:cNvSpPr txBox="1"/>
          <p:nvPr/>
        </p:nvSpPr>
        <p:spPr>
          <a:xfrm>
            <a:off x="2949387" y="743128"/>
            <a:ext cx="6293223" cy="584775"/>
          </a:xfrm>
          <a:prstGeom prst="rect">
            <a:avLst/>
          </a:prstGeom>
          <a:noFill/>
        </p:spPr>
        <p:txBody>
          <a:bodyPr wrap="square" rtlCol="0">
            <a:spAutoFit/>
          </a:bodyPr>
          <a:lstStyle/>
          <a:p>
            <a:pPr algn="ctr"/>
            <a:r>
              <a:rPr lang="en-US" sz="3200" b="1" dirty="0">
                <a:solidFill>
                  <a:schemeClr val="accent2"/>
                </a:solidFill>
              </a:rPr>
              <a:t>Partner Relationship Management</a:t>
            </a:r>
            <a:endParaRPr lang="en-US" sz="3200" dirty="0">
              <a:solidFill>
                <a:schemeClr val="accent2"/>
              </a:solidFill>
            </a:endParaRPr>
          </a:p>
        </p:txBody>
      </p:sp>
      <p:sp>
        <p:nvSpPr>
          <p:cNvPr id="65538" name="Content Placeholder 5"/>
          <p:cNvSpPr>
            <a:spLocks noGrp="1"/>
          </p:cNvSpPr>
          <p:nvPr>
            <p:ph idx="1"/>
          </p:nvPr>
        </p:nvSpPr>
        <p:spPr>
          <a:xfrm>
            <a:off x="618393" y="1897812"/>
            <a:ext cx="11031414" cy="3778254"/>
          </a:xfrm>
        </p:spPr>
        <p:txBody>
          <a:bodyPr>
            <a:normAutofit/>
          </a:bodyPr>
          <a:lstStyle/>
          <a:p>
            <a:pPr>
              <a:buFontTx/>
              <a:buNone/>
            </a:pPr>
            <a:r>
              <a:rPr lang="en-US" sz="3200" b="1" dirty="0"/>
              <a:t>Partner relationship management </a:t>
            </a:r>
            <a:r>
              <a:rPr lang="en-US" sz="3200" dirty="0"/>
              <a:t>involves working closely with partners in other company departments and outside the company to jointly bring greater value to customers.</a:t>
            </a:r>
          </a:p>
          <a:p>
            <a:pPr>
              <a:buFontTx/>
              <a:buNone/>
            </a:pPr>
            <a:endParaRPr lang="en-US" sz="3200" dirty="0"/>
          </a:p>
          <a:p>
            <a:pPr>
              <a:buNone/>
            </a:pPr>
            <a:r>
              <a:rPr lang="en-US" sz="3200" dirty="0"/>
              <a:t>Marketers must also partner with suppliers, channel partners, and others outside the company. </a:t>
            </a:r>
          </a:p>
          <a:p>
            <a:pPr>
              <a:buFontTx/>
              <a:buNone/>
            </a:pPr>
            <a:endParaRPr lang="en-US" sz="3200" dirty="0"/>
          </a:p>
          <a:p>
            <a:endParaRPr lang="en-US" dirty="0"/>
          </a:p>
        </p:txBody>
      </p:sp>
      <p:sp>
        <p:nvSpPr>
          <p:cNvPr id="7" name="Slide Number Placeholder 6"/>
          <p:cNvSpPr>
            <a:spLocks noGrp="1"/>
          </p:cNvSpPr>
          <p:nvPr>
            <p:ph type="sldNum" sz="quarter" idx="17"/>
          </p:nvPr>
        </p:nvSpPr>
        <p:spPr>
          <a:xfrm>
            <a:off x="9448800" y="6356350"/>
            <a:ext cx="2743200" cy="365125"/>
          </a:xfrm>
        </p:spPr>
        <p:txBody>
          <a:bodyPr/>
          <a:lstStyle/>
          <a:p>
            <a:r>
              <a:rPr lang="en-US" sz="1800" b="1" dirty="0">
                <a:solidFill>
                  <a:schemeClr val="tx1"/>
                </a:solidFill>
              </a:rPr>
              <a:t>28</a:t>
            </a:r>
            <a:endParaRPr lang="en-US" b="1" dirty="0">
              <a:solidFill>
                <a:schemeClr val="tx1"/>
              </a:solidFill>
            </a:endParaRPr>
          </a:p>
        </p:txBody>
      </p:sp>
    </p:spTree>
    <p:extLst>
      <p:ext uri="{BB962C8B-B14F-4D97-AF65-F5344CB8AC3E}">
        <p14:creationId xmlns:p14="http://schemas.microsoft.com/office/powerpoint/2010/main" val="5822833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938741" y="249298"/>
            <a:ext cx="10390717" cy="674237"/>
          </a:xfrm>
        </p:spPr>
        <p:txBody>
          <a:bodyPr>
            <a:normAutofit/>
          </a:bodyPr>
          <a:lstStyle/>
          <a:p>
            <a:pPr algn="ctr" eaLnBrk="1" hangingPunct="1"/>
            <a:r>
              <a:rPr lang="en-US" sz="4000" dirty="0">
                <a:solidFill>
                  <a:srgbClr val="0070C0"/>
                </a:solidFill>
                <a:latin typeface="+mn-lt"/>
              </a:rPr>
              <a:t>What Is Marketing?</a:t>
            </a:r>
          </a:p>
        </p:txBody>
      </p:sp>
      <p:sp>
        <p:nvSpPr>
          <p:cNvPr id="18434" name="Rectangle 3"/>
          <p:cNvSpPr>
            <a:spLocks noGrp="1" noChangeArrowheads="1"/>
          </p:cNvSpPr>
          <p:nvPr>
            <p:ph type="body" sz="half" idx="2"/>
          </p:nvPr>
        </p:nvSpPr>
        <p:spPr>
          <a:xfrm>
            <a:off x="659567" y="1145575"/>
            <a:ext cx="10845636" cy="5712425"/>
          </a:xfrm>
        </p:spPr>
        <p:txBody>
          <a:bodyPr>
            <a:normAutofit lnSpcReduction="10000"/>
          </a:bodyPr>
          <a:lstStyle/>
          <a:p>
            <a:pPr indent="-65088">
              <a:spcBef>
                <a:spcPct val="0"/>
              </a:spcBef>
              <a:buNone/>
            </a:pPr>
            <a:r>
              <a:rPr lang="en-US" sz="4000" b="1" dirty="0"/>
              <a:t>Marketing</a:t>
            </a:r>
            <a:r>
              <a:rPr lang="en-US" sz="4000" dirty="0"/>
              <a:t> is</a:t>
            </a:r>
            <a:r>
              <a:rPr lang="en-US" sz="4000" b="1" dirty="0"/>
              <a:t> </a:t>
            </a:r>
            <a:r>
              <a:rPr lang="en-US" sz="4000" dirty="0"/>
              <a:t>a process by which companies </a:t>
            </a:r>
            <a:r>
              <a:rPr lang="en-US" sz="4000" b="1" dirty="0"/>
              <a:t>create value </a:t>
            </a:r>
            <a:r>
              <a:rPr lang="en-US" sz="4000" dirty="0"/>
              <a:t>for customers and build strong  customer relationships in order to </a:t>
            </a:r>
            <a:r>
              <a:rPr lang="en-US" sz="4000" b="1" dirty="0"/>
              <a:t>capture value</a:t>
            </a:r>
            <a:r>
              <a:rPr lang="en-US" sz="4000" dirty="0"/>
              <a:t> from customers in return. </a:t>
            </a:r>
          </a:p>
          <a:p>
            <a:pPr indent="-65088"/>
            <a:endParaRPr lang="en-US" sz="3600" dirty="0"/>
          </a:p>
          <a:p>
            <a:pPr marL="0" indent="0">
              <a:buNone/>
            </a:pPr>
            <a:r>
              <a:rPr lang="en-US" sz="3600" b="1" dirty="0"/>
              <a:t>What Is Marketing? </a:t>
            </a:r>
          </a:p>
          <a:p>
            <a:pPr indent="-65088">
              <a:spcBef>
                <a:spcPct val="0"/>
              </a:spcBef>
              <a:buNone/>
            </a:pPr>
            <a:r>
              <a:rPr lang="en-US" sz="3600" b="1" dirty="0"/>
              <a:t>	 		- creating value </a:t>
            </a:r>
            <a:r>
              <a:rPr lang="en-US" sz="3600" dirty="0"/>
              <a:t>for customers</a:t>
            </a:r>
          </a:p>
          <a:p>
            <a:pPr indent="-65088">
              <a:spcBef>
                <a:spcPct val="0"/>
              </a:spcBef>
              <a:buNone/>
            </a:pPr>
            <a:r>
              <a:rPr lang="en-US" sz="3600" dirty="0"/>
              <a:t>			- </a:t>
            </a:r>
            <a:r>
              <a:rPr lang="en-US" sz="3600" b="1" dirty="0"/>
              <a:t>capturing value</a:t>
            </a:r>
            <a:r>
              <a:rPr lang="en-US" sz="3600" dirty="0"/>
              <a:t> from customers</a:t>
            </a:r>
          </a:p>
          <a:p>
            <a:r>
              <a:rPr lang="en-US" sz="2400" b="1" dirty="0"/>
              <a:t>The twofold goal of marketing is to:</a:t>
            </a:r>
          </a:p>
          <a:p>
            <a:endParaRPr lang="en-US" sz="2400" b="1" dirty="0"/>
          </a:p>
          <a:p>
            <a:pPr marL="1200150" lvl="2" indent="-285750"/>
            <a:r>
              <a:rPr lang="en-US" sz="2400" b="1" dirty="0"/>
              <a:t>attract new customers by promising superior value</a:t>
            </a:r>
          </a:p>
          <a:p>
            <a:pPr marL="1200150" lvl="2" indent="-285750"/>
            <a:r>
              <a:rPr lang="en-US" sz="2400" b="1" dirty="0"/>
              <a:t>grow current customers by delivering satisfaction</a:t>
            </a:r>
          </a:p>
          <a:p>
            <a:pPr indent="-65088">
              <a:spcBef>
                <a:spcPct val="0"/>
              </a:spcBef>
              <a:buNone/>
            </a:pPr>
            <a:endParaRPr lang="en-US" sz="3600" b="1" dirty="0"/>
          </a:p>
          <a:p>
            <a:pPr marL="0" indent="0">
              <a:buNone/>
            </a:pPr>
            <a:endParaRPr lang="en-US" sz="3600" b="1" dirty="0">
              <a:solidFill>
                <a:srgbClr val="0070C0"/>
              </a:solidFill>
              <a:latin typeface="Calibri" panose="020F0502020204030204" pitchFamily="34" charset="0"/>
            </a:endParaRPr>
          </a:p>
          <a:p>
            <a:pPr marL="163512" indent="0">
              <a:buNone/>
            </a:pPr>
            <a:endParaRPr lang="en-US" dirty="0"/>
          </a:p>
          <a:p>
            <a:pPr indent="-65088"/>
            <a:endParaRPr lang="en-US" dirty="0"/>
          </a:p>
        </p:txBody>
      </p:sp>
      <p:sp>
        <p:nvSpPr>
          <p:cNvPr id="6" name="Slide Number Placeholder 5"/>
          <p:cNvSpPr>
            <a:spLocks noGrp="1"/>
          </p:cNvSpPr>
          <p:nvPr>
            <p:ph type="sldNum" sz="quarter" idx="12"/>
          </p:nvPr>
        </p:nvSpPr>
        <p:spPr>
          <a:xfrm>
            <a:off x="11505203" y="6356349"/>
            <a:ext cx="492512" cy="365125"/>
          </a:xfrm>
        </p:spPr>
        <p:txBody>
          <a:bodyPr/>
          <a:lstStyle/>
          <a:p>
            <a:r>
              <a:rPr lang="en-US" sz="1800" b="1" dirty="0">
                <a:solidFill>
                  <a:schemeClr val="tx1"/>
                </a:solidFill>
              </a:rPr>
              <a:t>2</a:t>
            </a:r>
          </a:p>
        </p:txBody>
      </p:sp>
    </p:spTree>
    <p:extLst>
      <p:ext uri="{BB962C8B-B14F-4D97-AF65-F5344CB8AC3E}">
        <p14:creationId xmlns:p14="http://schemas.microsoft.com/office/powerpoint/2010/main" val="41129923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2247900" y="134816"/>
            <a:ext cx="7772400" cy="533400"/>
          </a:xfrm>
        </p:spPr>
        <p:txBody>
          <a:bodyPr>
            <a:noAutofit/>
          </a:bodyPr>
          <a:lstStyle/>
          <a:p>
            <a:pPr algn="ctr"/>
            <a:r>
              <a:rPr lang="en-US" sz="4000" b="1" dirty="0">
                <a:solidFill>
                  <a:srgbClr val="0070C0"/>
                </a:solidFill>
                <a:latin typeface="+mn-lt"/>
              </a:rPr>
              <a:t>Capturing Value from Customers</a:t>
            </a:r>
          </a:p>
        </p:txBody>
      </p:sp>
      <p:sp>
        <p:nvSpPr>
          <p:cNvPr id="71682" name="Rectangle 3"/>
          <p:cNvSpPr>
            <a:spLocks noGrp="1" noChangeArrowheads="1"/>
          </p:cNvSpPr>
          <p:nvPr>
            <p:ph type="body" sz="quarter" idx="13"/>
          </p:nvPr>
        </p:nvSpPr>
        <p:spPr>
          <a:xfrm>
            <a:off x="1981200" y="835438"/>
            <a:ext cx="8305800" cy="465824"/>
          </a:xfrm>
        </p:spPr>
        <p:txBody>
          <a:bodyPr>
            <a:noAutofit/>
          </a:bodyPr>
          <a:lstStyle/>
          <a:p>
            <a:r>
              <a:rPr lang="en-US" sz="3200" dirty="0">
                <a:solidFill>
                  <a:schemeClr val="accent2"/>
                </a:solidFill>
              </a:rPr>
              <a:t>Creating Customer Loyalty and Retention</a:t>
            </a:r>
          </a:p>
          <a:p>
            <a:endParaRPr lang="en-US" dirty="0">
              <a:solidFill>
                <a:schemeClr val="accent2"/>
              </a:solidFill>
            </a:endParaRPr>
          </a:p>
          <a:p>
            <a:endParaRPr lang="en-US" dirty="0"/>
          </a:p>
          <a:p>
            <a:endParaRPr lang="en-US" dirty="0"/>
          </a:p>
          <a:p>
            <a:endParaRPr lang="en-US" dirty="0"/>
          </a:p>
        </p:txBody>
      </p:sp>
      <p:sp>
        <p:nvSpPr>
          <p:cNvPr id="71681" name="Content Placeholder 18"/>
          <p:cNvSpPr>
            <a:spLocks noGrp="1"/>
          </p:cNvSpPr>
          <p:nvPr>
            <p:ph idx="1"/>
          </p:nvPr>
        </p:nvSpPr>
        <p:spPr>
          <a:xfrm>
            <a:off x="972117" y="1468484"/>
            <a:ext cx="9638373" cy="5389516"/>
          </a:xfrm>
        </p:spPr>
        <p:txBody>
          <a:bodyPr>
            <a:normAutofit fontScale="92500" lnSpcReduction="10000"/>
          </a:bodyPr>
          <a:lstStyle/>
          <a:p>
            <a:pPr marL="0" indent="0">
              <a:buNone/>
            </a:pPr>
            <a:r>
              <a:rPr lang="en-US" sz="3200" b="1" dirty="0"/>
              <a:t>Customer lifetime value </a:t>
            </a:r>
            <a:r>
              <a:rPr lang="en-US" sz="3200" dirty="0"/>
              <a:t>is the value of the entire stream of purchases that the customer would make over a lifetime of </a:t>
            </a:r>
            <a:br>
              <a:rPr lang="en-US" sz="3200" dirty="0"/>
            </a:br>
            <a:r>
              <a:rPr lang="en-US" sz="3200" dirty="0"/>
              <a:t>patronage.</a:t>
            </a:r>
          </a:p>
          <a:p>
            <a:r>
              <a:rPr lang="en-US" sz="3200" dirty="0"/>
              <a:t>Good customer relationship management creates customer satisfaction. In turn, satisfied customers remain loyal and talk favorably to others about the company and its products. </a:t>
            </a:r>
          </a:p>
          <a:p>
            <a:endParaRPr lang="en-US" sz="3200" dirty="0"/>
          </a:p>
          <a:p>
            <a:r>
              <a:rPr lang="en-US" sz="3200" dirty="0"/>
              <a:t>At Stew Leonard’s profitable four-store supermarket, the lifetime revenue of a customer is $50,000. Because his average customer spends about $100 a week, shops 50 weeks a year, and remains in the area for about 10 years, losing one customer can be a  significant loss.</a:t>
            </a:r>
          </a:p>
          <a:p>
            <a:endParaRPr lang="en-US" sz="3200" i="1" dirty="0"/>
          </a:p>
          <a:p>
            <a:endParaRPr lang="en-US" sz="3200" dirty="0"/>
          </a:p>
          <a:p>
            <a:endParaRPr lang="en-US" sz="3200" dirty="0"/>
          </a:p>
          <a:p>
            <a:pPr marL="0" indent="0">
              <a:buNone/>
            </a:pPr>
            <a:endParaRPr lang="en-US" sz="3200" dirty="0"/>
          </a:p>
          <a:p>
            <a:pPr marL="0" indent="0">
              <a:buNone/>
            </a:pPr>
            <a:endParaRPr lang="en-US" dirty="0"/>
          </a:p>
        </p:txBody>
      </p:sp>
      <p:sp>
        <p:nvSpPr>
          <p:cNvPr id="3" name="TextBox 2"/>
          <p:cNvSpPr txBox="1"/>
          <p:nvPr/>
        </p:nvSpPr>
        <p:spPr>
          <a:xfrm>
            <a:off x="10841501" y="6568019"/>
            <a:ext cx="1350499" cy="369332"/>
          </a:xfrm>
          <a:prstGeom prst="rect">
            <a:avLst/>
          </a:prstGeom>
          <a:noFill/>
        </p:spPr>
        <p:txBody>
          <a:bodyPr wrap="square" rtlCol="0">
            <a:spAutoFit/>
          </a:bodyPr>
          <a:lstStyle/>
          <a:p>
            <a:pPr algn="r"/>
            <a:r>
              <a:rPr lang="en-US" b="1" dirty="0"/>
              <a:t>29</a:t>
            </a:r>
          </a:p>
        </p:txBody>
      </p:sp>
    </p:spTree>
    <p:extLst>
      <p:ext uri="{BB962C8B-B14F-4D97-AF65-F5344CB8AC3E}">
        <p14:creationId xmlns:p14="http://schemas.microsoft.com/office/powerpoint/2010/main" val="38610091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1524000" y="193431"/>
            <a:ext cx="9144000" cy="521677"/>
          </a:xfrm>
        </p:spPr>
        <p:txBody>
          <a:bodyPr>
            <a:noAutofit/>
          </a:bodyPr>
          <a:lstStyle/>
          <a:p>
            <a:pPr algn="ctr" eaLnBrk="1" hangingPunct="1"/>
            <a:r>
              <a:rPr lang="en-US" sz="4000" b="1" dirty="0">
                <a:solidFill>
                  <a:srgbClr val="0070C0"/>
                </a:solidFill>
                <a:latin typeface="+mn-lt"/>
              </a:rPr>
              <a:t>Capturing Value from Customers</a:t>
            </a:r>
          </a:p>
        </p:txBody>
      </p:sp>
      <p:sp>
        <p:nvSpPr>
          <p:cNvPr id="73730" name="Text Placeholder 5"/>
          <p:cNvSpPr>
            <a:spLocks noGrp="1"/>
          </p:cNvSpPr>
          <p:nvPr>
            <p:ph type="body" sz="quarter" idx="13"/>
          </p:nvPr>
        </p:nvSpPr>
        <p:spPr>
          <a:xfrm>
            <a:off x="1562100" y="715108"/>
            <a:ext cx="9144000" cy="381000"/>
          </a:xfrm>
        </p:spPr>
        <p:txBody>
          <a:bodyPr>
            <a:noAutofit/>
          </a:bodyPr>
          <a:lstStyle/>
          <a:p>
            <a:r>
              <a:rPr lang="en-US" sz="3200" dirty="0">
                <a:solidFill>
                  <a:schemeClr val="accent2"/>
                </a:solidFill>
              </a:rPr>
              <a:t>Growing Share of Customer</a:t>
            </a:r>
          </a:p>
          <a:p>
            <a:endParaRPr lang="en-US" dirty="0"/>
          </a:p>
        </p:txBody>
      </p:sp>
      <p:sp>
        <p:nvSpPr>
          <p:cNvPr id="73729" name="Rectangle 3"/>
          <p:cNvSpPr>
            <a:spLocks noGrp="1" noChangeArrowheads="1"/>
          </p:cNvSpPr>
          <p:nvPr>
            <p:ph idx="1"/>
          </p:nvPr>
        </p:nvSpPr>
        <p:spPr>
          <a:xfrm>
            <a:off x="735623" y="2004646"/>
            <a:ext cx="10796953" cy="4114800"/>
          </a:xfrm>
        </p:spPr>
        <p:txBody>
          <a:bodyPr/>
          <a:lstStyle/>
          <a:p>
            <a:pPr eaLnBrk="1" hangingPunct="1"/>
            <a:endParaRPr lang="en-US" dirty="0"/>
          </a:p>
          <a:p>
            <a:pPr eaLnBrk="1" hangingPunct="1">
              <a:buFontTx/>
              <a:buNone/>
            </a:pPr>
            <a:r>
              <a:rPr lang="en-US" sz="3200" b="1" dirty="0"/>
              <a:t>Share of customer </a:t>
            </a:r>
            <a:r>
              <a:rPr lang="en-US" sz="3200" dirty="0"/>
              <a:t>is the portion of the customer’s purchasing that a company gets in its product categories.</a:t>
            </a:r>
          </a:p>
          <a:p>
            <a:pPr eaLnBrk="1" hangingPunct="1">
              <a:buFontTx/>
              <a:buNone/>
            </a:pPr>
            <a:endParaRPr lang="en-US" sz="3200" dirty="0"/>
          </a:p>
          <a:p>
            <a:pPr algn="ctr">
              <a:buNone/>
            </a:pPr>
            <a:r>
              <a:rPr lang="en-US" sz="3200" b="1" dirty="0">
                <a:solidFill>
                  <a:schemeClr val="accent2"/>
                </a:solidFill>
              </a:rPr>
              <a:t>Building Customer Equity</a:t>
            </a:r>
          </a:p>
          <a:p>
            <a:pPr>
              <a:buFontTx/>
              <a:buNone/>
            </a:pPr>
            <a:r>
              <a:rPr lang="en-US" sz="3200" b="1" dirty="0"/>
              <a:t>Customer equity </a:t>
            </a:r>
            <a:r>
              <a:rPr lang="en-US" sz="3200" dirty="0"/>
              <a:t>is   the total combined customer lifetime values of all of the company’s customers.</a:t>
            </a:r>
          </a:p>
          <a:p>
            <a:pPr marL="0" indent="0">
              <a:buNone/>
            </a:pPr>
            <a:endParaRPr lang="en-US" sz="3200" dirty="0"/>
          </a:p>
          <a:p>
            <a:pPr eaLnBrk="1" hangingPunct="1">
              <a:buFontTx/>
              <a:buNone/>
            </a:pPr>
            <a:endParaRPr lang="en-US" sz="3200" dirty="0"/>
          </a:p>
        </p:txBody>
      </p:sp>
      <p:sp>
        <p:nvSpPr>
          <p:cNvPr id="3" name="TextBox 2"/>
          <p:cNvSpPr txBox="1"/>
          <p:nvPr/>
        </p:nvSpPr>
        <p:spPr>
          <a:xfrm>
            <a:off x="11052517" y="6342185"/>
            <a:ext cx="1139483" cy="369332"/>
          </a:xfrm>
          <a:prstGeom prst="rect">
            <a:avLst/>
          </a:prstGeom>
          <a:noFill/>
        </p:spPr>
        <p:txBody>
          <a:bodyPr wrap="square" rtlCol="0">
            <a:spAutoFit/>
          </a:bodyPr>
          <a:lstStyle/>
          <a:p>
            <a:pPr algn="r"/>
            <a:r>
              <a:rPr lang="en-US" b="1" dirty="0"/>
              <a:t>30</a:t>
            </a:r>
            <a:endParaRPr lang="en-US" sz="1200" b="1" dirty="0"/>
          </a:p>
        </p:txBody>
      </p:sp>
    </p:spTree>
    <p:extLst>
      <p:ext uri="{BB962C8B-B14F-4D97-AF65-F5344CB8AC3E}">
        <p14:creationId xmlns:p14="http://schemas.microsoft.com/office/powerpoint/2010/main" val="18896736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2247900" y="119844"/>
            <a:ext cx="7772400" cy="447675"/>
          </a:xfrm>
        </p:spPr>
        <p:txBody>
          <a:bodyPr>
            <a:noAutofit/>
          </a:bodyPr>
          <a:lstStyle/>
          <a:p>
            <a:pPr algn="ctr" eaLnBrk="1" hangingPunct="1"/>
            <a:r>
              <a:rPr lang="en-US" sz="4000" b="1" dirty="0">
                <a:solidFill>
                  <a:srgbClr val="0070C0"/>
                </a:solidFill>
                <a:latin typeface="+mn-lt"/>
              </a:rPr>
              <a:t>Capturing Value from Customers</a:t>
            </a:r>
          </a:p>
        </p:txBody>
      </p:sp>
      <p:sp>
        <p:nvSpPr>
          <p:cNvPr id="77826" name="Text Placeholder 7"/>
          <p:cNvSpPr>
            <a:spLocks noGrp="1"/>
          </p:cNvSpPr>
          <p:nvPr>
            <p:ph type="body" sz="quarter" idx="13"/>
          </p:nvPr>
        </p:nvSpPr>
        <p:spPr>
          <a:xfrm>
            <a:off x="1369060" y="760958"/>
            <a:ext cx="9530080" cy="412074"/>
          </a:xfrm>
        </p:spPr>
        <p:txBody>
          <a:bodyPr>
            <a:noAutofit/>
          </a:bodyPr>
          <a:lstStyle/>
          <a:p>
            <a:r>
              <a:rPr lang="en-US" sz="3200" dirty="0">
                <a:solidFill>
                  <a:schemeClr val="accent2"/>
                </a:solidFill>
              </a:rPr>
              <a:t>Building Customer Equity</a:t>
            </a:r>
          </a:p>
          <a:p>
            <a:endParaRPr lang="en-US" dirty="0">
              <a:solidFill>
                <a:schemeClr val="accent2"/>
              </a:solidFill>
            </a:endParaRPr>
          </a:p>
        </p:txBody>
      </p:sp>
      <p:sp>
        <p:nvSpPr>
          <p:cNvPr id="77825" name="Rectangle 3"/>
          <p:cNvSpPr>
            <a:spLocks noGrp="1" noChangeArrowheads="1"/>
          </p:cNvSpPr>
          <p:nvPr>
            <p:ph idx="1"/>
          </p:nvPr>
        </p:nvSpPr>
        <p:spPr>
          <a:xfrm>
            <a:off x="1488440" y="1695503"/>
            <a:ext cx="9215120" cy="453337"/>
          </a:xfrm>
        </p:spPr>
        <p:txBody>
          <a:bodyPr>
            <a:noAutofit/>
          </a:bodyPr>
          <a:lstStyle/>
          <a:p>
            <a:pPr marL="0" indent="0" algn="ctr">
              <a:buNone/>
            </a:pPr>
            <a:r>
              <a:rPr lang="en-US" dirty="0"/>
              <a:t>Building the Right Relationships with the Right Customers</a:t>
            </a:r>
          </a:p>
        </p:txBody>
      </p:sp>
      <p:sp>
        <p:nvSpPr>
          <p:cNvPr id="5" name="TextBox 4" descr="Butterflies&#10;True Friends&#10;Strangers&#10;Barnacles"/>
          <p:cNvSpPr txBox="1"/>
          <p:nvPr/>
        </p:nvSpPr>
        <p:spPr>
          <a:xfrm>
            <a:off x="977865" y="3429000"/>
            <a:ext cx="2041559" cy="1815882"/>
          </a:xfrm>
          <a:prstGeom prst="rect">
            <a:avLst/>
          </a:prstGeom>
          <a:noFill/>
        </p:spPr>
        <p:txBody>
          <a:bodyPr wrap="square" rtlCol="0">
            <a:spAutoFit/>
          </a:bodyPr>
          <a:lstStyle/>
          <a:p>
            <a:r>
              <a:rPr lang="en-US" sz="2800" b="1" dirty="0"/>
              <a:t>FIGURE 1.5</a:t>
            </a:r>
          </a:p>
          <a:p>
            <a:r>
              <a:rPr lang="en-US" sz="2800" dirty="0"/>
              <a:t>Customer Relationship Groups</a:t>
            </a:r>
          </a:p>
        </p:txBody>
      </p:sp>
      <p:pic>
        <p:nvPicPr>
          <p:cNvPr id="4" name="Picture 3" descr="Butterflies&#10;True friends&#10;Strangers&#10;Barnacle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8174" y="2439560"/>
            <a:ext cx="5055652" cy="3886547"/>
          </a:xfrm>
          <a:prstGeom prst="rect">
            <a:avLst/>
          </a:prstGeom>
        </p:spPr>
      </p:pic>
      <p:sp>
        <p:nvSpPr>
          <p:cNvPr id="2" name="TextBox 1"/>
          <p:cNvSpPr txBox="1"/>
          <p:nvPr/>
        </p:nvSpPr>
        <p:spPr>
          <a:xfrm>
            <a:off x="4013343" y="6464605"/>
            <a:ext cx="4185634" cy="276999"/>
          </a:xfrm>
          <a:prstGeom prst="rect">
            <a:avLst/>
          </a:prstGeom>
          <a:noFill/>
        </p:spPr>
        <p:txBody>
          <a:bodyPr wrap="square" rtlCol="0">
            <a:spAutoFit/>
          </a:bodyPr>
          <a:lstStyle/>
          <a:p>
            <a:pPr algn="ctr"/>
            <a:r>
              <a:rPr lang="en-US" sz="1200" dirty="0"/>
              <a:t>Copyright © 2016 Pearson Education, Inc.</a:t>
            </a:r>
          </a:p>
        </p:txBody>
      </p:sp>
      <p:sp>
        <p:nvSpPr>
          <p:cNvPr id="3" name="TextBox 2"/>
          <p:cNvSpPr txBox="1"/>
          <p:nvPr/>
        </p:nvSpPr>
        <p:spPr>
          <a:xfrm>
            <a:off x="10703560" y="6464606"/>
            <a:ext cx="1448972" cy="369332"/>
          </a:xfrm>
          <a:prstGeom prst="rect">
            <a:avLst/>
          </a:prstGeom>
          <a:noFill/>
        </p:spPr>
        <p:txBody>
          <a:bodyPr wrap="square" rtlCol="0">
            <a:spAutoFit/>
          </a:bodyPr>
          <a:lstStyle/>
          <a:p>
            <a:pPr algn="r"/>
            <a:r>
              <a:rPr lang="en-US" b="1" dirty="0"/>
              <a:t>31</a:t>
            </a:r>
          </a:p>
        </p:txBody>
      </p:sp>
    </p:spTree>
    <p:extLst>
      <p:ext uri="{BB962C8B-B14F-4D97-AF65-F5344CB8AC3E}">
        <p14:creationId xmlns:p14="http://schemas.microsoft.com/office/powerpoint/2010/main" val="278240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647700" y="0"/>
            <a:ext cx="10972799" cy="6857999"/>
          </a:xfrm>
        </p:spPr>
        <p:txBody>
          <a:bodyPr>
            <a:noAutofit/>
          </a:bodyPr>
          <a:lstStyle/>
          <a:p>
            <a:r>
              <a:rPr lang="en-US" sz="3200" b="1" i="1" dirty="0"/>
              <a:t>Strangers</a:t>
            </a:r>
            <a:r>
              <a:rPr lang="en-US" sz="3200" i="1" dirty="0"/>
              <a:t> </a:t>
            </a:r>
            <a:r>
              <a:rPr lang="en-US" sz="3200" dirty="0"/>
              <a:t>show low potential profitability and little projected loyalty. </a:t>
            </a:r>
          </a:p>
          <a:p>
            <a:endParaRPr lang="en-US" sz="3200" dirty="0"/>
          </a:p>
          <a:p>
            <a:r>
              <a:rPr lang="en-US" sz="3200" b="1" i="1" dirty="0"/>
              <a:t>Butterflies</a:t>
            </a:r>
            <a:r>
              <a:rPr lang="en-US" sz="3200" i="1" dirty="0"/>
              <a:t> </a:t>
            </a:r>
            <a:r>
              <a:rPr lang="en-US" sz="3200" dirty="0"/>
              <a:t>are potentially profitable but not loyal.</a:t>
            </a:r>
          </a:p>
          <a:p>
            <a:endParaRPr lang="en-US" sz="3200" dirty="0"/>
          </a:p>
          <a:p>
            <a:r>
              <a:rPr lang="en-US" sz="3200" b="1" i="1" dirty="0"/>
              <a:t>True friends</a:t>
            </a:r>
            <a:r>
              <a:rPr lang="en-US" sz="3200" i="1" dirty="0"/>
              <a:t> </a:t>
            </a:r>
            <a:r>
              <a:rPr lang="en-US" sz="3200" dirty="0"/>
              <a:t>are both profitable and loyal. </a:t>
            </a:r>
          </a:p>
          <a:p>
            <a:endParaRPr lang="en-US" sz="3200" dirty="0"/>
          </a:p>
          <a:p>
            <a:r>
              <a:rPr lang="en-US" sz="3200" b="1" i="1" dirty="0"/>
              <a:t>Barnacles</a:t>
            </a:r>
            <a:r>
              <a:rPr lang="en-US" sz="3200" i="1" dirty="0"/>
              <a:t> </a:t>
            </a:r>
            <a:r>
              <a:rPr lang="en-US" sz="3200" dirty="0"/>
              <a:t>are highly loyal but not very profitable. </a:t>
            </a:r>
          </a:p>
          <a:p>
            <a:endParaRPr lang="en-US" sz="3200" dirty="0"/>
          </a:p>
          <a:p>
            <a:r>
              <a:rPr lang="en-US" sz="3200" dirty="0"/>
              <a:t>The point here is an important one: Different types of customers require different engagement and relationship management strategies. The goal is to build the </a:t>
            </a:r>
            <a:r>
              <a:rPr lang="en-US" sz="3200" b="1" i="1" dirty="0"/>
              <a:t>right relationships </a:t>
            </a:r>
            <a:r>
              <a:rPr lang="en-US" sz="3200" dirty="0"/>
              <a:t>with the </a:t>
            </a:r>
            <a:r>
              <a:rPr lang="en-US" sz="3200" b="1" i="1" dirty="0"/>
              <a:t>right customers</a:t>
            </a:r>
            <a:r>
              <a:rPr lang="en-US" sz="3200" i="1" dirty="0"/>
              <a:t>.</a:t>
            </a:r>
            <a:endParaRPr lang="en-US" sz="3200" b="1" dirty="0"/>
          </a:p>
          <a:p>
            <a:pPr marL="0" indent="0">
              <a:lnSpc>
                <a:spcPct val="90000"/>
              </a:lnSpc>
              <a:buNone/>
            </a:pPr>
            <a:endParaRPr lang="en-US" sz="3200" b="1" dirty="0">
              <a:solidFill>
                <a:srgbClr val="0070C0"/>
              </a:solidFill>
            </a:endParaRPr>
          </a:p>
          <a:p>
            <a:pPr marL="0" indent="0">
              <a:lnSpc>
                <a:spcPct val="90000"/>
              </a:lnSpc>
              <a:buNone/>
            </a:pPr>
            <a:r>
              <a:rPr lang="en-US" sz="3200" b="1" dirty="0">
                <a:solidFill>
                  <a:srgbClr val="0070C0"/>
                </a:solidFill>
              </a:rPr>
              <a:t>	</a:t>
            </a:r>
          </a:p>
        </p:txBody>
      </p:sp>
      <p:sp>
        <p:nvSpPr>
          <p:cNvPr id="2" name="TextBox 1"/>
          <p:cNvSpPr txBox="1"/>
          <p:nvPr/>
        </p:nvSpPr>
        <p:spPr>
          <a:xfrm>
            <a:off x="11024381" y="6343500"/>
            <a:ext cx="1167619" cy="369332"/>
          </a:xfrm>
          <a:prstGeom prst="rect">
            <a:avLst/>
          </a:prstGeom>
          <a:noFill/>
        </p:spPr>
        <p:txBody>
          <a:bodyPr wrap="square" rtlCol="0">
            <a:spAutoFit/>
          </a:bodyPr>
          <a:lstStyle/>
          <a:p>
            <a:pPr algn="r"/>
            <a:r>
              <a:rPr lang="en-US" b="1" dirty="0"/>
              <a:t>32</a:t>
            </a:r>
          </a:p>
        </p:txBody>
      </p:sp>
    </p:spTree>
    <p:extLst>
      <p:ext uri="{BB962C8B-B14F-4D97-AF65-F5344CB8AC3E}">
        <p14:creationId xmlns:p14="http://schemas.microsoft.com/office/powerpoint/2010/main" val="295221791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7286" y="228600"/>
            <a:ext cx="11690251" cy="1143000"/>
          </a:xfrm>
        </p:spPr>
        <p:txBody>
          <a:bodyPr>
            <a:noAutofit/>
          </a:bodyPr>
          <a:lstStyle/>
          <a:p>
            <a:pPr algn="ctr"/>
            <a:r>
              <a:rPr lang="en-US" sz="4000" b="1" dirty="0">
                <a:latin typeface="Calibri" panose="020F0502020204030204" pitchFamily="34" charset="0"/>
              </a:rPr>
              <a:t>Marketing:</a:t>
            </a:r>
            <a:r>
              <a:rPr lang="en-US" sz="4000" dirty="0">
                <a:latin typeface="Calibri" panose="020F0502020204030204" pitchFamily="34" charset="0"/>
              </a:rPr>
              <a:t> Introduction</a:t>
            </a:r>
            <a:endParaRPr lang="en-US" sz="4000" b="1" dirty="0">
              <a:latin typeface="Calibri" panose="020F0502020204030204" pitchFamily="34" charset="0"/>
            </a:endParaRPr>
          </a:p>
        </p:txBody>
      </p:sp>
      <p:sp>
        <p:nvSpPr>
          <p:cNvPr id="16386" name="Text Placeholder 8"/>
          <p:cNvSpPr>
            <a:spLocks noGrp="1"/>
          </p:cNvSpPr>
          <p:nvPr>
            <p:ph type="body" sz="quarter" idx="13"/>
          </p:nvPr>
        </p:nvSpPr>
        <p:spPr>
          <a:xfrm>
            <a:off x="1320799" y="1192125"/>
            <a:ext cx="9550400" cy="635950"/>
          </a:xfrm>
        </p:spPr>
        <p:txBody>
          <a:bodyPr>
            <a:normAutofit/>
          </a:bodyPr>
          <a:lstStyle/>
          <a:p>
            <a:r>
              <a:rPr lang="en-US" sz="3200" dirty="0">
                <a:solidFill>
                  <a:schemeClr val="tx1"/>
                </a:solidFill>
                <a:latin typeface="Calibri" panose="020F0502020204030204" pitchFamily="34" charset="0"/>
              </a:rPr>
              <a:t>Learn</a:t>
            </a:r>
            <a:r>
              <a:rPr lang="en-US" sz="3200" dirty="0">
                <a:solidFill>
                  <a:schemeClr val="tx1"/>
                </a:solidFill>
              </a:rPr>
              <a:t>ing Objective 5</a:t>
            </a:r>
          </a:p>
        </p:txBody>
      </p:sp>
      <p:sp>
        <p:nvSpPr>
          <p:cNvPr id="16385" name="Rectangle 3"/>
          <p:cNvSpPr>
            <a:spLocks noGrp="1" noChangeArrowheads="1"/>
          </p:cNvSpPr>
          <p:nvPr>
            <p:ph idx="1"/>
          </p:nvPr>
        </p:nvSpPr>
        <p:spPr>
          <a:xfrm>
            <a:off x="621323" y="1996225"/>
            <a:ext cx="10972800" cy="4166745"/>
          </a:xfrm>
        </p:spPr>
        <p:txBody>
          <a:bodyPr>
            <a:normAutofit/>
          </a:bodyPr>
          <a:lstStyle/>
          <a:p>
            <a:pPr marL="0" indent="0">
              <a:lnSpc>
                <a:spcPct val="90000"/>
              </a:lnSpc>
              <a:buNone/>
            </a:pPr>
            <a:endParaRPr lang="en-US" sz="2400" b="1" dirty="0">
              <a:solidFill>
                <a:srgbClr val="0070C0"/>
              </a:solidFill>
              <a:latin typeface="Calibri" panose="020F0502020204030204" pitchFamily="34" charset="0"/>
            </a:endParaRPr>
          </a:p>
          <a:p>
            <a:r>
              <a:rPr lang="en-US" sz="3200" dirty="0"/>
              <a:t>Describe the major trends and forces that are changing the marketing landscape in this age of relationships.</a:t>
            </a:r>
          </a:p>
          <a:p>
            <a:pPr marL="0" indent="0">
              <a:buNone/>
            </a:pPr>
            <a:endParaRPr lang="en-US" sz="3200" dirty="0"/>
          </a:p>
          <a:p>
            <a:pPr marL="0" indent="0">
              <a:lnSpc>
                <a:spcPct val="90000"/>
              </a:lnSpc>
              <a:buNone/>
            </a:pPr>
            <a:r>
              <a:rPr lang="en-US" sz="3200" dirty="0"/>
              <a:t>	</a:t>
            </a:r>
            <a:r>
              <a:rPr lang="en-US" sz="3200" b="1" dirty="0">
                <a:solidFill>
                  <a:srgbClr val="0070C0"/>
                </a:solidFill>
              </a:rPr>
              <a:t>The Changing Marketing Landscape</a:t>
            </a:r>
          </a:p>
        </p:txBody>
      </p:sp>
      <p:sp>
        <p:nvSpPr>
          <p:cNvPr id="2" name="TextBox 1"/>
          <p:cNvSpPr txBox="1"/>
          <p:nvPr/>
        </p:nvSpPr>
        <p:spPr>
          <a:xfrm>
            <a:off x="10871199" y="6301469"/>
            <a:ext cx="1167619" cy="369332"/>
          </a:xfrm>
          <a:prstGeom prst="rect">
            <a:avLst/>
          </a:prstGeom>
          <a:noFill/>
        </p:spPr>
        <p:txBody>
          <a:bodyPr wrap="square" rtlCol="0">
            <a:spAutoFit/>
          </a:bodyPr>
          <a:lstStyle/>
          <a:p>
            <a:pPr algn="r"/>
            <a:r>
              <a:rPr lang="en-US" b="1" dirty="0"/>
              <a:t>33</a:t>
            </a:r>
          </a:p>
        </p:txBody>
      </p:sp>
    </p:spTree>
    <p:extLst>
      <p:ext uri="{BB962C8B-B14F-4D97-AF65-F5344CB8AC3E}">
        <p14:creationId xmlns:p14="http://schemas.microsoft.com/office/powerpoint/2010/main" val="35828341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1781" y="64083"/>
            <a:ext cx="9460006" cy="656002"/>
          </a:xfrm>
        </p:spPr>
        <p:txBody>
          <a:bodyPr anchor="t">
            <a:noAutofit/>
          </a:bodyPr>
          <a:lstStyle/>
          <a:p>
            <a:pPr algn="ctr"/>
            <a:r>
              <a:rPr lang="en-US" sz="4000" b="1" dirty="0">
                <a:solidFill>
                  <a:srgbClr val="0070C0"/>
                </a:solidFill>
                <a:latin typeface="+mn-lt"/>
              </a:rPr>
              <a:t>The Changing Marketing Landscape</a:t>
            </a:r>
            <a:br>
              <a:rPr lang="en-US" sz="4000" b="1" dirty="0">
                <a:latin typeface="+mn-lt"/>
              </a:rPr>
            </a:br>
            <a:endParaRPr lang="en-US" sz="4000" b="1" dirty="0">
              <a:solidFill>
                <a:srgbClr val="0070C0"/>
              </a:solidFill>
              <a:latin typeface="+mn-lt"/>
            </a:endParaRPr>
          </a:p>
        </p:txBody>
      </p:sp>
      <p:sp>
        <p:nvSpPr>
          <p:cNvPr id="4" name="TextBox 3"/>
          <p:cNvSpPr txBox="1"/>
          <p:nvPr/>
        </p:nvSpPr>
        <p:spPr>
          <a:xfrm>
            <a:off x="890546" y="720084"/>
            <a:ext cx="10556867" cy="584775"/>
          </a:xfrm>
          <a:prstGeom prst="rect">
            <a:avLst/>
          </a:prstGeom>
          <a:noFill/>
        </p:spPr>
        <p:txBody>
          <a:bodyPr wrap="square" rtlCol="0">
            <a:spAutoFit/>
          </a:bodyPr>
          <a:lstStyle/>
          <a:p>
            <a:r>
              <a:rPr lang="en-US" sz="3200" b="1" dirty="0">
                <a:solidFill>
                  <a:schemeClr val="accent2"/>
                </a:solidFill>
              </a:rPr>
              <a:t>The Digital Age: Online, Mobile, and Social Media Marketing</a:t>
            </a:r>
          </a:p>
        </p:txBody>
      </p:sp>
      <p:sp>
        <p:nvSpPr>
          <p:cNvPr id="79873" name="Text Placeholder 7"/>
          <p:cNvSpPr>
            <a:spLocks noGrp="1"/>
          </p:cNvSpPr>
          <p:nvPr>
            <p:ph type="body" sz="quarter" idx="13"/>
          </p:nvPr>
        </p:nvSpPr>
        <p:spPr>
          <a:xfrm>
            <a:off x="681318" y="2191406"/>
            <a:ext cx="10990729" cy="4667565"/>
          </a:xfrm>
        </p:spPr>
        <p:txBody>
          <a:bodyPr>
            <a:noAutofit/>
          </a:bodyPr>
          <a:lstStyle/>
          <a:p>
            <a:pPr algn="l"/>
            <a:r>
              <a:rPr lang="en-US" sz="3200" dirty="0">
                <a:solidFill>
                  <a:schemeClr val="tx1"/>
                </a:solidFill>
                <a:cs typeface="+mj-cs"/>
              </a:rPr>
              <a:t>Digital and social media marketing </a:t>
            </a:r>
            <a:r>
              <a:rPr lang="en-US" sz="3200" b="0" dirty="0">
                <a:solidFill>
                  <a:schemeClr val="tx1"/>
                </a:solidFill>
                <a:cs typeface="+mj-cs"/>
              </a:rPr>
              <a:t>involves using digital marketing tools such as web sites, social media, mobile ads and apps, online videos, e-mail, and blogs that engage consumers anywhere, at any time, via their digital devices.</a:t>
            </a:r>
          </a:p>
          <a:p>
            <a:pPr algn="l"/>
            <a:endParaRPr lang="en-US" sz="3200" b="0" dirty="0">
              <a:solidFill>
                <a:schemeClr val="tx1"/>
              </a:solidFill>
              <a:cs typeface="+mj-cs"/>
            </a:endParaRPr>
          </a:p>
          <a:p>
            <a:pPr algn="l"/>
            <a:r>
              <a:rPr lang="en-US" sz="3200" dirty="0">
                <a:solidFill>
                  <a:schemeClr val="tx1"/>
                </a:solidFill>
              </a:rPr>
              <a:t>Social media </a:t>
            </a:r>
            <a:r>
              <a:rPr lang="en-US" sz="3200" b="0" dirty="0">
                <a:solidFill>
                  <a:schemeClr val="tx1"/>
                </a:solidFill>
              </a:rPr>
              <a:t>provide exciting opportunities to extend customer engagement and get people talking about a brand. </a:t>
            </a:r>
          </a:p>
          <a:p>
            <a:pPr algn="l"/>
            <a:r>
              <a:rPr lang="en-US" sz="3200" dirty="0">
                <a:solidFill>
                  <a:schemeClr val="tx1"/>
                </a:solidFill>
              </a:rPr>
              <a:t>Mobile marketing </a:t>
            </a:r>
            <a:r>
              <a:rPr lang="en-US" sz="3200" b="0" dirty="0">
                <a:solidFill>
                  <a:schemeClr val="tx1"/>
                </a:solidFill>
              </a:rPr>
              <a:t>is perhaps the fastest-growing digital marketing platform. </a:t>
            </a:r>
            <a:endParaRPr lang="en-US" sz="3200" baseline="30000" dirty="0"/>
          </a:p>
          <a:p>
            <a:pPr algn="l"/>
            <a:endParaRPr lang="en-US" sz="3200" dirty="0">
              <a:solidFill>
                <a:schemeClr val="tx1"/>
              </a:solidFill>
              <a:cs typeface="+mj-cs"/>
            </a:endParaRPr>
          </a:p>
        </p:txBody>
      </p:sp>
      <p:sp>
        <p:nvSpPr>
          <p:cNvPr id="3" name="TextBox 2"/>
          <p:cNvSpPr txBox="1"/>
          <p:nvPr/>
        </p:nvSpPr>
        <p:spPr>
          <a:xfrm>
            <a:off x="11405791" y="6489640"/>
            <a:ext cx="717452" cy="369332"/>
          </a:xfrm>
          <a:prstGeom prst="rect">
            <a:avLst/>
          </a:prstGeom>
          <a:noFill/>
        </p:spPr>
        <p:txBody>
          <a:bodyPr wrap="square" rtlCol="0">
            <a:spAutoFit/>
          </a:bodyPr>
          <a:lstStyle/>
          <a:p>
            <a:pPr algn="r"/>
            <a:r>
              <a:rPr lang="en-US" b="1" dirty="0"/>
              <a:t>34</a:t>
            </a:r>
          </a:p>
        </p:txBody>
      </p:sp>
    </p:spTree>
    <p:extLst>
      <p:ext uri="{BB962C8B-B14F-4D97-AF65-F5344CB8AC3E}">
        <p14:creationId xmlns:p14="http://schemas.microsoft.com/office/powerpoint/2010/main" val="2107540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4270" y="10636"/>
            <a:ext cx="8139659" cy="707886"/>
          </a:xfrm>
          <a:prstGeom prst="rect">
            <a:avLst/>
          </a:prstGeom>
          <a:noFill/>
        </p:spPr>
        <p:txBody>
          <a:bodyPr wrap="square" rtlCol="0">
            <a:spAutoFit/>
          </a:bodyPr>
          <a:lstStyle/>
          <a:p>
            <a:pPr algn="ctr"/>
            <a:r>
              <a:rPr lang="en-US" sz="4000" b="1" dirty="0">
                <a:solidFill>
                  <a:srgbClr val="0070C0"/>
                </a:solidFill>
              </a:rPr>
              <a:t>The Changing Marketing Landscape</a:t>
            </a:r>
            <a:endParaRPr lang="en-US" sz="4000" dirty="0"/>
          </a:p>
        </p:txBody>
      </p:sp>
      <p:sp>
        <p:nvSpPr>
          <p:cNvPr id="81922" name="Rectangle 2"/>
          <p:cNvSpPr>
            <a:spLocks noGrp="1" noChangeArrowheads="1"/>
          </p:cNvSpPr>
          <p:nvPr>
            <p:ph type="title"/>
          </p:nvPr>
        </p:nvSpPr>
        <p:spPr>
          <a:xfrm>
            <a:off x="624204" y="741023"/>
            <a:ext cx="11019792" cy="496751"/>
          </a:xfrm>
        </p:spPr>
        <p:txBody>
          <a:bodyPr>
            <a:normAutofit fontScale="90000"/>
          </a:bodyPr>
          <a:lstStyle/>
          <a:p>
            <a:pPr algn="ctr"/>
            <a:br>
              <a:rPr lang="en-US" dirty="0"/>
            </a:br>
            <a:br>
              <a:rPr lang="en-US" sz="4900" b="1" dirty="0">
                <a:solidFill>
                  <a:srgbClr val="0070C0"/>
                </a:solidFill>
              </a:rPr>
            </a:br>
            <a:r>
              <a:rPr lang="en-US" sz="3600" b="1" dirty="0">
                <a:solidFill>
                  <a:schemeClr val="accent2"/>
                </a:solidFill>
                <a:latin typeface="+mn-lt"/>
              </a:rPr>
              <a:t>The Digital Age: Online, Mobile, and Social Media Marketing</a:t>
            </a:r>
            <a:br>
              <a:rPr lang="en-US" b="1" dirty="0">
                <a:solidFill>
                  <a:schemeClr val="accent2"/>
                </a:solidFill>
                <a:latin typeface="+mn-lt"/>
              </a:rPr>
            </a:br>
            <a:br>
              <a:rPr lang="en-US" b="1" dirty="0">
                <a:latin typeface="+mn-lt"/>
              </a:rPr>
            </a:br>
            <a:endParaRPr lang="en-US" b="1" dirty="0">
              <a:latin typeface="+mn-lt"/>
            </a:endParaRPr>
          </a:p>
        </p:txBody>
      </p:sp>
      <p:sp>
        <p:nvSpPr>
          <p:cNvPr id="3" name="TextBox 2"/>
          <p:cNvSpPr txBox="1"/>
          <p:nvPr/>
        </p:nvSpPr>
        <p:spPr>
          <a:xfrm>
            <a:off x="11145129" y="6442501"/>
            <a:ext cx="1046871" cy="369332"/>
          </a:xfrm>
          <a:prstGeom prst="rect">
            <a:avLst/>
          </a:prstGeom>
          <a:noFill/>
        </p:spPr>
        <p:txBody>
          <a:bodyPr wrap="square" rtlCol="0">
            <a:spAutoFit/>
          </a:bodyPr>
          <a:lstStyle/>
          <a:p>
            <a:pPr algn="r"/>
            <a:r>
              <a:rPr lang="en-US" b="1" dirty="0"/>
              <a:t>35</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16008" y="1998897"/>
            <a:ext cx="5836181" cy="3965404"/>
          </a:xfrm>
          <a:prstGeom prst="rect">
            <a:avLst/>
          </a:prstGeom>
        </p:spPr>
      </p:pic>
      <p:pic>
        <p:nvPicPr>
          <p:cNvPr id="5" name="Picture 4"/>
          <p:cNvPicPr>
            <a:picLocks noChangeAspect="1"/>
          </p:cNvPicPr>
          <p:nvPr/>
        </p:nvPicPr>
        <p:blipFill>
          <a:blip r:embed="rId4" cstate="print"/>
          <a:stretch>
            <a:fillRect/>
          </a:stretch>
        </p:blipFill>
        <p:spPr>
          <a:xfrm>
            <a:off x="3183796" y="2016529"/>
            <a:ext cx="6101159" cy="3974150"/>
          </a:xfrm>
          <a:prstGeom prst="rect">
            <a:avLst/>
          </a:prstGeom>
        </p:spPr>
      </p:pic>
    </p:spTree>
    <p:extLst>
      <p:ext uri="{BB962C8B-B14F-4D97-AF65-F5344CB8AC3E}">
        <p14:creationId xmlns:p14="http://schemas.microsoft.com/office/powerpoint/2010/main" val="72505976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90607" y="177425"/>
            <a:ext cx="8886986" cy="508375"/>
          </a:xfrm>
        </p:spPr>
        <p:txBody>
          <a:bodyPr>
            <a:noAutofit/>
          </a:bodyPr>
          <a:lstStyle/>
          <a:p>
            <a:pPr algn="ctr"/>
            <a:br>
              <a:rPr lang="en-US" dirty="0"/>
            </a:br>
            <a:r>
              <a:rPr lang="en-US" sz="4000" b="1" dirty="0">
                <a:solidFill>
                  <a:srgbClr val="0070C0"/>
                </a:solidFill>
                <a:latin typeface="+mn-lt"/>
              </a:rPr>
              <a:t>The Changing Marketing Landscape</a:t>
            </a:r>
            <a:br>
              <a:rPr lang="en-US" sz="4000" dirty="0">
                <a:latin typeface="+mn-lt"/>
              </a:rPr>
            </a:br>
            <a:endParaRPr lang="en-US" sz="4000" dirty="0">
              <a:latin typeface="+mn-lt"/>
            </a:endParaRPr>
          </a:p>
        </p:txBody>
      </p:sp>
      <p:sp>
        <p:nvSpPr>
          <p:cNvPr id="83969" name="Text Placeholder 7"/>
          <p:cNvSpPr>
            <a:spLocks noGrp="1"/>
          </p:cNvSpPr>
          <p:nvPr>
            <p:ph type="body" sz="quarter" idx="13"/>
          </p:nvPr>
        </p:nvSpPr>
        <p:spPr>
          <a:xfrm>
            <a:off x="854802" y="1035170"/>
            <a:ext cx="9945469" cy="5822830"/>
          </a:xfrm>
        </p:spPr>
        <p:txBody>
          <a:bodyPr>
            <a:normAutofit lnSpcReduction="10000"/>
          </a:bodyPr>
          <a:lstStyle/>
          <a:p>
            <a:pPr algn="l">
              <a:buFontTx/>
              <a:buChar char="•"/>
            </a:pPr>
            <a:r>
              <a:rPr lang="en-US" dirty="0">
                <a:solidFill>
                  <a:schemeClr val="tx1"/>
                </a:solidFill>
              </a:rPr>
              <a:t>Not-for-profit marketing growth</a:t>
            </a:r>
          </a:p>
          <a:p>
            <a:pPr marL="0" indent="0" algn="l"/>
            <a:r>
              <a:rPr lang="en-US" b="0" dirty="0">
                <a:solidFill>
                  <a:schemeClr val="tx1"/>
                </a:solidFill>
              </a:rPr>
              <a:t>In recent years, marketing has also become a major part of the strategies of many </a:t>
            </a:r>
            <a:r>
              <a:rPr lang="en-US" dirty="0">
                <a:solidFill>
                  <a:schemeClr val="tx1"/>
                </a:solidFill>
              </a:rPr>
              <a:t>not-for-profit organizations</a:t>
            </a:r>
            <a:r>
              <a:rPr lang="en-US" b="0" dirty="0">
                <a:solidFill>
                  <a:schemeClr val="tx1"/>
                </a:solidFill>
              </a:rPr>
              <a:t>, such as colleges, hospitals, museums, zoos, symphony orchestras, foundations, and even churches. </a:t>
            </a:r>
            <a:endParaRPr lang="en-US" dirty="0">
              <a:solidFill>
                <a:schemeClr val="tx1"/>
              </a:solidFill>
            </a:endParaRPr>
          </a:p>
          <a:p>
            <a:pPr algn="l">
              <a:buFontTx/>
              <a:buChar char="•"/>
            </a:pPr>
            <a:r>
              <a:rPr lang="en-US" dirty="0">
                <a:solidFill>
                  <a:schemeClr val="tx1"/>
                </a:solidFill>
              </a:rPr>
              <a:t>Rapid globalization</a:t>
            </a:r>
          </a:p>
          <a:p>
            <a:pPr marL="0" indent="0" algn="l"/>
            <a:r>
              <a:rPr lang="en-US" b="0" dirty="0">
                <a:solidFill>
                  <a:schemeClr val="tx1"/>
                </a:solidFill>
              </a:rPr>
              <a:t>Today, almost every company, large or small, is touched in some way by </a:t>
            </a:r>
            <a:r>
              <a:rPr lang="en-US" dirty="0">
                <a:solidFill>
                  <a:schemeClr val="tx1"/>
                </a:solidFill>
              </a:rPr>
              <a:t>global competition</a:t>
            </a:r>
          </a:p>
          <a:p>
            <a:pPr algn="l">
              <a:buFontTx/>
              <a:buChar char="•"/>
            </a:pPr>
            <a:r>
              <a:rPr lang="en-US" dirty="0">
                <a:solidFill>
                  <a:schemeClr val="tx1"/>
                </a:solidFill>
              </a:rPr>
              <a:t>Sustainable marketing</a:t>
            </a:r>
          </a:p>
          <a:p>
            <a:pPr marL="0" indent="0" algn="l"/>
            <a:r>
              <a:rPr lang="en-US" b="0" dirty="0">
                <a:solidFill>
                  <a:schemeClr val="tx1"/>
                </a:solidFill>
              </a:rPr>
              <a:t>Marketers are reexamining their relationships with social values and responsibilities and with the very Earth that sustains us. As the worldwide consumerism and environmentalism movements mature, today’s marketers are being called on to develop </a:t>
            </a:r>
            <a:r>
              <a:rPr lang="en-US" i="1" dirty="0">
                <a:solidFill>
                  <a:schemeClr val="tx1"/>
                </a:solidFill>
              </a:rPr>
              <a:t>sustainable marketing </a:t>
            </a:r>
            <a:r>
              <a:rPr lang="en-US" b="0" dirty="0">
                <a:solidFill>
                  <a:schemeClr val="tx1"/>
                </a:solidFill>
              </a:rPr>
              <a:t>practices</a:t>
            </a:r>
            <a:endParaRPr lang="en-US" dirty="0">
              <a:solidFill>
                <a:schemeClr val="tx1"/>
              </a:solidFill>
            </a:endParaRPr>
          </a:p>
          <a:p>
            <a:pPr marL="0" indent="0" algn="l"/>
            <a:endParaRPr lang="en-US" dirty="0">
              <a:solidFill>
                <a:schemeClr val="tx1"/>
              </a:solidFill>
            </a:endParaRPr>
          </a:p>
        </p:txBody>
      </p:sp>
      <p:sp>
        <p:nvSpPr>
          <p:cNvPr id="3" name="TextBox 2"/>
          <p:cNvSpPr txBox="1"/>
          <p:nvPr/>
        </p:nvSpPr>
        <p:spPr>
          <a:xfrm>
            <a:off x="11150991" y="6373248"/>
            <a:ext cx="1041009" cy="369332"/>
          </a:xfrm>
          <a:prstGeom prst="rect">
            <a:avLst/>
          </a:prstGeom>
          <a:noFill/>
        </p:spPr>
        <p:txBody>
          <a:bodyPr wrap="square" rtlCol="0">
            <a:spAutoFit/>
          </a:bodyPr>
          <a:lstStyle/>
          <a:p>
            <a:pPr algn="r"/>
            <a:r>
              <a:rPr lang="en-US" b="1" dirty="0"/>
              <a:t>36</a:t>
            </a:r>
            <a:endParaRPr lang="en-US" sz="1200" b="1" dirty="0"/>
          </a:p>
        </p:txBody>
      </p:sp>
    </p:spTree>
    <p:extLst>
      <p:ext uri="{BB962C8B-B14F-4D97-AF65-F5344CB8AC3E}">
        <p14:creationId xmlns:p14="http://schemas.microsoft.com/office/powerpoint/2010/main" val="5029556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2208" y="133019"/>
            <a:ext cx="6147581" cy="707886"/>
          </a:xfrm>
          <a:prstGeom prst="rect">
            <a:avLst/>
          </a:prstGeom>
          <a:noFill/>
        </p:spPr>
        <p:txBody>
          <a:bodyPr wrap="square" rtlCol="0">
            <a:spAutoFit/>
          </a:bodyPr>
          <a:lstStyle/>
          <a:p>
            <a:pPr algn="ctr"/>
            <a:r>
              <a:rPr lang="en-US" sz="4000" b="1" dirty="0">
                <a:solidFill>
                  <a:srgbClr val="0070C0"/>
                </a:solidFill>
              </a:rPr>
              <a:t>What Is Marketing?</a:t>
            </a:r>
          </a:p>
        </p:txBody>
      </p:sp>
      <p:sp>
        <p:nvSpPr>
          <p:cNvPr id="20481" name="Title 5"/>
          <p:cNvSpPr>
            <a:spLocks noGrp="1"/>
          </p:cNvSpPr>
          <p:nvPr>
            <p:ph type="title"/>
          </p:nvPr>
        </p:nvSpPr>
        <p:spPr>
          <a:xfrm>
            <a:off x="2349500" y="840905"/>
            <a:ext cx="7772400" cy="569507"/>
          </a:xfrm>
        </p:spPr>
        <p:txBody>
          <a:bodyPr>
            <a:normAutofit/>
          </a:bodyPr>
          <a:lstStyle/>
          <a:p>
            <a:pPr algn="ctr" eaLnBrk="1" hangingPunct="1"/>
            <a:r>
              <a:rPr lang="en-US" sz="3200" b="1" dirty="0">
                <a:solidFill>
                  <a:schemeClr val="accent2"/>
                </a:solidFill>
                <a:latin typeface="+mn-lt"/>
              </a:rPr>
              <a:t>The Marketing Process</a:t>
            </a:r>
          </a:p>
        </p:txBody>
      </p:sp>
      <p:pic>
        <p:nvPicPr>
          <p:cNvPr id="2" name="Picture 1" descr="The Marketing Process: Creating and Capturing Customer Valu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6689" y="2693204"/>
            <a:ext cx="11438622" cy="2555731"/>
          </a:xfrm>
          <a:prstGeom prst="rect">
            <a:avLst/>
          </a:prstGeom>
        </p:spPr>
      </p:pic>
      <p:sp>
        <p:nvSpPr>
          <p:cNvPr id="6" name="Slide Number Placeholder 5"/>
          <p:cNvSpPr>
            <a:spLocks noGrp="1"/>
          </p:cNvSpPr>
          <p:nvPr>
            <p:ph type="sldNum" sz="quarter" idx="16"/>
          </p:nvPr>
        </p:nvSpPr>
        <p:spPr>
          <a:xfrm>
            <a:off x="11498788" y="6354198"/>
            <a:ext cx="633046" cy="365125"/>
          </a:xfrm>
        </p:spPr>
        <p:txBody>
          <a:bodyPr/>
          <a:lstStyle/>
          <a:p>
            <a:r>
              <a:rPr lang="en-US" sz="1800" b="1" dirty="0">
                <a:solidFill>
                  <a:schemeClr val="tx1"/>
                </a:solidFill>
              </a:rPr>
              <a:t>3</a:t>
            </a:r>
          </a:p>
        </p:txBody>
      </p:sp>
    </p:spTree>
    <p:extLst>
      <p:ext uri="{BB962C8B-B14F-4D97-AF65-F5344CB8AC3E}">
        <p14:creationId xmlns:p14="http://schemas.microsoft.com/office/powerpoint/2010/main" val="81350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67285" y="7034"/>
            <a:ext cx="11690251" cy="1143000"/>
          </a:xfrm>
        </p:spPr>
        <p:txBody>
          <a:bodyPr>
            <a:noAutofit/>
          </a:bodyPr>
          <a:lstStyle/>
          <a:p>
            <a:pPr algn="ctr"/>
            <a:r>
              <a:rPr lang="en-US" sz="4000" b="1" dirty="0">
                <a:latin typeface="Calibri" panose="020F0502020204030204" pitchFamily="34" charset="0"/>
              </a:rPr>
              <a:t>Marketing:</a:t>
            </a:r>
            <a:r>
              <a:rPr lang="en-US" sz="4000" dirty="0">
                <a:latin typeface="Calibri" panose="020F0502020204030204" pitchFamily="34" charset="0"/>
              </a:rPr>
              <a:t> Introduction</a:t>
            </a:r>
            <a:endParaRPr lang="en-US" sz="4000" b="1" dirty="0">
              <a:latin typeface="Calibri" panose="020F0502020204030204" pitchFamily="34" charset="0"/>
            </a:endParaRPr>
          </a:p>
        </p:txBody>
      </p:sp>
      <p:sp>
        <p:nvSpPr>
          <p:cNvPr id="16386" name="Text Placeholder 8"/>
          <p:cNvSpPr>
            <a:spLocks noGrp="1"/>
          </p:cNvSpPr>
          <p:nvPr>
            <p:ph type="body" sz="quarter" idx="13"/>
          </p:nvPr>
        </p:nvSpPr>
        <p:spPr>
          <a:xfrm>
            <a:off x="1219201" y="958509"/>
            <a:ext cx="9550400" cy="635950"/>
          </a:xfrm>
        </p:spPr>
        <p:txBody>
          <a:bodyPr>
            <a:normAutofit/>
          </a:bodyPr>
          <a:lstStyle/>
          <a:p>
            <a:r>
              <a:rPr lang="en-US" sz="3600" dirty="0">
                <a:solidFill>
                  <a:schemeClr val="tx1"/>
                </a:solidFill>
              </a:rPr>
              <a:t>Learning Objective 2</a:t>
            </a:r>
          </a:p>
        </p:txBody>
      </p:sp>
      <p:sp>
        <p:nvSpPr>
          <p:cNvPr id="16385" name="Rectangle 3"/>
          <p:cNvSpPr>
            <a:spLocks noGrp="1" noChangeArrowheads="1"/>
          </p:cNvSpPr>
          <p:nvPr>
            <p:ph idx="1"/>
          </p:nvPr>
        </p:nvSpPr>
        <p:spPr>
          <a:xfrm>
            <a:off x="668214" y="2101509"/>
            <a:ext cx="10890739" cy="3349722"/>
          </a:xfrm>
        </p:spPr>
        <p:txBody>
          <a:bodyPr>
            <a:noAutofit/>
          </a:bodyPr>
          <a:lstStyle/>
          <a:p>
            <a:r>
              <a:rPr lang="en-US" sz="3200" b="1" dirty="0">
                <a:latin typeface="Calibri" panose="020F0502020204030204" pitchFamily="34" charset="0"/>
              </a:rPr>
              <a:t>Explain the importance of understanding the marketplace and customers and identify the five core marketplace concepts.</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r>
              <a:rPr lang="en-US" sz="3200" b="1" dirty="0">
                <a:solidFill>
                  <a:srgbClr val="0070C0"/>
                </a:solidFill>
                <a:latin typeface="Calibri" panose="020F0502020204030204" pitchFamily="34" charset="0"/>
              </a:rPr>
              <a:t>Understanding the Marketplace and Customer Needs </a:t>
            </a:r>
          </a:p>
        </p:txBody>
      </p:sp>
      <p:sp>
        <p:nvSpPr>
          <p:cNvPr id="2" name="TextBox 1"/>
          <p:cNvSpPr txBox="1"/>
          <p:nvPr/>
        </p:nvSpPr>
        <p:spPr>
          <a:xfrm>
            <a:off x="10975143" y="6377804"/>
            <a:ext cx="1167619" cy="369332"/>
          </a:xfrm>
          <a:prstGeom prst="rect">
            <a:avLst/>
          </a:prstGeom>
          <a:noFill/>
        </p:spPr>
        <p:txBody>
          <a:bodyPr wrap="square" rtlCol="0">
            <a:spAutoFit/>
          </a:bodyPr>
          <a:lstStyle/>
          <a:p>
            <a:pPr algn="r"/>
            <a:r>
              <a:rPr lang="en-US" b="1" dirty="0"/>
              <a:t>4</a:t>
            </a:r>
          </a:p>
        </p:txBody>
      </p:sp>
    </p:spTree>
    <p:extLst>
      <p:ext uri="{BB962C8B-B14F-4D97-AF65-F5344CB8AC3E}">
        <p14:creationId xmlns:p14="http://schemas.microsoft.com/office/powerpoint/2010/main" val="33790964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80147" y="192741"/>
            <a:ext cx="11631705" cy="1143000"/>
          </a:xfrm>
        </p:spPr>
        <p:txBody>
          <a:bodyPr>
            <a:noAutofit/>
          </a:bodyPr>
          <a:lstStyle/>
          <a:p>
            <a:pPr algn="ctr" eaLnBrk="1" hangingPunct="1"/>
            <a:r>
              <a:rPr lang="en-US" sz="4000" b="1" dirty="0">
                <a:solidFill>
                  <a:srgbClr val="0070C0"/>
                </a:solidFill>
                <a:latin typeface="+mn-lt"/>
              </a:rPr>
              <a:t>Understanding the Marketplace and Customer Needs</a:t>
            </a:r>
          </a:p>
        </p:txBody>
      </p:sp>
      <p:sp>
        <p:nvSpPr>
          <p:cNvPr id="22530" name="Text Placeholder 4" descr="Needs&#10; States of deprivation&#10;Wants&#10; Form that needs take&#10;Demands&#10; Wants backed by buying power&#10;"/>
          <p:cNvSpPr>
            <a:spLocks noGrp="1"/>
          </p:cNvSpPr>
          <p:nvPr>
            <p:ph type="body" sz="quarter" idx="13"/>
          </p:nvPr>
        </p:nvSpPr>
        <p:spPr>
          <a:xfrm>
            <a:off x="1524000" y="1470211"/>
            <a:ext cx="9144000" cy="479612"/>
          </a:xfrm>
        </p:spPr>
        <p:txBody>
          <a:bodyPr>
            <a:noAutofit/>
          </a:bodyPr>
          <a:lstStyle/>
          <a:p>
            <a:pPr>
              <a:lnSpc>
                <a:spcPct val="80000"/>
              </a:lnSpc>
            </a:pPr>
            <a:r>
              <a:rPr lang="en-US" sz="3200" dirty="0">
                <a:solidFill>
                  <a:schemeClr val="accent2"/>
                </a:solidFill>
              </a:rPr>
              <a:t>Customer Needs, Wants, and Demands</a:t>
            </a:r>
          </a:p>
          <a:p>
            <a:pPr>
              <a:lnSpc>
                <a:spcPct val="80000"/>
              </a:lnSpc>
            </a:pPr>
            <a:endParaRPr lang="en-US" sz="2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7464549"/>
              </p:ext>
            </p:extLst>
          </p:nvPr>
        </p:nvGraphicFramePr>
        <p:xfrm>
          <a:off x="1789770" y="2341294"/>
          <a:ext cx="861245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183815" y="6394539"/>
            <a:ext cx="675249" cy="369332"/>
          </a:xfrm>
          <a:prstGeom prst="rect">
            <a:avLst/>
          </a:prstGeom>
          <a:noFill/>
        </p:spPr>
        <p:txBody>
          <a:bodyPr wrap="square" rtlCol="0">
            <a:spAutoFit/>
          </a:bodyPr>
          <a:lstStyle/>
          <a:p>
            <a:pPr algn="r"/>
            <a:r>
              <a:rPr lang="en-US" b="1" dirty="0"/>
              <a:t>5</a:t>
            </a:r>
          </a:p>
        </p:txBody>
      </p:sp>
    </p:spTree>
    <p:extLst>
      <p:ext uri="{BB962C8B-B14F-4D97-AF65-F5344CB8AC3E}">
        <p14:creationId xmlns:p14="http://schemas.microsoft.com/office/powerpoint/2010/main" val="40977217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668213" y="307215"/>
            <a:ext cx="10890739" cy="3349722"/>
          </a:xfrm>
        </p:spPr>
        <p:txBody>
          <a:bodyPr>
            <a:noAutofit/>
          </a:bodyPr>
          <a:lstStyle/>
          <a:p>
            <a:r>
              <a:rPr lang="en-US" sz="3200" dirty="0"/>
              <a:t>Human </a:t>
            </a:r>
            <a:r>
              <a:rPr lang="en-US" sz="3200" b="1" dirty="0"/>
              <a:t>needs</a:t>
            </a:r>
            <a:r>
              <a:rPr lang="en-US" sz="3200" dirty="0"/>
              <a:t> include basic </a:t>
            </a:r>
            <a:r>
              <a:rPr lang="en-US" sz="3200" i="1" dirty="0"/>
              <a:t>physical</a:t>
            </a:r>
            <a:r>
              <a:rPr lang="en-US" sz="3200" dirty="0"/>
              <a:t> needs for food, clothing, warmth, and safety; </a:t>
            </a:r>
            <a:r>
              <a:rPr lang="en-US" sz="3200" i="1" dirty="0"/>
              <a:t>social</a:t>
            </a:r>
            <a:r>
              <a:rPr lang="en-US" sz="3200" dirty="0"/>
              <a:t> needs for belonging and affection; and </a:t>
            </a:r>
            <a:r>
              <a:rPr lang="en-US" sz="3200" i="1" dirty="0"/>
              <a:t>individual</a:t>
            </a:r>
            <a:r>
              <a:rPr lang="en-US" sz="3200" dirty="0"/>
              <a:t> needs for knowledge and self-expression.</a:t>
            </a:r>
          </a:p>
          <a:p>
            <a:endParaRPr lang="en-US" sz="3200" b="1" dirty="0"/>
          </a:p>
          <a:p>
            <a:r>
              <a:rPr lang="en-US" sz="3200" b="1" dirty="0"/>
              <a:t>Wants</a:t>
            </a:r>
            <a:r>
              <a:rPr lang="en-US" sz="3200" dirty="0"/>
              <a:t> are the form human needs take as they are shaped by one’s society and are described in terms of objects that will satisfy those needs. </a:t>
            </a:r>
          </a:p>
          <a:p>
            <a:endParaRPr lang="en-US" sz="3200" dirty="0"/>
          </a:p>
          <a:p>
            <a:r>
              <a:rPr lang="en-US" sz="3200" dirty="0"/>
              <a:t>When backed by buying power, wants become </a:t>
            </a:r>
            <a:r>
              <a:rPr lang="en-US" sz="3200" b="1" dirty="0"/>
              <a:t>demands</a:t>
            </a:r>
            <a:r>
              <a:rPr lang="en-US" sz="3200" dirty="0"/>
              <a:t>.</a:t>
            </a:r>
          </a:p>
          <a:p>
            <a:endParaRPr lang="en-US" sz="3200" dirty="0"/>
          </a:p>
          <a:p>
            <a:r>
              <a:rPr lang="en-US" sz="3200" dirty="0"/>
              <a:t>Outstanding marketing companies go to great lengths to learn about and understand their customers’ needs, wants, and demands. </a:t>
            </a:r>
          </a:p>
        </p:txBody>
      </p:sp>
      <p:sp>
        <p:nvSpPr>
          <p:cNvPr id="2" name="TextBox 1"/>
          <p:cNvSpPr txBox="1"/>
          <p:nvPr/>
        </p:nvSpPr>
        <p:spPr>
          <a:xfrm>
            <a:off x="10975143" y="6377804"/>
            <a:ext cx="1167619" cy="369332"/>
          </a:xfrm>
          <a:prstGeom prst="rect">
            <a:avLst/>
          </a:prstGeom>
          <a:noFill/>
        </p:spPr>
        <p:txBody>
          <a:bodyPr wrap="square" rtlCol="0">
            <a:spAutoFit/>
          </a:bodyPr>
          <a:lstStyle/>
          <a:p>
            <a:pPr algn="r"/>
            <a:r>
              <a:rPr lang="en-US" b="1" dirty="0"/>
              <a:t>6</a:t>
            </a:r>
          </a:p>
        </p:txBody>
      </p:sp>
    </p:spTree>
    <p:extLst>
      <p:ext uri="{BB962C8B-B14F-4D97-AF65-F5344CB8AC3E}">
        <p14:creationId xmlns:p14="http://schemas.microsoft.com/office/powerpoint/2010/main" val="30248418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53253" y="90182"/>
            <a:ext cx="11685494" cy="712194"/>
          </a:xfrm>
        </p:spPr>
        <p:txBody>
          <a:bodyPr>
            <a:noAutofit/>
          </a:bodyPr>
          <a:lstStyle/>
          <a:p>
            <a:pPr algn="ctr" eaLnBrk="1" hangingPunct="1"/>
            <a:r>
              <a:rPr lang="en-US" dirty="0">
                <a:solidFill>
                  <a:srgbClr val="0070C0"/>
                </a:solidFill>
                <a:latin typeface="+mn-lt"/>
              </a:rPr>
              <a:t>Understanding the Marketplace and Customer Needs</a:t>
            </a:r>
          </a:p>
        </p:txBody>
      </p:sp>
      <p:sp>
        <p:nvSpPr>
          <p:cNvPr id="7" name="TextBox 6"/>
          <p:cNvSpPr txBox="1"/>
          <p:nvPr/>
        </p:nvSpPr>
        <p:spPr>
          <a:xfrm>
            <a:off x="1042768" y="776151"/>
            <a:ext cx="10106463" cy="584775"/>
          </a:xfrm>
          <a:prstGeom prst="rect">
            <a:avLst/>
          </a:prstGeom>
          <a:noFill/>
        </p:spPr>
        <p:txBody>
          <a:bodyPr wrap="square" rtlCol="0">
            <a:spAutoFit/>
          </a:bodyPr>
          <a:lstStyle/>
          <a:p>
            <a:pPr algn="ctr"/>
            <a:r>
              <a:rPr lang="en-US" sz="3200" b="1" dirty="0">
                <a:solidFill>
                  <a:schemeClr val="accent2"/>
                </a:solidFill>
                <a:latin typeface="Calibri" panose="020F0502020204030204" pitchFamily="34" charset="0"/>
              </a:rPr>
              <a:t>Market Offerings – Products, Services, and Experiences</a:t>
            </a:r>
          </a:p>
        </p:txBody>
      </p:sp>
      <p:sp>
        <p:nvSpPr>
          <p:cNvPr id="24578" name="Content Placeholder 11"/>
          <p:cNvSpPr>
            <a:spLocks noGrp="1"/>
          </p:cNvSpPr>
          <p:nvPr>
            <p:ph idx="1"/>
          </p:nvPr>
        </p:nvSpPr>
        <p:spPr>
          <a:xfrm>
            <a:off x="1392322" y="1708604"/>
            <a:ext cx="4041775" cy="4661195"/>
          </a:xfrm>
        </p:spPr>
        <p:txBody>
          <a:bodyPr>
            <a:noAutofit/>
          </a:bodyPr>
          <a:lstStyle/>
          <a:p>
            <a:pPr eaLnBrk="1" hangingPunct="1">
              <a:lnSpc>
                <a:spcPct val="80000"/>
              </a:lnSpc>
            </a:pPr>
            <a:r>
              <a:rPr lang="en-US" b="1" dirty="0"/>
              <a:t>Market offerings </a:t>
            </a:r>
            <a:r>
              <a:rPr lang="en-US" dirty="0"/>
              <a:t>are some combination of products, services, information, or experiences offered to a market to satisfy a need or want.</a:t>
            </a:r>
          </a:p>
          <a:p>
            <a:pPr marL="0" indent="0" eaLnBrk="1" hangingPunct="1">
              <a:lnSpc>
                <a:spcPct val="80000"/>
              </a:lnSpc>
              <a:buNone/>
            </a:pPr>
            <a:endParaRPr lang="en-US" dirty="0"/>
          </a:p>
          <a:p>
            <a:pPr eaLnBrk="1" hangingPunct="1">
              <a:lnSpc>
                <a:spcPct val="80000"/>
              </a:lnSpc>
            </a:pPr>
            <a:r>
              <a:rPr lang="en-US" b="1" dirty="0"/>
              <a:t>Marketing myopia </a:t>
            </a:r>
            <a:r>
              <a:rPr lang="en-US" dirty="0"/>
              <a:t>is focusing only on existing wants and losing sight of underlying consumer needs.</a:t>
            </a:r>
          </a:p>
          <a:p>
            <a:pPr eaLnBrk="1" hangingPunct="1">
              <a:lnSpc>
                <a:spcPct val="80000"/>
              </a:lnSpc>
            </a:pPr>
            <a:endParaRPr lang="en-US" sz="2500" dirty="0"/>
          </a:p>
        </p:txBody>
      </p:sp>
      <p:sp>
        <p:nvSpPr>
          <p:cNvPr id="5" name="Slide Number Placeholder 4"/>
          <p:cNvSpPr>
            <a:spLocks noGrp="1"/>
          </p:cNvSpPr>
          <p:nvPr>
            <p:ph type="sldNum" sz="quarter" idx="17"/>
          </p:nvPr>
        </p:nvSpPr>
        <p:spPr>
          <a:xfrm>
            <a:off x="11466340" y="6369799"/>
            <a:ext cx="634217" cy="365125"/>
          </a:xfrm>
        </p:spPr>
        <p:txBody>
          <a:bodyPr/>
          <a:lstStyle/>
          <a:p>
            <a:r>
              <a:rPr lang="en-US" sz="1800" b="1" dirty="0">
                <a:solidFill>
                  <a:schemeClr val="tx1"/>
                </a:solidFill>
              </a:rPr>
              <a:t>7</a:t>
            </a:r>
          </a:p>
        </p:txBody>
      </p:sp>
    </p:spTree>
    <p:extLst>
      <p:ext uri="{BB962C8B-B14F-4D97-AF65-F5344CB8AC3E}">
        <p14:creationId xmlns:p14="http://schemas.microsoft.com/office/powerpoint/2010/main" val="41839141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327660" y="170330"/>
            <a:ext cx="11536680" cy="797858"/>
          </a:xfrm>
        </p:spPr>
        <p:txBody>
          <a:bodyPr>
            <a:noAutofit/>
          </a:bodyPr>
          <a:lstStyle/>
          <a:p>
            <a:pPr algn="ctr"/>
            <a:r>
              <a:rPr lang="en-US" sz="4000" b="1" dirty="0">
                <a:solidFill>
                  <a:srgbClr val="0070C0"/>
                </a:solidFill>
                <a:latin typeface="+mn-lt"/>
              </a:rPr>
              <a:t>Understanding the Marketplace and Customer Needs</a:t>
            </a:r>
          </a:p>
        </p:txBody>
      </p:sp>
      <p:sp>
        <p:nvSpPr>
          <p:cNvPr id="26626" name="Text Placeholder 7"/>
          <p:cNvSpPr>
            <a:spLocks noGrp="1"/>
          </p:cNvSpPr>
          <p:nvPr>
            <p:ph type="body" sz="quarter" idx="13"/>
          </p:nvPr>
        </p:nvSpPr>
        <p:spPr>
          <a:xfrm>
            <a:off x="1524000" y="968188"/>
            <a:ext cx="9144000" cy="762000"/>
          </a:xfrm>
        </p:spPr>
        <p:txBody>
          <a:bodyPr>
            <a:normAutofit/>
          </a:bodyPr>
          <a:lstStyle/>
          <a:p>
            <a:pPr>
              <a:spcBef>
                <a:spcPct val="0"/>
              </a:spcBef>
            </a:pPr>
            <a:r>
              <a:rPr lang="en-US" sz="3200" dirty="0">
                <a:solidFill>
                  <a:schemeClr val="accent2"/>
                </a:solidFill>
                <a:latin typeface="Calibri" panose="020F0502020204030204" pitchFamily="34" charset="0"/>
              </a:rPr>
              <a:t>Customer Value and Satisfaction</a:t>
            </a:r>
          </a:p>
          <a:p>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3308433701"/>
              </p:ext>
            </p:extLst>
          </p:nvPr>
        </p:nvGraphicFramePr>
        <p:xfrm>
          <a:off x="2552700" y="2036201"/>
          <a:ext cx="7086600" cy="414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6"/>
          </p:nvPr>
        </p:nvSpPr>
        <p:spPr>
          <a:xfrm>
            <a:off x="11617569" y="6487358"/>
            <a:ext cx="493542" cy="365125"/>
          </a:xfrm>
        </p:spPr>
        <p:txBody>
          <a:bodyPr/>
          <a:lstStyle/>
          <a:p>
            <a:r>
              <a:rPr lang="en-US" sz="1800" b="1" dirty="0">
                <a:solidFill>
                  <a:schemeClr val="tx1"/>
                </a:solidFill>
              </a:rPr>
              <a:t>8</a:t>
            </a:r>
          </a:p>
        </p:txBody>
      </p:sp>
    </p:spTree>
    <p:extLst>
      <p:ext uri="{BB962C8B-B14F-4D97-AF65-F5344CB8AC3E}">
        <p14:creationId xmlns:p14="http://schemas.microsoft.com/office/powerpoint/2010/main" val="422170456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3565</TotalTime>
  <Words>5787</Words>
  <Application>Microsoft Office PowerPoint</Application>
  <PresentationFormat>Widescreen</PresentationFormat>
  <Paragraphs>529</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Principles of Marketing </vt:lpstr>
      <vt:lpstr>Marketing: Introduction</vt:lpstr>
      <vt:lpstr>What Is Marketing?</vt:lpstr>
      <vt:lpstr>The Marketing Process</vt:lpstr>
      <vt:lpstr>Marketing: Introduction</vt:lpstr>
      <vt:lpstr>Understanding the Marketplace and Customer Needs</vt:lpstr>
      <vt:lpstr>PowerPoint Presentation</vt:lpstr>
      <vt:lpstr>Understanding the Marketplace and Customer Needs</vt:lpstr>
      <vt:lpstr>Understanding the Marketplace and Customer Needs</vt:lpstr>
      <vt:lpstr>Understanding the Marketplace and Customer Needs</vt:lpstr>
      <vt:lpstr>Understanding the Marketplace and Customer Needs</vt:lpstr>
      <vt:lpstr>Marketing: Introduction</vt:lpstr>
      <vt:lpstr>Designing a Customer Value-Driven Marketing Strategy</vt:lpstr>
      <vt:lpstr>Designing a Customer Value-Driven Marketing Strategy</vt:lpstr>
      <vt:lpstr>Designing a Customer Value-Driven Marketing Strategy</vt:lpstr>
      <vt:lpstr>Designing a Customer Value-Driven Marketing Strategy</vt:lpstr>
      <vt:lpstr>PowerPoint Presentation</vt:lpstr>
      <vt:lpstr>PowerPoint Presentation</vt:lpstr>
      <vt:lpstr>Designing a Customer Value-Driven Marketing Strategy</vt:lpstr>
      <vt:lpstr>Designing a Customer Value-Driven Marketing Strategy</vt:lpstr>
      <vt:lpstr>Preparing an Integrated Marketing Plan and Program</vt:lpstr>
      <vt:lpstr>Marketing: Introduction</vt:lpstr>
      <vt:lpstr>Building Customer Relationships</vt:lpstr>
      <vt:lpstr>Building Customer Relationships</vt:lpstr>
      <vt:lpstr>Building Customer Relationships</vt:lpstr>
      <vt:lpstr>Building Customer Relationships</vt:lpstr>
      <vt:lpstr>Building Customer Relationships</vt:lpstr>
      <vt:lpstr>Building Customer Relationships</vt:lpstr>
      <vt:lpstr>Building Customer Relationships</vt:lpstr>
      <vt:lpstr>Capturing Value from Customers</vt:lpstr>
      <vt:lpstr>Capturing Value from Customers</vt:lpstr>
      <vt:lpstr>Capturing Value from Customers</vt:lpstr>
      <vt:lpstr>PowerPoint Presentation</vt:lpstr>
      <vt:lpstr>Marketing: Introduction</vt:lpstr>
      <vt:lpstr>The Changing Marketing Landscape </vt:lpstr>
      <vt:lpstr>  The Digital Age: Online, Mobile, and Social Media Marketing  </vt:lpstr>
      <vt:lpstr> The Changing Marketing Landscape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Abd El-Aziz Hassan</cp:lastModifiedBy>
  <cp:revision>372</cp:revision>
  <dcterms:created xsi:type="dcterms:W3CDTF">2014-08-17T17:56:33Z</dcterms:created>
  <dcterms:modified xsi:type="dcterms:W3CDTF">2023-09-30T21:28:02Z</dcterms:modified>
</cp:coreProperties>
</file>