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1326eab16b0a6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8T03:52:15.25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06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2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183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2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2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E199-13FA-46D1-A36E-E54385154BC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2D6F2A-87D4-4CDC-B441-3F67D50C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703" y="187090"/>
            <a:ext cx="9144000" cy="206733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Linear algebra equation solving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703" y="3206243"/>
            <a:ext cx="3570136" cy="123128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Name:Ahmed</a:t>
            </a:r>
            <a:r>
              <a:rPr lang="en-US" sz="2000" b="1" dirty="0"/>
              <a:t> </a:t>
            </a:r>
            <a:r>
              <a:rPr lang="en-US" sz="2000" b="1" dirty="0" err="1"/>
              <a:t>wageh</a:t>
            </a:r>
            <a:r>
              <a:rPr lang="en-US" sz="2000" b="1" dirty="0"/>
              <a:t> </a:t>
            </a:r>
            <a:r>
              <a:rPr lang="en-US" sz="2000" b="1" dirty="0" err="1"/>
              <a:t>fawze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812695" y="3206244"/>
            <a:ext cx="32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الاسم : احمد وجيه فوزي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851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99" y="14310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Form3</a:t>
            </a:r>
            <a:r>
              <a:rPr lang="ar-EG" dirty="0" err="1">
                <a:solidFill>
                  <a:srgbClr val="FF0000"/>
                </a:solidFill>
              </a:rPr>
              <a:t>اكواد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3658" y="755373"/>
            <a:ext cx="4238046" cy="5999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/>
              <a:t> if (textBox1.Text == "" &amp; textBox2.Text == "" &amp; textBox3.Text == "" &amp; textBox4.Text == "" &amp; textBox5.Text == "" &amp; textBox6.Text == "" &amp; textBox7.Text == "" &amp; textBox8.Text == "" &amp; textBox9.Text == "" &amp; textBox10.Text == "" &amp; textBox11.Text == "" &amp; textBox12.Text == "")</a:t>
            </a:r>
          </a:p>
          <a:p>
            <a:pPr marL="0" indent="0">
              <a:buNone/>
            </a:pPr>
            <a:r>
              <a:rPr lang="en-US" sz="1200" dirty="0"/>
              <a:t>            {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MessageBox.Show</a:t>
            </a:r>
            <a:r>
              <a:rPr lang="en-US" sz="1200" dirty="0"/>
              <a:t>("</a:t>
            </a:r>
            <a:r>
              <a:rPr lang="en-US" sz="1200" dirty="0" err="1"/>
              <a:t>Erorr</a:t>
            </a:r>
            <a:r>
              <a:rPr lang="en-US" sz="1200" dirty="0"/>
              <a:t>");</a:t>
            </a:r>
          </a:p>
          <a:p>
            <a:pPr marL="0" indent="0">
              <a:buNone/>
            </a:pPr>
            <a:r>
              <a:rPr lang="en-US" sz="1200" dirty="0"/>
              <a:t>            }</a:t>
            </a:r>
          </a:p>
          <a:p>
            <a:pPr marL="0" indent="0">
              <a:buNone/>
            </a:pPr>
            <a:r>
              <a:rPr lang="en-US" sz="1200" dirty="0"/>
              <a:t>            else</a:t>
            </a:r>
          </a:p>
          <a:p>
            <a:pPr marL="0" indent="0">
              <a:buNone/>
            </a:pPr>
            <a:r>
              <a:rPr lang="en-US" sz="1200" dirty="0"/>
              <a:t>             {</a:t>
            </a:r>
          </a:p>
          <a:p>
            <a:pPr marL="0" indent="0">
              <a:buNone/>
            </a:pPr>
            <a:r>
              <a:rPr lang="en-US" sz="1200" dirty="0"/>
              <a:t>                double X11, X12, X13;</a:t>
            </a:r>
          </a:p>
          <a:p>
            <a:pPr marL="0" indent="0">
              <a:buNone/>
            </a:pPr>
            <a:r>
              <a:rPr lang="en-US" sz="1200" dirty="0"/>
              <a:t>                double X21, X22, X23;</a:t>
            </a:r>
          </a:p>
          <a:p>
            <a:pPr marL="0" indent="0">
              <a:buNone/>
            </a:pPr>
            <a:r>
              <a:rPr lang="en-US" sz="1200" dirty="0"/>
              <a:t>                double X31, X32, X33;</a:t>
            </a:r>
          </a:p>
          <a:p>
            <a:pPr marL="0" indent="0">
              <a:buNone/>
            </a:pPr>
            <a:r>
              <a:rPr lang="en-US" sz="1200" dirty="0"/>
              <a:t>                double C1, C2, C3;</a:t>
            </a:r>
            <a:endParaRPr lang="ar-EG" sz="1200" dirty="0"/>
          </a:p>
          <a:p>
            <a:pPr marL="0" indent="0">
              <a:buNone/>
            </a:pPr>
            <a:r>
              <a:rPr lang="ar-EG" sz="1200" dirty="0"/>
              <a:t>            </a:t>
            </a:r>
            <a:r>
              <a:rPr lang="en-US" sz="1200" dirty="0"/>
              <a:t> X11 = </a:t>
            </a:r>
            <a:r>
              <a:rPr lang="en-US" sz="1200" dirty="0" err="1"/>
              <a:t>Convert.ToDouble</a:t>
            </a:r>
            <a:r>
              <a:rPr lang="en-US" sz="1200" dirty="0"/>
              <a:t>(textBox1.Text);</a:t>
            </a:r>
          </a:p>
          <a:p>
            <a:pPr marL="0" indent="0">
              <a:buNone/>
            </a:pPr>
            <a:r>
              <a:rPr lang="en-US" sz="1200" dirty="0"/>
              <a:t>                X12 = </a:t>
            </a:r>
            <a:r>
              <a:rPr lang="en-US" sz="1200" dirty="0" err="1"/>
              <a:t>Convert.ToDouble</a:t>
            </a:r>
            <a:r>
              <a:rPr lang="en-US" sz="1200" dirty="0"/>
              <a:t>(textBox2.Text);</a:t>
            </a:r>
          </a:p>
          <a:p>
            <a:pPr marL="0" indent="0">
              <a:buNone/>
            </a:pPr>
            <a:r>
              <a:rPr lang="en-US" sz="1200" dirty="0"/>
              <a:t>                X13 = </a:t>
            </a:r>
            <a:r>
              <a:rPr lang="en-US" sz="1200" dirty="0" err="1"/>
              <a:t>Convert.ToDouble</a:t>
            </a:r>
            <a:r>
              <a:rPr lang="en-US" sz="1200" dirty="0"/>
              <a:t>(textBox3.Text);</a:t>
            </a:r>
          </a:p>
          <a:p>
            <a:pPr marL="0" indent="0">
              <a:buNone/>
            </a:pPr>
            <a:r>
              <a:rPr lang="ar-EG" sz="1200" dirty="0"/>
              <a:t>   </a:t>
            </a:r>
            <a:r>
              <a:rPr lang="en-US" sz="1200" dirty="0"/>
              <a:t>            C1 = </a:t>
            </a:r>
            <a:r>
              <a:rPr lang="en-US" sz="1200" dirty="0" err="1"/>
              <a:t>Convert.ToDouble</a:t>
            </a:r>
            <a:r>
              <a:rPr lang="en-US" sz="1200" dirty="0"/>
              <a:t>(textBox4.Text);</a:t>
            </a:r>
            <a:endParaRPr lang="ar-EG" sz="1200" dirty="0"/>
          </a:p>
          <a:p>
            <a:pPr marL="0" indent="0">
              <a:buNone/>
            </a:pPr>
            <a:r>
              <a:rPr lang="ar-EG" sz="1200" dirty="0"/>
              <a:t>             </a:t>
            </a:r>
            <a:r>
              <a:rPr lang="en-US" sz="1200" dirty="0"/>
              <a:t>X21 = </a:t>
            </a:r>
            <a:r>
              <a:rPr lang="en-US" sz="1200" dirty="0" err="1"/>
              <a:t>Convert.ToDouble</a:t>
            </a:r>
            <a:r>
              <a:rPr lang="en-US" sz="1200" dirty="0"/>
              <a:t>(textBox5.Text);</a:t>
            </a:r>
          </a:p>
          <a:p>
            <a:pPr marL="0" indent="0">
              <a:buNone/>
            </a:pPr>
            <a:r>
              <a:rPr lang="en-US" sz="1200" dirty="0"/>
              <a:t>                X22 = </a:t>
            </a:r>
            <a:r>
              <a:rPr lang="en-US" sz="1200" dirty="0" err="1"/>
              <a:t>Convert.ToDouble</a:t>
            </a:r>
            <a:r>
              <a:rPr lang="en-US" sz="1200" dirty="0"/>
              <a:t>(textBox6.Text);</a:t>
            </a:r>
            <a:r>
              <a:rPr lang="ar-EG" sz="1200" dirty="0"/>
              <a:t>           </a:t>
            </a:r>
          </a:p>
          <a:p>
            <a:pPr marL="0" indent="0">
              <a:buNone/>
            </a:pPr>
            <a:r>
              <a:rPr lang="ar-EG" sz="1200" dirty="0"/>
              <a:t>      </a:t>
            </a:r>
            <a:r>
              <a:rPr lang="en-US" sz="1200" dirty="0"/>
              <a:t>         X23 = </a:t>
            </a:r>
            <a:r>
              <a:rPr lang="en-US" sz="1200" dirty="0" err="1"/>
              <a:t>Convert.ToDouble</a:t>
            </a:r>
            <a:r>
              <a:rPr lang="en-US" sz="1200" dirty="0"/>
              <a:t>(textBox7.Text);</a:t>
            </a:r>
          </a:p>
          <a:p>
            <a:pPr marL="0" indent="0">
              <a:buNone/>
            </a:pPr>
            <a:r>
              <a:rPr lang="en-US" sz="1200" dirty="0"/>
              <a:t>               </a:t>
            </a:r>
            <a:r>
              <a:rPr lang="ar-EG" sz="1200" dirty="0"/>
              <a:t> </a:t>
            </a:r>
            <a:r>
              <a:rPr lang="en-US" sz="1200" dirty="0"/>
              <a:t> C2 = </a:t>
            </a:r>
            <a:r>
              <a:rPr lang="en-US" sz="1200" dirty="0" err="1"/>
              <a:t>Convert.ToDouble</a:t>
            </a:r>
            <a:r>
              <a:rPr lang="en-US" sz="1200" dirty="0"/>
              <a:t>(textBox8.Text);</a:t>
            </a:r>
            <a:endParaRPr lang="pt-BR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613661" y="755371"/>
            <a:ext cx="3870381" cy="5999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X31 = </a:t>
            </a:r>
            <a:r>
              <a:rPr lang="en-US" sz="1200" dirty="0" err="1"/>
              <a:t>Convert.ToDouble</a:t>
            </a:r>
            <a:r>
              <a:rPr lang="en-US" sz="1200" dirty="0"/>
              <a:t>(textBox9.Text);</a:t>
            </a:r>
          </a:p>
          <a:p>
            <a:r>
              <a:rPr lang="en-US" sz="1200" dirty="0"/>
              <a:t>                X32 = </a:t>
            </a:r>
            <a:r>
              <a:rPr lang="en-US" sz="1200" dirty="0" err="1"/>
              <a:t>Convert.ToDouble</a:t>
            </a:r>
            <a:r>
              <a:rPr lang="en-US" sz="1200" dirty="0"/>
              <a:t>(textBox10.Text);</a:t>
            </a:r>
          </a:p>
          <a:p>
            <a:r>
              <a:rPr lang="en-US" sz="1200" dirty="0"/>
              <a:t>                X33 = </a:t>
            </a:r>
            <a:r>
              <a:rPr lang="en-US" sz="1200" dirty="0" err="1"/>
              <a:t>Convert.ToDouble</a:t>
            </a:r>
            <a:r>
              <a:rPr lang="en-US" sz="1200" dirty="0"/>
              <a:t>(textBox11.Text);</a:t>
            </a:r>
          </a:p>
          <a:p>
            <a:r>
              <a:rPr lang="en-US" sz="1200" dirty="0"/>
              <a:t>                C3 = </a:t>
            </a:r>
            <a:r>
              <a:rPr lang="en-US" sz="1200" dirty="0" err="1"/>
              <a:t>Convert.ToDouble</a:t>
            </a:r>
            <a:r>
              <a:rPr lang="en-US" sz="1200" dirty="0"/>
              <a:t>(textBox12.Text);</a:t>
            </a:r>
            <a:endParaRPr lang="ar-EG" sz="1200" dirty="0"/>
          </a:p>
          <a:p>
            <a:endParaRPr lang="en-US" sz="1200" dirty="0"/>
          </a:p>
          <a:p>
            <a:r>
              <a:rPr lang="nl-NL" sz="1200" dirty="0"/>
              <a:t>                double deconstant, deRoot1, deRoot2, deRoot3;</a:t>
            </a:r>
            <a:endParaRPr lang="ar-EG" sz="1200" dirty="0"/>
          </a:p>
          <a:p>
            <a:r>
              <a:rPr lang="pt-BR" sz="1200" dirty="0"/>
              <a:t> deconstant = ((X11 * ((X22 * X33) - (X32 * X23))) - (X12 * ((X21 * X33) - (X31 * X23))) + (X13 * ((X21 * X32) - (X31 * X22))));</a:t>
            </a:r>
          </a:p>
          <a:p>
            <a:r>
              <a:rPr lang="nl-NL" sz="1200" dirty="0"/>
              <a:t>                deRoot1 = ((X12 * ((X23 * C3) - (X33 * C2))) - (X13 * ((X22 * C3) - (X32 * C2))) + (C1 * ((X22 * X33) - (X32 * X23))));</a:t>
            </a:r>
          </a:p>
          <a:p>
            <a:r>
              <a:rPr lang="nl-NL" sz="1200" dirty="0"/>
              <a:t>                deRoot2 = -1 * ((X11 * ((X23 * C3) - (X33 * C2))) - (X13 * ((X21 * C3) - (X31 * C2))) + (C1 * ((X21 * X33) - (X31 * X23))));</a:t>
            </a:r>
          </a:p>
          <a:p>
            <a:r>
              <a:rPr lang="nl-NL" sz="1200" dirty="0"/>
              <a:t>                deRoot3 = ((X11 * ((X22 * C3) - (X32 * C2))) - (X12 * ((X21 * C3) - (X31 * C2))) + (C1 * ((X21 * X32) - (X31 * X22))));</a:t>
            </a:r>
            <a:endParaRPr lang="ar-EG" sz="1200" dirty="0"/>
          </a:p>
          <a:p>
            <a:r>
              <a:rPr lang="en-US" sz="1200" dirty="0"/>
              <a:t> double Root1, Root2, Root3;</a:t>
            </a:r>
          </a:p>
          <a:p>
            <a:r>
              <a:rPr lang="en-US" sz="1200" dirty="0"/>
              <a:t>                Root1 = deRoot1 / </a:t>
            </a:r>
            <a:r>
              <a:rPr lang="en-US" sz="1200" dirty="0" err="1"/>
              <a:t>deconstant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    Root2 = deRoot2 / </a:t>
            </a:r>
            <a:r>
              <a:rPr lang="en-US" sz="1200" dirty="0" err="1"/>
              <a:t>deconstant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    Root3 = deRoot3 / </a:t>
            </a:r>
            <a:r>
              <a:rPr lang="en-US" sz="1200" dirty="0" err="1"/>
              <a:t>deconstant</a:t>
            </a:r>
            <a:r>
              <a:rPr lang="en-US" sz="1200" dirty="0"/>
              <a:t>;</a:t>
            </a:r>
            <a:endParaRPr lang="ar-EG" sz="1200" dirty="0"/>
          </a:p>
          <a:p>
            <a:r>
              <a:rPr lang="en-US" sz="1200" dirty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85999" y="669233"/>
            <a:ext cx="3606001" cy="5999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 textBox13.Text = ("The Soultion :" + "(" + ((Convert.ToInt32(Root1), Convert.ToInt32(Root2), Convert.ToInt32(Root3))) + ")");</a:t>
            </a:r>
          </a:p>
          <a:p>
            <a:r>
              <a:rPr lang="nl-NL" sz="1200"/>
              <a:t>                if (Root1 == 0 &amp; Root2 == 0 &amp; Root3 == 0)</a:t>
            </a:r>
          </a:p>
          <a:p>
            <a:r>
              <a:rPr lang="en-US" sz="1200"/>
              <a:t>                {</a:t>
            </a:r>
          </a:p>
          <a:p>
            <a:r>
              <a:rPr lang="en-US" sz="1200"/>
              <a:t>                    MessageBox.Show("Zero Solution");</a:t>
            </a:r>
          </a:p>
          <a:p>
            <a:r>
              <a:rPr lang="en-US" sz="1200"/>
              <a:t>                }</a:t>
            </a:r>
          </a:p>
          <a:p>
            <a:r>
              <a:rPr lang="en-US" sz="1200"/>
              <a:t>                else</a:t>
            </a:r>
          </a:p>
          <a:p>
            <a:r>
              <a:rPr lang="en-US" sz="1200"/>
              <a:t>                {</a:t>
            </a:r>
          </a:p>
          <a:p>
            <a:r>
              <a:rPr lang="en-US" sz="1200"/>
              <a:t>                    MessageBox.Show("one Solution");</a:t>
            </a:r>
          </a:p>
          <a:p>
            <a:r>
              <a:rPr lang="en-US" sz="1200"/>
              <a:t>                }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486465" y="234385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855431" y="669233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616066" y="234385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634" y="0"/>
            <a:ext cx="10515600" cy="1325563"/>
          </a:xfrm>
        </p:spPr>
        <p:txBody>
          <a:bodyPr/>
          <a:lstStyle/>
          <a:p>
            <a:r>
              <a:rPr lang="ar-EG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rom 3</a:t>
            </a:r>
            <a:r>
              <a:rPr lang="ar-EG" dirty="0">
                <a:solidFill>
                  <a:srgbClr val="FF0000"/>
                </a:solidFill>
              </a:rPr>
              <a:t>شرح كود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81" y="4132090"/>
            <a:ext cx="3385600" cy="4091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57383"/>
            <a:ext cx="6726803" cy="74305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005801" y="1803715"/>
            <a:ext cx="3649980" cy="43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09340" y="1526593"/>
            <a:ext cx="3390900" cy="670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هذا الكود يعطي </a:t>
            </a:r>
            <a:r>
              <a:rPr lang="ar-EG" dirty="0" err="1"/>
              <a:t>ايرور</a:t>
            </a:r>
            <a:r>
              <a:rPr lang="ar-EG" dirty="0"/>
              <a:t> للمستخدم اذا كان هناك خانه فارغه لم يكتبها المستخدم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72" y="3031439"/>
            <a:ext cx="3585014" cy="35170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363401" y="4789964"/>
            <a:ext cx="3649980" cy="43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166776" y="4218464"/>
            <a:ext cx="33909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وهنا تم تعريف المتغيرات التي سيتم إدخالها بواسطه المستخدم وتم ادخال كود </a:t>
            </a:r>
            <a:endParaRPr lang="en-US" dirty="0"/>
          </a:p>
          <a:p>
            <a:pPr algn="ctr"/>
            <a:r>
              <a:rPr lang="en-US" dirty="0"/>
              <a:t>double</a:t>
            </a:r>
            <a:r>
              <a:rPr lang="ar-EG" dirty="0"/>
              <a:t> ليتم تحويلها الي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730" y="1474968"/>
            <a:ext cx="2183423" cy="50995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07" y="616565"/>
            <a:ext cx="6620799" cy="226975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947576" y="1351724"/>
            <a:ext cx="2186608" cy="24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134184" y="843832"/>
            <a:ext cx="33909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وهذا </a:t>
            </a:r>
            <a:r>
              <a:rPr lang="ar-EG" dirty="0" err="1"/>
              <a:t>الاكواد</a:t>
            </a:r>
            <a:r>
              <a:rPr lang="ar-EG" dirty="0"/>
              <a:t> هي القوانين </a:t>
            </a:r>
            <a:r>
              <a:rPr lang="ar-EG" dirty="0" err="1"/>
              <a:t>المسؤله</a:t>
            </a:r>
            <a:r>
              <a:rPr lang="ar-EG" dirty="0"/>
              <a:t> عن حل </a:t>
            </a:r>
            <a:r>
              <a:rPr lang="ar-EG" dirty="0" err="1"/>
              <a:t>المعادله</a:t>
            </a:r>
            <a:r>
              <a:rPr lang="ar-EG" dirty="0"/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962900" y="4428876"/>
            <a:ext cx="3390900" cy="160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وهذه </a:t>
            </a:r>
            <a:r>
              <a:rPr lang="ar-EG" dirty="0" err="1"/>
              <a:t>الاكواد</a:t>
            </a:r>
            <a:r>
              <a:rPr lang="ar-EG" dirty="0"/>
              <a:t> </a:t>
            </a:r>
            <a:r>
              <a:rPr lang="ar-EG" dirty="0" err="1"/>
              <a:t>مسؤله</a:t>
            </a:r>
            <a:r>
              <a:rPr lang="ar-EG" dirty="0"/>
              <a:t> عند اظهار عدد الحلول للمستخدم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7" y="3965839"/>
            <a:ext cx="6106377" cy="206919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5653377" y="5000439"/>
            <a:ext cx="2150833" cy="231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698" y="-104859"/>
            <a:ext cx="10515600" cy="1325563"/>
          </a:xfrm>
        </p:spPr>
        <p:txBody>
          <a:bodyPr/>
          <a:lstStyle/>
          <a:p>
            <a:r>
              <a:rPr lang="ar-EG" dirty="0">
                <a:solidFill>
                  <a:srgbClr val="FF0000"/>
                </a:solidFill>
              </a:rPr>
              <a:t>صور اثناء تشغيل البرنامج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8" y="1291590"/>
            <a:ext cx="11585050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9" y="429370"/>
            <a:ext cx="12014421" cy="62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38" t="27325" r="24731" b="21370"/>
          <a:stretch/>
        </p:blipFill>
        <p:spPr>
          <a:xfrm>
            <a:off x="1828800" y="1089328"/>
            <a:ext cx="7386762" cy="43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5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87" y="35410"/>
            <a:ext cx="10515600" cy="1325563"/>
          </a:xfrm>
        </p:spPr>
        <p:txBody>
          <a:bodyPr/>
          <a:lstStyle/>
          <a:p>
            <a:r>
              <a:rPr lang="ar-EG" dirty="0">
                <a:solidFill>
                  <a:srgbClr val="FF0000"/>
                </a:solidFill>
              </a:rPr>
              <a:t>تقسيمه البرنامج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6263"/>
            <a:ext cx="10515600" cy="4260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2639833" y="2146852"/>
            <a:ext cx="1622066" cy="556591"/>
          </a:xfrm>
          <a:prstGeom prst="bentConnector3">
            <a:avLst>
              <a:gd name="adj1" fmla="val 2598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2351" y="1789042"/>
            <a:ext cx="1717482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Form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7287" y="3446289"/>
            <a:ext cx="1717482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Form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7287" y="5103537"/>
            <a:ext cx="1717482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Form 3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2639833" y="1690365"/>
            <a:ext cx="1622066" cy="456165"/>
          </a:xfrm>
          <a:prstGeom prst="bentConnector3">
            <a:avLst>
              <a:gd name="adj1" fmla="val 26021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2704769" y="3825964"/>
            <a:ext cx="1622066" cy="556591"/>
          </a:xfrm>
          <a:prstGeom prst="bentConnector3">
            <a:avLst>
              <a:gd name="adj1" fmla="val 2598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2704769" y="5520980"/>
            <a:ext cx="1622066" cy="556591"/>
          </a:xfrm>
          <a:prstGeom prst="bentConnector3">
            <a:avLst>
              <a:gd name="adj1" fmla="val 2598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2704769" y="3362676"/>
            <a:ext cx="1622066" cy="456165"/>
          </a:xfrm>
          <a:prstGeom prst="bentConnector3">
            <a:avLst>
              <a:gd name="adj1" fmla="val 26021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2704769" y="5064815"/>
            <a:ext cx="1622066" cy="456165"/>
          </a:xfrm>
          <a:prstGeom prst="bentConnector3">
            <a:avLst>
              <a:gd name="adj1" fmla="val 26021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509715" y="1404935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27" name="Oval 26"/>
          <p:cNvSpPr/>
          <p:nvPr/>
        </p:nvSpPr>
        <p:spPr>
          <a:xfrm>
            <a:off x="4509715" y="3019258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28" name="Oval 27"/>
          <p:cNvSpPr/>
          <p:nvPr/>
        </p:nvSpPr>
        <p:spPr>
          <a:xfrm>
            <a:off x="4441466" y="4819573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29" name="Oval 28"/>
          <p:cNvSpPr/>
          <p:nvPr/>
        </p:nvSpPr>
        <p:spPr>
          <a:xfrm>
            <a:off x="4441466" y="2375705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</a:p>
        </p:txBody>
      </p:sp>
      <p:sp>
        <p:nvSpPr>
          <p:cNvPr id="30" name="Oval 29"/>
          <p:cNvSpPr/>
          <p:nvPr/>
        </p:nvSpPr>
        <p:spPr>
          <a:xfrm>
            <a:off x="4422251" y="5789612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</a:p>
        </p:txBody>
      </p:sp>
      <p:sp>
        <p:nvSpPr>
          <p:cNvPr id="31" name="Oval 30"/>
          <p:cNvSpPr/>
          <p:nvPr/>
        </p:nvSpPr>
        <p:spPr>
          <a:xfrm>
            <a:off x="4441466" y="4040730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</a:p>
        </p:txBody>
      </p:sp>
      <p:sp>
        <p:nvSpPr>
          <p:cNvPr id="32" name="Oval 31"/>
          <p:cNvSpPr/>
          <p:nvPr/>
        </p:nvSpPr>
        <p:spPr>
          <a:xfrm>
            <a:off x="6450827" y="1550505"/>
            <a:ext cx="1337475" cy="643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007873" y="1219200"/>
            <a:ext cx="34455" cy="54102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0" y="2983280"/>
            <a:ext cx="6007873" cy="105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0" y="4716780"/>
            <a:ext cx="6007873" cy="34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241110" y="2663530"/>
            <a:ext cx="1828800" cy="201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هي </a:t>
            </a:r>
            <a:r>
              <a:rPr lang="ar-EG" dirty="0" err="1"/>
              <a:t>الاكواد</a:t>
            </a:r>
            <a:r>
              <a:rPr lang="ar-EG" dirty="0"/>
              <a:t> </a:t>
            </a:r>
            <a:r>
              <a:rPr lang="ar-EG" dirty="0" err="1"/>
              <a:t>الموجوده</a:t>
            </a:r>
            <a:r>
              <a:rPr lang="ar-EG" dirty="0"/>
              <a:t> داخل البرنامج </a:t>
            </a:r>
            <a:r>
              <a:rPr lang="ar-EG" dirty="0" err="1"/>
              <a:t>والمسؤاله</a:t>
            </a:r>
            <a:r>
              <a:rPr lang="ar-EG" dirty="0"/>
              <a:t> عن تشغيل البرنامج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9345432" y="1575030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9169179" y="2657858"/>
            <a:ext cx="1828800" cy="201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هذا هو التصميم الخاص بالبرنامج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" y="2267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 1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4" y="3448685"/>
            <a:ext cx="4760524" cy="2677795"/>
          </a:xfrm>
        </p:spPr>
      </p:pic>
      <p:sp>
        <p:nvSpPr>
          <p:cNvPr id="6" name="Rounded Rectangle 5"/>
          <p:cNvSpPr/>
          <p:nvPr/>
        </p:nvSpPr>
        <p:spPr>
          <a:xfrm>
            <a:off x="2705100" y="4564380"/>
            <a:ext cx="3276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form1</a:t>
            </a:r>
            <a:r>
              <a:rPr lang="ar-EG" sz="2400" dirty="0">
                <a:solidFill>
                  <a:schemeClr val="tx1"/>
                </a:solidFill>
              </a:rPr>
              <a:t> هذا هو تصميم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ar-EG" sz="2400" dirty="0">
                <a:solidFill>
                  <a:schemeClr val="tx1"/>
                </a:solidFill>
              </a:rPr>
              <a:t>ويعتبر هذا واجه البرنامج وعند الضغط علي أي زر يفتح الفورم الخاص بها </a:t>
            </a:r>
          </a:p>
        </p:txBody>
      </p:sp>
      <p:cxnSp>
        <p:nvCxnSpPr>
          <p:cNvPr id="8" name="Elbow Connector 7"/>
          <p:cNvCxnSpPr/>
          <p:nvPr/>
        </p:nvCxnSpPr>
        <p:spPr>
          <a:xfrm rot="5400000">
            <a:off x="3116104" y="1256824"/>
            <a:ext cx="2073592" cy="2026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09292" y="1926034"/>
            <a:ext cx="1287216" cy="633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Design</a:t>
            </a:r>
            <a:endParaRPr lang="ar-EG" sz="24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5094448" y="1238727"/>
            <a:ext cx="2201227" cy="2057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551452" y="1926033"/>
            <a:ext cx="1287216" cy="633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CS</a:t>
            </a:r>
            <a:endParaRPr lang="ar-EG" sz="2400" dirty="0">
              <a:solidFill>
                <a:schemeClr val="tx1"/>
              </a:solidFill>
            </a:endParaRP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90"/>
          <a:stretch/>
        </p:blipFill>
        <p:spPr>
          <a:xfrm>
            <a:off x="6449624" y="3448685"/>
            <a:ext cx="4286956" cy="307086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432236" y="5420836"/>
            <a:ext cx="2307590" cy="1179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هذه هي </a:t>
            </a:r>
            <a:r>
              <a:rPr lang="ar-EG" dirty="0" err="1">
                <a:solidFill>
                  <a:schemeClr val="tx1"/>
                </a:solidFill>
              </a:rPr>
              <a:t>الاكواد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المسؤله</a:t>
            </a:r>
            <a:r>
              <a:rPr lang="ar-EG" dirty="0">
                <a:solidFill>
                  <a:schemeClr val="tx1"/>
                </a:solidFill>
              </a:rPr>
              <a:t> عن تشغيل هذ ال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763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44" y="-82490"/>
            <a:ext cx="10515600" cy="1325563"/>
          </a:xfrm>
        </p:spPr>
        <p:txBody>
          <a:bodyPr/>
          <a:lstStyle/>
          <a:p>
            <a:r>
              <a:rPr lang="ar-EG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rom 1</a:t>
            </a:r>
            <a:r>
              <a:rPr lang="ar-EG" dirty="0">
                <a:solidFill>
                  <a:srgbClr val="FF0000"/>
                </a:solidFill>
              </a:rPr>
              <a:t>شرح كود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942"/>
          <a:stretch/>
        </p:blipFill>
        <p:spPr>
          <a:xfrm>
            <a:off x="453216" y="1928471"/>
            <a:ext cx="4016088" cy="43808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691640" y="1852198"/>
            <a:ext cx="5440680" cy="586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208520" y="1478110"/>
            <a:ext cx="3329940" cy="57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هذا الكود </a:t>
            </a:r>
            <a:r>
              <a:rPr lang="ar-EG" dirty="0" err="1"/>
              <a:t>مسؤال</a:t>
            </a:r>
            <a:r>
              <a:rPr lang="ar-EG" dirty="0"/>
              <a:t> عن اغلاق البرنامج عن </a:t>
            </a:r>
            <a:r>
              <a:rPr lang="en-US" dirty="0"/>
              <a:t>close</a:t>
            </a:r>
            <a:r>
              <a:rPr lang="ar-EG" dirty="0"/>
              <a:t>الضغط علي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96440" y="3454846"/>
            <a:ext cx="5440680" cy="586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89168" y="5057494"/>
            <a:ext cx="5440680" cy="586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513320" y="3080759"/>
            <a:ext cx="3329940" cy="57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2</a:t>
            </a:r>
            <a:r>
              <a:rPr lang="ar-EG" dirty="0"/>
              <a:t>هذا الكود </a:t>
            </a:r>
            <a:r>
              <a:rPr lang="ar-EG" dirty="0" err="1"/>
              <a:t>مسؤال</a:t>
            </a:r>
            <a:r>
              <a:rPr lang="ar-EG" dirty="0"/>
              <a:t> عن فتح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20000" y="4683408"/>
            <a:ext cx="3329940" cy="57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3</a:t>
            </a:r>
            <a:r>
              <a:rPr lang="ar-EG" dirty="0"/>
              <a:t>هذا الكود </a:t>
            </a:r>
            <a:r>
              <a:rPr lang="ar-EG" dirty="0" err="1"/>
              <a:t>مسؤال</a:t>
            </a:r>
            <a:r>
              <a:rPr lang="ar-EG" dirty="0"/>
              <a:t> عن فتح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2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7" y="2987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 2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5094449" y="1238728"/>
            <a:ext cx="2201227" cy="2057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38" y="3156667"/>
            <a:ext cx="4832847" cy="305330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12119" y="4553130"/>
            <a:ext cx="3276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form2</a:t>
            </a:r>
            <a:r>
              <a:rPr lang="ar-EG" sz="2400" dirty="0">
                <a:solidFill>
                  <a:schemeClr val="tx1"/>
                </a:solidFill>
              </a:rPr>
              <a:t> هذا هو تصميم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ar-EG" sz="2400" dirty="0">
                <a:solidFill>
                  <a:schemeClr val="tx1"/>
                </a:solidFill>
              </a:rPr>
              <a:t>ويقوم بحل </a:t>
            </a:r>
            <a:r>
              <a:rPr lang="ar-EG" sz="2400" dirty="0" err="1">
                <a:solidFill>
                  <a:schemeClr val="tx1"/>
                </a:solidFill>
              </a:rPr>
              <a:t>المعادله</a:t>
            </a:r>
            <a:r>
              <a:rPr lang="ar-EG" sz="2400" dirty="0">
                <a:solidFill>
                  <a:schemeClr val="tx1"/>
                </a:solidFill>
              </a:rPr>
              <a:t> من مجهولين عند كتابه </a:t>
            </a:r>
            <a:r>
              <a:rPr lang="ar-EG" sz="2400" dirty="0" err="1">
                <a:solidFill>
                  <a:schemeClr val="tx1"/>
                </a:solidFill>
              </a:rPr>
              <a:t>المعادله</a:t>
            </a:r>
            <a:r>
              <a:rPr lang="ar-E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solve</a:t>
            </a:r>
            <a:r>
              <a:rPr lang="ar-EG" sz="2400" dirty="0">
                <a:solidFill>
                  <a:schemeClr val="tx1"/>
                </a:solidFill>
              </a:rPr>
              <a:t> والضغط علي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894" y="3307080"/>
            <a:ext cx="6133105" cy="337965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284473" y="4553130"/>
            <a:ext cx="3018084" cy="143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هذه هي </a:t>
            </a:r>
            <a:r>
              <a:rPr lang="ar-EG" dirty="0" err="1">
                <a:solidFill>
                  <a:schemeClr val="tx1"/>
                </a:solidFill>
              </a:rPr>
              <a:t>الاكواد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المسؤله</a:t>
            </a:r>
            <a:r>
              <a:rPr lang="ar-EG" dirty="0">
                <a:solidFill>
                  <a:schemeClr val="tx1"/>
                </a:solidFill>
              </a:rPr>
              <a:t> عن تشغيل </a:t>
            </a:r>
            <a:r>
              <a:rPr lang="en-US" dirty="0">
                <a:solidFill>
                  <a:schemeClr val="tx1"/>
                </a:solidFill>
              </a:rPr>
              <a:t>Form</a:t>
            </a:r>
            <a:r>
              <a:rPr lang="ar-EG" dirty="0">
                <a:solidFill>
                  <a:schemeClr val="tx1"/>
                </a:solidFill>
              </a:rPr>
              <a:t>هذ ال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ar-EG" dirty="0">
                <a:solidFill>
                  <a:schemeClr val="tx1"/>
                </a:solidFill>
              </a:rPr>
              <a:t>وسوف اعرضها بشكل أوضح في </a:t>
            </a:r>
            <a:r>
              <a:rPr lang="ar-EG" dirty="0" err="1">
                <a:solidFill>
                  <a:schemeClr val="tx1"/>
                </a:solidFill>
              </a:rPr>
              <a:t>الصفحه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القادمه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51452" y="1926033"/>
            <a:ext cx="1287216" cy="633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CS</a:t>
            </a:r>
            <a:endParaRPr lang="ar-EG" sz="2400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3116104" y="1256824"/>
            <a:ext cx="2073592" cy="2026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82671" y="1939555"/>
            <a:ext cx="1340457" cy="655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Design</a:t>
            </a:r>
            <a:endParaRPr lang="ar-EG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272" y="68183"/>
            <a:ext cx="10515600" cy="14605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Form2</a:t>
            </a:r>
            <a:r>
              <a:rPr lang="ar-EG" dirty="0" err="1">
                <a:solidFill>
                  <a:srgbClr val="FF0000"/>
                </a:solidFill>
              </a:rPr>
              <a:t>اكواد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50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979" y="1117160"/>
            <a:ext cx="5673918" cy="574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/>
              <a:t>            if (textBox1.Text == "" &amp; textBox2.Text == "" &amp; textBox3.Text == "" &amp; textBox4.Text == "" &amp; textBox5.Text == "" &amp; textBox6.Text == "" 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MessageBox.Show</a:t>
            </a:r>
            <a:r>
              <a:rPr lang="en-US" sz="1400" dirty="0"/>
              <a:t>("</a:t>
            </a:r>
            <a:r>
              <a:rPr lang="en-US" sz="1400" dirty="0" err="1"/>
              <a:t>Erorr</a:t>
            </a:r>
            <a:r>
              <a:rPr lang="en-US" sz="1400" dirty="0"/>
              <a:t>");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else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double X11, X12;</a:t>
            </a:r>
          </a:p>
          <a:p>
            <a:r>
              <a:rPr lang="en-US" sz="1400" dirty="0"/>
              <a:t>                double X21, X22;</a:t>
            </a:r>
          </a:p>
          <a:p>
            <a:r>
              <a:rPr lang="en-US" sz="1400" dirty="0"/>
              <a:t>                double C1, C2;</a:t>
            </a:r>
          </a:p>
          <a:p>
            <a:r>
              <a:rPr lang="en-US" sz="1400" dirty="0"/>
              <a:t>                X11 = </a:t>
            </a:r>
            <a:r>
              <a:rPr lang="en-US" sz="1400" dirty="0" err="1"/>
              <a:t>Convert.ToDouble</a:t>
            </a:r>
            <a:r>
              <a:rPr lang="en-US" sz="1400" dirty="0"/>
              <a:t>(textBox1.Text);</a:t>
            </a:r>
          </a:p>
          <a:p>
            <a:r>
              <a:rPr lang="en-US" sz="1400" dirty="0"/>
              <a:t>                X12 = </a:t>
            </a:r>
            <a:r>
              <a:rPr lang="en-US" sz="1400" dirty="0" err="1"/>
              <a:t>Convert.ToDouble</a:t>
            </a:r>
            <a:r>
              <a:rPr lang="en-US" sz="1400" dirty="0"/>
              <a:t>(textBox2.Text);</a:t>
            </a:r>
          </a:p>
          <a:p>
            <a:r>
              <a:rPr lang="en-US" sz="1400" dirty="0"/>
              <a:t>                C1 = </a:t>
            </a:r>
            <a:r>
              <a:rPr lang="en-US" sz="1400" dirty="0" err="1"/>
              <a:t>Convert.ToDouble</a:t>
            </a:r>
            <a:r>
              <a:rPr lang="en-US" sz="1400" dirty="0"/>
              <a:t>(textBox3.Text);</a:t>
            </a:r>
          </a:p>
          <a:p>
            <a:r>
              <a:rPr lang="en-US" sz="1400" dirty="0"/>
              <a:t>                X21 = </a:t>
            </a:r>
            <a:r>
              <a:rPr lang="en-US" sz="1400" dirty="0" err="1"/>
              <a:t>Convert.ToDouble</a:t>
            </a:r>
            <a:r>
              <a:rPr lang="en-US" sz="1400" dirty="0"/>
              <a:t>(textBox4.Text);</a:t>
            </a:r>
          </a:p>
          <a:p>
            <a:r>
              <a:rPr lang="en-US" sz="1400" dirty="0"/>
              <a:t>                X22 = </a:t>
            </a:r>
            <a:r>
              <a:rPr lang="en-US" sz="1400" dirty="0" err="1"/>
              <a:t>Convert.ToDouble</a:t>
            </a:r>
            <a:r>
              <a:rPr lang="en-US" sz="1400" dirty="0"/>
              <a:t>(textBox5.Text);</a:t>
            </a:r>
          </a:p>
          <a:p>
            <a:r>
              <a:rPr lang="en-US" sz="1400" dirty="0"/>
              <a:t>                C2 = </a:t>
            </a:r>
            <a:r>
              <a:rPr lang="en-US" sz="1400" dirty="0" err="1"/>
              <a:t>Convert.ToDouble</a:t>
            </a:r>
            <a:r>
              <a:rPr lang="en-US" sz="1400" dirty="0"/>
              <a:t>(textBox6.Text);</a:t>
            </a:r>
          </a:p>
          <a:p>
            <a:r>
              <a:rPr lang="en-US" sz="1400" dirty="0"/>
              <a:t>               double </a:t>
            </a:r>
            <a:r>
              <a:rPr lang="en-US" sz="1400" dirty="0" err="1"/>
              <a:t>deconstant</a:t>
            </a:r>
            <a:r>
              <a:rPr lang="en-US" sz="1400" dirty="0"/>
              <a:t>, deRoot1, deRoot2;</a:t>
            </a:r>
          </a:p>
          <a:p>
            <a:r>
              <a:rPr lang="pt-BR" sz="1400" dirty="0"/>
              <a:t>               deconstant = 1 / ((X11 * X22) - (X12 * X21));</a:t>
            </a:r>
          </a:p>
          <a:p>
            <a:endParaRPr lang="pt-BR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365103" y="989487"/>
            <a:ext cx="5673918" cy="574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  <a:p>
            <a:r>
              <a:rPr lang="en-US" sz="1400" dirty="0"/>
              <a:t>               X12 = -1 * X12;</a:t>
            </a:r>
          </a:p>
          <a:p>
            <a:r>
              <a:rPr lang="en-US" sz="1400" dirty="0"/>
              <a:t>                X21 = -1 * X21;</a:t>
            </a:r>
          </a:p>
          <a:p>
            <a:r>
              <a:rPr lang="en-US" sz="1400" dirty="0"/>
              <a:t>                X11 = </a:t>
            </a:r>
            <a:r>
              <a:rPr lang="en-US" sz="1400" dirty="0" err="1"/>
              <a:t>Convert.ToDouble</a:t>
            </a:r>
            <a:r>
              <a:rPr lang="en-US" sz="1400" dirty="0"/>
              <a:t>(textBox6.Text);</a:t>
            </a:r>
          </a:p>
          <a:p>
            <a:r>
              <a:rPr lang="en-US" sz="1400" dirty="0"/>
              <a:t>                X22 = </a:t>
            </a:r>
            <a:r>
              <a:rPr lang="en-US" sz="1400" dirty="0" err="1"/>
              <a:t>Convert.ToDouble</a:t>
            </a:r>
            <a:r>
              <a:rPr lang="en-US" sz="1400" dirty="0"/>
              <a:t>(textBox1.Text);</a:t>
            </a:r>
          </a:p>
          <a:p>
            <a:r>
              <a:rPr lang="nl-NL" sz="1400" dirty="0"/>
              <a:t>                deRoot1 = (deconstant * ((X11 * C1) + (X12 * C2)));</a:t>
            </a:r>
          </a:p>
          <a:p>
            <a:r>
              <a:rPr lang="nl-NL" sz="1400" dirty="0"/>
              <a:t>                deRoot2 = (deconstant * ((X21 * C1) + (X22 * C2)));</a:t>
            </a:r>
            <a:endParaRPr lang="en-US" sz="1400" dirty="0"/>
          </a:p>
          <a:p>
            <a:r>
              <a:rPr lang="en-US" sz="1400" dirty="0"/>
              <a:t>                double Root1, Root2;</a:t>
            </a:r>
          </a:p>
          <a:p>
            <a:r>
              <a:rPr lang="en-US" sz="1400" dirty="0"/>
              <a:t>                Root1 = deRoot1 / </a:t>
            </a:r>
            <a:r>
              <a:rPr lang="en-US" sz="1400" dirty="0" err="1"/>
              <a:t>deconstant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Root2 = deRoot2 / </a:t>
            </a:r>
            <a:r>
              <a:rPr lang="en-US" sz="1400" dirty="0" err="1"/>
              <a:t>deconstant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            textBox7.Text = ( "(" + ((Convert.ToInt32(Root1),              Convert.ToInt32(Root2))) + ")");</a:t>
            </a:r>
          </a:p>
          <a:p>
            <a:r>
              <a:rPr lang="en-US" sz="1400" dirty="0"/>
              <a:t>                if (Root1 == 0 &amp; Root2 == 0 )</a:t>
            </a:r>
          </a:p>
          <a:p>
            <a:r>
              <a:rPr lang="en-US" sz="1400" dirty="0"/>
              <a:t>                {</a:t>
            </a:r>
          </a:p>
          <a:p>
            <a:r>
              <a:rPr lang="en-US" sz="1400" dirty="0"/>
              <a:t>                    </a:t>
            </a:r>
            <a:r>
              <a:rPr lang="en-US" sz="1400" dirty="0" err="1"/>
              <a:t>MessageBox.Show</a:t>
            </a:r>
            <a:r>
              <a:rPr lang="en-US" sz="1400" dirty="0"/>
              <a:t>("Zero Solution");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        else</a:t>
            </a:r>
          </a:p>
          <a:p>
            <a:r>
              <a:rPr lang="en-US" sz="1400" dirty="0"/>
              <a:t>                {</a:t>
            </a:r>
          </a:p>
          <a:p>
            <a:r>
              <a:rPr lang="en-US" sz="1400" dirty="0"/>
              <a:t>                    </a:t>
            </a:r>
            <a:r>
              <a:rPr lang="en-US" sz="1400" dirty="0" err="1"/>
              <a:t>MessageBox.Show</a:t>
            </a:r>
            <a:r>
              <a:rPr lang="en-US" sz="1400" dirty="0"/>
              <a:t>("one Solution");</a:t>
            </a:r>
          </a:p>
          <a:p>
            <a:r>
              <a:rPr lang="en-US" sz="1400" dirty="0"/>
              <a:t>                }</a:t>
            </a:r>
            <a:endParaRPr lang="pt-BR" sz="1400" dirty="0"/>
          </a:p>
        </p:txBody>
      </p:sp>
      <p:sp>
        <p:nvSpPr>
          <p:cNvPr id="6" name="Oval 5"/>
          <p:cNvSpPr/>
          <p:nvPr/>
        </p:nvSpPr>
        <p:spPr>
          <a:xfrm>
            <a:off x="2130521" y="798433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8381531" y="635069"/>
            <a:ext cx="138684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891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108" y="-176616"/>
            <a:ext cx="10515600" cy="1325563"/>
          </a:xfrm>
        </p:spPr>
        <p:txBody>
          <a:bodyPr/>
          <a:lstStyle/>
          <a:p>
            <a:r>
              <a:rPr lang="ar-EG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rom 2</a:t>
            </a:r>
            <a:r>
              <a:rPr lang="ar-EG" dirty="0">
                <a:solidFill>
                  <a:srgbClr val="FF0000"/>
                </a:solidFill>
              </a:rPr>
              <a:t>شرح كود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52" y="2897744"/>
            <a:ext cx="4842148" cy="2893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52" y="1287780"/>
            <a:ext cx="5862649" cy="88111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954780" y="1623059"/>
            <a:ext cx="3649980" cy="43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604760" y="1287780"/>
            <a:ext cx="3390900" cy="813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هذا الكود يعطي </a:t>
            </a:r>
            <a:r>
              <a:rPr lang="ar-EG" dirty="0" err="1"/>
              <a:t>ايرور</a:t>
            </a:r>
            <a:r>
              <a:rPr lang="ar-EG" dirty="0"/>
              <a:t> للمستخدم اذا كان هناك خانه فارغه لم يكتبها المستخدم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61360" y="4657223"/>
            <a:ext cx="3649980" cy="43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437120" y="4206240"/>
            <a:ext cx="33909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وهنا تم تعريف المتغيرات التي سيتم إدخالها بواسطه المستخدم وتم ادخال كود </a:t>
            </a:r>
            <a:endParaRPr lang="en-US" dirty="0"/>
          </a:p>
          <a:p>
            <a:pPr algn="ctr"/>
            <a:r>
              <a:rPr lang="en-US" dirty="0"/>
              <a:t>double</a:t>
            </a:r>
            <a:r>
              <a:rPr lang="ar-EG" dirty="0"/>
              <a:t> ليتم تحويلها الي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22" y="365125"/>
            <a:ext cx="4458322" cy="2174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031311" y="1027907"/>
            <a:ext cx="2323769" cy="32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26530" y="601980"/>
            <a:ext cx="33909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وهذا </a:t>
            </a:r>
            <a:r>
              <a:rPr lang="ar-EG" dirty="0" err="1"/>
              <a:t>الاكواد</a:t>
            </a:r>
            <a:r>
              <a:rPr lang="ar-EG" dirty="0"/>
              <a:t> هي القوانين </a:t>
            </a:r>
            <a:r>
              <a:rPr lang="ar-EG" dirty="0" err="1"/>
              <a:t>المسؤله</a:t>
            </a:r>
            <a:r>
              <a:rPr lang="ar-EG" dirty="0"/>
              <a:t> عن حل </a:t>
            </a:r>
            <a:r>
              <a:rPr lang="ar-EG" dirty="0" err="1"/>
              <a:t>المعادله</a:t>
            </a:r>
            <a:r>
              <a:rPr lang="ar-EG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2" y="3059568"/>
            <a:ext cx="7001852" cy="336279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229347" y="1690688"/>
            <a:ext cx="4125733" cy="1680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21935" y="5231958"/>
            <a:ext cx="4633954" cy="471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962900" y="4428876"/>
            <a:ext cx="3390900" cy="160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وهذه </a:t>
            </a:r>
            <a:r>
              <a:rPr lang="ar-EG" dirty="0" err="1"/>
              <a:t>الاكواد</a:t>
            </a:r>
            <a:r>
              <a:rPr lang="ar-EG" dirty="0"/>
              <a:t> </a:t>
            </a:r>
            <a:r>
              <a:rPr lang="ar-EG" dirty="0" err="1"/>
              <a:t>مسؤله</a:t>
            </a:r>
            <a:r>
              <a:rPr lang="ar-EG" dirty="0"/>
              <a:t> عند اظهار عدد الحلول للمستخدم</a:t>
            </a:r>
          </a:p>
        </p:txBody>
      </p:sp>
    </p:spTree>
    <p:extLst>
      <p:ext uri="{BB962C8B-B14F-4D97-AF65-F5344CB8AC3E}">
        <p14:creationId xmlns:p14="http://schemas.microsoft.com/office/powerpoint/2010/main" val="374012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48" y="57908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 </a:t>
            </a:r>
            <a:r>
              <a:rPr lang="ar-EG" dirty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3116104" y="1256824"/>
            <a:ext cx="2073592" cy="2026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/>
          <p:nvPr/>
        </p:nvCxnSpPr>
        <p:spPr>
          <a:xfrm rot="16200000" flipH="1">
            <a:off x="5094449" y="1238728"/>
            <a:ext cx="2201227" cy="2057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 txBox="1">
            <a:spLocks/>
          </p:cNvSpPr>
          <p:nvPr/>
        </p:nvSpPr>
        <p:spPr>
          <a:xfrm>
            <a:off x="3482671" y="1903869"/>
            <a:ext cx="1340457" cy="655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Design</a:t>
            </a:r>
            <a:endParaRPr lang="ar-EG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51452" y="1926033"/>
            <a:ext cx="1287216" cy="633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CS</a:t>
            </a:r>
            <a:endParaRPr lang="ar-EG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" y="3184786"/>
            <a:ext cx="5319423" cy="31285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658" y="3181176"/>
            <a:ext cx="6001909" cy="358792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12119" y="4553130"/>
            <a:ext cx="3276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form3</a:t>
            </a:r>
            <a:r>
              <a:rPr lang="ar-EG" sz="2400" dirty="0">
                <a:solidFill>
                  <a:schemeClr val="tx1"/>
                </a:solidFill>
              </a:rPr>
              <a:t>  هذا هو تصميم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ar-EG" sz="2400" dirty="0">
                <a:solidFill>
                  <a:schemeClr val="tx1"/>
                </a:solidFill>
              </a:rPr>
              <a:t>ويقوم بحل </a:t>
            </a:r>
            <a:r>
              <a:rPr lang="ar-EG" sz="2400" dirty="0" err="1">
                <a:solidFill>
                  <a:schemeClr val="tx1"/>
                </a:solidFill>
              </a:rPr>
              <a:t>المعادله</a:t>
            </a:r>
            <a:r>
              <a:rPr lang="ar-EG" sz="2400" dirty="0">
                <a:solidFill>
                  <a:schemeClr val="tx1"/>
                </a:solidFill>
              </a:rPr>
              <a:t> من ثلاث مجاهيل عند كتابه </a:t>
            </a:r>
            <a:r>
              <a:rPr lang="ar-EG" sz="2400" dirty="0" err="1">
                <a:solidFill>
                  <a:schemeClr val="tx1"/>
                </a:solidFill>
              </a:rPr>
              <a:t>المعادله</a:t>
            </a:r>
            <a:r>
              <a:rPr lang="ar-E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solve</a:t>
            </a:r>
            <a:r>
              <a:rPr lang="ar-EG" sz="2400" dirty="0">
                <a:solidFill>
                  <a:schemeClr val="tx1"/>
                </a:solidFill>
              </a:rPr>
              <a:t> والضغط علي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654100" y="3710291"/>
            <a:ext cx="3018084" cy="143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هذه هي </a:t>
            </a:r>
            <a:r>
              <a:rPr lang="ar-EG" dirty="0" err="1">
                <a:solidFill>
                  <a:schemeClr val="tx1"/>
                </a:solidFill>
              </a:rPr>
              <a:t>الاكواد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المسؤله</a:t>
            </a:r>
            <a:r>
              <a:rPr lang="ar-EG" dirty="0">
                <a:solidFill>
                  <a:schemeClr val="tx1"/>
                </a:solidFill>
              </a:rPr>
              <a:t> عن تشغيل </a:t>
            </a:r>
            <a:r>
              <a:rPr lang="en-US" dirty="0">
                <a:solidFill>
                  <a:schemeClr val="tx1"/>
                </a:solidFill>
              </a:rPr>
              <a:t>Form</a:t>
            </a:r>
            <a:r>
              <a:rPr lang="ar-EG" dirty="0">
                <a:solidFill>
                  <a:schemeClr val="tx1"/>
                </a:solidFill>
              </a:rPr>
              <a:t>هذ ال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ar-EG" dirty="0">
                <a:solidFill>
                  <a:schemeClr val="tx1"/>
                </a:solidFill>
              </a:rPr>
              <a:t>وسوف اعرضها بشكل أوضح في </a:t>
            </a:r>
            <a:r>
              <a:rPr lang="ar-EG" dirty="0" err="1">
                <a:solidFill>
                  <a:schemeClr val="tx1"/>
                </a:solidFill>
              </a:rPr>
              <a:t>الصفحه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القادمه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8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1164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Tahoma</vt:lpstr>
      <vt:lpstr>Trebuchet MS</vt:lpstr>
      <vt:lpstr>Wingdings 3</vt:lpstr>
      <vt:lpstr>Facet</vt:lpstr>
      <vt:lpstr>Linear algebra equation solving program</vt:lpstr>
      <vt:lpstr>تقسيمه البرنامج</vt:lpstr>
      <vt:lpstr>Form 1 </vt:lpstr>
      <vt:lpstr>From 1شرح كود </vt:lpstr>
      <vt:lpstr>Form 2</vt:lpstr>
      <vt:lpstr>Form2اكواد</vt:lpstr>
      <vt:lpstr>From 2شرح كود </vt:lpstr>
      <vt:lpstr>PowerPoint Presentation</vt:lpstr>
      <vt:lpstr>Form 3</vt:lpstr>
      <vt:lpstr>Form3اكواد</vt:lpstr>
      <vt:lpstr>From 3شرح كود </vt:lpstr>
      <vt:lpstr>PowerPoint Presentation</vt:lpstr>
      <vt:lpstr>صور اثناء تشغيل البرنامج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Ahmed Wageh</cp:lastModifiedBy>
  <cp:revision>24</cp:revision>
  <dcterms:created xsi:type="dcterms:W3CDTF">2022-01-04T23:59:31Z</dcterms:created>
  <dcterms:modified xsi:type="dcterms:W3CDTF">2022-04-27T21:40:02Z</dcterms:modified>
</cp:coreProperties>
</file>