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31" r:id="rId3"/>
    <p:sldId id="343" r:id="rId4"/>
    <p:sldId id="344" r:id="rId5"/>
    <p:sldId id="346" r:id="rId6"/>
    <p:sldId id="376" r:id="rId7"/>
    <p:sldId id="386" r:id="rId8"/>
    <p:sldId id="348" r:id="rId9"/>
    <p:sldId id="378" r:id="rId10"/>
    <p:sldId id="375" r:id="rId11"/>
    <p:sldId id="340" r:id="rId12"/>
    <p:sldId id="349" r:id="rId13"/>
    <p:sldId id="333" r:id="rId14"/>
    <p:sldId id="351" r:id="rId15"/>
    <p:sldId id="334" r:id="rId16"/>
    <p:sldId id="342" r:id="rId17"/>
    <p:sldId id="335" r:id="rId18"/>
    <p:sldId id="368" r:id="rId19"/>
    <p:sldId id="370" r:id="rId20"/>
    <p:sldId id="371" r:id="rId21"/>
    <p:sldId id="336" r:id="rId22"/>
    <p:sldId id="352" r:id="rId23"/>
    <p:sldId id="358" r:id="rId24"/>
    <p:sldId id="353" r:id="rId25"/>
    <p:sldId id="359" r:id="rId26"/>
    <p:sldId id="354" r:id="rId27"/>
    <p:sldId id="355" r:id="rId28"/>
    <p:sldId id="360" r:id="rId29"/>
    <p:sldId id="361" r:id="rId30"/>
    <p:sldId id="362" r:id="rId31"/>
    <p:sldId id="356" r:id="rId32"/>
    <p:sldId id="337" r:id="rId33"/>
    <p:sldId id="387" r:id="rId34"/>
    <p:sldId id="365" r:id="rId35"/>
    <p:sldId id="389" r:id="rId36"/>
    <p:sldId id="38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34" autoAdjust="0"/>
    <p:restoredTop sz="81883" autoAdjust="0"/>
  </p:normalViewPr>
  <p:slideViewPr>
    <p:cSldViewPr>
      <p:cViewPr varScale="1">
        <p:scale>
          <a:sx n="73" d="100"/>
          <a:sy n="73" d="100"/>
        </p:scale>
        <p:origin x="1714" y="4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0A0374-5A2D-4D44-A8E5-B70E745F1347}" type="datetimeFigureOut">
              <a:rPr lang="en-US" smtClean="0"/>
              <a:t>11/4/2016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67A722-06F0-4172-81AC-20E92BD2BE44}" type="slidenum">
              <a:rPr lang="en-US" smtClean="0"/>
              <a:t>‹#›</a:t>
            </a:fld>
            <a:endParaRPr lang="en-US"/>
          </a:p>
        </p:txBody>
      </p:sp>
    </p:spTree>
    <p:extLst>
      <p:ext uri="{BB962C8B-B14F-4D97-AF65-F5344CB8AC3E}">
        <p14:creationId xmlns:p14="http://schemas.microsoft.com/office/powerpoint/2010/main" val="2337840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1</a:t>
            </a:fld>
            <a:endParaRPr lang="en-US"/>
          </a:p>
        </p:txBody>
      </p:sp>
    </p:spTree>
    <p:extLst>
      <p:ext uri="{BB962C8B-B14F-4D97-AF65-F5344CB8AC3E}">
        <p14:creationId xmlns:p14="http://schemas.microsoft.com/office/powerpoint/2010/main" val="1495741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translating the intuition into a practical system entails solution to many</a:t>
            </a:r>
            <a:r>
              <a:rPr lang="en-US" baseline="0" dirty="0" smtClean="0"/>
              <a:t> challenges ..</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10</a:t>
            </a:fld>
            <a:endParaRPr lang="en-US"/>
          </a:p>
        </p:txBody>
      </p:sp>
    </p:spTree>
    <p:extLst>
      <p:ext uri="{BB962C8B-B14F-4D97-AF65-F5344CB8AC3E}">
        <p14:creationId xmlns:p14="http://schemas.microsoft.com/office/powerpoint/2010/main" val="1164093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first explain a basic timeline of a multi round contention scheme</a:t>
            </a:r>
            <a:r>
              <a:rPr lang="en-US" baseline="0" dirty="0" smtClean="0"/>
              <a:t> .. </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11</a:t>
            </a:fld>
            <a:endParaRPr lang="en-US"/>
          </a:p>
        </p:txBody>
      </p:sp>
    </p:spTree>
    <p:extLst>
      <p:ext uri="{BB962C8B-B14F-4D97-AF65-F5344CB8AC3E}">
        <p14:creationId xmlns:p14="http://schemas.microsoft.com/office/powerpoint/2010/main" val="1598019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have seen in the previous slide, at the end of a packet/</a:t>
            </a:r>
            <a:r>
              <a:rPr lang="en-US" dirty="0" err="1" smtClean="0"/>
              <a:t>ack</a:t>
            </a:r>
            <a:r>
              <a:rPr lang="en-US" baseline="0" dirty="0" smtClean="0"/>
              <a:t> cycle, R1 nodes should continue to remain idle whereas R2 nodes should resume counting . In order to achieve these we make R1 and R2 nodes sense the channel for IFS_1 and IFS_2 </a:t>
            </a:r>
            <a:r>
              <a:rPr lang="en-US" baseline="0" dirty="0" err="1" smtClean="0"/>
              <a:t>resp</a:t>
            </a:r>
            <a:r>
              <a:rPr lang="en-US" baseline="0" dirty="0" smtClean="0"/>
              <a:t> such that IFS_1 &lt; IFS_2</a:t>
            </a:r>
            <a:endParaRPr lang="en-US" dirty="0" smtClean="0"/>
          </a:p>
          <a:p>
            <a:endParaRPr lang="en-US" dirty="0" smtClean="0"/>
          </a:p>
          <a:p>
            <a:r>
              <a:rPr lang="en-US" dirty="0" smtClean="0"/>
              <a:t>802.11</a:t>
            </a:r>
            <a:r>
              <a:rPr lang="en-US" baseline="0" dirty="0" smtClean="0"/>
              <a:t> makes nodes to sense the channel for an IFS interval before beginning counting down. Similarly, in order to increase the priority of R2 nodes we assign them different IFS intervals such that IFS1 &gt; IFS2 . The example shows ..</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12</a:t>
            </a:fld>
            <a:endParaRPr lang="en-US"/>
          </a:p>
        </p:txBody>
      </p:sp>
    </p:spTree>
    <p:extLst>
      <p:ext uri="{BB962C8B-B14F-4D97-AF65-F5344CB8AC3E}">
        <p14:creationId xmlns:p14="http://schemas.microsoft.com/office/powerpoint/2010/main" val="1256560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where a naïve implementation causes problems in multiple contention domains. Consider topology  such</a:t>
            </a:r>
            <a:r>
              <a:rPr lang="en-US" baseline="0" dirty="0" smtClean="0"/>
              <a:t> that C1 and C3 do not sense each other. Suppose they start 2d contention and C1 and C2 enter R2,at this point c3 will start freezing .. Suppose C1 wins .. Then C2 waits till which will result in prolonged waiting time for C3. However, this should not happen because c3 and c1 do not hear each other and should be able to transmit in parallel</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13</a:t>
            </a:fld>
            <a:endParaRPr lang="en-US"/>
          </a:p>
        </p:txBody>
      </p:sp>
    </p:spTree>
    <p:extLst>
      <p:ext uri="{BB962C8B-B14F-4D97-AF65-F5344CB8AC3E}">
        <p14:creationId xmlns:p14="http://schemas.microsoft.com/office/powerpoint/2010/main" val="2100276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introduce busy toning to resolve this problem. Nodes contending in R2 send busy tones in alternate slots while counting down. </a:t>
            </a:r>
          </a:p>
          <a:p>
            <a:endParaRPr lang="en-US" dirty="0" smtClean="0"/>
          </a:p>
          <a:p>
            <a:r>
              <a:rPr lang="en-US" dirty="0" smtClean="0"/>
              <a:t>In retrospect lets look at the timeline</a:t>
            </a:r>
            <a:r>
              <a:rPr lang="en-US" baseline="0" dirty="0" smtClean="0"/>
              <a:t> of C3, ..</a:t>
            </a:r>
            <a:endParaRPr lang="en-US" dirty="0" smtClean="0"/>
          </a:p>
          <a:p>
            <a:endParaRPr lang="en-US" dirty="0" smtClean="0"/>
          </a:p>
          <a:p>
            <a:endParaRPr lang="en-US" dirty="0" smtClean="0"/>
          </a:p>
          <a:p>
            <a:r>
              <a:rPr lang="en-US" dirty="0" smtClean="0"/>
              <a:t>IN</a:t>
            </a:r>
            <a:r>
              <a:rPr lang="en-US" baseline="0" dirty="0" smtClean="0"/>
              <a:t> our given </a:t>
            </a:r>
            <a:r>
              <a:rPr lang="en-US" baseline="0" dirty="0" err="1" smtClean="0"/>
              <a:t>sitation</a:t>
            </a:r>
            <a:r>
              <a:rPr lang="en-US" baseline="0" dirty="0" smtClean="0"/>
              <a:t>, C3 senses </a:t>
            </a:r>
            <a:r>
              <a:rPr lang="en-US" baseline="0" dirty="0" err="1" smtClean="0"/>
              <a:t>absesnce</a:t>
            </a:r>
            <a:r>
              <a:rPr lang="en-US" baseline="0" dirty="0" smtClean="0"/>
              <a:t> of busy tones and infers that C2 is blocked. So, it resumes countdown and transmits subsequently </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14</a:t>
            </a:fld>
            <a:endParaRPr lang="en-US"/>
          </a:p>
        </p:txBody>
      </p:sp>
    </p:spTree>
    <p:extLst>
      <p:ext uri="{BB962C8B-B14F-4D97-AF65-F5344CB8AC3E}">
        <p14:creationId xmlns:p14="http://schemas.microsoft.com/office/powerpoint/2010/main" val="1309965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illustrate the overexposed terminal</a:t>
            </a:r>
            <a:r>
              <a:rPr lang="en-US" baseline="0" dirty="0" smtClean="0"/>
              <a:t> problem with the following topology .. </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15</a:t>
            </a:fld>
            <a:endParaRPr lang="en-US"/>
          </a:p>
        </p:txBody>
      </p:sp>
    </p:spTree>
    <p:extLst>
      <p:ext uri="{BB962C8B-B14F-4D97-AF65-F5344CB8AC3E}">
        <p14:creationId xmlns:p14="http://schemas.microsoft.com/office/powerpoint/2010/main" val="1696850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handle overexposed terminals, we introduce random jitters between busy signals .. This </a:t>
            </a:r>
            <a:r>
              <a:rPr lang="en-US" baseline="0" dirty="0" err="1" smtClean="0"/>
              <a:t>transmates</a:t>
            </a:r>
            <a:r>
              <a:rPr lang="en-US" baseline="0" dirty="0" smtClean="0"/>
              <a:t> into multiple peaks on the Correlation energy curve. By counting the number of peaks, we can resolve the number of busy signal transmitters and avoid over exposed </a:t>
            </a:r>
            <a:r>
              <a:rPr lang="en-US" baseline="0" dirty="0" err="1" smtClean="0"/>
              <a:t>terinanls</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16</a:t>
            </a:fld>
            <a:endParaRPr lang="en-US"/>
          </a:p>
        </p:txBody>
      </p:sp>
    </p:spTree>
    <p:extLst>
      <p:ext uri="{BB962C8B-B14F-4D97-AF65-F5344CB8AC3E}">
        <p14:creationId xmlns:p14="http://schemas.microsoft.com/office/powerpoint/2010/main" val="2677544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Applies to other protocols beyond </a:t>
            </a:r>
            <a:r>
              <a:rPr lang="en-US" dirty="0" err="1" smtClean="0"/>
              <a:t>WiFi</a:t>
            </a:r>
            <a:r>
              <a:rPr lang="en-US" dirty="0" smtClean="0"/>
              <a:t> .. Like </a:t>
            </a:r>
            <a:r>
              <a:rPr lang="en-US" dirty="0" err="1" smtClean="0"/>
              <a:t>oCSMA</a:t>
            </a:r>
            <a:r>
              <a:rPr lang="en-US" dirty="0" smtClean="0"/>
              <a:t> ..</a:t>
            </a:r>
          </a:p>
          <a:p>
            <a:endParaRPr lang="en-US" dirty="0" smtClean="0"/>
          </a:p>
          <a:p>
            <a:r>
              <a:rPr lang="en-US" dirty="0" smtClean="0"/>
              <a:t>Just read</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17</a:t>
            </a:fld>
            <a:endParaRPr lang="en-US"/>
          </a:p>
        </p:txBody>
      </p:sp>
    </p:spTree>
    <p:extLst>
      <p:ext uri="{BB962C8B-B14F-4D97-AF65-F5344CB8AC3E}">
        <p14:creationId xmlns:p14="http://schemas.microsoft.com/office/powerpoint/2010/main" val="3007661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18</a:t>
            </a:fld>
            <a:endParaRPr lang="en-US"/>
          </a:p>
        </p:txBody>
      </p:sp>
    </p:spTree>
    <p:extLst>
      <p:ext uri="{BB962C8B-B14F-4D97-AF65-F5344CB8AC3E}">
        <p14:creationId xmlns:p14="http://schemas.microsoft.com/office/powerpoint/2010/main" val="3019710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19</a:t>
            </a:fld>
            <a:endParaRPr lang="en-US"/>
          </a:p>
        </p:txBody>
      </p:sp>
    </p:spTree>
    <p:extLst>
      <p:ext uri="{BB962C8B-B14F-4D97-AF65-F5344CB8AC3E}">
        <p14:creationId xmlns:p14="http://schemas.microsoft.com/office/powerpoint/2010/main" val="1783089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wireless network,</a:t>
            </a:r>
            <a:r>
              <a:rPr lang="en-US" baseline="0" dirty="0" smtClean="0"/>
              <a:t> we all know that coordination is necessary for medium access. Without co-ordination, multiple nodes could attempt to </a:t>
            </a:r>
            <a:r>
              <a:rPr lang="en-US" baseline="0" dirty="0" err="1" smtClean="0"/>
              <a:t>tramsit</a:t>
            </a:r>
            <a:r>
              <a:rPr lang="en-US" baseline="0" dirty="0" smtClean="0"/>
              <a:t> together resulting in a collision at the receiver</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2</a:t>
            </a:fld>
            <a:endParaRPr lang="en-US"/>
          </a:p>
        </p:txBody>
      </p:sp>
    </p:spTree>
    <p:extLst>
      <p:ext uri="{BB962C8B-B14F-4D97-AF65-F5344CB8AC3E}">
        <p14:creationId xmlns:p14="http://schemas.microsoft.com/office/powerpoint/2010/main" val="98741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 diagram shows internals of o2CSMA .. </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20</a:t>
            </a:fld>
            <a:endParaRPr lang="en-US"/>
          </a:p>
        </p:txBody>
      </p:sp>
    </p:spTree>
    <p:extLst>
      <p:ext uri="{BB962C8B-B14F-4D97-AF65-F5344CB8AC3E}">
        <p14:creationId xmlns:p14="http://schemas.microsoft.com/office/powerpoint/2010/main" val="2957933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graph shows how the combined energy of multiple colliders passes the detection threshold</a:t>
            </a:r>
            <a:r>
              <a:rPr lang="en-US" baseline="0" dirty="0" smtClean="0"/>
              <a:t> even though they are individual </a:t>
            </a:r>
            <a:r>
              <a:rPr lang="en-US" baseline="0" dirty="0" err="1" smtClean="0"/>
              <a:t>nbelow</a:t>
            </a:r>
            <a:r>
              <a:rPr lang="en-US" baseline="0" dirty="0" smtClean="0"/>
              <a:t> the detection threshold ..This causes over exposed terminals</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22</a:t>
            </a:fld>
            <a:endParaRPr lang="en-US"/>
          </a:p>
        </p:txBody>
      </p:sp>
    </p:spTree>
    <p:extLst>
      <p:ext uri="{BB962C8B-B14F-4D97-AF65-F5344CB8AC3E}">
        <p14:creationId xmlns:p14="http://schemas.microsoft.com/office/powerpoint/2010/main" val="2320921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23</a:t>
            </a:fld>
            <a:endParaRPr lang="en-US"/>
          </a:p>
        </p:txBody>
      </p:sp>
    </p:spTree>
    <p:extLst>
      <p:ext uri="{BB962C8B-B14F-4D97-AF65-F5344CB8AC3E}">
        <p14:creationId xmlns:p14="http://schemas.microsoft.com/office/powerpoint/2010/main" val="1769456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our peak counting technique the </a:t>
            </a:r>
            <a:r>
              <a:rPr lang="en-US" dirty="0" err="1" smtClean="0"/>
              <a:t>qccuracy</a:t>
            </a:r>
            <a:r>
              <a:rPr lang="en-US" dirty="0" smtClean="0"/>
              <a:t> of detection of over exposed terminals is high with our scheme,</a:t>
            </a:r>
            <a:r>
              <a:rPr lang="en-US" baseline="0" dirty="0" smtClean="0"/>
              <a:t> whereas </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24</a:t>
            </a:fld>
            <a:endParaRPr lang="en-US"/>
          </a:p>
        </p:txBody>
      </p:sp>
    </p:spTree>
    <p:extLst>
      <p:ext uri="{BB962C8B-B14F-4D97-AF65-F5344CB8AC3E}">
        <p14:creationId xmlns:p14="http://schemas.microsoft.com/office/powerpoint/2010/main" val="3644792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Comapres</a:t>
            </a:r>
            <a:r>
              <a:rPr lang="en-US" dirty="0" smtClean="0"/>
              <a:t> the throughput of </a:t>
            </a:r>
            <a:r>
              <a:rPr lang="en-US" dirty="0" err="1" smtClean="0"/>
              <a:t>hibo</a:t>
            </a:r>
            <a:r>
              <a:rPr lang="en-US" dirty="0" smtClean="0"/>
              <a:t> with 802.11 and static variants of two round </a:t>
            </a:r>
            <a:r>
              <a:rPr lang="en-US" dirty="0" err="1" smtClean="0"/>
              <a:t>cw</a:t>
            </a:r>
            <a:r>
              <a:rPr lang="en-US" dirty="0" smtClean="0"/>
              <a:t> .. Consistently offers high </a:t>
            </a:r>
            <a:r>
              <a:rPr lang="en-US" dirty="0" err="1" smtClean="0"/>
              <a:t>throuput</a:t>
            </a:r>
            <a:r>
              <a:rPr lang="en-US" dirty="0" smtClean="0"/>
              <a:t> in all density regimes .. 30% gains</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26</a:t>
            </a:fld>
            <a:endParaRPr lang="en-US"/>
          </a:p>
        </p:txBody>
      </p:sp>
    </p:spTree>
    <p:extLst>
      <p:ext uri="{BB962C8B-B14F-4D97-AF65-F5344CB8AC3E}">
        <p14:creationId xmlns:p14="http://schemas.microsoft.com/office/powerpoint/2010/main" val="2938663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compare o2</a:t>
            </a:r>
            <a:r>
              <a:rPr lang="en-US" baseline="0" dirty="0" smtClean="0"/>
              <a:t>csma with </a:t>
            </a:r>
            <a:r>
              <a:rPr lang="en-US" baseline="0" dirty="0" err="1" smtClean="0"/>
              <a:t>ocsma</a:t>
            </a:r>
            <a:r>
              <a:rPr lang="en-US" baseline="0" dirty="0" smtClean="0"/>
              <a:t> for various simulation parameters ..one parameter setting works well for high density and other for low node density .. Whereas with </a:t>
            </a:r>
            <a:r>
              <a:rPr lang="en-US" baseline="0" dirty="0" err="1" smtClean="0"/>
              <a:t>hibo</a:t>
            </a:r>
            <a:r>
              <a:rPr lang="en-US" baseline="0" dirty="0" smtClean="0"/>
              <a:t> ,, we offer consistent performance withal node </a:t>
            </a:r>
            <a:r>
              <a:rPr lang="en-US" baseline="0" dirty="0" err="1" smtClean="0"/>
              <a:t>densiities</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27</a:t>
            </a:fld>
            <a:endParaRPr lang="en-US"/>
          </a:p>
        </p:txBody>
      </p:sp>
    </p:spTree>
    <p:extLst>
      <p:ext uri="{BB962C8B-B14F-4D97-AF65-F5344CB8AC3E}">
        <p14:creationId xmlns:p14="http://schemas.microsoft.com/office/powerpoint/2010/main" val="1867194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the gains</a:t>
            </a:r>
            <a:r>
              <a:rPr lang="en-US" baseline="0" dirty="0" smtClean="0"/>
              <a:t> extend to multiple contention </a:t>
            </a:r>
            <a:r>
              <a:rPr lang="en-US" baseline="0" dirty="0" err="1" smtClean="0"/>
              <a:t>domans</a:t>
            </a:r>
            <a:r>
              <a:rPr lang="en-US" baseline="0" dirty="0" smtClean="0"/>
              <a:t> as well</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31</a:t>
            </a:fld>
            <a:endParaRPr lang="en-US"/>
          </a:p>
        </p:txBody>
      </p:sp>
    </p:spTree>
    <p:extLst>
      <p:ext uri="{BB962C8B-B14F-4D97-AF65-F5344CB8AC3E}">
        <p14:creationId xmlns:p14="http://schemas.microsoft.com/office/powerpoint/2010/main" val="3230847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Whatever</a:t>
            </a:r>
            <a:r>
              <a:rPr lang="en-US" baseline="0" dirty="0" smtClean="0"/>
              <a:t> </a:t>
            </a:r>
            <a:r>
              <a:rPr lang="en-US" baseline="0" dirty="0" err="1" smtClean="0"/>
              <a:t>cw</a:t>
            </a:r>
            <a:r>
              <a:rPr lang="en-US" baseline="0" dirty="0" smtClean="0"/>
              <a:t> they prescribe can be ordered into 2 rounds and minimize collision ..</a:t>
            </a:r>
          </a:p>
          <a:p>
            <a:r>
              <a:rPr lang="en-US" baseline="0" dirty="0" err="1" smtClean="0"/>
              <a:t>Enromous</a:t>
            </a:r>
            <a:r>
              <a:rPr lang="en-US" baseline="0" dirty="0" smtClean="0"/>
              <a:t> literature exist on tree splitting </a:t>
            </a:r>
            <a:r>
              <a:rPr lang="en-US" baseline="0" dirty="0" err="1" smtClean="0"/>
              <a:t>nased</a:t>
            </a:r>
            <a:r>
              <a:rPr lang="en-US" baseline="0" dirty="0" smtClean="0"/>
              <a:t> protocols .. </a:t>
            </a:r>
            <a:r>
              <a:rPr lang="en-US" baseline="0" dirty="0" err="1" smtClean="0"/>
              <a:t>Hgowver</a:t>
            </a:r>
            <a:r>
              <a:rPr lang="en-US" baseline="0" dirty="0" smtClean="0"/>
              <a:t> .. </a:t>
            </a:r>
          </a:p>
          <a:p>
            <a:r>
              <a:rPr lang="en-US" baseline="0" dirty="0" smtClean="0"/>
              <a:t>Finally, </a:t>
            </a:r>
            <a:r>
              <a:rPr lang="en-US" baseline="0" dirty="0" err="1" smtClean="0"/>
              <a:t>mrca</a:t>
            </a:r>
            <a:r>
              <a:rPr lang="en-US" baseline="0" dirty="0" smtClean="0"/>
              <a:t> is closest to out work where </a:t>
            </a:r>
            <a:r>
              <a:rPr lang="en-US" baseline="0" dirty="0" err="1" smtClean="0"/>
              <a:t>theyt</a:t>
            </a:r>
            <a:r>
              <a:rPr lang="en-US" baseline="0" dirty="0" smtClean="0"/>
              <a:t> propose multi round contention for </a:t>
            </a:r>
            <a:r>
              <a:rPr lang="en-US" baseline="0" dirty="0" err="1" smtClean="0"/>
              <a:t>wigi</a:t>
            </a:r>
            <a:r>
              <a:rPr lang="en-US" baseline="0" dirty="0" smtClean="0"/>
              <a:t> like setting .. However .. Do not handle challenges like </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32</a:t>
            </a:fld>
            <a:endParaRPr lang="en-US"/>
          </a:p>
        </p:txBody>
      </p:sp>
    </p:spTree>
    <p:extLst>
      <p:ext uri="{BB962C8B-B14F-4D97-AF65-F5344CB8AC3E}">
        <p14:creationId xmlns:p14="http://schemas.microsoft.com/office/powerpoint/2010/main" val="1067944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34</a:t>
            </a:fld>
            <a:endParaRPr lang="en-US"/>
          </a:p>
        </p:txBody>
      </p:sp>
    </p:spTree>
    <p:extLst>
      <p:ext uri="{BB962C8B-B14F-4D97-AF65-F5344CB8AC3E}">
        <p14:creationId xmlns:p14="http://schemas.microsoft.com/office/powerpoint/2010/main" val="2333023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move to </a:t>
            </a:r>
            <a:r>
              <a:rPr lang="en-US" dirty="0" err="1" smtClean="0"/>
              <a:t>adaptivity</a:t>
            </a:r>
            <a:r>
              <a:rPr lang="en-US" dirty="0" smtClean="0"/>
              <a:t>,</a:t>
            </a:r>
            <a:r>
              <a:rPr lang="en-US" baseline="0" dirty="0" smtClean="0"/>
              <a:t> adapting the contention window size is necessary for protection from collisions. 802.11 adapts binary exponential </a:t>
            </a:r>
            <a:r>
              <a:rPr lang="en-US" baseline="0" dirty="0" err="1" smtClean="0"/>
              <a:t>backoff</a:t>
            </a:r>
            <a:r>
              <a:rPr lang="en-US" baseline="0" dirty="0" smtClean="0"/>
              <a:t> ..</a:t>
            </a:r>
            <a:r>
              <a:rPr lang="en-US" baseline="0" dirty="0" err="1" smtClean="0"/>
              <a:t>howver</a:t>
            </a:r>
            <a:r>
              <a:rPr lang="en-US" baseline="0" dirty="0" smtClean="0"/>
              <a:t>, the solution is not straightforward in our case, because …..two wind</a:t>
            </a:r>
          </a:p>
          <a:p>
            <a:r>
              <a:rPr lang="en-US" baseline="0" dirty="0" smtClean="0"/>
              <a:t>.. Ensuring .. </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1377725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does today’s 802.11 resolve contention</a:t>
            </a:r>
            <a:r>
              <a:rPr lang="en-US" baseline="0" dirty="0" smtClean="0"/>
              <a:t> </a:t>
            </a:r>
            <a:r>
              <a:rPr lang="en-US" dirty="0" smtClean="0"/>
              <a:t>.. Nodes</a:t>
            </a:r>
            <a:r>
              <a:rPr lang="en-US" baseline="0" dirty="0" smtClean="0"/>
              <a:t> chose random numbers and countdown in time ..One of the node reaches 0 and transmits its packet whereas the other node senses the first transmission and freezes its counter. Once the first transmission is complete, the second node will resume countdown whereas the </a:t>
            </a:r>
            <a:r>
              <a:rPr lang="en-US" baseline="0" dirty="0" err="1" smtClean="0"/>
              <a:t>forst</a:t>
            </a:r>
            <a:r>
              <a:rPr lang="en-US" baseline="0" dirty="0" smtClean="0"/>
              <a:t> own will pick a fresh counter. They repeat the process again and the cycle continues such that one node accesses the medium at a time</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3</a:t>
            </a:fld>
            <a:endParaRPr lang="en-US"/>
          </a:p>
        </p:txBody>
      </p:sp>
    </p:spTree>
    <p:extLst>
      <p:ext uri="{BB962C8B-B14F-4D97-AF65-F5344CB8AC3E}">
        <p14:creationId xmlns:p14="http://schemas.microsoft.com/office/powerpoint/2010/main" val="184845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we can clearly see that the counting down time is a source of pure overhead because the channel is idle during this time .. The overhead can be as large as xx% at </a:t>
            </a:r>
            <a:r>
              <a:rPr lang="en-US" baseline="0" dirty="0" err="1" smtClean="0"/>
              <a:t>yy</a:t>
            </a:r>
            <a:r>
              <a:rPr lang="en-US" baseline="0" dirty="0" smtClean="0"/>
              <a:t> condition</a:t>
            </a:r>
          </a:p>
          <a:p>
            <a:endParaRPr lang="en-US" baseline="0" dirty="0" smtClean="0"/>
          </a:p>
          <a:p>
            <a:r>
              <a:rPr lang="en-US" baseline="0" dirty="0" smtClean="0"/>
              <a:t># add curve lines</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974645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Essentially 802.11 attempts to total order</a:t>
            </a:r>
            <a:r>
              <a:rPr lang="en-US" baseline="0" dirty="0" smtClean="0"/>
              <a:t> all the contending nodes.  For example, 4 nodes can be ordered by making them choose </a:t>
            </a:r>
            <a:r>
              <a:rPr lang="en-US" baseline="0" dirty="0" err="1" smtClean="0"/>
              <a:t>cw</a:t>
            </a:r>
            <a:r>
              <a:rPr lang="en-US" baseline="0" dirty="0" smtClean="0"/>
              <a:t> form 16.  .in </a:t>
            </a:r>
            <a:r>
              <a:rPr lang="en-US" baseline="0" dirty="0" err="1" smtClean="0"/>
              <a:t>genrel</a:t>
            </a:r>
            <a:r>
              <a:rPr lang="en-US" baseline="0" dirty="0" smtClean="0"/>
              <a:t> the random number range </a:t>
            </a:r>
            <a:r>
              <a:rPr lang="en-US" baseline="0" dirty="0" err="1" smtClean="0"/>
              <a:t>necessart</a:t>
            </a:r>
            <a:r>
              <a:rPr lang="en-US" baseline="0" dirty="0" smtClean="0"/>
              <a:t> </a:t>
            </a:r>
            <a:r>
              <a:rPr lang="en-US" baseline="0" dirty="0" err="1" smtClean="0"/>
              <a:t>totoal</a:t>
            </a:r>
            <a:r>
              <a:rPr lang="en-US" baseline="0" dirty="0" smtClean="0"/>
              <a:t> </a:t>
            </a:r>
            <a:endParaRPr lang="en-US" dirty="0" smtClean="0"/>
          </a:p>
          <a:p>
            <a:endParaRPr lang="en-US" dirty="0" smtClean="0"/>
          </a:p>
          <a:p>
            <a:endParaRPr lang="en-US" dirty="0" smtClean="0"/>
          </a:p>
          <a:p>
            <a:r>
              <a:rPr lang="en-US" dirty="0" smtClean="0"/>
              <a:t>Lets take a step back and analyze 802.11 contention .. It attempts to totally order contending nodes ..</a:t>
            </a:r>
          </a:p>
          <a:p>
            <a:endParaRPr lang="en-US" dirty="0" smtClean="0"/>
          </a:p>
          <a:p>
            <a:endParaRPr lang="en-US" dirty="0" smtClean="0"/>
          </a:p>
          <a:p>
            <a:r>
              <a:rPr lang="en-US" dirty="0" smtClean="0"/>
              <a:t>For example, ordering 4 nodes may ideally require 16 slots</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5</a:t>
            </a:fld>
            <a:endParaRPr lang="en-US"/>
          </a:p>
        </p:txBody>
      </p:sp>
    </p:spTree>
    <p:extLst>
      <p:ext uri="{BB962C8B-B14F-4D97-AF65-F5344CB8AC3E}">
        <p14:creationId xmlns:p14="http://schemas.microsoft.com/office/powerpoint/2010/main" val="2640452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802.11 attempts to total order all the nodes with high probability ..</a:t>
            </a:r>
          </a:p>
          <a:p>
            <a:r>
              <a:rPr lang="en-US" dirty="0" smtClean="0"/>
              <a:t>As we can see in the</a:t>
            </a:r>
            <a:r>
              <a:rPr lang="en-US" baseline="0" dirty="0" smtClean="0"/>
              <a:t> graph, a high total order probability needs large </a:t>
            </a:r>
            <a:r>
              <a:rPr lang="en-US" baseline="0" dirty="0" err="1" smtClean="0"/>
              <a:t>cw</a:t>
            </a:r>
            <a:r>
              <a:rPr lang="en-US" baseline="0" dirty="0" smtClean="0"/>
              <a:t> size</a:t>
            </a:r>
          </a:p>
          <a:p>
            <a:r>
              <a:rPr lang="en-US" baseline="0" dirty="0" smtClean="0"/>
              <a:t>On the other hand, low </a:t>
            </a:r>
            <a:r>
              <a:rPr lang="en-US" baseline="0" dirty="0" err="1" smtClean="0"/>
              <a:t>cw</a:t>
            </a:r>
            <a:r>
              <a:rPr lang="en-US" baseline="0" dirty="0" smtClean="0"/>
              <a:t> size means that </a:t>
            </a:r>
            <a:r>
              <a:rPr lang="en-US" baseline="0" dirty="0" err="1" smtClean="0"/>
              <a:t>proability</a:t>
            </a:r>
            <a:r>
              <a:rPr lang="en-US" baseline="0" dirty="0" smtClean="0"/>
              <a:t> for total ordering is small, thereby increasing collisions</a:t>
            </a:r>
          </a:p>
          <a:p>
            <a:endParaRPr lang="en-US" baseline="0" dirty="0" smtClean="0"/>
          </a:p>
          <a:p>
            <a:r>
              <a:rPr lang="en-US" baseline="0" dirty="0" smtClean="0"/>
              <a:t>Clearly we have a tradeoff </a:t>
            </a:r>
            <a:r>
              <a:rPr lang="en-US" baseline="0" dirty="0" err="1" smtClean="0"/>
              <a:t>bw</a:t>
            </a:r>
            <a:r>
              <a:rPr lang="en-US" baseline="0" dirty="0" smtClean="0"/>
              <a:t> </a:t>
            </a:r>
            <a:r>
              <a:rPr lang="en-US" baseline="0" dirty="0" err="1" smtClean="0"/>
              <a:t>coll</a:t>
            </a:r>
            <a:r>
              <a:rPr lang="en-US" baseline="0" dirty="0" smtClean="0"/>
              <a:t> </a:t>
            </a:r>
            <a:r>
              <a:rPr lang="en-US" baseline="0" dirty="0" err="1" smtClean="0"/>
              <a:t>prob</a:t>
            </a:r>
            <a:r>
              <a:rPr lang="en-US" baseline="0" dirty="0" smtClean="0"/>
              <a:t> and </a:t>
            </a:r>
            <a:r>
              <a:rPr lang="en-US" baseline="0" dirty="0" err="1" smtClean="0"/>
              <a:t>chan</a:t>
            </a:r>
            <a:r>
              <a:rPr lang="en-US" baseline="0" dirty="0" smtClean="0"/>
              <a:t> idle time here</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6</a:t>
            </a:fld>
            <a:endParaRPr lang="en-US"/>
          </a:p>
        </p:txBody>
      </p:sp>
    </p:spTree>
    <p:extLst>
      <p:ext uri="{BB962C8B-B14F-4D97-AF65-F5344CB8AC3E}">
        <p14:creationId xmlns:p14="http://schemas.microsoft.com/office/powerpoint/2010/main" val="3455804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can we break away from this tradeoff </a:t>
            </a:r>
            <a:r>
              <a:rPr lang="en-US" dirty="0" err="1" smtClean="0"/>
              <a:t>bw</a:t>
            </a:r>
            <a:r>
              <a:rPr lang="en-US" dirty="0" smtClean="0"/>
              <a:t> /..?</a:t>
            </a:r>
          </a:p>
          <a:p>
            <a:endParaRPr lang="en-US" dirty="0" smtClean="0"/>
          </a:p>
          <a:p>
            <a:r>
              <a:rPr lang="en-US" dirty="0" smtClean="0"/>
              <a:t>The answer is</a:t>
            </a:r>
            <a:r>
              <a:rPr lang="en-US" baseline="0" dirty="0" smtClean="0"/>
              <a:t> to resolve contention in 2 rounds</a:t>
            </a:r>
          </a:p>
          <a:p>
            <a:r>
              <a:rPr lang="en-US" baseline="0" dirty="0" smtClean="0"/>
              <a:t>In the first round, we partially order nodes into groups</a:t>
            </a:r>
          </a:p>
          <a:p>
            <a:r>
              <a:rPr lang="en-US" baseline="0" dirty="0" smtClean="0"/>
              <a:t>And then in the second round, we totally order nodes within each group</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7</a:t>
            </a:fld>
            <a:endParaRPr lang="en-US"/>
          </a:p>
        </p:txBody>
      </p:sp>
    </p:spTree>
    <p:extLst>
      <p:ext uri="{BB962C8B-B14F-4D97-AF65-F5344CB8AC3E}">
        <p14:creationId xmlns:p14="http://schemas.microsoft.com/office/powerpoint/2010/main" val="3908505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for a 2 round contention scheme .. Nodes c1 to c4 choose the first round </a:t>
            </a:r>
            <a:r>
              <a:rPr lang="en-US" dirty="0" err="1" smtClean="0"/>
              <a:t>conuter</a:t>
            </a:r>
            <a:r>
              <a:rPr lang="en-US" baseline="0" dirty="0" smtClean="0"/>
              <a:t> from smaller </a:t>
            </a:r>
            <a:r>
              <a:rPr lang="en-US" baseline="0" dirty="0" err="1" smtClean="0"/>
              <a:t>cw</a:t>
            </a:r>
            <a:r>
              <a:rPr lang="en-US" baseline="0" dirty="0" smtClean="0"/>
              <a:t> therefore some of the nodes pick same random numbers. Consequently nodes are only partially ordered by forming two groups. IN the second round the order between nodes in each group is resolved ..</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8</a:t>
            </a:fld>
            <a:endParaRPr lang="en-US"/>
          </a:p>
        </p:txBody>
      </p:sp>
    </p:spTree>
    <p:extLst>
      <p:ext uri="{BB962C8B-B14F-4D97-AF65-F5344CB8AC3E}">
        <p14:creationId xmlns:p14="http://schemas.microsoft.com/office/powerpoint/2010/main" val="847640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plot the </a:t>
            </a:r>
            <a:r>
              <a:rPr lang="en-US" dirty="0" err="1" smtClean="0"/>
              <a:t>cw</a:t>
            </a:r>
            <a:r>
              <a:rPr lang="en-US" baseline="0" dirty="0" smtClean="0"/>
              <a:t> size necessary with a single round contention scheme like 802.11 and that required by a two round contention scheme. There is a lot of gain, particularly at higher node densities’</a:t>
            </a:r>
          </a:p>
          <a:p>
            <a:endParaRPr lang="en-US" baseline="0" dirty="0" smtClean="0"/>
          </a:p>
          <a:p>
            <a:r>
              <a:rPr lang="en-US" baseline="0" dirty="0" smtClean="0"/>
              <a:t>The key intuition is that </a:t>
            </a:r>
            <a:endParaRPr lang="en-US" dirty="0" smtClean="0"/>
          </a:p>
          <a:p>
            <a:endParaRPr lang="en-US" dirty="0" smtClean="0"/>
          </a:p>
          <a:p>
            <a:r>
              <a:rPr lang="en-US" dirty="0" smtClean="0"/>
              <a:t>%Simulations indicate how this is beneficial, particularly at high node densities</a:t>
            </a:r>
            <a:endParaRPr lang="en-US" dirty="0"/>
          </a:p>
        </p:txBody>
      </p:sp>
      <p:sp>
        <p:nvSpPr>
          <p:cNvPr id="4" name="Slide Number Placeholder 3"/>
          <p:cNvSpPr>
            <a:spLocks noGrp="1"/>
          </p:cNvSpPr>
          <p:nvPr>
            <p:ph type="sldNum" sz="quarter" idx="10"/>
          </p:nvPr>
        </p:nvSpPr>
        <p:spPr/>
        <p:txBody>
          <a:bodyPr/>
          <a:lstStyle/>
          <a:p>
            <a:fld id="{1A67A722-06F0-4172-81AC-20E92BD2BE44}" type="slidenum">
              <a:rPr lang="en-US" smtClean="0"/>
              <a:t>9</a:t>
            </a:fld>
            <a:endParaRPr lang="en-US"/>
          </a:p>
        </p:txBody>
      </p:sp>
    </p:spTree>
    <p:extLst>
      <p:ext uri="{BB962C8B-B14F-4D97-AF65-F5344CB8AC3E}">
        <p14:creationId xmlns:p14="http://schemas.microsoft.com/office/powerpoint/2010/main" val="3067039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2.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8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0.png"/></Relationships>
</file>

<file path=ppt/slides/_rels/slide1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emf"/><Relationship Id="rId4"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0.emf"/><Relationship Id="rId4"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0.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1.emf"/><Relationship Id="rId4" Type="http://schemas.openxmlformats.org/officeDocument/2006/relationships/oleObject" Target="../embeddings/oleObject12.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synrg.csl.illinois.edu/"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gif"/><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8.png"/><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8153400" cy="1470025"/>
          </a:xfrm>
        </p:spPr>
        <p:txBody>
          <a:bodyPr>
            <a:noAutofit/>
          </a:bodyPr>
          <a:lstStyle/>
          <a:p>
            <a:r>
              <a:rPr lang="en-US" sz="5000" dirty="0" smtClean="0"/>
              <a:t>Compressing </a:t>
            </a:r>
            <a:r>
              <a:rPr lang="en-US" sz="5000" dirty="0" err="1"/>
              <a:t>Backoff</a:t>
            </a:r>
            <a:r>
              <a:rPr lang="en-US" sz="5000" dirty="0"/>
              <a:t> in CSMA Networks</a:t>
            </a:r>
          </a:p>
        </p:txBody>
      </p:sp>
      <p:sp>
        <p:nvSpPr>
          <p:cNvPr id="3" name="Subtitle 2"/>
          <p:cNvSpPr>
            <a:spLocks noGrp="1"/>
          </p:cNvSpPr>
          <p:nvPr>
            <p:ph type="subTitle" idx="1"/>
          </p:nvPr>
        </p:nvSpPr>
        <p:spPr>
          <a:xfrm>
            <a:off x="1219200" y="2202150"/>
            <a:ext cx="3352800" cy="1219200"/>
          </a:xfrm>
        </p:spPr>
        <p:txBody>
          <a:bodyPr>
            <a:normAutofit/>
          </a:bodyPr>
          <a:lstStyle/>
          <a:p>
            <a:r>
              <a:rPr lang="en-US" sz="2400" dirty="0" smtClean="0">
                <a:solidFill>
                  <a:schemeClr val="tx1"/>
                </a:solidFill>
              </a:rPr>
              <a:t>Mahanth Gowda</a:t>
            </a:r>
          </a:p>
          <a:p>
            <a:endParaRPr lang="en-US" sz="2000" dirty="0"/>
          </a:p>
        </p:txBody>
      </p:sp>
      <p:sp>
        <p:nvSpPr>
          <p:cNvPr id="6" name="Subtitle 2"/>
          <p:cNvSpPr txBox="1">
            <a:spLocks/>
          </p:cNvSpPr>
          <p:nvPr/>
        </p:nvSpPr>
        <p:spPr>
          <a:xfrm>
            <a:off x="1219200" y="2550912"/>
            <a:ext cx="33528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1600" i="1" dirty="0" smtClean="0">
                <a:solidFill>
                  <a:schemeClr val="tx1"/>
                </a:solidFill>
              </a:rPr>
              <a:t>University of Illinois (UIUC)</a:t>
            </a:r>
          </a:p>
          <a:p>
            <a:pPr>
              <a:spcBef>
                <a:spcPts val="0"/>
              </a:spcBef>
            </a:pPr>
            <a:endParaRPr lang="en-US" sz="1600" i="1" dirty="0" smtClean="0">
              <a:solidFill>
                <a:schemeClr val="tx1"/>
              </a:solidFill>
            </a:endParaRPr>
          </a:p>
          <a:p>
            <a:endParaRPr lang="en-US" sz="1600" dirty="0"/>
          </a:p>
        </p:txBody>
      </p:sp>
      <p:sp>
        <p:nvSpPr>
          <p:cNvPr id="7" name="Subtitle 2"/>
          <p:cNvSpPr txBox="1">
            <a:spLocks/>
          </p:cNvSpPr>
          <p:nvPr/>
        </p:nvSpPr>
        <p:spPr>
          <a:xfrm>
            <a:off x="4608876" y="2898342"/>
            <a:ext cx="33528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400" dirty="0" smtClean="0">
              <a:solidFill>
                <a:schemeClr val="bg2">
                  <a:lumMod val="10000"/>
                </a:schemeClr>
              </a:solidFill>
            </a:endParaRPr>
          </a:p>
          <a:p>
            <a:endParaRPr lang="en-US" sz="2000" dirty="0"/>
          </a:p>
        </p:txBody>
      </p:sp>
      <p:grpSp>
        <p:nvGrpSpPr>
          <p:cNvPr id="13" name="Group 12"/>
          <p:cNvGrpSpPr/>
          <p:nvPr/>
        </p:nvGrpSpPr>
        <p:grpSpPr>
          <a:xfrm>
            <a:off x="1230262" y="3500292"/>
            <a:ext cx="3352800" cy="1605108"/>
            <a:chOff x="3124200" y="3957492"/>
            <a:chExt cx="3352800" cy="1605108"/>
          </a:xfrm>
        </p:grpSpPr>
        <p:sp>
          <p:nvSpPr>
            <p:cNvPr id="9" name="Subtitle 2"/>
            <p:cNvSpPr txBox="1">
              <a:spLocks/>
            </p:cNvSpPr>
            <p:nvPr/>
          </p:nvSpPr>
          <p:spPr>
            <a:xfrm>
              <a:off x="3124200" y="3957492"/>
              <a:ext cx="33528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smtClean="0">
                  <a:solidFill>
                    <a:schemeClr val="bg2">
                      <a:lumMod val="10000"/>
                    </a:schemeClr>
                  </a:solidFill>
                </a:rPr>
                <a:t>Romit Roy Choudhury</a:t>
              </a:r>
            </a:p>
            <a:p>
              <a:endParaRPr lang="en-US" sz="2000" dirty="0"/>
            </a:p>
          </p:txBody>
        </p:sp>
        <p:sp>
          <p:nvSpPr>
            <p:cNvPr id="10" name="Subtitle 2"/>
            <p:cNvSpPr txBox="1">
              <a:spLocks/>
            </p:cNvSpPr>
            <p:nvPr/>
          </p:nvSpPr>
          <p:spPr>
            <a:xfrm>
              <a:off x="3124200" y="4343400"/>
              <a:ext cx="33528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1600" i="1" dirty="0" smtClean="0">
                  <a:solidFill>
                    <a:schemeClr val="tx1"/>
                  </a:solidFill>
                </a:rPr>
                <a:t>University of Illinois (UIUC)</a:t>
              </a:r>
            </a:p>
            <a:p>
              <a:endParaRPr lang="en-US" sz="1600" dirty="0"/>
            </a:p>
          </p:txBody>
        </p:sp>
      </p:grpSp>
      <p:grpSp>
        <p:nvGrpSpPr>
          <p:cNvPr id="14" name="Group 13"/>
          <p:cNvGrpSpPr/>
          <p:nvPr/>
        </p:nvGrpSpPr>
        <p:grpSpPr>
          <a:xfrm>
            <a:off x="4612354" y="3416845"/>
            <a:ext cx="3374923" cy="1587620"/>
            <a:chOff x="5997677" y="3943450"/>
            <a:chExt cx="3374923" cy="1587620"/>
          </a:xfrm>
        </p:grpSpPr>
        <p:sp>
          <p:nvSpPr>
            <p:cNvPr id="11" name="Subtitle 2"/>
            <p:cNvSpPr txBox="1">
              <a:spLocks/>
            </p:cNvSpPr>
            <p:nvPr/>
          </p:nvSpPr>
          <p:spPr>
            <a:xfrm>
              <a:off x="5997677" y="3943450"/>
              <a:ext cx="33528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smtClean="0">
                  <a:solidFill>
                    <a:schemeClr val="tx1">
                      <a:lumMod val="95000"/>
                      <a:lumOff val="5000"/>
                    </a:schemeClr>
                  </a:solidFill>
                </a:rPr>
                <a:t>Srihari Nelakuditi</a:t>
              </a:r>
            </a:p>
            <a:p>
              <a:endParaRPr lang="en-US" sz="2000" dirty="0"/>
            </a:p>
          </p:txBody>
        </p:sp>
        <p:sp>
          <p:nvSpPr>
            <p:cNvPr id="12" name="Subtitle 2"/>
            <p:cNvSpPr txBox="1">
              <a:spLocks/>
            </p:cNvSpPr>
            <p:nvPr/>
          </p:nvSpPr>
          <p:spPr>
            <a:xfrm>
              <a:off x="6019800" y="4311870"/>
              <a:ext cx="33528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1600" i="1" dirty="0" smtClean="0">
                  <a:solidFill>
                    <a:schemeClr val="tx1"/>
                  </a:solidFill>
                </a:rPr>
                <a:t>University of South Carolina</a:t>
              </a:r>
            </a:p>
            <a:p>
              <a:endParaRPr lang="en-US" sz="1600" dirty="0"/>
            </a:p>
          </p:txBody>
        </p:sp>
      </p:gr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982826"/>
            <a:ext cx="1447800" cy="1875174"/>
          </a:xfrm>
          <a:prstGeom prst="rect">
            <a:avLst/>
          </a:prstGeom>
        </p:spPr>
      </p:pic>
      <p:grpSp>
        <p:nvGrpSpPr>
          <p:cNvPr id="8" name="Group 7"/>
          <p:cNvGrpSpPr/>
          <p:nvPr/>
        </p:nvGrpSpPr>
        <p:grpSpPr>
          <a:xfrm>
            <a:off x="4601634" y="2197645"/>
            <a:ext cx="3352800" cy="1605108"/>
            <a:chOff x="-76200" y="3957492"/>
            <a:chExt cx="3352800" cy="1605108"/>
          </a:xfrm>
        </p:grpSpPr>
        <p:sp>
          <p:nvSpPr>
            <p:cNvPr id="16" name="Subtitle 2"/>
            <p:cNvSpPr txBox="1">
              <a:spLocks/>
            </p:cNvSpPr>
            <p:nvPr/>
          </p:nvSpPr>
          <p:spPr>
            <a:xfrm>
              <a:off x="-76200" y="3957492"/>
              <a:ext cx="33528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smtClean="0">
                  <a:solidFill>
                    <a:schemeClr val="bg2">
                      <a:lumMod val="10000"/>
                    </a:schemeClr>
                  </a:solidFill>
                </a:rPr>
                <a:t>Nirupam Roy</a:t>
              </a:r>
              <a:endParaRPr lang="en-US" sz="2000" dirty="0"/>
            </a:p>
          </p:txBody>
        </p:sp>
        <p:sp>
          <p:nvSpPr>
            <p:cNvPr id="17" name="Subtitle 2"/>
            <p:cNvSpPr txBox="1">
              <a:spLocks/>
            </p:cNvSpPr>
            <p:nvPr/>
          </p:nvSpPr>
          <p:spPr>
            <a:xfrm>
              <a:off x="-76200" y="4343400"/>
              <a:ext cx="33528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1600" i="1" dirty="0" smtClean="0">
                  <a:solidFill>
                    <a:schemeClr val="tx1"/>
                  </a:solidFill>
                </a:rPr>
                <a:t>University of Illinois (UIUC)</a:t>
              </a:r>
            </a:p>
            <a:p>
              <a:pPr>
                <a:spcBef>
                  <a:spcPts val="0"/>
                </a:spcBef>
              </a:pPr>
              <a:endParaRPr lang="en-US" sz="1600" i="1" dirty="0" smtClean="0">
                <a:solidFill>
                  <a:schemeClr val="tx1"/>
                </a:solidFill>
              </a:endParaRPr>
            </a:p>
            <a:p>
              <a:endParaRPr lang="en-US" sz="1600" dirty="0"/>
            </a:p>
          </p:txBody>
        </p:sp>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1640" y="4982827"/>
            <a:ext cx="1442361" cy="1868130"/>
          </a:xfrm>
          <a:prstGeom prst="rect">
            <a:avLst/>
          </a:prstGeom>
        </p:spPr>
      </p:pic>
      <p:grpSp>
        <p:nvGrpSpPr>
          <p:cNvPr id="18" name="Group 17"/>
          <p:cNvGrpSpPr/>
          <p:nvPr/>
        </p:nvGrpSpPr>
        <p:grpSpPr>
          <a:xfrm>
            <a:off x="3048000" y="5519780"/>
            <a:ext cx="3352800" cy="1452304"/>
            <a:chOff x="-76200" y="3957492"/>
            <a:chExt cx="3352800" cy="1219200"/>
          </a:xfrm>
        </p:grpSpPr>
        <p:sp>
          <p:nvSpPr>
            <p:cNvPr id="19" name="Subtitle 2"/>
            <p:cNvSpPr txBox="1">
              <a:spLocks/>
            </p:cNvSpPr>
            <p:nvPr/>
          </p:nvSpPr>
          <p:spPr>
            <a:xfrm>
              <a:off x="-76200" y="3957492"/>
              <a:ext cx="33528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100" i="1" dirty="0" smtClean="0">
                  <a:solidFill>
                    <a:schemeClr val="bg2">
                      <a:lumMod val="10000"/>
                    </a:schemeClr>
                  </a:solidFill>
                </a:rPr>
                <a:t>Presented by:</a:t>
              </a:r>
            </a:p>
            <a:p>
              <a:r>
                <a:rPr lang="en-US" sz="2400" b="1" dirty="0" smtClean="0">
                  <a:solidFill>
                    <a:schemeClr val="bg2">
                      <a:lumMod val="10000"/>
                    </a:schemeClr>
                  </a:solidFill>
                </a:rPr>
                <a:t>Mo Li</a:t>
              </a:r>
              <a:endParaRPr lang="en-US" sz="2000" b="1" dirty="0"/>
            </a:p>
          </p:txBody>
        </p:sp>
        <p:sp>
          <p:nvSpPr>
            <p:cNvPr id="20" name="Subtitle 2"/>
            <p:cNvSpPr txBox="1">
              <a:spLocks/>
            </p:cNvSpPr>
            <p:nvPr/>
          </p:nvSpPr>
          <p:spPr>
            <a:xfrm>
              <a:off x="-76200" y="4667044"/>
              <a:ext cx="3352800" cy="481837"/>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1600" i="1" dirty="0" smtClean="0">
                  <a:solidFill>
                    <a:schemeClr val="tx1"/>
                  </a:solidFill>
                </a:rPr>
                <a:t>Nanyang Technological University</a:t>
              </a:r>
            </a:p>
            <a:p>
              <a:pPr>
                <a:spcBef>
                  <a:spcPts val="0"/>
                </a:spcBef>
              </a:pPr>
              <a:endParaRPr lang="en-US" sz="1600" i="1" dirty="0" smtClean="0">
                <a:solidFill>
                  <a:schemeClr val="tx1"/>
                </a:solidFill>
              </a:endParaRPr>
            </a:p>
            <a:p>
              <a:endParaRPr lang="en-US" sz="1600" dirty="0"/>
            </a:p>
          </p:txBody>
        </p:sp>
      </p:grpSp>
    </p:spTree>
    <p:extLst>
      <p:ext uri="{BB962C8B-B14F-4D97-AF65-F5344CB8AC3E}">
        <p14:creationId xmlns:p14="http://schemas.microsoft.com/office/powerpoint/2010/main" val="3002000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the intuition into a practical system</a:t>
            </a:r>
            <a:endParaRPr lang="en-US" dirty="0"/>
          </a:p>
        </p:txBody>
      </p:sp>
      <p:sp>
        <p:nvSpPr>
          <p:cNvPr id="3" name="Content Placeholder 2"/>
          <p:cNvSpPr>
            <a:spLocks noGrp="1"/>
          </p:cNvSpPr>
          <p:nvPr>
            <p:ph idx="1"/>
          </p:nvPr>
        </p:nvSpPr>
        <p:spPr/>
        <p:txBody>
          <a:bodyPr/>
          <a:lstStyle/>
          <a:p>
            <a:r>
              <a:rPr lang="en-US" dirty="0"/>
              <a:t>E</a:t>
            </a:r>
            <a:r>
              <a:rPr lang="en-US" dirty="0" smtClean="0"/>
              <a:t>ntails solving many challenges</a:t>
            </a:r>
          </a:p>
          <a:p>
            <a:pPr lvl="1">
              <a:buFont typeface="Arial" panose="020B0604020202020204" pitchFamily="34" charset="0"/>
              <a:buChar char="•"/>
            </a:pPr>
            <a:r>
              <a:rPr lang="en-US" dirty="0" err="1" smtClean="0"/>
              <a:t>Groupwise</a:t>
            </a:r>
            <a:r>
              <a:rPr lang="en-US" dirty="0" smtClean="0"/>
              <a:t> Contention</a:t>
            </a:r>
          </a:p>
          <a:p>
            <a:pPr lvl="1">
              <a:buFont typeface="Arial" panose="020B0604020202020204" pitchFamily="34" charset="0"/>
              <a:buChar char="•"/>
            </a:pPr>
            <a:r>
              <a:rPr lang="en-US" dirty="0"/>
              <a:t>Reliable group signaling </a:t>
            </a:r>
            <a:endParaRPr lang="en-US" dirty="0" smtClean="0"/>
          </a:p>
          <a:p>
            <a:pPr lvl="1">
              <a:buFont typeface="Arial" panose="020B0604020202020204" pitchFamily="34" charset="0"/>
              <a:buChar char="•"/>
            </a:pPr>
            <a:r>
              <a:rPr lang="en-US" dirty="0" smtClean="0"/>
              <a:t>Multiple contention domains</a:t>
            </a:r>
          </a:p>
          <a:p>
            <a:pPr lvl="1">
              <a:buFont typeface="Arial" panose="020B0604020202020204" pitchFamily="34" charset="0"/>
              <a:buChar char="•"/>
            </a:pPr>
            <a:r>
              <a:rPr lang="en-US" dirty="0" err="1" smtClean="0"/>
              <a:t>Adaptivity</a:t>
            </a:r>
            <a:r>
              <a:rPr lang="en-US" dirty="0" smtClean="0"/>
              <a:t> to collisions</a:t>
            </a:r>
            <a:endParaRPr lang="en-US" dirty="0"/>
          </a:p>
        </p:txBody>
      </p:sp>
    </p:spTree>
    <p:extLst>
      <p:ext uri="{BB962C8B-B14F-4D97-AF65-F5344CB8AC3E}">
        <p14:creationId xmlns:p14="http://schemas.microsoft.com/office/powerpoint/2010/main" val="17733256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Two Round Contention</a:t>
            </a:r>
            <a:endParaRPr lang="en-US" dirty="0"/>
          </a:p>
        </p:txBody>
      </p:sp>
      <p:sp>
        <p:nvSpPr>
          <p:cNvPr id="10" name="Rectangle 9"/>
          <p:cNvSpPr/>
          <p:nvPr/>
        </p:nvSpPr>
        <p:spPr>
          <a:xfrm>
            <a:off x="759370" y="35919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11770" y="35919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56290" y="35919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208690" y="35919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59370" y="44301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11770" y="44301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56290" y="44301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1208690" y="44301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64620" y="52683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7020" y="52683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1540" y="52683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1213940" y="52683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438400" y="3591910"/>
            <a:ext cx="1979880" cy="29429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438400" y="4438366"/>
            <a:ext cx="1979880" cy="2942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589090" y="441960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741490" y="441960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886010" y="441960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5029200" y="4427480"/>
            <a:ext cx="1979880" cy="29429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769880" y="60960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922280" y="60960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1066800" y="60960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1219200" y="60960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990400" y="35919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2142800" y="35919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2287320" y="35919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p:cNvSpPr/>
          <p:nvPr/>
        </p:nvSpPr>
        <p:spPr>
          <a:xfrm>
            <a:off x="1990400" y="44301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2142800" y="44301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2287320" y="44301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131"/>
          <p:cNvSpPr/>
          <p:nvPr/>
        </p:nvSpPr>
        <p:spPr>
          <a:xfrm>
            <a:off x="7546422" y="358928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7698822" y="358928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7546422" y="442748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7698822" y="442748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7551672" y="526568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7704072" y="526568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7556932" y="609337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7709332" y="609337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8384620" y="52683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8389880" y="609600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1371600" y="359191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371600" y="443011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1447800" y="3276600"/>
            <a:ext cx="6779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R2:3</a:t>
            </a:r>
            <a:endParaRPr lang="en-US" dirty="0">
              <a:solidFill>
                <a:schemeClr val="tx1"/>
              </a:solidFill>
            </a:endParaRPr>
          </a:p>
        </p:txBody>
      </p:sp>
      <p:sp>
        <p:nvSpPr>
          <p:cNvPr id="78" name="Rounded Rectangle 77"/>
          <p:cNvSpPr/>
          <p:nvPr/>
        </p:nvSpPr>
        <p:spPr>
          <a:xfrm>
            <a:off x="1447800" y="4180490"/>
            <a:ext cx="677920" cy="2180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R2:6</a:t>
            </a:r>
            <a:endParaRPr lang="en-US" dirty="0">
              <a:solidFill>
                <a:schemeClr val="tx1"/>
              </a:solidFill>
            </a:endParaRPr>
          </a:p>
        </p:txBody>
      </p:sp>
      <p:sp>
        <p:nvSpPr>
          <p:cNvPr id="79" name="Rectangle 78"/>
          <p:cNvSpPr/>
          <p:nvPr/>
        </p:nvSpPr>
        <p:spPr>
          <a:xfrm>
            <a:off x="4430110" y="441960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366340" y="5236780"/>
            <a:ext cx="5642740" cy="3284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1371600" y="6077610"/>
            <a:ext cx="5635752" cy="3205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1161390" y="4953000"/>
            <a:ext cx="36261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3" name="Rounded Rectangle 82"/>
          <p:cNvSpPr/>
          <p:nvPr/>
        </p:nvSpPr>
        <p:spPr>
          <a:xfrm>
            <a:off x="1143000" y="5715000"/>
            <a:ext cx="36261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8" name="Rounded Rectangle 87"/>
          <p:cNvSpPr/>
          <p:nvPr/>
        </p:nvSpPr>
        <p:spPr>
          <a:xfrm>
            <a:off x="2209800" y="4114800"/>
            <a:ext cx="36261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90" name="Rounded Rectangle 89"/>
          <p:cNvSpPr/>
          <p:nvPr/>
        </p:nvSpPr>
        <p:spPr>
          <a:xfrm>
            <a:off x="4495800" y="4038600"/>
            <a:ext cx="36261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91" name="Rounded Rectangle 90"/>
          <p:cNvSpPr/>
          <p:nvPr/>
        </p:nvSpPr>
        <p:spPr>
          <a:xfrm>
            <a:off x="5029200" y="4038600"/>
            <a:ext cx="36261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92" name="Rounded Rectangle 91"/>
          <p:cNvSpPr/>
          <p:nvPr/>
        </p:nvSpPr>
        <p:spPr>
          <a:xfrm>
            <a:off x="4503680" y="3242440"/>
            <a:ext cx="6779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R1:6</a:t>
            </a:r>
            <a:endParaRPr lang="en-US" dirty="0">
              <a:solidFill>
                <a:schemeClr val="tx1"/>
              </a:solidFill>
            </a:endParaRPr>
          </a:p>
        </p:txBody>
      </p:sp>
      <p:sp>
        <p:nvSpPr>
          <p:cNvPr id="93" name="Rounded Rectangle 92"/>
          <p:cNvSpPr/>
          <p:nvPr/>
        </p:nvSpPr>
        <p:spPr>
          <a:xfrm>
            <a:off x="7225860" y="4091150"/>
            <a:ext cx="6779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R1:7</a:t>
            </a:r>
            <a:endParaRPr lang="en-US" dirty="0">
              <a:solidFill>
                <a:schemeClr val="tx1"/>
              </a:solidFill>
            </a:endParaRPr>
          </a:p>
        </p:txBody>
      </p:sp>
      <p:sp>
        <p:nvSpPr>
          <p:cNvPr id="94" name="Rounded Rectangle 93"/>
          <p:cNvSpPr/>
          <p:nvPr/>
        </p:nvSpPr>
        <p:spPr>
          <a:xfrm>
            <a:off x="7239000" y="4953000"/>
            <a:ext cx="6779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R1:2</a:t>
            </a:r>
            <a:endParaRPr lang="en-US" dirty="0">
              <a:solidFill>
                <a:schemeClr val="tx1"/>
              </a:solidFill>
            </a:endParaRPr>
          </a:p>
        </p:txBody>
      </p:sp>
      <p:sp>
        <p:nvSpPr>
          <p:cNvPr id="95" name="Rounded Rectangle 94"/>
          <p:cNvSpPr/>
          <p:nvPr/>
        </p:nvSpPr>
        <p:spPr>
          <a:xfrm>
            <a:off x="7239000" y="5778060"/>
            <a:ext cx="6779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R1:2</a:t>
            </a:r>
            <a:endParaRPr lang="en-US" dirty="0">
              <a:solidFill>
                <a:schemeClr val="tx1"/>
              </a:solidFill>
            </a:endParaRPr>
          </a:p>
        </p:txBody>
      </p:sp>
      <p:sp>
        <p:nvSpPr>
          <p:cNvPr id="96" name="Rectangle 95"/>
          <p:cNvSpPr/>
          <p:nvPr/>
        </p:nvSpPr>
        <p:spPr>
          <a:xfrm>
            <a:off x="7848600" y="526831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7848600" y="609600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a:off x="8161280" y="4974020"/>
            <a:ext cx="6779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R2:1</a:t>
            </a:r>
            <a:endParaRPr lang="en-US" dirty="0">
              <a:solidFill>
                <a:schemeClr val="tx1"/>
              </a:solidFill>
            </a:endParaRPr>
          </a:p>
        </p:txBody>
      </p:sp>
      <p:sp>
        <p:nvSpPr>
          <p:cNvPr id="99" name="Rounded Rectangle 98"/>
          <p:cNvSpPr/>
          <p:nvPr/>
        </p:nvSpPr>
        <p:spPr>
          <a:xfrm>
            <a:off x="8161280" y="5877910"/>
            <a:ext cx="677920" cy="2180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R2:3</a:t>
            </a:r>
            <a:endParaRPr lang="en-US" dirty="0">
              <a:solidFill>
                <a:schemeClr val="tx1"/>
              </a:solidFill>
            </a:endParaRPr>
          </a:p>
        </p:txBody>
      </p:sp>
      <p:sp>
        <p:nvSpPr>
          <p:cNvPr id="100" name="Rectangle 99"/>
          <p:cNvSpPr/>
          <p:nvPr/>
        </p:nvSpPr>
        <p:spPr>
          <a:xfrm>
            <a:off x="4419600" y="3591910"/>
            <a:ext cx="2589480" cy="2942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31540" y="2461627"/>
            <a:ext cx="1392629" cy="612648"/>
          </a:xfrm>
          <a:prstGeom prst="wedgeRoundRectCallou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R1 contention</a:t>
            </a:r>
            <a:endParaRPr lang="en-US" b="1" dirty="0">
              <a:solidFill>
                <a:schemeClr val="tx1"/>
              </a:solidFill>
            </a:endParaRPr>
          </a:p>
        </p:txBody>
      </p:sp>
      <p:sp>
        <p:nvSpPr>
          <p:cNvPr id="107" name="Rounded Rectangular Callout 106"/>
          <p:cNvSpPr/>
          <p:nvPr/>
        </p:nvSpPr>
        <p:spPr>
          <a:xfrm>
            <a:off x="1598880" y="2311018"/>
            <a:ext cx="1679040" cy="816230"/>
          </a:xfrm>
          <a:prstGeom prst="wedgeRoundRectCallou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 winners contend in R2</a:t>
            </a:r>
            <a:endParaRPr lang="en-US" dirty="0">
              <a:solidFill>
                <a:schemeClr val="tx1"/>
              </a:solidFill>
            </a:endParaRPr>
          </a:p>
        </p:txBody>
      </p:sp>
      <p:sp>
        <p:nvSpPr>
          <p:cNvPr id="108" name="Rounded Rectangular Callout 107"/>
          <p:cNvSpPr/>
          <p:nvPr/>
        </p:nvSpPr>
        <p:spPr>
          <a:xfrm>
            <a:off x="1981200" y="5355970"/>
            <a:ext cx="1296720" cy="816230"/>
          </a:xfrm>
          <a:prstGeom prst="wedgeRoundRect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 </a:t>
            </a:r>
            <a:r>
              <a:rPr lang="en-US" dirty="0" err="1" smtClean="0">
                <a:solidFill>
                  <a:schemeClr val="tx1"/>
                </a:solidFill>
              </a:rPr>
              <a:t>loosers</a:t>
            </a:r>
            <a:r>
              <a:rPr lang="en-US" dirty="0" smtClean="0">
                <a:solidFill>
                  <a:schemeClr val="tx1"/>
                </a:solidFill>
              </a:rPr>
              <a:t> freeze here</a:t>
            </a:r>
            <a:endParaRPr lang="en-US" dirty="0">
              <a:solidFill>
                <a:schemeClr val="tx1"/>
              </a:solidFill>
            </a:endParaRPr>
          </a:p>
        </p:txBody>
      </p:sp>
      <p:cxnSp>
        <p:nvCxnSpPr>
          <p:cNvPr id="18" name="Curved Connector 17"/>
          <p:cNvCxnSpPr>
            <a:stCxn id="74" idx="0"/>
          </p:cNvCxnSpPr>
          <p:nvPr/>
        </p:nvCxnSpPr>
        <p:spPr>
          <a:xfrm rot="5400000" flipH="1" flipV="1">
            <a:off x="734201" y="2820501"/>
            <a:ext cx="1485008" cy="5781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Rounded Rectangular Callout 111"/>
          <p:cNvSpPr/>
          <p:nvPr/>
        </p:nvSpPr>
        <p:spPr>
          <a:xfrm>
            <a:off x="989280" y="1610710"/>
            <a:ext cx="1296720" cy="496192"/>
          </a:xfrm>
          <a:prstGeom prst="wedgeRoundRectCallou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Busy Signal</a:t>
            </a:r>
            <a:endParaRPr lang="en-US" dirty="0">
              <a:solidFill>
                <a:schemeClr val="tx1"/>
              </a:solidFill>
            </a:endParaRPr>
          </a:p>
        </p:txBody>
      </p:sp>
      <p:sp>
        <p:nvSpPr>
          <p:cNvPr id="113" name="Rounded Rectangular Callout 112"/>
          <p:cNvSpPr/>
          <p:nvPr/>
        </p:nvSpPr>
        <p:spPr>
          <a:xfrm>
            <a:off x="7009080" y="2079370"/>
            <a:ext cx="1296720" cy="816230"/>
          </a:xfrm>
          <a:prstGeom prst="wedgeRoundRect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 contention resumes</a:t>
            </a:r>
            <a:endParaRPr lang="en-US" dirty="0">
              <a:solidFill>
                <a:schemeClr val="tx1"/>
              </a:solidFill>
            </a:endParaRPr>
          </a:p>
        </p:txBody>
      </p:sp>
      <p:sp>
        <p:nvSpPr>
          <p:cNvPr id="76" name="Rectangle 75"/>
          <p:cNvSpPr/>
          <p:nvPr/>
        </p:nvSpPr>
        <p:spPr>
          <a:xfrm>
            <a:off x="3048" y="342900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C4</a:t>
            </a:r>
          </a:p>
        </p:txBody>
      </p:sp>
      <p:sp>
        <p:nvSpPr>
          <p:cNvPr id="84" name="Rectangle 83"/>
          <p:cNvSpPr/>
          <p:nvPr/>
        </p:nvSpPr>
        <p:spPr>
          <a:xfrm>
            <a:off x="0" y="426720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C3</a:t>
            </a:r>
          </a:p>
        </p:txBody>
      </p:sp>
      <p:sp>
        <p:nvSpPr>
          <p:cNvPr id="85" name="Rectangle 84"/>
          <p:cNvSpPr/>
          <p:nvPr/>
        </p:nvSpPr>
        <p:spPr>
          <a:xfrm>
            <a:off x="0" y="510786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C2</a:t>
            </a:r>
          </a:p>
        </p:txBody>
      </p:sp>
      <p:sp>
        <p:nvSpPr>
          <p:cNvPr id="87" name="Rectangle 86"/>
          <p:cNvSpPr/>
          <p:nvPr/>
        </p:nvSpPr>
        <p:spPr>
          <a:xfrm>
            <a:off x="0" y="594360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C1</a:t>
            </a:r>
          </a:p>
        </p:txBody>
      </p:sp>
      <p:sp>
        <p:nvSpPr>
          <p:cNvPr id="71" name="Rounded Rectangle 70"/>
          <p:cNvSpPr/>
          <p:nvPr/>
        </p:nvSpPr>
        <p:spPr>
          <a:xfrm>
            <a:off x="84080" y="4070130"/>
            <a:ext cx="6779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R1:4</a:t>
            </a:r>
            <a:endParaRPr lang="en-US" dirty="0">
              <a:solidFill>
                <a:schemeClr val="tx1"/>
              </a:solidFill>
            </a:endParaRPr>
          </a:p>
        </p:txBody>
      </p:sp>
      <p:sp>
        <p:nvSpPr>
          <p:cNvPr id="3" name="Rounded Rectangle 2"/>
          <p:cNvSpPr/>
          <p:nvPr/>
        </p:nvSpPr>
        <p:spPr>
          <a:xfrm>
            <a:off x="76200" y="3242440"/>
            <a:ext cx="6779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R1:4</a:t>
            </a:r>
            <a:endParaRPr lang="en-US" dirty="0">
              <a:solidFill>
                <a:schemeClr val="tx1"/>
              </a:solidFill>
            </a:endParaRPr>
          </a:p>
        </p:txBody>
      </p:sp>
      <p:sp>
        <p:nvSpPr>
          <p:cNvPr id="72" name="Rounded Rectangle 71"/>
          <p:cNvSpPr/>
          <p:nvPr/>
        </p:nvSpPr>
        <p:spPr>
          <a:xfrm>
            <a:off x="76200" y="4953000"/>
            <a:ext cx="6779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R1:6</a:t>
            </a:r>
            <a:endParaRPr lang="en-US" dirty="0">
              <a:solidFill>
                <a:schemeClr val="tx1"/>
              </a:solidFill>
            </a:endParaRPr>
          </a:p>
        </p:txBody>
      </p:sp>
      <p:sp>
        <p:nvSpPr>
          <p:cNvPr id="73" name="Rounded Rectangle 72"/>
          <p:cNvSpPr/>
          <p:nvPr/>
        </p:nvSpPr>
        <p:spPr>
          <a:xfrm>
            <a:off x="76200" y="5736020"/>
            <a:ext cx="6779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R1:6</a:t>
            </a:r>
            <a:endParaRPr lang="en-US" dirty="0">
              <a:solidFill>
                <a:schemeClr val="tx1"/>
              </a:solidFill>
            </a:endParaRPr>
          </a:p>
        </p:txBody>
      </p:sp>
      <p:sp>
        <p:nvSpPr>
          <p:cNvPr id="118" name="Rounded Rectangle 117"/>
          <p:cNvSpPr/>
          <p:nvPr/>
        </p:nvSpPr>
        <p:spPr>
          <a:xfrm>
            <a:off x="1161390" y="3287110"/>
            <a:ext cx="36261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19" name="Rounded Rectangle 118"/>
          <p:cNvSpPr/>
          <p:nvPr/>
        </p:nvSpPr>
        <p:spPr>
          <a:xfrm>
            <a:off x="1143000" y="4049110"/>
            <a:ext cx="36261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20" name="Rounded Rectangle 119"/>
          <p:cNvSpPr/>
          <p:nvPr/>
        </p:nvSpPr>
        <p:spPr>
          <a:xfrm>
            <a:off x="2228190" y="3276600"/>
            <a:ext cx="36261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09" name="Rounded Rectangle 108"/>
          <p:cNvSpPr/>
          <p:nvPr/>
        </p:nvSpPr>
        <p:spPr>
          <a:xfrm>
            <a:off x="7246880" y="3200400"/>
            <a:ext cx="6779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R1:6</a:t>
            </a:r>
            <a:endParaRPr lang="en-US" dirty="0">
              <a:solidFill>
                <a:schemeClr val="tx1"/>
              </a:solidFill>
            </a:endParaRPr>
          </a:p>
        </p:txBody>
      </p:sp>
    </p:spTree>
    <p:custDataLst>
      <p:tags r:id="rId1"/>
    </p:custDataLst>
    <p:extLst>
      <p:ext uri="{BB962C8B-B14F-4D97-AF65-F5344CB8AC3E}">
        <p14:creationId xmlns:p14="http://schemas.microsoft.com/office/powerpoint/2010/main" val="37855706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3"/>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200"/>
                                  </p:stCondLst>
                                  <p:childTnLst>
                                    <p:set>
                                      <p:cBhvr>
                                        <p:cTn id="27" dur="1" fill="hold">
                                          <p:stCondLst>
                                            <p:cond delay="0"/>
                                          </p:stCondLst>
                                        </p:cTn>
                                        <p:tgtEl>
                                          <p:spTgt spid="11"/>
                                        </p:tgtEl>
                                        <p:attrNameLst>
                                          <p:attrName>style.visibility</p:attrName>
                                        </p:attrNameLst>
                                      </p:cBhvr>
                                      <p:to>
                                        <p:strVal val="visible"/>
                                      </p:to>
                                    </p:set>
                                  </p:childTnLst>
                                </p:cTn>
                              </p:par>
                              <p:par>
                                <p:cTn id="28" presetID="1" presetClass="entr" presetSubtype="0" fill="hold" grpId="0" nodeType="withEffect">
                                  <p:stCondLst>
                                    <p:cond delay="200"/>
                                  </p:stCondLst>
                                  <p:childTnLst>
                                    <p:set>
                                      <p:cBhvr>
                                        <p:cTn id="29" dur="1" fill="hold">
                                          <p:stCondLst>
                                            <p:cond delay="0"/>
                                          </p:stCondLst>
                                        </p:cTn>
                                        <p:tgtEl>
                                          <p:spTgt spid="23"/>
                                        </p:tgtEl>
                                        <p:attrNameLst>
                                          <p:attrName>style.visibility</p:attrName>
                                        </p:attrNameLst>
                                      </p:cBhvr>
                                      <p:to>
                                        <p:strVal val="visible"/>
                                      </p:to>
                                    </p:set>
                                  </p:childTnLst>
                                </p:cTn>
                              </p:par>
                              <p:par>
                                <p:cTn id="30" presetID="1" presetClass="entr" presetSubtype="0" fill="hold" grpId="0" nodeType="withEffect">
                                  <p:stCondLst>
                                    <p:cond delay="200"/>
                                  </p:stCondLst>
                                  <p:childTnLst>
                                    <p:set>
                                      <p:cBhvr>
                                        <p:cTn id="31" dur="1" fill="hold">
                                          <p:stCondLst>
                                            <p:cond delay="0"/>
                                          </p:stCondLst>
                                        </p:cTn>
                                        <p:tgtEl>
                                          <p:spTgt spid="35"/>
                                        </p:tgtEl>
                                        <p:attrNameLst>
                                          <p:attrName>style.visibility</p:attrName>
                                        </p:attrNameLst>
                                      </p:cBhvr>
                                      <p:to>
                                        <p:strVal val="visible"/>
                                      </p:to>
                                    </p:set>
                                  </p:childTnLst>
                                </p:cTn>
                              </p:par>
                              <p:par>
                                <p:cTn id="32" presetID="1" presetClass="entr" presetSubtype="0" fill="hold" grpId="0" nodeType="withEffect">
                                  <p:stCondLst>
                                    <p:cond delay="200"/>
                                  </p:stCondLst>
                                  <p:childTnLst>
                                    <p:set>
                                      <p:cBhvr>
                                        <p:cTn id="33" dur="1" fill="hold">
                                          <p:stCondLst>
                                            <p:cond delay="0"/>
                                          </p:stCondLst>
                                        </p:cTn>
                                        <p:tgtEl>
                                          <p:spTgt spid="104"/>
                                        </p:tgtEl>
                                        <p:attrNameLst>
                                          <p:attrName>style.visibility</p:attrName>
                                        </p:attrNameLst>
                                      </p:cBhvr>
                                      <p:to>
                                        <p:strVal val="visible"/>
                                      </p:to>
                                    </p:set>
                                  </p:childTnLst>
                                </p:cTn>
                              </p:par>
                            </p:childTnLst>
                          </p:cTn>
                        </p:par>
                        <p:par>
                          <p:cTn id="34" fill="hold">
                            <p:stCondLst>
                              <p:cond delay="200"/>
                            </p:stCondLst>
                            <p:childTnLst>
                              <p:par>
                                <p:cTn id="35" presetID="1" presetClass="entr" presetSubtype="0" fill="hold" grpId="0" nodeType="afterEffect">
                                  <p:stCondLst>
                                    <p:cond delay="20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20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20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200"/>
                                  </p:stCondLst>
                                  <p:childTnLst>
                                    <p:set>
                                      <p:cBhvr>
                                        <p:cTn id="42" dur="1" fill="hold">
                                          <p:stCondLst>
                                            <p:cond delay="0"/>
                                          </p:stCondLst>
                                        </p:cTn>
                                        <p:tgtEl>
                                          <p:spTgt spid="105"/>
                                        </p:tgtEl>
                                        <p:attrNameLst>
                                          <p:attrName>style.visibility</p:attrName>
                                        </p:attrNameLst>
                                      </p:cBhvr>
                                      <p:to>
                                        <p:strVal val="visible"/>
                                      </p:to>
                                    </p:set>
                                  </p:childTnLst>
                                </p:cTn>
                              </p:par>
                            </p:childTnLst>
                          </p:cTn>
                        </p:par>
                        <p:par>
                          <p:cTn id="43" fill="hold">
                            <p:stCondLst>
                              <p:cond delay="400"/>
                            </p:stCondLst>
                            <p:childTnLst>
                              <p:par>
                                <p:cTn id="44" presetID="1" presetClass="entr" presetSubtype="0" fill="hold" grpId="0" nodeType="afterEffect">
                                  <p:stCondLst>
                                    <p:cond delay="200"/>
                                  </p:stCondLst>
                                  <p:childTnLst>
                                    <p:set>
                                      <p:cBhvr>
                                        <p:cTn id="45" dur="1" fill="hold">
                                          <p:stCondLst>
                                            <p:cond delay="0"/>
                                          </p:stCondLst>
                                        </p:cTn>
                                        <p:tgtEl>
                                          <p:spTgt spid="13"/>
                                        </p:tgtEl>
                                        <p:attrNameLst>
                                          <p:attrName>style.visibility</p:attrName>
                                        </p:attrNameLst>
                                      </p:cBhvr>
                                      <p:to>
                                        <p:strVal val="visible"/>
                                      </p:to>
                                    </p:set>
                                  </p:childTnLst>
                                </p:cTn>
                              </p:par>
                              <p:par>
                                <p:cTn id="46" presetID="1" presetClass="entr" presetSubtype="0" fill="hold" grpId="0" nodeType="withEffect">
                                  <p:stCondLst>
                                    <p:cond delay="200"/>
                                  </p:stCondLst>
                                  <p:childTnLst>
                                    <p:set>
                                      <p:cBhvr>
                                        <p:cTn id="47" dur="1" fill="hold">
                                          <p:stCondLst>
                                            <p:cond delay="0"/>
                                          </p:stCondLst>
                                        </p:cTn>
                                        <p:tgtEl>
                                          <p:spTgt spid="25"/>
                                        </p:tgtEl>
                                        <p:attrNameLst>
                                          <p:attrName>style.visibility</p:attrName>
                                        </p:attrNameLst>
                                      </p:cBhvr>
                                      <p:to>
                                        <p:strVal val="visible"/>
                                      </p:to>
                                    </p:set>
                                  </p:childTnLst>
                                </p:cTn>
                              </p:par>
                              <p:par>
                                <p:cTn id="48" presetID="1" presetClass="entr" presetSubtype="0" fill="hold" grpId="0" nodeType="withEffect">
                                  <p:stCondLst>
                                    <p:cond delay="200"/>
                                  </p:stCondLst>
                                  <p:childTnLst>
                                    <p:set>
                                      <p:cBhvr>
                                        <p:cTn id="49" dur="1" fill="hold">
                                          <p:stCondLst>
                                            <p:cond delay="0"/>
                                          </p:stCondLst>
                                        </p:cTn>
                                        <p:tgtEl>
                                          <p:spTgt spid="37"/>
                                        </p:tgtEl>
                                        <p:attrNameLst>
                                          <p:attrName>style.visibility</p:attrName>
                                        </p:attrNameLst>
                                      </p:cBhvr>
                                      <p:to>
                                        <p:strVal val="visible"/>
                                      </p:to>
                                    </p:set>
                                  </p:childTnLst>
                                </p:cTn>
                              </p:par>
                              <p:par>
                                <p:cTn id="50" presetID="1" presetClass="entr" presetSubtype="0" fill="hold" grpId="0" nodeType="withEffect">
                                  <p:stCondLst>
                                    <p:cond delay="20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600"/>
                            </p:stCondLst>
                            <p:childTnLst>
                              <p:par>
                                <p:cTn id="53" presetID="1" presetClass="entr" presetSubtype="0" fill="hold" grpId="0" nodeType="after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childTnLst>
                          </p:cTn>
                        </p:par>
                        <p:par>
                          <p:cTn id="55" fill="hold">
                            <p:stCondLst>
                              <p:cond delay="600"/>
                            </p:stCondLst>
                            <p:childTnLst>
                              <p:par>
                                <p:cTn id="56" presetID="1" presetClass="entr" presetSubtype="0" fill="hold" grpId="0" nodeType="afterEffect">
                                  <p:stCondLst>
                                    <p:cond delay="0"/>
                                  </p:stCondLst>
                                  <p:childTnLst>
                                    <p:set>
                                      <p:cBhvr>
                                        <p:cTn id="57" dur="1" fill="hold">
                                          <p:stCondLst>
                                            <p:cond delay="0"/>
                                          </p:stCondLst>
                                        </p:cTn>
                                        <p:tgtEl>
                                          <p:spTgt spid="83"/>
                                        </p:tgtEl>
                                        <p:attrNameLst>
                                          <p:attrName>style.visibility</p:attrName>
                                        </p:attrNameLst>
                                      </p:cBhvr>
                                      <p:to>
                                        <p:strVal val="visible"/>
                                      </p:to>
                                    </p:set>
                                  </p:childTnLst>
                                </p:cTn>
                              </p:par>
                            </p:childTnLst>
                          </p:cTn>
                        </p:par>
                        <p:par>
                          <p:cTn id="58" fill="hold">
                            <p:stCondLst>
                              <p:cond delay="600"/>
                            </p:stCondLst>
                            <p:childTnLst>
                              <p:par>
                                <p:cTn id="59" presetID="1" presetClass="entr" presetSubtype="0" fill="hold" grpId="0" nodeType="afterEffect">
                                  <p:stCondLst>
                                    <p:cond delay="0"/>
                                  </p:stCondLst>
                                  <p:childTnLst>
                                    <p:set>
                                      <p:cBhvr>
                                        <p:cTn id="60" dur="1" fill="hold">
                                          <p:stCondLst>
                                            <p:cond delay="0"/>
                                          </p:stCondLst>
                                        </p:cTn>
                                        <p:tgtEl>
                                          <p:spTgt spid="118"/>
                                        </p:tgtEl>
                                        <p:attrNameLst>
                                          <p:attrName>style.visibility</p:attrName>
                                        </p:attrNameLst>
                                      </p:cBhvr>
                                      <p:to>
                                        <p:strVal val="visible"/>
                                      </p:to>
                                    </p:set>
                                  </p:childTnLst>
                                </p:cTn>
                              </p:par>
                            </p:childTnLst>
                          </p:cTn>
                        </p:par>
                        <p:par>
                          <p:cTn id="61" fill="hold">
                            <p:stCondLst>
                              <p:cond delay="600"/>
                            </p:stCondLst>
                            <p:childTnLst>
                              <p:par>
                                <p:cTn id="62" presetID="1" presetClass="entr" presetSubtype="0" fill="hold" grpId="0" nodeType="afterEffect">
                                  <p:stCondLst>
                                    <p:cond delay="0"/>
                                  </p:stCondLst>
                                  <p:childTnLst>
                                    <p:set>
                                      <p:cBhvr>
                                        <p:cTn id="63" dur="1" fill="hold">
                                          <p:stCondLst>
                                            <p:cond delay="0"/>
                                          </p:stCondLst>
                                        </p:cTn>
                                        <p:tgtEl>
                                          <p:spTgt spid="11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75"/>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nodeType="after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0" nodeType="afterEffect">
                                  <p:stCondLst>
                                    <p:cond delay="0"/>
                                  </p:stCondLst>
                                  <p:childTnLst>
                                    <p:set>
                                      <p:cBhvr>
                                        <p:cTn id="75" dur="1" fill="hold">
                                          <p:stCondLst>
                                            <p:cond delay="0"/>
                                          </p:stCondLst>
                                        </p:cTn>
                                        <p:tgtEl>
                                          <p:spTgt spid="11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7"/>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78"/>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08"/>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28"/>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02"/>
                                        </p:tgtEl>
                                        <p:attrNameLst>
                                          <p:attrName>style.visibility</p:attrName>
                                        </p:attrNameLst>
                                      </p:cBhvr>
                                      <p:to>
                                        <p:strVal val="visible"/>
                                      </p:to>
                                    </p:set>
                                  </p:childTnLst>
                                </p:cTn>
                              </p:par>
                            </p:childTnLst>
                          </p:cTn>
                        </p:par>
                        <p:par>
                          <p:cTn id="94" fill="hold">
                            <p:stCondLst>
                              <p:cond delay="0"/>
                            </p:stCondLst>
                            <p:childTnLst>
                              <p:par>
                                <p:cTn id="95" presetID="1" presetClass="entr" presetSubtype="0" fill="hold" grpId="0" nodeType="afterEffect">
                                  <p:stCondLst>
                                    <p:cond delay="200"/>
                                  </p:stCondLst>
                                  <p:childTnLst>
                                    <p:set>
                                      <p:cBhvr>
                                        <p:cTn id="96" dur="1" fill="hold">
                                          <p:stCondLst>
                                            <p:cond delay="0"/>
                                          </p:stCondLst>
                                        </p:cTn>
                                        <p:tgtEl>
                                          <p:spTgt spid="125"/>
                                        </p:tgtEl>
                                        <p:attrNameLst>
                                          <p:attrName>style.visibility</p:attrName>
                                        </p:attrNameLst>
                                      </p:cBhvr>
                                      <p:to>
                                        <p:strVal val="visible"/>
                                      </p:to>
                                    </p:set>
                                  </p:childTnLst>
                                </p:cTn>
                              </p:par>
                              <p:par>
                                <p:cTn id="97" presetID="1" presetClass="entr" presetSubtype="0" fill="hold" grpId="0" nodeType="withEffect">
                                  <p:stCondLst>
                                    <p:cond delay="200"/>
                                  </p:stCondLst>
                                  <p:childTnLst>
                                    <p:set>
                                      <p:cBhvr>
                                        <p:cTn id="98" dur="1" fill="hold">
                                          <p:stCondLst>
                                            <p:cond delay="0"/>
                                          </p:stCondLst>
                                        </p:cTn>
                                        <p:tgtEl>
                                          <p:spTgt spid="129"/>
                                        </p:tgtEl>
                                        <p:attrNameLst>
                                          <p:attrName>style.visibility</p:attrName>
                                        </p:attrNameLst>
                                      </p:cBhvr>
                                      <p:to>
                                        <p:strVal val="visible"/>
                                      </p:to>
                                    </p:set>
                                  </p:childTnLst>
                                </p:cTn>
                              </p:par>
                            </p:childTnLst>
                          </p:cTn>
                        </p:par>
                        <p:par>
                          <p:cTn id="99" fill="hold">
                            <p:stCondLst>
                              <p:cond delay="200"/>
                            </p:stCondLst>
                            <p:childTnLst>
                              <p:par>
                                <p:cTn id="100" presetID="1" presetClass="entr" presetSubtype="0" fill="hold" grpId="0" nodeType="afterEffect">
                                  <p:stCondLst>
                                    <p:cond delay="200"/>
                                  </p:stCondLst>
                                  <p:childTnLst>
                                    <p:set>
                                      <p:cBhvr>
                                        <p:cTn id="101" dur="1" fill="hold">
                                          <p:stCondLst>
                                            <p:cond delay="0"/>
                                          </p:stCondLst>
                                        </p:cTn>
                                        <p:tgtEl>
                                          <p:spTgt spid="126"/>
                                        </p:tgtEl>
                                        <p:attrNameLst>
                                          <p:attrName>style.visibility</p:attrName>
                                        </p:attrNameLst>
                                      </p:cBhvr>
                                      <p:to>
                                        <p:strVal val="visible"/>
                                      </p:to>
                                    </p:set>
                                  </p:childTnLst>
                                </p:cTn>
                              </p:par>
                              <p:par>
                                <p:cTn id="102" presetID="1" presetClass="entr" presetSubtype="0" fill="hold" grpId="0" nodeType="withEffect">
                                  <p:stCondLst>
                                    <p:cond delay="200"/>
                                  </p:stCondLst>
                                  <p:childTnLst>
                                    <p:set>
                                      <p:cBhvr>
                                        <p:cTn id="103" dur="1" fill="hold">
                                          <p:stCondLst>
                                            <p:cond delay="0"/>
                                          </p:stCondLst>
                                        </p:cTn>
                                        <p:tgtEl>
                                          <p:spTgt spid="130"/>
                                        </p:tgtEl>
                                        <p:attrNameLst>
                                          <p:attrName>style.visibility</p:attrName>
                                        </p:attrNameLst>
                                      </p:cBhvr>
                                      <p:to>
                                        <p:strVal val="visible"/>
                                      </p:to>
                                    </p:set>
                                  </p:childTnLst>
                                </p:cTn>
                              </p:par>
                            </p:childTnLst>
                          </p:cTn>
                        </p:par>
                        <p:par>
                          <p:cTn id="104" fill="hold">
                            <p:stCondLst>
                              <p:cond delay="400"/>
                            </p:stCondLst>
                            <p:childTnLst>
                              <p:par>
                                <p:cTn id="105" presetID="1" presetClass="entr" presetSubtype="0" fill="hold" grpId="0" nodeType="afterEffect">
                                  <p:stCondLst>
                                    <p:cond delay="0"/>
                                  </p:stCondLst>
                                  <p:childTnLst>
                                    <p:set>
                                      <p:cBhvr>
                                        <p:cTn id="106" dur="1" fill="hold">
                                          <p:stCondLst>
                                            <p:cond delay="0"/>
                                          </p:stCondLst>
                                        </p:cTn>
                                        <p:tgtEl>
                                          <p:spTgt spid="88"/>
                                        </p:tgtEl>
                                        <p:attrNameLst>
                                          <p:attrName>style.visibility</p:attrName>
                                        </p:attrNameLst>
                                      </p:cBhvr>
                                      <p:to>
                                        <p:strVal val="visible"/>
                                      </p:to>
                                    </p:set>
                                  </p:childTnLst>
                                </p:cTn>
                              </p:par>
                            </p:childTnLst>
                          </p:cTn>
                        </p:par>
                        <p:par>
                          <p:cTn id="107" fill="hold">
                            <p:stCondLst>
                              <p:cond delay="400"/>
                            </p:stCondLst>
                            <p:childTnLst>
                              <p:par>
                                <p:cTn id="108" presetID="1" presetClass="entr" presetSubtype="0" fill="hold" grpId="0" nodeType="afterEffect">
                                  <p:stCondLst>
                                    <p:cond delay="0"/>
                                  </p:stCondLst>
                                  <p:childTnLst>
                                    <p:set>
                                      <p:cBhvr>
                                        <p:cTn id="109" dur="1" fill="hold">
                                          <p:stCondLst>
                                            <p:cond delay="0"/>
                                          </p:stCondLst>
                                        </p:cTn>
                                        <p:tgtEl>
                                          <p:spTgt spid="120"/>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wipe(left)">
                                      <p:cBhvr>
                                        <p:cTn id="114" dur="500"/>
                                        <p:tgtEl>
                                          <p:spTgt spid="46"/>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wipe(left)">
                                      <p:cBhvr>
                                        <p:cTn id="117" dur="500"/>
                                        <p:tgtEl>
                                          <p:spTgt spid="47"/>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79"/>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90"/>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childTnLst>
                                </p:cTn>
                              </p:par>
                            </p:childTnLst>
                          </p:cTn>
                        </p:par>
                        <p:par>
                          <p:cTn id="126" fill="hold">
                            <p:stCondLst>
                              <p:cond delay="0"/>
                            </p:stCondLst>
                            <p:childTnLst>
                              <p:par>
                                <p:cTn id="127" presetID="1" presetClass="entr" presetSubtype="0" fill="hold" grpId="0" nodeType="afterEffect">
                                  <p:stCondLst>
                                    <p:cond delay="200"/>
                                  </p:stCondLst>
                                  <p:childTnLst>
                                    <p:set>
                                      <p:cBhvr>
                                        <p:cTn id="128" dur="1" fill="hold">
                                          <p:stCondLst>
                                            <p:cond delay="0"/>
                                          </p:stCondLst>
                                        </p:cTn>
                                        <p:tgtEl>
                                          <p:spTgt spid="61"/>
                                        </p:tgtEl>
                                        <p:attrNameLst>
                                          <p:attrName>style.visibility</p:attrName>
                                        </p:attrNameLst>
                                      </p:cBhvr>
                                      <p:to>
                                        <p:strVal val="visible"/>
                                      </p:to>
                                    </p:set>
                                  </p:childTnLst>
                                </p:cTn>
                              </p:par>
                            </p:childTnLst>
                          </p:cTn>
                        </p:par>
                        <p:par>
                          <p:cTn id="129" fill="hold">
                            <p:stCondLst>
                              <p:cond delay="200"/>
                            </p:stCondLst>
                            <p:childTnLst>
                              <p:par>
                                <p:cTn id="130" presetID="1" presetClass="entr" presetSubtype="0" fill="hold" grpId="0" nodeType="afterEffect">
                                  <p:stCondLst>
                                    <p:cond delay="200"/>
                                  </p:stCondLst>
                                  <p:childTnLst>
                                    <p:set>
                                      <p:cBhvr>
                                        <p:cTn id="131" dur="1" fill="hold">
                                          <p:stCondLst>
                                            <p:cond delay="0"/>
                                          </p:stCondLst>
                                        </p:cTn>
                                        <p:tgtEl>
                                          <p:spTgt spid="62"/>
                                        </p:tgtEl>
                                        <p:attrNameLst>
                                          <p:attrName>style.visibility</p:attrName>
                                        </p:attrNameLst>
                                      </p:cBhvr>
                                      <p:to>
                                        <p:strVal val="visible"/>
                                      </p:to>
                                    </p:set>
                                  </p:childTnLst>
                                </p:cTn>
                              </p:par>
                            </p:childTnLst>
                          </p:cTn>
                        </p:par>
                        <p:par>
                          <p:cTn id="132" fill="hold">
                            <p:stCondLst>
                              <p:cond delay="400"/>
                            </p:stCondLst>
                            <p:childTnLst>
                              <p:par>
                                <p:cTn id="133" presetID="1" presetClass="entr" presetSubtype="0" fill="hold" grpId="0" nodeType="afterEffect">
                                  <p:stCondLst>
                                    <p:cond delay="200"/>
                                  </p:stCondLst>
                                  <p:childTnLst>
                                    <p:set>
                                      <p:cBhvr>
                                        <p:cTn id="134" dur="1" fill="hold">
                                          <p:stCondLst>
                                            <p:cond delay="0"/>
                                          </p:stCondLst>
                                        </p:cTn>
                                        <p:tgtEl>
                                          <p:spTgt spid="63"/>
                                        </p:tgtEl>
                                        <p:attrNameLst>
                                          <p:attrName>style.visibility</p:attrName>
                                        </p:attrNameLst>
                                      </p:cBhvr>
                                      <p:to>
                                        <p:strVal val="visible"/>
                                      </p:to>
                                    </p:set>
                                  </p:childTnLst>
                                </p:cTn>
                              </p:par>
                            </p:childTnLst>
                          </p:cTn>
                        </p:par>
                        <p:par>
                          <p:cTn id="135" fill="hold">
                            <p:stCondLst>
                              <p:cond delay="600"/>
                            </p:stCondLst>
                            <p:childTnLst>
                              <p:par>
                                <p:cTn id="136" presetID="1" presetClass="entr" presetSubtype="0" fill="hold" grpId="0" nodeType="afterEffect">
                                  <p:stCondLst>
                                    <p:cond delay="0"/>
                                  </p:stCondLst>
                                  <p:childTnLst>
                                    <p:set>
                                      <p:cBhvr>
                                        <p:cTn id="137" dur="1" fill="hold">
                                          <p:stCondLst>
                                            <p:cond delay="0"/>
                                          </p:stCondLst>
                                        </p:cTn>
                                        <p:tgtEl>
                                          <p:spTgt spid="91"/>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86"/>
                                        </p:tgtEl>
                                        <p:attrNameLst>
                                          <p:attrName>style.visibility</p:attrName>
                                        </p:attrNameLst>
                                      </p:cBhvr>
                                      <p:to>
                                        <p:strVal val="visible"/>
                                      </p:to>
                                    </p:set>
                                    <p:animEffect transition="in" filter="wipe(left)">
                                      <p:cBhvr>
                                        <p:cTn id="142" dur="500"/>
                                        <p:tgtEl>
                                          <p:spTgt spid="86"/>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00"/>
                                        </p:tgtEl>
                                        <p:attrNameLst>
                                          <p:attrName>style.visibility</p:attrName>
                                        </p:attrNameLst>
                                      </p:cBhvr>
                                      <p:to>
                                        <p:strVal val="visible"/>
                                      </p:to>
                                    </p:set>
                                    <p:animEffect transition="in" filter="wipe(left)">
                                      <p:cBhvr>
                                        <p:cTn id="147" dur="500"/>
                                        <p:tgtEl>
                                          <p:spTgt spid="100"/>
                                        </p:tgtEl>
                                      </p:cBhvr>
                                    </p:animEffect>
                                  </p:childTnLst>
                                </p:cTn>
                              </p:par>
                              <p:par>
                                <p:cTn id="148" presetID="22" presetClass="entr" presetSubtype="8" fill="hold" grpId="0" nodeType="withEffect">
                                  <p:stCondLst>
                                    <p:cond delay="0"/>
                                  </p:stCondLst>
                                  <p:childTnLst>
                                    <p:set>
                                      <p:cBhvr>
                                        <p:cTn id="149" dur="1" fill="hold">
                                          <p:stCondLst>
                                            <p:cond delay="0"/>
                                          </p:stCondLst>
                                        </p:cTn>
                                        <p:tgtEl>
                                          <p:spTgt spid="80"/>
                                        </p:tgtEl>
                                        <p:attrNameLst>
                                          <p:attrName>style.visibility</p:attrName>
                                        </p:attrNameLst>
                                      </p:cBhvr>
                                      <p:to>
                                        <p:strVal val="visible"/>
                                      </p:to>
                                    </p:set>
                                    <p:animEffect transition="in" filter="wipe(left)">
                                      <p:cBhvr>
                                        <p:cTn id="150" dur="500"/>
                                        <p:tgtEl>
                                          <p:spTgt spid="80"/>
                                        </p:tgtEl>
                                      </p:cBhvr>
                                    </p:animEffect>
                                  </p:childTnLst>
                                </p:cTn>
                              </p:par>
                              <p:par>
                                <p:cTn id="151" presetID="22" presetClass="entr" presetSubtype="8" fill="hold" grpId="0" nodeType="withEffect">
                                  <p:stCondLst>
                                    <p:cond delay="0"/>
                                  </p:stCondLst>
                                  <p:childTnLst>
                                    <p:set>
                                      <p:cBhvr>
                                        <p:cTn id="152" dur="1" fill="hold">
                                          <p:stCondLst>
                                            <p:cond delay="0"/>
                                          </p:stCondLst>
                                        </p:cTn>
                                        <p:tgtEl>
                                          <p:spTgt spid="81"/>
                                        </p:tgtEl>
                                        <p:attrNameLst>
                                          <p:attrName>style.visibility</p:attrName>
                                        </p:attrNameLst>
                                      </p:cBhvr>
                                      <p:to>
                                        <p:strVal val="visible"/>
                                      </p:to>
                                    </p:set>
                                    <p:animEffect transition="in" filter="wipe(left)">
                                      <p:cBhvr>
                                        <p:cTn id="153" dur="500"/>
                                        <p:tgtEl>
                                          <p:spTgt spid="81"/>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113"/>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93"/>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94"/>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95"/>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109"/>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13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136"/>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140"/>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144"/>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133"/>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137"/>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141"/>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145"/>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96"/>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97"/>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98"/>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99"/>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152"/>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22" grpId="0" animBg="1"/>
      <p:bldP spid="23" grpId="0" animBg="1"/>
      <p:bldP spid="24" grpId="0" animBg="1"/>
      <p:bldP spid="25" grpId="0" animBg="1"/>
      <p:bldP spid="34" grpId="0" animBg="1"/>
      <p:bldP spid="35" grpId="0" animBg="1"/>
      <p:bldP spid="36" grpId="0" animBg="1"/>
      <p:bldP spid="37" grpId="0" animBg="1"/>
      <p:bldP spid="46" grpId="0" animBg="1"/>
      <p:bldP spid="47" grpId="0" animBg="1"/>
      <p:bldP spid="61" grpId="0" animBg="1"/>
      <p:bldP spid="62" grpId="0" animBg="1"/>
      <p:bldP spid="63" grpId="0" animBg="1"/>
      <p:bldP spid="86" grpId="0" animBg="1"/>
      <p:bldP spid="103" grpId="0" animBg="1"/>
      <p:bldP spid="104" grpId="0" animBg="1"/>
      <p:bldP spid="105" grpId="0" animBg="1"/>
      <p:bldP spid="106" grpId="0" animBg="1"/>
      <p:bldP spid="102" grpId="0" animBg="1"/>
      <p:bldP spid="125" grpId="0" animBg="1"/>
      <p:bldP spid="126" grpId="0" animBg="1"/>
      <p:bldP spid="128" grpId="0" animBg="1"/>
      <p:bldP spid="129" grpId="0" animBg="1"/>
      <p:bldP spid="130" grpId="0" animBg="1"/>
      <p:bldP spid="132" grpId="0" animBg="1"/>
      <p:bldP spid="133" grpId="0" animBg="1"/>
      <p:bldP spid="136" grpId="0" animBg="1"/>
      <p:bldP spid="137" grpId="0" animBg="1"/>
      <p:bldP spid="140" grpId="0" animBg="1"/>
      <p:bldP spid="141" grpId="0" animBg="1"/>
      <p:bldP spid="144" grpId="0" animBg="1"/>
      <p:bldP spid="145" grpId="0" animBg="1"/>
      <p:bldP spid="152" grpId="0" animBg="1"/>
      <p:bldP spid="156" grpId="0" animBg="1"/>
      <p:bldP spid="74" grpId="0" animBg="1"/>
      <p:bldP spid="75" grpId="0" animBg="1"/>
      <p:bldP spid="77" grpId="0" animBg="1"/>
      <p:bldP spid="78" grpId="0" animBg="1"/>
      <p:bldP spid="79" grpId="0" animBg="1"/>
      <p:bldP spid="80" grpId="0" animBg="1"/>
      <p:bldP spid="81" grpId="0" animBg="1"/>
      <p:bldP spid="82" grpId="0" animBg="1"/>
      <p:bldP spid="83" grpId="0" animBg="1"/>
      <p:bldP spid="88"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4" grpId="0" animBg="1"/>
      <p:bldP spid="107" grpId="0" animBg="1"/>
      <p:bldP spid="108" grpId="0" animBg="1"/>
      <p:bldP spid="112" grpId="0" animBg="1"/>
      <p:bldP spid="113" grpId="0" animBg="1"/>
      <p:bldP spid="71" grpId="0" animBg="1"/>
      <p:bldP spid="3" grpId="0" animBg="1"/>
      <p:bldP spid="72" grpId="0" animBg="1"/>
      <p:bldP spid="73" grpId="0" animBg="1"/>
      <p:bldP spid="118" grpId="0" animBg="1"/>
      <p:bldP spid="119" grpId="0" animBg="1"/>
      <p:bldP spid="120" grpId="0" animBg="1"/>
      <p:bldP spid="10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0" y="1600201"/>
                <a:ext cx="8229600" cy="1371599"/>
              </a:xfrm>
            </p:spPr>
            <p:txBody>
              <a:bodyPr>
                <a:normAutofit fontScale="92500" lnSpcReduction="10000"/>
              </a:bodyPr>
              <a:lstStyle/>
              <a:p>
                <a:r>
                  <a:rPr lang="en-US" sz="2400" dirty="0" smtClean="0"/>
                  <a:t>After a packet-</a:t>
                </a:r>
                <a:r>
                  <a:rPr lang="en-US" sz="2400" dirty="0" err="1" smtClean="0"/>
                  <a:t>ack</a:t>
                </a:r>
                <a:r>
                  <a:rPr lang="en-US" sz="2400" dirty="0" smtClean="0"/>
                  <a:t> cycle, R2 nodes should resume before R1</a:t>
                </a:r>
              </a:p>
              <a:p>
                <a:pPr lvl="1">
                  <a:buFont typeface="Arial" panose="020B0604020202020204" pitchFamily="34" charset="0"/>
                  <a:buChar char="•"/>
                </a:pPr>
                <a:r>
                  <a:rPr lang="en-US" sz="2000" dirty="0" smtClean="0"/>
                  <a:t>Adjust IFS (Inter frame spacing) – idle sensing time at the end of a packet</a:t>
                </a:r>
              </a:p>
              <a:p>
                <a:pPr lvl="1">
                  <a:buFont typeface="Arial" panose="020B0604020202020204" pitchFamily="34" charset="0"/>
                  <a:buChar char="•"/>
                </a:pPr>
                <a:r>
                  <a:rPr lang="en-US" sz="2000" dirty="0" smtClean="0"/>
                  <a:t>IFS for R1 and R2 such that </a:t>
                </a:r>
                <a14:m>
                  <m:oMath xmlns:m="http://schemas.openxmlformats.org/officeDocument/2006/math">
                    <m:r>
                      <a:rPr lang="en-US" sz="2000" b="0" i="1" smtClean="0">
                        <a:latin typeface="Cambria Math" panose="02040503050406030204" pitchFamily="18" charset="0"/>
                      </a:rPr>
                      <m:t>𝐼𝐹</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𝑟</m:t>
                        </m:r>
                        <m:r>
                          <a:rPr lang="en-US" sz="2000" b="0" i="1" smtClean="0">
                            <a:latin typeface="Cambria Math" panose="02040503050406030204" pitchFamily="18" charset="0"/>
                          </a:rPr>
                          <m:t>1 </m:t>
                        </m:r>
                      </m:sub>
                    </m:sSub>
                    <m:r>
                      <a:rPr lang="en-US" sz="2000" b="0" i="1" smtClean="0">
                        <a:latin typeface="Cambria Math" panose="02040503050406030204" pitchFamily="18" charset="0"/>
                      </a:rPr>
                      <m:t>&gt;</m:t>
                    </m:r>
                    <m:r>
                      <a:rPr lang="en-US" sz="2000" b="0" i="1" smtClean="0">
                        <a:latin typeface="Cambria Math" panose="02040503050406030204" pitchFamily="18" charset="0"/>
                      </a:rPr>
                      <m:t>𝐼𝐹</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𝑟</m:t>
                        </m:r>
                        <m:r>
                          <a:rPr lang="en-US" sz="2000" b="0" i="1" smtClean="0">
                            <a:latin typeface="Cambria Math" panose="02040503050406030204" pitchFamily="18" charset="0"/>
                          </a:rPr>
                          <m:t>2</m:t>
                        </m:r>
                      </m:sub>
                    </m:sSub>
                  </m:oMath>
                </a14:m>
                <a:endParaRPr lang="en-US" sz="2000" dirty="0" smtClean="0"/>
              </a:p>
              <a:p>
                <a:pPr lvl="1">
                  <a:buFont typeface="Arial" panose="020B0604020202020204" pitchFamily="34" charset="0"/>
                  <a:buChar char="•"/>
                </a:pPr>
                <a:r>
                  <a:rPr lang="en-US" sz="2000" dirty="0"/>
                  <a:t>E</a:t>
                </a:r>
                <a:r>
                  <a:rPr lang="en-US" sz="2000" dirty="0" smtClean="0"/>
                  <a:t>nsures higher priority for R2 nodes for medium access</a:t>
                </a:r>
                <a:endParaRPr lang="en-US" sz="20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0" y="1600201"/>
                <a:ext cx="8229600" cy="1371599"/>
              </a:xfrm>
              <a:blipFill rotWithShape="0">
                <a:blip r:embed="rId4"/>
                <a:stretch>
                  <a:fillRect l="-815" t="-5778" b="-5778"/>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Prioritizing R2 over R1</a:t>
            </a:r>
            <a:endParaRPr lang="en-US" dirty="0"/>
          </a:p>
        </p:txBody>
      </p:sp>
      <p:sp>
        <p:nvSpPr>
          <p:cNvPr id="4" name="Rectangle 3"/>
          <p:cNvSpPr/>
          <p:nvPr/>
        </p:nvSpPr>
        <p:spPr>
          <a:xfrm>
            <a:off x="1219200" y="4554236"/>
            <a:ext cx="1979880" cy="29429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00400" y="4548350"/>
            <a:ext cx="304800" cy="30017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29710" y="5115910"/>
            <a:ext cx="1979880" cy="29429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10910" y="5110024"/>
            <a:ext cx="446690" cy="30017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39360" y="453784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691760" y="453784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36280" y="453784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988680" y="453784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81250" y="5105400"/>
            <a:ext cx="446690" cy="300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21830" y="3831020"/>
            <a:ext cx="1979880" cy="29429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Packet &amp; ACK</a:t>
            </a:r>
            <a:endParaRPr lang="en-US" dirty="0">
              <a:solidFill>
                <a:schemeClr val="bg1"/>
              </a:solidFill>
            </a:endParaRPr>
          </a:p>
        </p:txBody>
      </p:sp>
      <p:sp>
        <p:nvSpPr>
          <p:cNvPr id="3" name="TextBox 2"/>
          <p:cNvSpPr txBox="1"/>
          <p:nvPr/>
        </p:nvSpPr>
        <p:spPr>
          <a:xfrm>
            <a:off x="42040" y="4516820"/>
            <a:ext cx="987771" cy="369332"/>
          </a:xfrm>
          <a:prstGeom prst="rect">
            <a:avLst/>
          </a:prstGeom>
          <a:noFill/>
        </p:spPr>
        <p:txBody>
          <a:bodyPr wrap="none" rtlCol="0">
            <a:spAutoFit/>
          </a:bodyPr>
          <a:lstStyle/>
          <a:p>
            <a:r>
              <a:rPr lang="en-US" dirty="0" smtClean="0"/>
              <a:t>R2 Node</a:t>
            </a:r>
            <a:endParaRPr lang="en-US" dirty="0"/>
          </a:p>
        </p:txBody>
      </p:sp>
      <p:sp>
        <p:nvSpPr>
          <p:cNvPr id="15" name="TextBox 14"/>
          <p:cNvSpPr txBox="1"/>
          <p:nvPr/>
        </p:nvSpPr>
        <p:spPr>
          <a:xfrm>
            <a:off x="79029" y="5051378"/>
            <a:ext cx="987771" cy="369332"/>
          </a:xfrm>
          <a:prstGeom prst="rect">
            <a:avLst/>
          </a:prstGeom>
          <a:noFill/>
        </p:spPr>
        <p:txBody>
          <a:bodyPr wrap="none" rtlCol="0">
            <a:spAutoFit/>
          </a:bodyPr>
          <a:lstStyle/>
          <a:p>
            <a:r>
              <a:rPr lang="en-US" dirty="0" smtClean="0"/>
              <a:t>R1 Node</a:t>
            </a:r>
            <a:endParaRPr lang="en-US" dirty="0"/>
          </a:p>
        </p:txBody>
      </p:sp>
      <p:grpSp>
        <p:nvGrpSpPr>
          <p:cNvPr id="16" name="Group 15"/>
          <p:cNvGrpSpPr/>
          <p:nvPr/>
        </p:nvGrpSpPr>
        <p:grpSpPr>
          <a:xfrm>
            <a:off x="2998080" y="4832130"/>
            <a:ext cx="509750" cy="1949670"/>
            <a:chOff x="2365029" y="4832130"/>
            <a:chExt cx="509750" cy="1949670"/>
          </a:xfrm>
        </p:grpSpPr>
        <p:cxnSp>
          <p:nvCxnSpPr>
            <p:cNvPr id="17" name="Straight Connector 16"/>
            <p:cNvCxnSpPr/>
            <p:nvPr/>
          </p:nvCxnSpPr>
          <p:spPr>
            <a:xfrm>
              <a:off x="2566029" y="4842640"/>
              <a:ext cx="10510" cy="1939160"/>
            </a:xfrm>
            <a:prstGeom prst="line">
              <a:avLst/>
            </a:prstGeom>
            <a:ln w="34925">
              <a:solidFill>
                <a:schemeClr val="accent1">
                  <a:shade val="95000"/>
                  <a:satMod val="10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872149" y="4832130"/>
              <a:ext cx="2630" cy="1132490"/>
            </a:xfrm>
            <a:prstGeom prst="line">
              <a:avLst/>
            </a:prstGeom>
            <a:ln w="34925">
              <a:solidFill>
                <a:schemeClr val="accent1">
                  <a:shade val="95000"/>
                  <a:satMod val="10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576539" y="5791200"/>
              <a:ext cx="29561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2365029" y="5813378"/>
                  <a:ext cx="4558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𝐼𝐹</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𝑟</m:t>
                            </m:r>
                            <m:r>
                              <a:rPr lang="en-US" b="0" i="1" smtClean="0">
                                <a:latin typeface="Cambria Math" panose="02040503050406030204" pitchFamily="18" charset="0"/>
                              </a:rPr>
                              <m:t>2</m:t>
                            </m:r>
                          </m:sub>
                        </m:sSub>
                      </m:oMath>
                    </m:oMathPara>
                  </a14:m>
                  <a:endParaRPr lang="en-US" dirty="0" smtClean="0"/>
                </a:p>
              </p:txBody>
            </p:sp>
          </mc:Choice>
          <mc:Fallback xmlns="">
            <p:sp>
              <p:nvSpPr>
                <p:cNvPr id="31" name="TextBox 30"/>
                <p:cNvSpPr txBox="1">
                  <a:spLocks noRot="1" noChangeAspect="1" noMove="1" noResize="1" noEditPoints="1" noAdjustHandles="1" noChangeArrowheads="1" noChangeShapeType="1" noTextEdit="1"/>
                </p:cNvSpPr>
                <p:nvPr/>
              </p:nvSpPr>
              <p:spPr>
                <a:xfrm>
                  <a:off x="2365029" y="5813378"/>
                  <a:ext cx="455890" cy="369332"/>
                </a:xfrm>
                <a:prstGeom prst="rect">
                  <a:avLst/>
                </a:prstGeom>
                <a:blipFill rotWithShape="0">
                  <a:blip r:embed="rId5"/>
                  <a:stretch>
                    <a:fillRect r="-49333"/>
                  </a:stretch>
                </a:blipFill>
              </p:spPr>
              <p:txBody>
                <a:bodyPr/>
                <a:lstStyle/>
                <a:p>
                  <a:r>
                    <a:rPr lang="en-US">
                      <a:noFill/>
                    </a:rPr>
                    <a:t> </a:t>
                  </a:r>
                </a:p>
              </p:txBody>
            </p:sp>
          </mc:Fallback>
        </mc:AlternateContent>
      </p:grpSp>
      <p:grpSp>
        <p:nvGrpSpPr>
          <p:cNvPr id="18" name="Group 17"/>
          <p:cNvGrpSpPr/>
          <p:nvPr/>
        </p:nvGrpSpPr>
        <p:grpSpPr>
          <a:xfrm>
            <a:off x="3150480" y="5255488"/>
            <a:ext cx="507120" cy="1526312"/>
            <a:chOff x="2517429" y="5255488"/>
            <a:chExt cx="507120" cy="1526312"/>
          </a:xfrm>
        </p:grpSpPr>
        <p:cxnSp>
          <p:nvCxnSpPr>
            <p:cNvPr id="20" name="Straight Connector 19"/>
            <p:cNvCxnSpPr/>
            <p:nvPr/>
          </p:nvCxnSpPr>
          <p:spPr>
            <a:xfrm>
              <a:off x="3024549" y="5255488"/>
              <a:ext cx="0" cy="1526312"/>
            </a:xfrm>
            <a:prstGeom prst="line">
              <a:avLst/>
            </a:prstGeom>
            <a:ln w="34925">
              <a:solidFill>
                <a:schemeClr val="accent1">
                  <a:shade val="95000"/>
                  <a:satMod val="10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602819" y="6726620"/>
              <a:ext cx="42173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2517429" y="6336268"/>
                  <a:ext cx="4558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𝐼𝐹</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𝑟</m:t>
                            </m:r>
                            <m:r>
                              <a:rPr lang="en-US" b="0" i="1" smtClean="0">
                                <a:latin typeface="Cambria Math" panose="02040503050406030204" pitchFamily="18" charset="0"/>
                              </a:rPr>
                              <m:t>1</m:t>
                            </m:r>
                          </m:sub>
                        </m:sSub>
                      </m:oMath>
                    </m:oMathPara>
                  </a14:m>
                  <a:endParaRPr lang="en-US" dirty="0" smtClean="0"/>
                </a:p>
              </p:txBody>
            </p:sp>
          </mc:Choice>
          <mc:Fallback xmlns="">
            <p:sp>
              <p:nvSpPr>
                <p:cNvPr id="32" name="TextBox 31"/>
                <p:cNvSpPr txBox="1">
                  <a:spLocks noRot="1" noChangeAspect="1" noMove="1" noResize="1" noEditPoints="1" noAdjustHandles="1" noChangeArrowheads="1" noChangeShapeType="1" noTextEdit="1"/>
                </p:cNvSpPr>
                <p:nvPr/>
              </p:nvSpPr>
              <p:spPr>
                <a:xfrm>
                  <a:off x="2517429" y="6336268"/>
                  <a:ext cx="455890" cy="369332"/>
                </a:xfrm>
                <a:prstGeom prst="rect">
                  <a:avLst/>
                </a:prstGeom>
                <a:blipFill rotWithShape="0">
                  <a:blip r:embed="rId6"/>
                  <a:stretch>
                    <a:fillRect r="-49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8" name="Rectangle 77"/>
              <p:cNvSpPr/>
              <p:nvPr/>
            </p:nvSpPr>
            <p:spPr>
              <a:xfrm>
                <a:off x="1242651" y="5879068"/>
                <a:ext cx="169937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𝑰𝑭</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𝑺</m:t>
                          </m:r>
                        </m:e>
                        <m:sub>
                          <m:r>
                            <a:rPr lang="en-US" b="1" i="1" smtClean="0">
                              <a:solidFill>
                                <a:srgbClr val="FF0000"/>
                              </a:solidFill>
                              <a:latin typeface="Cambria Math" panose="02040503050406030204" pitchFamily="18" charset="0"/>
                            </a:rPr>
                            <m:t>𝒓</m:t>
                          </m:r>
                          <m:r>
                            <a:rPr lang="en-US" b="1" i="1" smtClean="0">
                              <a:solidFill>
                                <a:srgbClr val="FF0000"/>
                              </a:solidFill>
                              <a:latin typeface="Cambria Math" panose="02040503050406030204" pitchFamily="18" charset="0"/>
                            </a:rPr>
                            <m:t>𝟏</m:t>
                          </m:r>
                        </m:sub>
                      </m:sSub>
                      <m:r>
                        <a:rPr lang="en-US" b="1" i="1" smtClean="0">
                          <a:solidFill>
                            <a:srgbClr val="FF0000"/>
                          </a:solidFill>
                          <a:latin typeface="Cambria Math" panose="02040503050406030204" pitchFamily="18" charset="0"/>
                        </a:rPr>
                        <m:t>&gt;</m:t>
                      </m:r>
                      <m:r>
                        <a:rPr lang="en-US" b="1" i="1">
                          <a:solidFill>
                            <a:srgbClr val="FF0000"/>
                          </a:solidFill>
                          <a:latin typeface="Cambria Math" panose="02040503050406030204" pitchFamily="18" charset="0"/>
                        </a:rPr>
                        <m:t>𝑰𝑭</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𝑺</m:t>
                          </m:r>
                        </m:e>
                        <m:sub>
                          <m:r>
                            <a:rPr lang="en-US" b="1" i="1" smtClean="0">
                              <a:solidFill>
                                <a:srgbClr val="FF0000"/>
                              </a:solidFill>
                              <a:latin typeface="Cambria Math" panose="02040503050406030204" pitchFamily="18" charset="0"/>
                            </a:rPr>
                            <m:t>𝒓</m:t>
                          </m:r>
                          <m:r>
                            <a:rPr lang="en-US" b="1" i="1" smtClean="0">
                              <a:solidFill>
                                <a:srgbClr val="FF0000"/>
                              </a:solidFill>
                              <a:latin typeface="Cambria Math" panose="02040503050406030204" pitchFamily="18" charset="0"/>
                            </a:rPr>
                            <m:t>𝟐</m:t>
                          </m:r>
                        </m:sub>
                      </m:sSub>
                    </m:oMath>
                  </m:oMathPara>
                </a14:m>
                <a:endParaRPr lang="en-US" b="1" dirty="0">
                  <a:solidFill>
                    <a:srgbClr val="FF0000"/>
                  </a:solidFill>
                </a:endParaRPr>
              </a:p>
            </p:txBody>
          </p:sp>
        </mc:Choice>
        <mc:Fallback xmlns="">
          <p:sp>
            <p:nvSpPr>
              <p:cNvPr id="78" name="Rectangle 77"/>
              <p:cNvSpPr>
                <a:spLocks noRot="1" noChangeAspect="1" noMove="1" noResize="1" noEditPoints="1" noAdjustHandles="1" noChangeArrowheads="1" noChangeShapeType="1" noTextEdit="1"/>
              </p:cNvSpPr>
              <p:nvPr/>
            </p:nvSpPr>
            <p:spPr>
              <a:xfrm>
                <a:off x="1242651" y="5879068"/>
                <a:ext cx="1699376" cy="369332"/>
              </a:xfrm>
              <a:prstGeom prst="rect">
                <a:avLst/>
              </a:prstGeom>
              <a:blipFill rotWithShape="0">
                <a:blip r:embed="rId7"/>
                <a:stretch>
                  <a:fillRect/>
                </a:stretch>
              </a:blipFill>
            </p:spPr>
            <p:txBody>
              <a:bodyPr/>
              <a:lstStyle/>
              <a:p>
                <a:r>
                  <a:rPr lang="en-US">
                    <a:noFill/>
                  </a:rPr>
                  <a:t> </a:t>
                </a:r>
              </a:p>
            </p:txBody>
          </p:sp>
        </mc:Fallback>
      </mc:AlternateContent>
      <p:sp>
        <p:nvSpPr>
          <p:cNvPr id="81" name="TextBox 80"/>
          <p:cNvSpPr txBox="1"/>
          <p:nvPr/>
        </p:nvSpPr>
        <p:spPr>
          <a:xfrm>
            <a:off x="638963" y="3200400"/>
            <a:ext cx="3628237" cy="369332"/>
          </a:xfrm>
          <a:prstGeom prst="rect">
            <a:avLst/>
          </a:prstGeom>
          <a:noFill/>
        </p:spPr>
        <p:txBody>
          <a:bodyPr wrap="none" rtlCol="0">
            <a:spAutoFit/>
          </a:bodyPr>
          <a:lstStyle/>
          <a:p>
            <a:r>
              <a:rPr lang="en-US" dirty="0" smtClean="0">
                <a:solidFill>
                  <a:srgbClr val="FF0000"/>
                </a:solidFill>
              </a:rPr>
              <a:t>R2 Nodes have higher access priority</a:t>
            </a:r>
            <a:endParaRPr lang="en-US" dirty="0">
              <a:solidFill>
                <a:srgbClr val="FF0000"/>
              </a:solidFill>
            </a:endParaRPr>
          </a:p>
        </p:txBody>
      </p:sp>
      <p:grpSp>
        <p:nvGrpSpPr>
          <p:cNvPr id="21" name="Group 20"/>
          <p:cNvGrpSpPr/>
          <p:nvPr/>
        </p:nvGrpSpPr>
        <p:grpSpPr>
          <a:xfrm>
            <a:off x="4561490" y="3135868"/>
            <a:ext cx="4661752" cy="3624912"/>
            <a:chOff x="4561490" y="3135868"/>
            <a:chExt cx="4661752" cy="3624912"/>
          </a:xfrm>
        </p:grpSpPr>
        <p:sp>
          <p:nvSpPr>
            <p:cNvPr id="52" name="Rectangle 51"/>
            <p:cNvSpPr/>
            <p:nvPr/>
          </p:nvSpPr>
          <p:spPr>
            <a:xfrm>
              <a:off x="4853349" y="4533216"/>
              <a:ext cx="1979880" cy="29429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834549" y="4527330"/>
              <a:ext cx="304800" cy="30017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863859" y="5094890"/>
              <a:ext cx="1979880" cy="29429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845059" y="5089004"/>
              <a:ext cx="446690" cy="30017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855979" y="3810000"/>
              <a:ext cx="1979880" cy="29429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Packet &amp; ACK</a:t>
              </a:r>
              <a:endParaRPr lang="en-US" dirty="0">
                <a:solidFill>
                  <a:schemeClr val="bg1"/>
                </a:solidFill>
              </a:endParaRPr>
            </a:p>
          </p:txBody>
        </p:sp>
        <p:sp>
          <p:nvSpPr>
            <p:cNvPr id="62" name="TextBox 61"/>
            <p:cNvSpPr txBox="1"/>
            <p:nvPr/>
          </p:nvSpPr>
          <p:spPr>
            <a:xfrm>
              <a:off x="7620000" y="4507468"/>
              <a:ext cx="1454244" cy="369332"/>
            </a:xfrm>
            <a:prstGeom prst="rect">
              <a:avLst/>
            </a:prstGeom>
            <a:noFill/>
          </p:spPr>
          <p:txBody>
            <a:bodyPr wrap="none" rtlCol="0">
              <a:spAutoFit/>
            </a:bodyPr>
            <a:lstStyle/>
            <a:p>
              <a:r>
                <a:rPr lang="en-US" dirty="0" smtClean="0"/>
                <a:t>No R2 Nodes </a:t>
              </a:r>
            </a:p>
          </p:txBody>
        </p:sp>
        <p:sp>
          <p:nvSpPr>
            <p:cNvPr id="63" name="TextBox 62"/>
            <p:cNvSpPr txBox="1"/>
            <p:nvPr/>
          </p:nvSpPr>
          <p:spPr>
            <a:xfrm>
              <a:off x="7859110" y="5030358"/>
              <a:ext cx="987771" cy="369332"/>
            </a:xfrm>
            <a:prstGeom prst="rect">
              <a:avLst/>
            </a:prstGeom>
            <a:noFill/>
          </p:spPr>
          <p:txBody>
            <a:bodyPr wrap="none" rtlCol="0">
              <a:spAutoFit/>
            </a:bodyPr>
            <a:lstStyle/>
            <a:p>
              <a:r>
                <a:rPr lang="en-US" dirty="0" smtClean="0"/>
                <a:t>R1 Node</a:t>
              </a:r>
              <a:endParaRPr lang="en-US" dirty="0"/>
            </a:p>
          </p:txBody>
        </p:sp>
        <p:cxnSp>
          <p:nvCxnSpPr>
            <p:cNvPr id="64" name="Straight Connector 63"/>
            <p:cNvCxnSpPr/>
            <p:nvPr/>
          </p:nvCxnSpPr>
          <p:spPr>
            <a:xfrm>
              <a:off x="6833229" y="4821620"/>
              <a:ext cx="10510" cy="1939160"/>
            </a:xfrm>
            <a:prstGeom prst="line">
              <a:avLst/>
            </a:prstGeom>
            <a:ln w="34925">
              <a:solidFill>
                <a:schemeClr val="accent1">
                  <a:shade val="95000"/>
                  <a:satMod val="10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7139349" y="4811110"/>
              <a:ext cx="2630" cy="1132490"/>
            </a:xfrm>
            <a:prstGeom prst="line">
              <a:avLst/>
            </a:prstGeom>
            <a:ln w="34925">
              <a:solidFill>
                <a:schemeClr val="accent1">
                  <a:shade val="95000"/>
                  <a:satMod val="10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315399" y="5234468"/>
              <a:ext cx="0" cy="1526312"/>
            </a:xfrm>
            <a:prstGeom prst="line">
              <a:avLst/>
            </a:prstGeom>
            <a:ln w="34925">
              <a:solidFill>
                <a:schemeClr val="accent1">
                  <a:shade val="95000"/>
                  <a:satMod val="10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843739" y="5770180"/>
              <a:ext cx="29561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870019" y="6684580"/>
              <a:ext cx="42173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p:cNvSpPr txBox="1"/>
                <p:nvPr/>
              </p:nvSpPr>
              <p:spPr>
                <a:xfrm>
                  <a:off x="6632229" y="5792358"/>
                  <a:ext cx="4558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𝐼𝐹</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𝑟</m:t>
                            </m:r>
                            <m:r>
                              <a:rPr lang="en-US" b="0" i="1" smtClean="0">
                                <a:latin typeface="Cambria Math" panose="02040503050406030204" pitchFamily="18" charset="0"/>
                              </a:rPr>
                              <m:t>2</m:t>
                            </m:r>
                          </m:sub>
                        </m:sSub>
                      </m:oMath>
                    </m:oMathPara>
                  </a14:m>
                  <a:endParaRPr lang="en-US" dirty="0" smtClean="0"/>
                </a:p>
              </p:txBody>
            </p:sp>
          </mc:Choice>
          <mc:Fallback xmlns="">
            <p:sp>
              <p:nvSpPr>
                <p:cNvPr id="69" name="TextBox 68"/>
                <p:cNvSpPr txBox="1">
                  <a:spLocks noRot="1" noChangeAspect="1" noMove="1" noResize="1" noEditPoints="1" noAdjustHandles="1" noChangeArrowheads="1" noChangeShapeType="1" noTextEdit="1"/>
                </p:cNvSpPr>
                <p:nvPr/>
              </p:nvSpPr>
              <p:spPr>
                <a:xfrm>
                  <a:off x="6632229" y="5792358"/>
                  <a:ext cx="455890" cy="369332"/>
                </a:xfrm>
                <a:prstGeom prst="rect">
                  <a:avLst/>
                </a:prstGeom>
                <a:blipFill rotWithShape="0">
                  <a:blip r:embed="rId8"/>
                  <a:stretch>
                    <a:fillRect r="-4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6784629" y="6391448"/>
                  <a:ext cx="4558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𝐼𝐹</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𝑟</m:t>
                            </m:r>
                            <m:r>
                              <a:rPr lang="en-US" b="0" i="1" smtClean="0">
                                <a:latin typeface="Cambria Math" panose="02040503050406030204" pitchFamily="18" charset="0"/>
                              </a:rPr>
                              <m:t>1</m:t>
                            </m:r>
                          </m:sub>
                        </m:sSub>
                      </m:oMath>
                    </m:oMathPara>
                  </a14:m>
                  <a:endParaRPr lang="en-US" dirty="0" smtClean="0"/>
                </a:p>
              </p:txBody>
            </p:sp>
          </mc:Choice>
          <mc:Fallback xmlns="">
            <p:sp>
              <p:nvSpPr>
                <p:cNvPr id="70" name="TextBox 69"/>
                <p:cNvSpPr txBox="1">
                  <a:spLocks noRot="1" noChangeAspect="1" noMove="1" noResize="1" noEditPoints="1" noAdjustHandles="1" noChangeArrowheads="1" noChangeShapeType="1" noTextEdit="1"/>
                </p:cNvSpPr>
                <p:nvPr/>
              </p:nvSpPr>
              <p:spPr>
                <a:xfrm>
                  <a:off x="6784629" y="6391448"/>
                  <a:ext cx="455890" cy="369332"/>
                </a:xfrm>
                <a:prstGeom prst="rect">
                  <a:avLst/>
                </a:prstGeom>
                <a:blipFill rotWithShape="0">
                  <a:blip r:embed="rId9"/>
                  <a:stretch>
                    <a:fillRect r="-49333"/>
                  </a:stretch>
                </a:blipFill>
              </p:spPr>
              <p:txBody>
                <a:bodyPr/>
                <a:lstStyle/>
                <a:p>
                  <a:r>
                    <a:rPr lang="en-US">
                      <a:noFill/>
                    </a:rPr>
                    <a:t> </a:t>
                  </a:r>
                </a:p>
              </p:txBody>
            </p:sp>
          </mc:Fallback>
        </mc:AlternateContent>
        <p:sp>
          <p:nvSpPr>
            <p:cNvPr id="71" name="Rectangle 70"/>
            <p:cNvSpPr/>
            <p:nvPr/>
          </p:nvSpPr>
          <p:spPr>
            <a:xfrm>
              <a:off x="7315399" y="508175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7467799" y="508175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612319" y="508175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7764719" y="508175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p:nvPr/>
          </p:nvCxnSpPr>
          <p:spPr>
            <a:xfrm>
              <a:off x="4561490" y="3200400"/>
              <a:ext cx="44670" cy="3560380"/>
            </a:xfrm>
            <a:prstGeom prst="line">
              <a:avLst/>
            </a:prstGeom>
            <a:ln/>
          </p:spPr>
          <p:style>
            <a:lnRef idx="3">
              <a:schemeClr val="dk1"/>
            </a:lnRef>
            <a:fillRef idx="0">
              <a:schemeClr val="dk1"/>
            </a:fillRef>
            <a:effectRef idx="2">
              <a:schemeClr val="dk1"/>
            </a:effectRef>
            <a:fontRef idx="minor">
              <a:schemeClr val="tx1"/>
            </a:fontRef>
          </p:style>
        </p:cxnSp>
        <p:sp>
          <p:nvSpPr>
            <p:cNvPr id="82" name="TextBox 81"/>
            <p:cNvSpPr txBox="1"/>
            <p:nvPr/>
          </p:nvSpPr>
          <p:spPr>
            <a:xfrm>
              <a:off x="4906163" y="3135868"/>
              <a:ext cx="4317079" cy="369332"/>
            </a:xfrm>
            <a:prstGeom prst="rect">
              <a:avLst/>
            </a:prstGeom>
            <a:noFill/>
          </p:spPr>
          <p:txBody>
            <a:bodyPr wrap="none" rtlCol="0">
              <a:spAutoFit/>
            </a:bodyPr>
            <a:lstStyle/>
            <a:p>
              <a:r>
                <a:rPr lang="en-US" dirty="0" smtClean="0">
                  <a:solidFill>
                    <a:srgbClr val="FF0000"/>
                  </a:solidFill>
                </a:rPr>
                <a:t>R1 Nodes progress when R2 nodes are done</a:t>
              </a:r>
              <a:endParaRPr lang="en-US" dirty="0">
                <a:solidFill>
                  <a:srgbClr val="FF0000"/>
                </a:solidFill>
              </a:endParaRPr>
            </a:p>
          </p:txBody>
        </p:sp>
      </p:grpSp>
      <p:sp>
        <p:nvSpPr>
          <p:cNvPr id="45" name="Rectangle 44"/>
          <p:cNvSpPr/>
          <p:nvPr/>
        </p:nvSpPr>
        <p:spPr>
          <a:xfrm>
            <a:off x="3213341" y="5110024"/>
            <a:ext cx="304800" cy="30017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769573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ipe(left)">
                                      <p:cBhvr>
                                        <p:cTn id="27" dur="500"/>
                                        <p:tgtEl>
                                          <p:spTgt spid="45"/>
                                        </p:tgtEl>
                                      </p:cBhvr>
                                    </p:animEffec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20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grpId="0" nodeType="withEffect">
                                  <p:stCondLst>
                                    <p:cond delay="200"/>
                                  </p:stCondLst>
                                  <p:childTnLst>
                                    <p:set>
                                      <p:cBhvr>
                                        <p:cTn id="50" dur="1" fill="hold">
                                          <p:stCondLst>
                                            <p:cond delay="0"/>
                                          </p:stCondLst>
                                        </p:cTn>
                                        <p:tgtEl>
                                          <p:spTgt spid="12"/>
                                        </p:tgtEl>
                                        <p:attrNameLst>
                                          <p:attrName>style.visibility</p:attrName>
                                        </p:attrNameLst>
                                      </p:cBhvr>
                                      <p:to>
                                        <p:strVal val="visible"/>
                                      </p:to>
                                    </p:set>
                                  </p:childTnLst>
                                </p:cTn>
                              </p:par>
                              <p:par>
                                <p:cTn id="51" presetID="22" presetClass="entr" presetSubtype="8" fill="hold" grpId="0" nodeType="withEffect">
                                  <p:stCondLst>
                                    <p:cond delay="200"/>
                                  </p:stCondLst>
                                  <p:childTnLst>
                                    <p:set>
                                      <p:cBhvr>
                                        <p:cTn id="52" dur="1" fill="hold">
                                          <p:stCondLst>
                                            <p:cond delay="0"/>
                                          </p:stCondLst>
                                        </p:cTn>
                                        <p:tgtEl>
                                          <p:spTgt spid="13"/>
                                        </p:tgtEl>
                                        <p:attrNameLst>
                                          <p:attrName>style.visibility</p:attrName>
                                        </p:attrNameLst>
                                      </p:cBhvr>
                                      <p:to>
                                        <p:strVal val="visible"/>
                                      </p:to>
                                    </p:set>
                                    <p:animEffect transition="in" filter="wipe(left)">
                                      <p:cBhvr>
                                        <p:cTn id="53" dur="6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8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3" grpId="0"/>
      <p:bldP spid="15" grpId="0"/>
      <p:bldP spid="78" grpId="0"/>
      <p:bldP spid="81" grpId="0"/>
      <p:bldP spid="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Multiple </a:t>
            </a:r>
            <a:r>
              <a:rPr lang="en-US" dirty="0"/>
              <a:t>C</a:t>
            </a:r>
            <a:r>
              <a:rPr lang="en-US" dirty="0" smtClean="0"/>
              <a:t>ontention </a:t>
            </a:r>
            <a:r>
              <a:rPr lang="en-US" dirty="0"/>
              <a:t>D</a:t>
            </a:r>
            <a:r>
              <a:rPr lang="en-US" dirty="0" smtClean="0"/>
              <a:t>omains</a:t>
            </a:r>
            <a:endParaRPr lang="en-US" dirty="0"/>
          </a:p>
        </p:txBody>
      </p:sp>
      <p:sp>
        <p:nvSpPr>
          <p:cNvPr id="7" name="Oval 6"/>
          <p:cNvSpPr/>
          <p:nvPr/>
        </p:nvSpPr>
        <p:spPr>
          <a:xfrm>
            <a:off x="2819400" y="2438400"/>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cxnSp>
        <p:nvCxnSpPr>
          <p:cNvPr id="11" name="Straight Connector 10"/>
          <p:cNvCxnSpPr>
            <a:endCxn id="7" idx="7"/>
          </p:cNvCxnSpPr>
          <p:nvPr/>
        </p:nvCxnSpPr>
        <p:spPr>
          <a:xfrm flipH="1">
            <a:off x="3274685" y="1943100"/>
            <a:ext cx="992515" cy="571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8200" y="1943100"/>
            <a:ext cx="1198796" cy="474896"/>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1417580" y="44196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1569980" y="44196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1714500" y="44196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p:cNvSpPr/>
          <p:nvPr/>
        </p:nvSpPr>
        <p:spPr>
          <a:xfrm>
            <a:off x="1866900" y="44196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1428090" y="52578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1580490" y="52578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1725010" y="52578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p:nvPr/>
        </p:nvSpPr>
        <p:spPr>
          <a:xfrm>
            <a:off x="1877410" y="52578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1422830" y="61722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1575230" y="61722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1719750" y="61722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a:off x="1872150" y="61722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2883790" y="4419600"/>
            <a:ext cx="1979880" cy="29429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2896920" y="5265680"/>
            <a:ext cx="1979880" cy="2942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2024550" y="6172200"/>
            <a:ext cx="283912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00" name="Rectangle 99"/>
          <p:cNvSpPr/>
          <p:nvPr/>
        </p:nvSpPr>
        <p:spPr>
          <a:xfrm>
            <a:off x="2263660" y="44301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2416060" y="44301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2560580" y="44301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2712980" y="442486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274170" y="52683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426570" y="52683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2571090" y="52683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p:cNvSpPr/>
          <p:nvPr/>
        </p:nvSpPr>
        <p:spPr>
          <a:xfrm>
            <a:off x="2723490" y="52683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1981200" y="441960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1981200" y="525780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a:off x="1379480" y="4038600"/>
            <a:ext cx="4874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R1</a:t>
            </a:r>
            <a:endParaRPr lang="en-US" dirty="0">
              <a:solidFill>
                <a:schemeClr val="tx1"/>
              </a:solidFill>
            </a:endParaRPr>
          </a:p>
        </p:txBody>
      </p:sp>
      <p:sp>
        <p:nvSpPr>
          <p:cNvPr id="138" name="Rounded Rectangle 137"/>
          <p:cNvSpPr/>
          <p:nvPr/>
        </p:nvSpPr>
        <p:spPr>
          <a:xfrm>
            <a:off x="2255780" y="4038600"/>
            <a:ext cx="4874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R2</a:t>
            </a:r>
            <a:endParaRPr lang="en-US" dirty="0">
              <a:solidFill>
                <a:schemeClr val="tx1"/>
              </a:solidFill>
            </a:endParaRPr>
          </a:p>
        </p:txBody>
      </p:sp>
      <p:sp>
        <p:nvSpPr>
          <p:cNvPr id="139" name="Cloud 138"/>
          <p:cNvSpPr/>
          <p:nvPr/>
        </p:nvSpPr>
        <p:spPr>
          <a:xfrm>
            <a:off x="6314753" y="4191000"/>
            <a:ext cx="2933037" cy="1992868"/>
          </a:xfrm>
          <a:prstGeom prst="cloud">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 3 is needlessly kept idle, waiting on Node 2 which is blocked by node 1</a:t>
            </a:r>
            <a:endParaRPr lang="en-US" dirty="0">
              <a:solidFill>
                <a:schemeClr val="tx1"/>
              </a:solidFill>
            </a:endParaRPr>
          </a:p>
        </p:txBody>
      </p:sp>
      <p:cxnSp>
        <p:nvCxnSpPr>
          <p:cNvPr id="141" name="Straight Arrow Connector 140"/>
          <p:cNvCxnSpPr>
            <a:stCxn id="99" idx="3"/>
          </p:cNvCxnSpPr>
          <p:nvPr/>
        </p:nvCxnSpPr>
        <p:spPr>
          <a:xfrm flipV="1">
            <a:off x="4863670" y="5638800"/>
            <a:ext cx="152662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2286000" y="3200400"/>
            <a:ext cx="4605171" cy="369332"/>
          </a:xfrm>
          <a:prstGeom prst="rect">
            <a:avLst/>
          </a:prstGeom>
          <a:noFill/>
        </p:spPr>
        <p:txBody>
          <a:bodyPr wrap="none" rtlCol="0">
            <a:spAutoFit/>
          </a:bodyPr>
          <a:lstStyle/>
          <a:p>
            <a:r>
              <a:rPr lang="en-US" dirty="0" smtClean="0"/>
              <a:t>Nodes 1 and 3 do not interfere with each other</a:t>
            </a:r>
            <a:endParaRPr lang="en-US" dirty="0"/>
          </a:p>
        </p:txBody>
      </p:sp>
      <p:sp>
        <p:nvSpPr>
          <p:cNvPr id="44" name="Oval 43"/>
          <p:cNvSpPr/>
          <p:nvPr/>
        </p:nvSpPr>
        <p:spPr>
          <a:xfrm>
            <a:off x="4191000" y="1676400"/>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45" name="Oval 44"/>
          <p:cNvSpPr/>
          <p:nvPr/>
        </p:nvSpPr>
        <p:spPr>
          <a:xfrm>
            <a:off x="5791200" y="2220310"/>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C3</a:t>
            </a:r>
            <a:endParaRPr lang="en-US" sz="1400" dirty="0">
              <a:solidFill>
                <a:schemeClr val="tx1"/>
              </a:solidFill>
            </a:endParaRPr>
          </a:p>
        </p:txBody>
      </p:sp>
      <p:sp>
        <p:nvSpPr>
          <p:cNvPr id="46" name="Oval 45"/>
          <p:cNvSpPr/>
          <p:nvPr/>
        </p:nvSpPr>
        <p:spPr>
          <a:xfrm>
            <a:off x="152400" y="4277710"/>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47" name="Oval 46"/>
          <p:cNvSpPr/>
          <p:nvPr/>
        </p:nvSpPr>
        <p:spPr>
          <a:xfrm>
            <a:off x="149117" y="5186855"/>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48" name="Oval 47"/>
          <p:cNvSpPr/>
          <p:nvPr/>
        </p:nvSpPr>
        <p:spPr>
          <a:xfrm>
            <a:off x="149117" y="6100676"/>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C3</a:t>
            </a:r>
            <a:endParaRPr lang="en-US" sz="1400" dirty="0">
              <a:solidFill>
                <a:schemeClr val="tx1"/>
              </a:solidFill>
            </a:endParaRPr>
          </a:p>
        </p:txBody>
      </p:sp>
      <p:sp>
        <p:nvSpPr>
          <p:cNvPr id="41" name="Rectangle 40"/>
          <p:cNvSpPr/>
          <p:nvPr/>
        </p:nvSpPr>
        <p:spPr>
          <a:xfrm>
            <a:off x="1981200" y="61722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540883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200"/>
                                  </p:stCondLst>
                                  <p:childTnLst>
                                    <p:set>
                                      <p:cBhvr>
                                        <p:cTn id="25" dur="1" fill="hold">
                                          <p:stCondLst>
                                            <p:cond delay="0"/>
                                          </p:stCondLst>
                                        </p:cTn>
                                        <p:tgtEl>
                                          <p:spTgt spid="86"/>
                                        </p:tgtEl>
                                        <p:attrNameLst>
                                          <p:attrName>style.visibility</p:attrName>
                                        </p:attrNameLst>
                                      </p:cBhvr>
                                      <p:to>
                                        <p:strVal val="visible"/>
                                      </p:to>
                                    </p:set>
                                  </p:childTnLst>
                                </p:cTn>
                              </p:par>
                              <p:par>
                                <p:cTn id="26" presetID="1" presetClass="entr" presetSubtype="0" fill="hold" grpId="0" nodeType="withEffect">
                                  <p:stCondLst>
                                    <p:cond delay="200"/>
                                  </p:stCondLst>
                                  <p:childTnLst>
                                    <p:set>
                                      <p:cBhvr>
                                        <p:cTn id="27" dur="1" fill="hold">
                                          <p:stCondLst>
                                            <p:cond delay="0"/>
                                          </p:stCondLst>
                                        </p:cTn>
                                        <p:tgtEl>
                                          <p:spTgt spid="90"/>
                                        </p:tgtEl>
                                        <p:attrNameLst>
                                          <p:attrName>style.visibility</p:attrName>
                                        </p:attrNameLst>
                                      </p:cBhvr>
                                      <p:to>
                                        <p:strVal val="visible"/>
                                      </p:to>
                                    </p:set>
                                  </p:childTnLst>
                                </p:cTn>
                              </p:par>
                              <p:par>
                                <p:cTn id="28" presetID="1" presetClass="entr" presetSubtype="0" fill="hold" grpId="0" nodeType="withEffect">
                                  <p:stCondLst>
                                    <p:cond delay="200"/>
                                  </p:stCondLst>
                                  <p:childTnLst>
                                    <p:set>
                                      <p:cBhvr>
                                        <p:cTn id="29" dur="1" fill="hold">
                                          <p:stCondLst>
                                            <p:cond delay="0"/>
                                          </p:stCondLst>
                                        </p:cTn>
                                        <p:tgtEl>
                                          <p:spTgt spid="94"/>
                                        </p:tgtEl>
                                        <p:attrNameLst>
                                          <p:attrName>style.visibility</p:attrName>
                                        </p:attrNameLst>
                                      </p:cBhvr>
                                      <p:to>
                                        <p:strVal val="visible"/>
                                      </p:to>
                                    </p:set>
                                  </p:childTnLst>
                                </p:cTn>
                              </p:par>
                            </p:childTnLst>
                          </p:cTn>
                        </p:par>
                        <p:par>
                          <p:cTn id="30" fill="hold">
                            <p:stCondLst>
                              <p:cond delay="200"/>
                            </p:stCondLst>
                            <p:childTnLst>
                              <p:par>
                                <p:cTn id="31" presetID="1" presetClass="entr" presetSubtype="0" fill="hold" grpId="0" nodeType="afterEffect">
                                  <p:stCondLst>
                                    <p:cond delay="200"/>
                                  </p:stCondLst>
                                  <p:childTnLst>
                                    <p:set>
                                      <p:cBhvr>
                                        <p:cTn id="32" dur="1" fill="hold">
                                          <p:stCondLst>
                                            <p:cond delay="0"/>
                                          </p:stCondLst>
                                        </p:cTn>
                                        <p:tgtEl>
                                          <p:spTgt spid="87"/>
                                        </p:tgtEl>
                                        <p:attrNameLst>
                                          <p:attrName>style.visibility</p:attrName>
                                        </p:attrNameLst>
                                      </p:cBhvr>
                                      <p:to>
                                        <p:strVal val="visible"/>
                                      </p:to>
                                    </p:set>
                                  </p:childTnLst>
                                </p:cTn>
                              </p:par>
                            </p:childTnLst>
                          </p:cTn>
                        </p:par>
                        <p:par>
                          <p:cTn id="33" fill="hold">
                            <p:stCondLst>
                              <p:cond delay="400"/>
                            </p:stCondLst>
                            <p:childTnLst>
                              <p:par>
                                <p:cTn id="34" presetID="1" presetClass="entr" presetSubtype="0" fill="hold" grpId="0" nodeType="afterEffect">
                                  <p:stCondLst>
                                    <p:cond delay="0"/>
                                  </p:stCondLst>
                                  <p:childTnLst>
                                    <p:set>
                                      <p:cBhvr>
                                        <p:cTn id="35" dur="1" fill="hold">
                                          <p:stCondLst>
                                            <p:cond delay="0"/>
                                          </p:stCondLst>
                                        </p:cTn>
                                        <p:tgtEl>
                                          <p:spTgt spid="9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5"/>
                                        </p:tgtEl>
                                        <p:attrNameLst>
                                          <p:attrName>style.visibility</p:attrName>
                                        </p:attrNameLst>
                                      </p:cBhvr>
                                      <p:to>
                                        <p:strVal val="visible"/>
                                      </p:to>
                                    </p:set>
                                  </p:childTnLst>
                                </p:cTn>
                              </p:par>
                            </p:childTnLst>
                          </p:cTn>
                        </p:par>
                        <p:par>
                          <p:cTn id="38" fill="hold">
                            <p:stCondLst>
                              <p:cond delay="400"/>
                            </p:stCondLst>
                            <p:childTnLst>
                              <p:par>
                                <p:cTn id="39" presetID="1" presetClass="entr" presetSubtype="0" fill="hold" grpId="0" nodeType="afterEffect">
                                  <p:stCondLst>
                                    <p:cond delay="200"/>
                                  </p:stCondLst>
                                  <p:childTnLst>
                                    <p:set>
                                      <p:cBhvr>
                                        <p:cTn id="40" dur="1" fill="hold">
                                          <p:stCondLst>
                                            <p:cond delay="0"/>
                                          </p:stCondLst>
                                        </p:cTn>
                                        <p:tgtEl>
                                          <p:spTgt spid="88"/>
                                        </p:tgtEl>
                                        <p:attrNameLst>
                                          <p:attrName>style.visibility</p:attrName>
                                        </p:attrNameLst>
                                      </p:cBhvr>
                                      <p:to>
                                        <p:strVal val="visible"/>
                                      </p:to>
                                    </p:set>
                                  </p:childTnLst>
                                </p:cTn>
                              </p:par>
                            </p:childTnLst>
                          </p:cTn>
                        </p:par>
                        <p:par>
                          <p:cTn id="41" fill="hold">
                            <p:stCondLst>
                              <p:cond delay="600"/>
                            </p:stCondLst>
                            <p:childTnLst>
                              <p:par>
                                <p:cTn id="42" presetID="1" presetClass="entr" presetSubtype="0" fill="hold" grpId="0" nodeType="afterEffect">
                                  <p:stCondLst>
                                    <p:cond delay="0"/>
                                  </p:stCondLst>
                                  <p:childTnLst>
                                    <p:set>
                                      <p:cBhvr>
                                        <p:cTn id="43" dur="1" fill="hold">
                                          <p:stCondLst>
                                            <p:cond delay="0"/>
                                          </p:stCondLst>
                                        </p:cTn>
                                        <p:tgtEl>
                                          <p:spTgt spid="9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96"/>
                                        </p:tgtEl>
                                        <p:attrNameLst>
                                          <p:attrName>style.visibility</p:attrName>
                                        </p:attrNameLst>
                                      </p:cBhvr>
                                      <p:to>
                                        <p:strVal val="visible"/>
                                      </p:to>
                                    </p:set>
                                  </p:childTnLst>
                                </p:cTn>
                              </p:par>
                            </p:childTnLst>
                          </p:cTn>
                        </p:par>
                        <p:par>
                          <p:cTn id="46" fill="hold">
                            <p:stCondLst>
                              <p:cond delay="600"/>
                            </p:stCondLst>
                            <p:childTnLst>
                              <p:par>
                                <p:cTn id="47" presetID="1" presetClass="entr" presetSubtype="0" fill="hold" grpId="0" nodeType="afterEffect">
                                  <p:stCondLst>
                                    <p:cond delay="200"/>
                                  </p:stCondLst>
                                  <p:childTnLst>
                                    <p:set>
                                      <p:cBhvr>
                                        <p:cTn id="48" dur="1" fill="hold">
                                          <p:stCondLst>
                                            <p:cond delay="0"/>
                                          </p:stCondLst>
                                        </p:cTn>
                                        <p:tgtEl>
                                          <p:spTgt spid="131"/>
                                        </p:tgtEl>
                                        <p:attrNameLst>
                                          <p:attrName>style.visibility</p:attrName>
                                        </p:attrNameLst>
                                      </p:cBhvr>
                                      <p:to>
                                        <p:strVal val="visible"/>
                                      </p:to>
                                    </p:set>
                                  </p:childTnLst>
                                </p:cTn>
                              </p:par>
                            </p:childTnLst>
                          </p:cTn>
                        </p:par>
                        <p:par>
                          <p:cTn id="49" fill="hold">
                            <p:stCondLst>
                              <p:cond delay="800"/>
                            </p:stCondLst>
                            <p:childTnLst>
                              <p:par>
                                <p:cTn id="50" presetID="1" presetClass="entr" presetSubtype="0" fill="hold" grpId="0" nodeType="afterEffect">
                                  <p:stCondLst>
                                    <p:cond delay="0"/>
                                  </p:stCondLst>
                                  <p:childTnLst>
                                    <p:set>
                                      <p:cBhvr>
                                        <p:cTn id="51" dur="1" fill="hold">
                                          <p:stCondLst>
                                            <p:cond delay="0"/>
                                          </p:stCondLst>
                                        </p:cTn>
                                        <p:tgtEl>
                                          <p:spTgt spid="13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3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0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04"/>
                                        </p:tgtEl>
                                        <p:attrNameLst>
                                          <p:attrName>style.visibility</p:attrName>
                                        </p:attrNameLst>
                                      </p:cBhvr>
                                      <p:to>
                                        <p:strVal val="visible"/>
                                      </p:to>
                                    </p:set>
                                  </p:childTnLst>
                                </p:cTn>
                              </p:par>
                              <p:par>
                                <p:cTn id="64" presetID="22" presetClass="entr" presetSubtype="8" fill="hold" grpId="0" nodeType="withEffect">
                                  <p:stCondLst>
                                    <p:cond delay="0"/>
                                  </p:stCondLst>
                                  <p:childTnLst>
                                    <p:set>
                                      <p:cBhvr>
                                        <p:cTn id="65" dur="1" fill="hold">
                                          <p:stCondLst>
                                            <p:cond delay="0"/>
                                          </p:stCondLst>
                                        </p:cTn>
                                        <p:tgtEl>
                                          <p:spTgt spid="99"/>
                                        </p:tgtEl>
                                        <p:attrNameLst>
                                          <p:attrName>style.visibility</p:attrName>
                                        </p:attrNameLst>
                                      </p:cBhvr>
                                      <p:to>
                                        <p:strVal val="visible"/>
                                      </p:to>
                                    </p:set>
                                    <p:animEffect transition="in" filter="wipe(left)">
                                      <p:cBhvr>
                                        <p:cTn id="66" dur="2000"/>
                                        <p:tgtEl>
                                          <p:spTgt spid="99"/>
                                        </p:tgtEl>
                                      </p:cBhvr>
                                    </p:animEffect>
                                  </p:childTnLst>
                                </p:cTn>
                              </p:par>
                              <p:par>
                                <p:cTn id="67" presetID="1" presetClass="entr" presetSubtype="0" fill="hold" grpId="0" nodeType="withEffect">
                                  <p:stCondLst>
                                    <p:cond delay="200"/>
                                  </p:stCondLst>
                                  <p:childTnLst>
                                    <p:set>
                                      <p:cBhvr>
                                        <p:cTn id="68" dur="1" fill="hold">
                                          <p:stCondLst>
                                            <p:cond delay="0"/>
                                          </p:stCondLst>
                                        </p:cTn>
                                        <p:tgtEl>
                                          <p:spTgt spid="101"/>
                                        </p:tgtEl>
                                        <p:attrNameLst>
                                          <p:attrName>style.visibility</p:attrName>
                                        </p:attrNameLst>
                                      </p:cBhvr>
                                      <p:to>
                                        <p:strVal val="visible"/>
                                      </p:to>
                                    </p:set>
                                  </p:childTnLst>
                                </p:cTn>
                              </p:par>
                              <p:par>
                                <p:cTn id="69" presetID="1" presetClass="entr" presetSubtype="0" fill="hold" grpId="0" nodeType="withEffect">
                                  <p:stCondLst>
                                    <p:cond delay="200"/>
                                  </p:stCondLst>
                                  <p:childTnLst>
                                    <p:set>
                                      <p:cBhvr>
                                        <p:cTn id="70" dur="1" fill="hold">
                                          <p:stCondLst>
                                            <p:cond delay="0"/>
                                          </p:stCondLst>
                                        </p:cTn>
                                        <p:tgtEl>
                                          <p:spTgt spid="105"/>
                                        </p:tgtEl>
                                        <p:attrNameLst>
                                          <p:attrName>style.visibility</p:attrName>
                                        </p:attrNameLst>
                                      </p:cBhvr>
                                      <p:to>
                                        <p:strVal val="visible"/>
                                      </p:to>
                                    </p:set>
                                  </p:childTnLst>
                                </p:cTn>
                              </p:par>
                              <p:par>
                                <p:cTn id="71" presetID="1" presetClass="entr" presetSubtype="0" fill="hold" grpId="0" nodeType="withEffect">
                                  <p:stCondLst>
                                    <p:cond delay="400"/>
                                  </p:stCondLst>
                                  <p:childTnLst>
                                    <p:set>
                                      <p:cBhvr>
                                        <p:cTn id="72" dur="1" fill="hold">
                                          <p:stCondLst>
                                            <p:cond delay="0"/>
                                          </p:stCondLst>
                                        </p:cTn>
                                        <p:tgtEl>
                                          <p:spTgt spid="102"/>
                                        </p:tgtEl>
                                        <p:attrNameLst>
                                          <p:attrName>style.visibility</p:attrName>
                                        </p:attrNameLst>
                                      </p:cBhvr>
                                      <p:to>
                                        <p:strVal val="visible"/>
                                      </p:to>
                                    </p:set>
                                  </p:childTnLst>
                                </p:cTn>
                              </p:par>
                              <p:par>
                                <p:cTn id="73" presetID="1" presetClass="entr" presetSubtype="0" fill="hold" grpId="0" nodeType="withEffect">
                                  <p:stCondLst>
                                    <p:cond delay="400"/>
                                  </p:stCondLst>
                                  <p:childTnLst>
                                    <p:set>
                                      <p:cBhvr>
                                        <p:cTn id="74" dur="1" fill="hold">
                                          <p:stCondLst>
                                            <p:cond delay="0"/>
                                          </p:stCondLst>
                                        </p:cTn>
                                        <p:tgtEl>
                                          <p:spTgt spid="106"/>
                                        </p:tgtEl>
                                        <p:attrNameLst>
                                          <p:attrName>style.visibility</p:attrName>
                                        </p:attrNameLst>
                                      </p:cBhvr>
                                      <p:to>
                                        <p:strVal val="visible"/>
                                      </p:to>
                                    </p:set>
                                  </p:childTnLst>
                                </p:cTn>
                              </p:par>
                              <p:par>
                                <p:cTn id="75" presetID="1" presetClass="entr" presetSubtype="0" fill="hold" grpId="0" nodeType="withEffect">
                                  <p:stCondLst>
                                    <p:cond delay="600"/>
                                  </p:stCondLst>
                                  <p:childTnLst>
                                    <p:set>
                                      <p:cBhvr>
                                        <p:cTn id="76" dur="1" fill="hold">
                                          <p:stCondLst>
                                            <p:cond delay="0"/>
                                          </p:stCondLst>
                                        </p:cTn>
                                        <p:tgtEl>
                                          <p:spTgt spid="103"/>
                                        </p:tgtEl>
                                        <p:attrNameLst>
                                          <p:attrName>style.visibility</p:attrName>
                                        </p:attrNameLst>
                                      </p:cBhvr>
                                      <p:to>
                                        <p:strVal val="visible"/>
                                      </p:to>
                                    </p:set>
                                  </p:childTnLst>
                                </p:cTn>
                              </p:par>
                              <p:par>
                                <p:cTn id="77" presetID="1" presetClass="entr" presetSubtype="0" fill="hold" grpId="0" nodeType="withEffect">
                                  <p:stCondLst>
                                    <p:cond delay="600"/>
                                  </p:stCondLst>
                                  <p:childTnLst>
                                    <p:set>
                                      <p:cBhvr>
                                        <p:cTn id="78" dur="1" fill="hold">
                                          <p:stCondLst>
                                            <p:cond delay="0"/>
                                          </p:stCondLst>
                                        </p:cTn>
                                        <p:tgtEl>
                                          <p:spTgt spid="107"/>
                                        </p:tgtEl>
                                        <p:attrNameLst>
                                          <p:attrName>style.visibility</p:attrName>
                                        </p:attrNameLst>
                                      </p:cBhvr>
                                      <p:to>
                                        <p:strVal val="visible"/>
                                      </p:to>
                                    </p:set>
                                  </p:childTnLst>
                                </p:cTn>
                              </p:par>
                              <p:par>
                                <p:cTn id="79" presetID="22" presetClass="entr" presetSubtype="8" fill="hold" grpId="0" nodeType="withEffect">
                                  <p:stCondLst>
                                    <p:cond delay="800"/>
                                  </p:stCondLst>
                                  <p:childTnLst>
                                    <p:set>
                                      <p:cBhvr>
                                        <p:cTn id="80" dur="1" fill="hold">
                                          <p:stCondLst>
                                            <p:cond delay="0"/>
                                          </p:stCondLst>
                                        </p:cTn>
                                        <p:tgtEl>
                                          <p:spTgt spid="97"/>
                                        </p:tgtEl>
                                        <p:attrNameLst>
                                          <p:attrName>style.visibility</p:attrName>
                                        </p:attrNameLst>
                                      </p:cBhvr>
                                      <p:to>
                                        <p:strVal val="visible"/>
                                      </p:to>
                                    </p:set>
                                    <p:animEffect transition="in" filter="wipe(left)">
                                      <p:cBhvr>
                                        <p:cTn id="81" dur="500"/>
                                        <p:tgtEl>
                                          <p:spTgt spid="97"/>
                                        </p:tgtEl>
                                      </p:cBhvr>
                                    </p:animEffect>
                                  </p:childTnLst>
                                </p:cTn>
                              </p:par>
                              <p:par>
                                <p:cTn id="82" presetID="22" presetClass="entr" presetSubtype="8" fill="hold" grpId="0" nodeType="withEffect">
                                  <p:stCondLst>
                                    <p:cond delay="800"/>
                                  </p:stCondLst>
                                  <p:childTnLst>
                                    <p:set>
                                      <p:cBhvr>
                                        <p:cTn id="83" dur="1" fill="hold">
                                          <p:stCondLst>
                                            <p:cond delay="0"/>
                                          </p:stCondLst>
                                        </p:cTn>
                                        <p:tgtEl>
                                          <p:spTgt spid="98"/>
                                        </p:tgtEl>
                                        <p:attrNameLst>
                                          <p:attrName>style.visibility</p:attrName>
                                        </p:attrNameLst>
                                      </p:cBhvr>
                                      <p:to>
                                        <p:strVal val="visible"/>
                                      </p:to>
                                    </p:set>
                                    <p:animEffect transition="in" filter="wipe(left)">
                                      <p:cBhvr>
                                        <p:cTn id="84" dur="500"/>
                                        <p:tgtEl>
                                          <p:spTgt spid="98"/>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31" grpId="0" animBg="1"/>
      <p:bldP spid="132" grpId="0" animBg="1"/>
      <p:bldP spid="136" grpId="0" animBg="1"/>
      <p:bldP spid="138" grpId="0" animBg="1"/>
      <p:bldP spid="139" grpId="0" animBg="1"/>
      <p:bldP spid="46" grpId="0" animBg="1"/>
      <p:bldP spid="47" grpId="0" animBg="1"/>
      <p:bldP spid="48" grpId="0" animBg="1"/>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Multiple Contention Domains</a:t>
            </a:r>
            <a:endParaRPr lang="en-US" dirty="0"/>
          </a:p>
        </p:txBody>
      </p:sp>
      <p:cxnSp>
        <p:nvCxnSpPr>
          <p:cNvPr id="11" name="Straight Connector 10"/>
          <p:cNvCxnSpPr/>
          <p:nvPr/>
        </p:nvCxnSpPr>
        <p:spPr>
          <a:xfrm flipH="1">
            <a:off x="3144604" y="2171700"/>
            <a:ext cx="1122596" cy="551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8200" y="2171700"/>
            <a:ext cx="1198796" cy="474896"/>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1417580" y="44196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Rectangle 85"/>
          <p:cNvSpPr/>
          <p:nvPr/>
        </p:nvSpPr>
        <p:spPr>
          <a:xfrm>
            <a:off x="1569980" y="44196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7" name="Rectangle 86"/>
          <p:cNvSpPr/>
          <p:nvPr/>
        </p:nvSpPr>
        <p:spPr>
          <a:xfrm>
            <a:off x="1714500" y="44196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8" name="Rectangle 87"/>
          <p:cNvSpPr/>
          <p:nvPr/>
        </p:nvSpPr>
        <p:spPr>
          <a:xfrm>
            <a:off x="1866900" y="44196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9" name="Rectangle 88"/>
          <p:cNvSpPr/>
          <p:nvPr/>
        </p:nvSpPr>
        <p:spPr>
          <a:xfrm>
            <a:off x="1428090" y="52578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0" name="Rectangle 89"/>
          <p:cNvSpPr/>
          <p:nvPr/>
        </p:nvSpPr>
        <p:spPr>
          <a:xfrm>
            <a:off x="1580490" y="52578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1" name="Rectangle 90"/>
          <p:cNvSpPr/>
          <p:nvPr/>
        </p:nvSpPr>
        <p:spPr>
          <a:xfrm>
            <a:off x="1725010" y="52578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2" name="Rectangle 91"/>
          <p:cNvSpPr/>
          <p:nvPr/>
        </p:nvSpPr>
        <p:spPr>
          <a:xfrm>
            <a:off x="1877410" y="52578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3" name="Rectangle 92"/>
          <p:cNvSpPr/>
          <p:nvPr/>
        </p:nvSpPr>
        <p:spPr>
          <a:xfrm>
            <a:off x="1422830" y="61722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4" name="Rectangle 93"/>
          <p:cNvSpPr/>
          <p:nvPr/>
        </p:nvSpPr>
        <p:spPr>
          <a:xfrm>
            <a:off x="1575230" y="61722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5" name="Rectangle 94"/>
          <p:cNvSpPr/>
          <p:nvPr/>
        </p:nvSpPr>
        <p:spPr>
          <a:xfrm>
            <a:off x="1719750" y="61722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6" name="Rectangle 95"/>
          <p:cNvSpPr/>
          <p:nvPr/>
        </p:nvSpPr>
        <p:spPr>
          <a:xfrm>
            <a:off x="1872150" y="61722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7" name="Rectangle 96"/>
          <p:cNvSpPr/>
          <p:nvPr/>
        </p:nvSpPr>
        <p:spPr>
          <a:xfrm>
            <a:off x="2883790" y="4419600"/>
            <a:ext cx="1979880" cy="29429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8" name="Rectangle 97"/>
          <p:cNvSpPr/>
          <p:nvPr/>
        </p:nvSpPr>
        <p:spPr>
          <a:xfrm>
            <a:off x="2896920" y="5265680"/>
            <a:ext cx="1979880" cy="2942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tangle 98"/>
          <p:cNvSpPr/>
          <p:nvPr/>
        </p:nvSpPr>
        <p:spPr>
          <a:xfrm>
            <a:off x="2024550" y="6172200"/>
            <a:ext cx="1120054"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Rectangle 99"/>
          <p:cNvSpPr/>
          <p:nvPr/>
        </p:nvSpPr>
        <p:spPr>
          <a:xfrm>
            <a:off x="2263660" y="443011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1" name="Rectangle 100"/>
          <p:cNvSpPr/>
          <p:nvPr/>
        </p:nvSpPr>
        <p:spPr>
          <a:xfrm>
            <a:off x="2416060" y="44301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2" name="Rectangle 101"/>
          <p:cNvSpPr/>
          <p:nvPr/>
        </p:nvSpPr>
        <p:spPr>
          <a:xfrm>
            <a:off x="2560580" y="443011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3" name="Rectangle 102"/>
          <p:cNvSpPr/>
          <p:nvPr/>
        </p:nvSpPr>
        <p:spPr>
          <a:xfrm>
            <a:off x="2712980" y="44301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4" name="Rectangle 103"/>
          <p:cNvSpPr/>
          <p:nvPr/>
        </p:nvSpPr>
        <p:spPr>
          <a:xfrm>
            <a:off x="2274170" y="52683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5" name="Rectangle 104"/>
          <p:cNvSpPr/>
          <p:nvPr/>
        </p:nvSpPr>
        <p:spPr>
          <a:xfrm>
            <a:off x="2426570" y="526831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6" name="Rectangle 105"/>
          <p:cNvSpPr/>
          <p:nvPr/>
        </p:nvSpPr>
        <p:spPr>
          <a:xfrm>
            <a:off x="2571090" y="526831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7" name="Rectangle 106"/>
          <p:cNvSpPr/>
          <p:nvPr/>
        </p:nvSpPr>
        <p:spPr>
          <a:xfrm>
            <a:off x="2723490" y="526831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1" name="Rectangle 130"/>
          <p:cNvSpPr/>
          <p:nvPr/>
        </p:nvSpPr>
        <p:spPr>
          <a:xfrm>
            <a:off x="1981200" y="441960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2" name="Rectangle 131"/>
          <p:cNvSpPr/>
          <p:nvPr/>
        </p:nvSpPr>
        <p:spPr>
          <a:xfrm>
            <a:off x="1981200" y="525780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6" name="Rounded Rectangle 135"/>
          <p:cNvSpPr/>
          <p:nvPr/>
        </p:nvSpPr>
        <p:spPr>
          <a:xfrm>
            <a:off x="1379480" y="4038600"/>
            <a:ext cx="4874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R1</a:t>
            </a:r>
            <a:endParaRPr lang="en-US" dirty="0">
              <a:solidFill>
                <a:prstClr val="black"/>
              </a:solidFill>
            </a:endParaRPr>
          </a:p>
        </p:txBody>
      </p:sp>
      <p:sp>
        <p:nvSpPr>
          <p:cNvPr id="138" name="Rounded Rectangle 137"/>
          <p:cNvSpPr/>
          <p:nvPr/>
        </p:nvSpPr>
        <p:spPr>
          <a:xfrm>
            <a:off x="2255780" y="4038600"/>
            <a:ext cx="48742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R2</a:t>
            </a:r>
            <a:endParaRPr lang="en-US" dirty="0">
              <a:solidFill>
                <a:prstClr val="black"/>
              </a:solidFill>
            </a:endParaRPr>
          </a:p>
        </p:txBody>
      </p:sp>
      <p:sp>
        <p:nvSpPr>
          <p:cNvPr id="38" name="Rectangle 37"/>
          <p:cNvSpPr/>
          <p:nvPr/>
        </p:nvSpPr>
        <p:spPr>
          <a:xfrm>
            <a:off x="3124200" y="61722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Rectangle 38"/>
          <p:cNvSpPr/>
          <p:nvPr/>
        </p:nvSpPr>
        <p:spPr>
          <a:xfrm>
            <a:off x="3276600" y="61722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Rectangle 41"/>
          <p:cNvSpPr/>
          <p:nvPr/>
        </p:nvSpPr>
        <p:spPr>
          <a:xfrm>
            <a:off x="3581400" y="616169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 name="Rectangle 42"/>
          <p:cNvSpPr/>
          <p:nvPr/>
        </p:nvSpPr>
        <p:spPr>
          <a:xfrm>
            <a:off x="3733800" y="6161690"/>
            <a:ext cx="1524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Rectangle 43"/>
          <p:cNvSpPr/>
          <p:nvPr/>
        </p:nvSpPr>
        <p:spPr>
          <a:xfrm>
            <a:off x="3900660" y="6161690"/>
            <a:ext cx="955120" cy="29429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 name="Cloud 44"/>
          <p:cNvSpPr/>
          <p:nvPr/>
        </p:nvSpPr>
        <p:spPr>
          <a:xfrm>
            <a:off x="5715000" y="3810000"/>
            <a:ext cx="3276600" cy="1524000"/>
          </a:xfrm>
          <a:prstGeom prst="cloud">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 the absence of busy tones, Node 3 resumes count down</a:t>
            </a:r>
            <a:endParaRPr lang="en-US" dirty="0">
              <a:solidFill>
                <a:schemeClr val="tx1"/>
              </a:solidFill>
            </a:endParaRPr>
          </a:p>
        </p:txBody>
      </p:sp>
      <p:cxnSp>
        <p:nvCxnSpPr>
          <p:cNvPr id="46" name="Straight Arrow Connector 45"/>
          <p:cNvCxnSpPr/>
          <p:nvPr/>
        </p:nvCxnSpPr>
        <p:spPr>
          <a:xfrm flipV="1">
            <a:off x="3352800" y="4995881"/>
            <a:ext cx="2494196" cy="1100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Cloud 48"/>
          <p:cNvSpPr/>
          <p:nvPr/>
        </p:nvSpPr>
        <p:spPr>
          <a:xfrm>
            <a:off x="5861456" y="5791200"/>
            <a:ext cx="2977744" cy="914400"/>
          </a:xfrm>
          <a:prstGeom prst="cloud">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Nodes 1 and 3 transmit in parallel</a:t>
            </a:r>
            <a:endParaRPr lang="en-US" dirty="0">
              <a:solidFill>
                <a:schemeClr val="tx1"/>
              </a:solidFill>
            </a:endParaRPr>
          </a:p>
        </p:txBody>
      </p:sp>
      <p:sp>
        <p:nvSpPr>
          <p:cNvPr id="52" name="Cloud 51"/>
          <p:cNvSpPr/>
          <p:nvPr/>
        </p:nvSpPr>
        <p:spPr>
          <a:xfrm>
            <a:off x="3276600" y="2798996"/>
            <a:ext cx="2961290" cy="1338613"/>
          </a:xfrm>
          <a:prstGeom prst="cloud">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Transmit busy tones in alternate slots during R2 contention</a:t>
            </a:r>
            <a:endParaRPr lang="en-US" dirty="0">
              <a:solidFill>
                <a:schemeClr val="tx1"/>
              </a:solidFill>
            </a:endParaRPr>
          </a:p>
        </p:txBody>
      </p:sp>
      <p:cxnSp>
        <p:nvCxnSpPr>
          <p:cNvPr id="53" name="Straight Arrow Connector 52"/>
          <p:cNvCxnSpPr/>
          <p:nvPr/>
        </p:nvCxnSpPr>
        <p:spPr>
          <a:xfrm flipV="1">
            <a:off x="2590800" y="3962400"/>
            <a:ext cx="9525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2691962" y="4025934"/>
            <a:ext cx="952500" cy="1206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819400" y="2438400"/>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51" name="Oval 50"/>
          <p:cNvSpPr/>
          <p:nvPr/>
        </p:nvSpPr>
        <p:spPr>
          <a:xfrm>
            <a:off x="4191000" y="1839310"/>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54" name="Oval 53"/>
          <p:cNvSpPr/>
          <p:nvPr/>
        </p:nvSpPr>
        <p:spPr>
          <a:xfrm>
            <a:off x="5791200" y="2372710"/>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C3</a:t>
            </a:r>
            <a:endParaRPr lang="en-US" sz="1400" dirty="0">
              <a:solidFill>
                <a:schemeClr val="tx1"/>
              </a:solidFill>
            </a:endParaRPr>
          </a:p>
        </p:txBody>
      </p:sp>
      <p:sp>
        <p:nvSpPr>
          <p:cNvPr id="56" name="Oval 55"/>
          <p:cNvSpPr/>
          <p:nvPr/>
        </p:nvSpPr>
        <p:spPr>
          <a:xfrm>
            <a:off x="152400" y="4277710"/>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57" name="Oval 56"/>
          <p:cNvSpPr/>
          <p:nvPr/>
        </p:nvSpPr>
        <p:spPr>
          <a:xfrm>
            <a:off x="149117" y="5186855"/>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58" name="Oval 57"/>
          <p:cNvSpPr/>
          <p:nvPr/>
        </p:nvSpPr>
        <p:spPr>
          <a:xfrm>
            <a:off x="149117" y="6100676"/>
            <a:ext cx="533400" cy="52289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C3</a:t>
            </a:r>
            <a:endParaRPr lang="en-US" sz="1400" dirty="0">
              <a:solidFill>
                <a:schemeClr val="tx1"/>
              </a:solidFill>
            </a:endParaRPr>
          </a:p>
        </p:txBody>
      </p:sp>
    </p:spTree>
    <p:custDataLst>
      <p:tags r:id="rId1"/>
    </p:custDataLst>
    <p:extLst>
      <p:ext uri="{BB962C8B-B14F-4D97-AF65-F5344CB8AC3E}">
        <p14:creationId xmlns:p14="http://schemas.microsoft.com/office/powerpoint/2010/main" val="3688579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86"/>
                                        </p:tgtEl>
                                        <p:attrNameLst>
                                          <p:attrName>style.visibility</p:attrName>
                                        </p:attrNameLst>
                                      </p:cBhvr>
                                      <p:to>
                                        <p:strVal val="visible"/>
                                      </p:to>
                                    </p:set>
                                  </p:childTnLst>
                                </p:cTn>
                              </p:par>
                              <p:par>
                                <p:cTn id="24" presetID="1" presetClass="entr" presetSubtype="0" fill="hold" grpId="0" nodeType="withEffect">
                                  <p:stCondLst>
                                    <p:cond delay="200"/>
                                  </p:stCondLst>
                                  <p:childTnLst>
                                    <p:set>
                                      <p:cBhvr>
                                        <p:cTn id="25" dur="1" fill="hold">
                                          <p:stCondLst>
                                            <p:cond delay="0"/>
                                          </p:stCondLst>
                                        </p:cTn>
                                        <p:tgtEl>
                                          <p:spTgt spid="90"/>
                                        </p:tgtEl>
                                        <p:attrNameLst>
                                          <p:attrName>style.visibility</p:attrName>
                                        </p:attrNameLst>
                                      </p:cBhvr>
                                      <p:to>
                                        <p:strVal val="visible"/>
                                      </p:to>
                                    </p:set>
                                  </p:childTnLst>
                                </p:cTn>
                              </p:par>
                            </p:childTnLst>
                          </p:cTn>
                        </p:par>
                        <p:par>
                          <p:cTn id="26" fill="hold">
                            <p:stCondLst>
                              <p:cond delay="200"/>
                            </p:stCondLst>
                            <p:childTnLst>
                              <p:par>
                                <p:cTn id="27" presetID="1" presetClass="entr" presetSubtype="0" fill="hold" grpId="0" nodeType="afterEffect">
                                  <p:stCondLst>
                                    <p:cond delay="20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grpId="0" nodeType="withEffect">
                                  <p:stCondLst>
                                    <p:cond delay="200"/>
                                  </p:stCondLst>
                                  <p:childTnLst>
                                    <p:set>
                                      <p:cBhvr>
                                        <p:cTn id="30" dur="1" fill="hold">
                                          <p:stCondLst>
                                            <p:cond delay="0"/>
                                          </p:stCondLst>
                                        </p:cTn>
                                        <p:tgtEl>
                                          <p:spTgt spid="91"/>
                                        </p:tgtEl>
                                        <p:attrNameLst>
                                          <p:attrName>style.visibility</p:attrName>
                                        </p:attrNameLst>
                                      </p:cBhvr>
                                      <p:to>
                                        <p:strVal val="visible"/>
                                      </p:to>
                                    </p:set>
                                  </p:childTnLst>
                                </p:cTn>
                              </p:par>
                            </p:childTnLst>
                          </p:cTn>
                        </p:par>
                        <p:par>
                          <p:cTn id="31" fill="hold">
                            <p:stCondLst>
                              <p:cond delay="400"/>
                            </p:stCondLst>
                            <p:childTnLst>
                              <p:par>
                                <p:cTn id="32" presetID="1" presetClass="entr" presetSubtype="0" fill="hold" grpId="0" nodeType="afterEffect">
                                  <p:stCondLst>
                                    <p:cond delay="0"/>
                                  </p:stCondLst>
                                  <p:childTnLst>
                                    <p:set>
                                      <p:cBhvr>
                                        <p:cTn id="33" dur="1" fill="hold">
                                          <p:stCondLst>
                                            <p:cond delay="0"/>
                                          </p:stCondLst>
                                        </p:cTn>
                                        <p:tgtEl>
                                          <p:spTgt spid="88"/>
                                        </p:tgtEl>
                                        <p:attrNameLst>
                                          <p:attrName>style.visibility</p:attrName>
                                        </p:attrNameLst>
                                      </p:cBhvr>
                                      <p:to>
                                        <p:strVal val="visible"/>
                                      </p:to>
                                    </p:set>
                                  </p:childTnLst>
                                </p:cTn>
                              </p:par>
                            </p:childTnLst>
                          </p:cTn>
                        </p:par>
                        <p:par>
                          <p:cTn id="34" fill="hold">
                            <p:stCondLst>
                              <p:cond delay="400"/>
                            </p:stCondLst>
                            <p:childTnLst>
                              <p:par>
                                <p:cTn id="35" presetID="1" presetClass="entr" presetSubtype="0" fill="hold" grpId="0" nodeType="after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childTnLst>
                          </p:cTn>
                        </p:par>
                        <p:par>
                          <p:cTn id="37" fill="hold">
                            <p:stCondLst>
                              <p:cond delay="400"/>
                            </p:stCondLst>
                            <p:childTnLst>
                              <p:par>
                                <p:cTn id="38" presetID="1" presetClass="entr" presetSubtype="0" fill="hold" grpId="0" nodeType="afterEffect">
                                  <p:stCondLst>
                                    <p:cond delay="200"/>
                                  </p:stCondLst>
                                  <p:childTnLst>
                                    <p:set>
                                      <p:cBhvr>
                                        <p:cTn id="39" dur="1" fill="hold">
                                          <p:stCondLst>
                                            <p:cond delay="0"/>
                                          </p:stCondLst>
                                        </p:cTn>
                                        <p:tgtEl>
                                          <p:spTgt spid="131"/>
                                        </p:tgtEl>
                                        <p:attrNameLst>
                                          <p:attrName>style.visibility</p:attrName>
                                        </p:attrNameLst>
                                      </p:cBhvr>
                                      <p:to>
                                        <p:strVal val="visible"/>
                                      </p:to>
                                    </p:set>
                                  </p:childTnLst>
                                </p:cTn>
                              </p:par>
                              <p:par>
                                <p:cTn id="40" presetID="1" presetClass="entr" presetSubtype="0" fill="hold" grpId="0" nodeType="withEffect">
                                  <p:stCondLst>
                                    <p:cond delay="200"/>
                                  </p:stCondLst>
                                  <p:childTnLst>
                                    <p:set>
                                      <p:cBhvr>
                                        <p:cTn id="41" dur="1" fill="hold">
                                          <p:stCondLst>
                                            <p:cond delay="0"/>
                                          </p:stCondLst>
                                        </p:cTn>
                                        <p:tgtEl>
                                          <p:spTgt spid="1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3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00"/>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04"/>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200"/>
                                  </p:stCondLst>
                                  <p:childTnLst>
                                    <p:set>
                                      <p:cBhvr>
                                        <p:cTn id="54" dur="1" fill="hold">
                                          <p:stCondLst>
                                            <p:cond delay="0"/>
                                          </p:stCondLst>
                                        </p:cTn>
                                        <p:tgtEl>
                                          <p:spTgt spid="101"/>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0"/>
                                  </p:stCondLst>
                                  <p:childTnLst>
                                    <p:set>
                                      <p:cBhvr>
                                        <p:cTn id="57" dur="1" fill="hold">
                                          <p:stCondLst>
                                            <p:cond delay="0"/>
                                          </p:stCondLst>
                                        </p:cTn>
                                        <p:tgtEl>
                                          <p:spTgt spid="105"/>
                                        </p:tgtEl>
                                        <p:attrNameLst>
                                          <p:attrName>style.visibility</p:attrName>
                                        </p:attrNameLst>
                                      </p:cBhvr>
                                      <p:to>
                                        <p:strVal val="visible"/>
                                      </p:to>
                                    </p:set>
                                  </p:childTnLst>
                                </p:cTn>
                              </p:par>
                            </p:childTnLst>
                          </p:cTn>
                        </p:par>
                        <p:par>
                          <p:cTn id="58" fill="hold">
                            <p:stCondLst>
                              <p:cond delay="200"/>
                            </p:stCondLst>
                            <p:childTnLst>
                              <p:par>
                                <p:cTn id="59" presetID="1" presetClass="entr" presetSubtype="0" fill="hold" grpId="0" nodeType="afterEffect">
                                  <p:stCondLst>
                                    <p:cond delay="200"/>
                                  </p:stCondLst>
                                  <p:childTnLst>
                                    <p:set>
                                      <p:cBhvr>
                                        <p:cTn id="60" dur="1" fill="hold">
                                          <p:stCondLst>
                                            <p:cond delay="0"/>
                                          </p:stCondLst>
                                        </p:cTn>
                                        <p:tgtEl>
                                          <p:spTgt spid="106"/>
                                        </p:tgtEl>
                                        <p:attrNameLst>
                                          <p:attrName>style.visibility</p:attrName>
                                        </p:attrNameLst>
                                      </p:cBhvr>
                                      <p:to>
                                        <p:strVal val="visible"/>
                                      </p:to>
                                    </p:set>
                                  </p:childTnLst>
                                </p:cTn>
                              </p:par>
                            </p:childTnLst>
                          </p:cTn>
                        </p:par>
                        <p:par>
                          <p:cTn id="61" fill="hold">
                            <p:stCondLst>
                              <p:cond delay="400"/>
                            </p:stCondLst>
                            <p:childTnLst>
                              <p:par>
                                <p:cTn id="62" presetID="1" presetClass="entr" presetSubtype="0" fill="hold" grpId="0" nodeType="afterEffect">
                                  <p:stCondLst>
                                    <p:cond delay="0"/>
                                  </p:stCondLst>
                                  <p:childTnLst>
                                    <p:set>
                                      <p:cBhvr>
                                        <p:cTn id="63" dur="1" fill="hold">
                                          <p:stCondLst>
                                            <p:cond delay="0"/>
                                          </p:stCondLst>
                                        </p:cTn>
                                        <p:tgtEl>
                                          <p:spTgt spid="102"/>
                                        </p:tgtEl>
                                        <p:attrNameLst>
                                          <p:attrName>style.visibility</p:attrName>
                                        </p:attrNameLst>
                                      </p:cBhvr>
                                      <p:to>
                                        <p:strVal val="visible"/>
                                      </p:to>
                                    </p:set>
                                  </p:childTnLst>
                                </p:cTn>
                              </p:par>
                            </p:childTnLst>
                          </p:cTn>
                        </p:par>
                        <p:par>
                          <p:cTn id="64" fill="hold">
                            <p:stCondLst>
                              <p:cond delay="400"/>
                            </p:stCondLst>
                            <p:childTnLst>
                              <p:par>
                                <p:cTn id="65" presetID="1" presetClass="entr" presetSubtype="0" fill="hold" grpId="0" nodeType="afterEffect">
                                  <p:stCondLst>
                                    <p:cond delay="200"/>
                                  </p:stCondLst>
                                  <p:childTnLst>
                                    <p:set>
                                      <p:cBhvr>
                                        <p:cTn id="66" dur="1" fill="hold">
                                          <p:stCondLst>
                                            <p:cond delay="0"/>
                                          </p:stCondLst>
                                        </p:cTn>
                                        <p:tgtEl>
                                          <p:spTgt spid="103"/>
                                        </p:tgtEl>
                                        <p:attrNameLst>
                                          <p:attrName>style.visibility</p:attrName>
                                        </p:attrNameLst>
                                      </p:cBhvr>
                                      <p:to>
                                        <p:strVal val="visible"/>
                                      </p:to>
                                    </p:set>
                                  </p:childTnLst>
                                </p:cTn>
                              </p:par>
                              <p:par>
                                <p:cTn id="67" presetID="1" presetClass="entr" presetSubtype="0" fill="hold" grpId="0" nodeType="withEffect">
                                  <p:stCondLst>
                                    <p:cond delay="200"/>
                                  </p:stCondLst>
                                  <p:childTnLst>
                                    <p:set>
                                      <p:cBhvr>
                                        <p:cTn id="68" dur="1" fill="hold">
                                          <p:stCondLst>
                                            <p:cond delay="0"/>
                                          </p:stCondLst>
                                        </p:cTn>
                                        <p:tgtEl>
                                          <p:spTgt spid="10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97"/>
                                        </p:tgtEl>
                                        <p:attrNameLst>
                                          <p:attrName>style.visibility</p:attrName>
                                        </p:attrNameLst>
                                      </p:cBhvr>
                                      <p:to>
                                        <p:strVal val="visible"/>
                                      </p:to>
                                    </p:set>
                                    <p:animEffect transition="in" filter="wipe(left)">
                                      <p:cBhvr>
                                        <p:cTn id="81" dur="500"/>
                                        <p:tgtEl>
                                          <p:spTgt spid="97"/>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98"/>
                                        </p:tgtEl>
                                        <p:attrNameLst>
                                          <p:attrName>style.visibility</p:attrName>
                                        </p:attrNameLst>
                                      </p:cBhvr>
                                      <p:to>
                                        <p:strVal val="visible"/>
                                      </p:to>
                                    </p:set>
                                    <p:animEffect transition="in" filter="wipe(left)">
                                      <p:cBhvr>
                                        <p:cTn id="84" dur="500"/>
                                        <p:tgtEl>
                                          <p:spTgt spid="98"/>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93"/>
                                        </p:tgtEl>
                                        <p:attrNameLst>
                                          <p:attrName>style.visibility</p:attrName>
                                        </p:attrNameLst>
                                      </p:cBhvr>
                                      <p:to>
                                        <p:strVal val="visible"/>
                                      </p:to>
                                    </p:set>
                                  </p:childTnLst>
                                </p:cTn>
                              </p:par>
                            </p:childTnLst>
                          </p:cTn>
                        </p:par>
                        <p:par>
                          <p:cTn id="89" fill="hold">
                            <p:stCondLst>
                              <p:cond delay="0"/>
                            </p:stCondLst>
                            <p:childTnLst>
                              <p:par>
                                <p:cTn id="90" presetID="1" presetClass="entr" presetSubtype="0" fill="hold" grpId="0" nodeType="afterEffect">
                                  <p:stCondLst>
                                    <p:cond delay="200"/>
                                  </p:stCondLst>
                                  <p:childTnLst>
                                    <p:set>
                                      <p:cBhvr>
                                        <p:cTn id="91" dur="1" fill="hold">
                                          <p:stCondLst>
                                            <p:cond delay="0"/>
                                          </p:stCondLst>
                                        </p:cTn>
                                        <p:tgtEl>
                                          <p:spTgt spid="94"/>
                                        </p:tgtEl>
                                        <p:attrNameLst>
                                          <p:attrName>style.visibility</p:attrName>
                                        </p:attrNameLst>
                                      </p:cBhvr>
                                      <p:to>
                                        <p:strVal val="visible"/>
                                      </p:to>
                                    </p:set>
                                  </p:childTnLst>
                                </p:cTn>
                              </p:par>
                            </p:childTnLst>
                          </p:cTn>
                        </p:par>
                        <p:par>
                          <p:cTn id="92" fill="hold">
                            <p:stCondLst>
                              <p:cond delay="200"/>
                            </p:stCondLst>
                            <p:childTnLst>
                              <p:par>
                                <p:cTn id="93" presetID="1" presetClass="entr" presetSubtype="0" fill="hold" grpId="0" nodeType="afterEffect">
                                  <p:stCondLst>
                                    <p:cond delay="200"/>
                                  </p:stCondLst>
                                  <p:childTnLst>
                                    <p:set>
                                      <p:cBhvr>
                                        <p:cTn id="94" dur="1" fill="hold">
                                          <p:stCondLst>
                                            <p:cond delay="0"/>
                                          </p:stCondLst>
                                        </p:cTn>
                                        <p:tgtEl>
                                          <p:spTgt spid="95"/>
                                        </p:tgtEl>
                                        <p:attrNameLst>
                                          <p:attrName>style.visibility</p:attrName>
                                        </p:attrNameLst>
                                      </p:cBhvr>
                                      <p:to>
                                        <p:strVal val="visible"/>
                                      </p:to>
                                    </p:set>
                                  </p:childTnLst>
                                </p:cTn>
                              </p:par>
                            </p:childTnLst>
                          </p:cTn>
                        </p:par>
                        <p:par>
                          <p:cTn id="95" fill="hold">
                            <p:stCondLst>
                              <p:cond delay="400"/>
                            </p:stCondLst>
                            <p:childTnLst>
                              <p:par>
                                <p:cTn id="96" presetID="1" presetClass="entr" presetSubtype="0" fill="hold" grpId="0" nodeType="afterEffect">
                                  <p:stCondLst>
                                    <p:cond delay="200"/>
                                  </p:stCondLst>
                                  <p:childTnLst>
                                    <p:set>
                                      <p:cBhvr>
                                        <p:cTn id="97" dur="1" fill="hold">
                                          <p:stCondLst>
                                            <p:cond delay="0"/>
                                          </p:stCondLst>
                                        </p:cTn>
                                        <p:tgtEl>
                                          <p:spTgt spid="9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99"/>
                                        </p:tgtEl>
                                        <p:attrNameLst>
                                          <p:attrName>style.visibility</p:attrName>
                                        </p:attrNameLst>
                                      </p:cBhvr>
                                      <p:to>
                                        <p:strVal val="visible"/>
                                      </p:to>
                                    </p:set>
                                    <p:animEffect transition="in" filter="wipe(left)">
                                      <p:cBhvr>
                                        <p:cTn id="102" dur="500"/>
                                        <p:tgtEl>
                                          <p:spTgt spid="99"/>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8"/>
                                        </p:tgtEl>
                                        <p:attrNameLst>
                                          <p:attrName>style.visibility</p:attrName>
                                        </p:attrNameLst>
                                      </p:cBhvr>
                                      <p:to>
                                        <p:strVal val="visible"/>
                                      </p:to>
                                    </p:set>
                                  </p:childTnLst>
                                </p:cTn>
                              </p:par>
                            </p:childTnLst>
                          </p:cTn>
                        </p:par>
                        <p:par>
                          <p:cTn id="113" fill="hold">
                            <p:stCondLst>
                              <p:cond delay="0"/>
                            </p:stCondLst>
                            <p:childTnLst>
                              <p:par>
                                <p:cTn id="114" presetID="1" presetClass="entr" presetSubtype="0" fill="hold" grpId="0" nodeType="afterEffect">
                                  <p:stCondLst>
                                    <p:cond delay="200"/>
                                  </p:stCondLst>
                                  <p:childTnLst>
                                    <p:set>
                                      <p:cBhvr>
                                        <p:cTn id="115" dur="1" fill="hold">
                                          <p:stCondLst>
                                            <p:cond delay="0"/>
                                          </p:stCondLst>
                                        </p:cTn>
                                        <p:tgtEl>
                                          <p:spTgt spid="39"/>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42"/>
                                        </p:tgtEl>
                                        <p:attrNameLst>
                                          <p:attrName>style.visibility</p:attrName>
                                        </p:attrNameLst>
                                      </p:cBhvr>
                                      <p:to>
                                        <p:strVal val="visible"/>
                                      </p:to>
                                    </p:set>
                                  </p:childTnLst>
                                </p:cTn>
                              </p:par>
                            </p:childTnLst>
                          </p:cTn>
                        </p:par>
                        <p:par>
                          <p:cTn id="120" fill="hold">
                            <p:stCondLst>
                              <p:cond delay="0"/>
                            </p:stCondLst>
                            <p:childTnLst>
                              <p:par>
                                <p:cTn id="121" presetID="1" presetClass="entr" presetSubtype="0" fill="hold" grpId="0" nodeType="afterEffect">
                                  <p:stCondLst>
                                    <p:cond delay="200"/>
                                  </p:stCondLst>
                                  <p:childTnLst>
                                    <p:set>
                                      <p:cBhvr>
                                        <p:cTn id="122" dur="1" fill="hold">
                                          <p:stCondLst>
                                            <p:cond delay="0"/>
                                          </p:stCondLst>
                                        </p:cTn>
                                        <p:tgtEl>
                                          <p:spTgt spid="4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wipe(left)">
                                      <p:cBhvr>
                                        <p:cTn id="127" dur="500"/>
                                        <p:tgtEl>
                                          <p:spTgt spid="44"/>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31" grpId="0" animBg="1"/>
      <p:bldP spid="132" grpId="0" animBg="1"/>
      <p:bldP spid="136" grpId="0" animBg="1"/>
      <p:bldP spid="138" grpId="0" animBg="1"/>
      <p:bldP spid="38" grpId="0" animBg="1"/>
      <p:bldP spid="39" grpId="0" animBg="1"/>
      <p:bldP spid="42" grpId="0" animBg="1"/>
      <p:bldP spid="43" grpId="0" animBg="1"/>
      <p:bldP spid="44" grpId="0" animBg="1"/>
      <p:bldP spid="45" grpId="0" animBg="1"/>
      <p:bldP spid="49" grpId="0" animBg="1"/>
      <p:bldP spid="52" grpId="0" animBg="1"/>
      <p:bldP spid="56" grpId="0" animBg="1"/>
      <p:bldP spid="57" grpId="0" animBg="1"/>
      <p:bldP spid="5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2057400" y="2343152"/>
            <a:ext cx="2743200" cy="274319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524000" y="3339662"/>
            <a:ext cx="3962400" cy="206649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33600" y="3886201"/>
            <a:ext cx="2743200" cy="274319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Handling Overexposed Terminals</a:t>
            </a:r>
            <a:endParaRPr lang="en-US" dirty="0"/>
          </a:p>
        </p:txBody>
      </p:sp>
      <p:sp>
        <p:nvSpPr>
          <p:cNvPr id="4" name="Oval 3"/>
          <p:cNvSpPr/>
          <p:nvPr/>
        </p:nvSpPr>
        <p:spPr>
          <a:xfrm>
            <a:off x="3276600" y="3543301"/>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 name="Oval 4"/>
          <p:cNvSpPr/>
          <p:nvPr/>
        </p:nvSpPr>
        <p:spPr>
          <a:xfrm>
            <a:off x="5105400" y="4191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 name="Oval 5"/>
          <p:cNvSpPr/>
          <p:nvPr/>
        </p:nvSpPr>
        <p:spPr>
          <a:xfrm>
            <a:off x="3273972" y="503829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3" name="Content Placeholder 2"/>
          <p:cNvSpPr>
            <a:spLocks noGrp="1"/>
          </p:cNvSpPr>
          <p:nvPr>
            <p:ph idx="1"/>
          </p:nvPr>
        </p:nvSpPr>
        <p:spPr>
          <a:xfrm>
            <a:off x="457200" y="1600201"/>
            <a:ext cx="8229600" cy="829111"/>
          </a:xfrm>
        </p:spPr>
        <p:txBody>
          <a:bodyPr>
            <a:normAutofit fontScale="55000" lnSpcReduction="20000"/>
          </a:bodyPr>
          <a:lstStyle/>
          <a:p>
            <a:r>
              <a:rPr lang="en-US" dirty="0" smtClean="0"/>
              <a:t>Nodes 1 and 2 do not interfere at node 3</a:t>
            </a:r>
          </a:p>
          <a:p>
            <a:r>
              <a:rPr lang="en-US" dirty="0"/>
              <a:t>C</a:t>
            </a:r>
            <a:r>
              <a:rPr lang="en-US" dirty="0" smtClean="0"/>
              <a:t>ombined energy of their busy signals might exceed node 3’s detection threshold and block it needlessly</a:t>
            </a:r>
          </a:p>
          <a:p>
            <a:endParaRPr lang="en-US" dirty="0"/>
          </a:p>
          <a:p>
            <a:pPr marL="0" indent="0">
              <a:buNone/>
            </a:pPr>
            <a:endParaRPr lang="en-US" dirty="0"/>
          </a:p>
        </p:txBody>
      </p:sp>
      <p:sp>
        <p:nvSpPr>
          <p:cNvPr id="3" name="Cloud 2"/>
          <p:cNvSpPr/>
          <p:nvPr/>
        </p:nvSpPr>
        <p:spPr>
          <a:xfrm>
            <a:off x="6096000" y="2895600"/>
            <a:ext cx="2133600" cy="1438710"/>
          </a:xfrm>
          <a:prstGeom prst="cloud">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to mitigate overexposed terminals?</a:t>
            </a:r>
            <a:endParaRPr lang="en-US" dirty="0">
              <a:solidFill>
                <a:schemeClr val="tx1"/>
              </a:solidFill>
            </a:endParaRPr>
          </a:p>
        </p:txBody>
      </p:sp>
    </p:spTree>
    <p:custDataLst>
      <p:tags r:id="rId1"/>
    </p:custDataLst>
    <p:extLst>
      <p:ext uri="{BB962C8B-B14F-4D97-AF65-F5344CB8AC3E}">
        <p14:creationId xmlns:p14="http://schemas.microsoft.com/office/powerpoint/2010/main" val="1178981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3" nodeType="clickEffect">
                                  <p:stCondLst>
                                    <p:cond delay="0"/>
                                  </p:stCondLst>
                                  <p:childTnLst>
                                    <p:set>
                                      <p:cBhvr>
                                        <p:cTn id="13" dur="1" fill="hold">
                                          <p:stCondLst>
                                            <p:cond delay="0"/>
                                          </p:stCondLst>
                                        </p:cTn>
                                        <p:tgtEl>
                                          <p:spTgt spid="9"/>
                                        </p:tgtEl>
                                        <p:attrNameLst>
                                          <p:attrName>style.visibility</p:attrName>
                                        </p:attrNameLst>
                                      </p:cBhvr>
                                      <p:to>
                                        <p:strVal val="hidden"/>
                                      </p:to>
                                    </p:set>
                                  </p:childTnLst>
                                </p:cTn>
                              </p:par>
                              <p:par>
                                <p:cTn id="14" presetID="53"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childTnLst>
                                </p:cTn>
                              </p:par>
                              <p:par>
                                <p:cTn id="23" presetID="1" presetClass="exit" presetSubtype="0" fill="hold" grpId="3"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2"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par>
                                <p:cTn id="38" presetID="53" presetClass="entr" presetSubtype="16" fill="hold" grpId="2" nodeType="with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Effect transition="in" filter="fade">
                                      <p:cBhvr>
                                        <p:cTn id="42" dur="500"/>
                                        <p:tgtEl>
                                          <p:spTgt spid="8"/>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9" grpId="3" animBg="1"/>
      <p:bldP spid="11" grpId="0" animBg="1"/>
      <p:bldP spid="8" grpId="0" animBg="1"/>
      <p:bldP spid="8" grpId="1" animBg="1"/>
      <p:bldP spid="8" grpId="2" animBg="1"/>
      <p:bldP spid="8" grpId="3"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457200" y="1600200"/>
            <a:ext cx="8458200" cy="4800600"/>
          </a:xfrm>
        </p:spPr>
        <p:txBody>
          <a:bodyPr>
            <a:normAutofit/>
          </a:bodyPr>
          <a:lstStyle/>
          <a:p>
            <a:r>
              <a:rPr lang="en-US" sz="2400" dirty="0" smtClean="0"/>
              <a:t>Add random jitter to the contending preambles</a:t>
            </a:r>
          </a:p>
          <a:p>
            <a:r>
              <a:rPr lang="en-US" sz="2400" dirty="0" smtClean="0"/>
              <a:t>Yields multiple correlation peaks at the receiver</a:t>
            </a:r>
          </a:p>
          <a:p>
            <a:r>
              <a:rPr lang="en-US" sz="2400" dirty="0" smtClean="0"/>
              <a:t>Distribute total received energy among the detected peaks </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solidFill>
                <a:srgbClr val="FF0000"/>
              </a:solidFill>
            </a:endParaRPr>
          </a:p>
          <a:p>
            <a:r>
              <a:rPr lang="en-US" sz="2400" dirty="0" smtClean="0">
                <a:solidFill>
                  <a:srgbClr val="FF0000"/>
                </a:solidFill>
              </a:rPr>
              <a:t>Resolves per collider energy, eliminates over exposed terminals</a:t>
            </a:r>
          </a:p>
        </p:txBody>
      </p:sp>
      <p:sp>
        <p:nvSpPr>
          <p:cNvPr id="2" name="Title 1"/>
          <p:cNvSpPr>
            <a:spLocks noGrp="1"/>
          </p:cNvSpPr>
          <p:nvPr>
            <p:ph type="title"/>
          </p:nvPr>
        </p:nvSpPr>
        <p:spPr/>
        <p:txBody>
          <a:bodyPr>
            <a:normAutofit/>
          </a:bodyPr>
          <a:lstStyle/>
          <a:p>
            <a:r>
              <a:rPr lang="en-US" dirty="0" smtClean="0"/>
              <a:t>Handling Overexposed Terminals</a:t>
            </a:r>
            <a:endParaRPr lang="en-US" dirty="0"/>
          </a:p>
        </p:txBody>
      </p:sp>
      <p:sp>
        <p:nvSpPr>
          <p:cNvPr id="4" name="Rectangle 3"/>
          <p:cNvSpPr/>
          <p:nvPr/>
        </p:nvSpPr>
        <p:spPr>
          <a:xfrm>
            <a:off x="2645980" y="3894767"/>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656490" y="4361258"/>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2722180" y="4773789"/>
            <a:ext cx="554420" cy="0"/>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2936070" y="4484220"/>
                <a:ext cx="1907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2936070" y="4484220"/>
                <a:ext cx="190758" cy="276999"/>
              </a:xfrm>
              <a:prstGeom prst="rect">
                <a:avLst/>
              </a:prstGeom>
              <a:blipFill rotWithShape="0">
                <a:blip r:embed="rId4"/>
                <a:stretch>
                  <a:fillRect l="-32258" r="-29032" b="-6667"/>
                </a:stretch>
              </a:blipFill>
            </p:spPr>
            <p:txBody>
              <a:bodyPr/>
              <a:lstStyle/>
              <a:p>
                <a:r>
                  <a:rPr lang="en-US">
                    <a:noFill/>
                  </a:rPr>
                  <a:t> </a:t>
                </a:r>
              </a:p>
            </p:txBody>
          </p:sp>
        </mc:Fallback>
      </mc:AlternateContent>
      <p:sp>
        <p:nvSpPr>
          <p:cNvPr id="28" name="Oval 27"/>
          <p:cNvSpPr/>
          <p:nvPr/>
        </p:nvSpPr>
        <p:spPr>
          <a:xfrm>
            <a:off x="1981200" y="38862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9" name="Oval 28"/>
          <p:cNvSpPr/>
          <p:nvPr/>
        </p:nvSpPr>
        <p:spPr>
          <a:xfrm>
            <a:off x="1981200" y="43434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grpSp>
        <p:nvGrpSpPr>
          <p:cNvPr id="7" name="Group 6"/>
          <p:cNvGrpSpPr/>
          <p:nvPr/>
        </p:nvGrpSpPr>
        <p:grpSpPr>
          <a:xfrm>
            <a:off x="4953000" y="3124200"/>
            <a:ext cx="3234559" cy="2438400"/>
            <a:chOff x="4953000" y="3124200"/>
            <a:chExt cx="3234559" cy="2438400"/>
          </a:xfrm>
        </p:grpSpPr>
        <p:grpSp>
          <p:nvGrpSpPr>
            <p:cNvPr id="30" name="Group 29"/>
            <p:cNvGrpSpPr/>
            <p:nvPr/>
          </p:nvGrpSpPr>
          <p:grpSpPr>
            <a:xfrm>
              <a:off x="5791200" y="3124200"/>
              <a:ext cx="2396359" cy="2057400"/>
              <a:chOff x="5791200" y="3124200"/>
              <a:chExt cx="2396359" cy="2057400"/>
            </a:xfrm>
          </p:grpSpPr>
          <p:cxnSp>
            <p:nvCxnSpPr>
              <p:cNvPr id="8" name="Straight Connector 7"/>
              <p:cNvCxnSpPr/>
              <p:nvPr/>
            </p:nvCxnSpPr>
            <p:spPr>
              <a:xfrm>
                <a:off x="5791200" y="3124200"/>
                <a:ext cx="0" cy="205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5791200" y="5181600"/>
                <a:ext cx="2362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5854262" y="4465827"/>
                <a:ext cx="546538" cy="227042"/>
              </a:xfrm>
              <a:custGeom>
                <a:avLst/>
                <a:gdLst>
                  <a:gd name="connsiteX0" fmla="*/ 0 w 546538"/>
                  <a:gd name="connsiteY0" fmla="*/ 227042 h 227042"/>
                  <a:gd name="connsiteX1" fmla="*/ 199697 w 546538"/>
                  <a:gd name="connsiteY1" fmla="*/ 58876 h 227042"/>
                  <a:gd name="connsiteX2" fmla="*/ 325821 w 546538"/>
                  <a:gd name="connsiteY2" fmla="*/ 100918 h 227042"/>
                  <a:gd name="connsiteX3" fmla="*/ 367862 w 546538"/>
                  <a:gd name="connsiteY3" fmla="*/ 27345 h 227042"/>
                  <a:gd name="connsiteX4" fmla="*/ 441435 w 546538"/>
                  <a:gd name="connsiteY4" fmla="*/ 6325 h 227042"/>
                  <a:gd name="connsiteX5" fmla="*/ 536028 w 546538"/>
                  <a:gd name="connsiteY5" fmla="*/ 132449 h 227042"/>
                  <a:gd name="connsiteX6" fmla="*/ 536028 w 546538"/>
                  <a:gd name="connsiteY6" fmla="*/ 132449 h 227042"/>
                  <a:gd name="connsiteX7" fmla="*/ 515007 w 546538"/>
                  <a:gd name="connsiteY7" fmla="*/ 163980 h 227042"/>
                  <a:gd name="connsiteX8" fmla="*/ 546538 w 546538"/>
                  <a:gd name="connsiteY8" fmla="*/ 142959 h 227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6538" h="227042">
                    <a:moveTo>
                      <a:pt x="0" y="227042"/>
                    </a:moveTo>
                    <a:cubicBezTo>
                      <a:pt x="72697" y="153469"/>
                      <a:pt x="145394" y="79897"/>
                      <a:pt x="199697" y="58876"/>
                    </a:cubicBezTo>
                    <a:cubicBezTo>
                      <a:pt x="254000" y="37855"/>
                      <a:pt x="297794" y="106173"/>
                      <a:pt x="325821" y="100918"/>
                    </a:cubicBezTo>
                    <a:cubicBezTo>
                      <a:pt x="353848" y="95663"/>
                      <a:pt x="348593" y="43110"/>
                      <a:pt x="367862" y="27345"/>
                    </a:cubicBezTo>
                    <a:cubicBezTo>
                      <a:pt x="387131" y="11580"/>
                      <a:pt x="413407" y="-11192"/>
                      <a:pt x="441435" y="6325"/>
                    </a:cubicBezTo>
                    <a:cubicBezTo>
                      <a:pt x="469463" y="23842"/>
                      <a:pt x="536028" y="132449"/>
                      <a:pt x="536028" y="132449"/>
                    </a:cubicBezTo>
                    <a:lnTo>
                      <a:pt x="536028" y="132449"/>
                    </a:lnTo>
                    <a:cubicBezTo>
                      <a:pt x="532525" y="137704"/>
                      <a:pt x="513255" y="162228"/>
                      <a:pt x="515007" y="163980"/>
                    </a:cubicBezTo>
                    <a:cubicBezTo>
                      <a:pt x="516759" y="165732"/>
                      <a:pt x="531648" y="154345"/>
                      <a:pt x="546538" y="14295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6390290" y="3584028"/>
                <a:ext cx="199978" cy="1051034"/>
              </a:xfrm>
              <a:custGeom>
                <a:avLst/>
                <a:gdLst>
                  <a:gd name="connsiteX0" fmla="*/ 0 w 199978"/>
                  <a:gd name="connsiteY0" fmla="*/ 1051034 h 1051034"/>
                  <a:gd name="connsiteX1" fmla="*/ 21020 w 199978"/>
                  <a:gd name="connsiteY1" fmla="*/ 893379 h 1051034"/>
                  <a:gd name="connsiteX2" fmla="*/ 31531 w 199978"/>
                  <a:gd name="connsiteY2" fmla="*/ 861848 h 1051034"/>
                  <a:gd name="connsiteX3" fmla="*/ 42041 w 199978"/>
                  <a:gd name="connsiteY3" fmla="*/ 767255 h 1051034"/>
                  <a:gd name="connsiteX4" fmla="*/ 63062 w 199978"/>
                  <a:gd name="connsiteY4" fmla="*/ 672662 h 1051034"/>
                  <a:gd name="connsiteX5" fmla="*/ 73572 w 199978"/>
                  <a:gd name="connsiteY5" fmla="*/ 262758 h 1051034"/>
                  <a:gd name="connsiteX6" fmla="*/ 84082 w 199978"/>
                  <a:gd name="connsiteY6" fmla="*/ 199696 h 1051034"/>
                  <a:gd name="connsiteX7" fmla="*/ 105103 w 199978"/>
                  <a:gd name="connsiteY7" fmla="*/ 0 h 1051034"/>
                  <a:gd name="connsiteX8" fmla="*/ 126124 w 199978"/>
                  <a:gd name="connsiteY8" fmla="*/ 420413 h 1051034"/>
                  <a:gd name="connsiteX9" fmla="*/ 147144 w 199978"/>
                  <a:gd name="connsiteY9" fmla="*/ 546538 h 1051034"/>
                  <a:gd name="connsiteX10" fmla="*/ 168165 w 199978"/>
                  <a:gd name="connsiteY10" fmla="*/ 609600 h 1051034"/>
                  <a:gd name="connsiteX11" fmla="*/ 178676 w 199978"/>
                  <a:gd name="connsiteY11" fmla="*/ 693682 h 1051034"/>
                  <a:gd name="connsiteX12" fmla="*/ 189186 w 199978"/>
                  <a:gd name="connsiteY12" fmla="*/ 767255 h 1051034"/>
                  <a:gd name="connsiteX13" fmla="*/ 199696 w 199978"/>
                  <a:gd name="connsiteY13" fmla="*/ 1040524 h 1051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978" h="1051034">
                    <a:moveTo>
                      <a:pt x="0" y="1051034"/>
                    </a:moveTo>
                    <a:cubicBezTo>
                      <a:pt x="2557" y="1030575"/>
                      <a:pt x="16185" y="917552"/>
                      <a:pt x="21020" y="893379"/>
                    </a:cubicBezTo>
                    <a:cubicBezTo>
                      <a:pt x="23193" y="882515"/>
                      <a:pt x="28027" y="872358"/>
                      <a:pt x="31531" y="861848"/>
                    </a:cubicBezTo>
                    <a:cubicBezTo>
                      <a:pt x="35034" y="830317"/>
                      <a:pt x="37555" y="798661"/>
                      <a:pt x="42041" y="767255"/>
                    </a:cubicBezTo>
                    <a:cubicBezTo>
                      <a:pt x="46490" y="736111"/>
                      <a:pt x="55410" y="703270"/>
                      <a:pt x="63062" y="672662"/>
                    </a:cubicBezTo>
                    <a:cubicBezTo>
                      <a:pt x="66565" y="536027"/>
                      <a:pt x="67504" y="399303"/>
                      <a:pt x="73572" y="262758"/>
                    </a:cubicBezTo>
                    <a:cubicBezTo>
                      <a:pt x="74518" y="241468"/>
                      <a:pt x="81068" y="220792"/>
                      <a:pt x="84082" y="199696"/>
                    </a:cubicBezTo>
                    <a:cubicBezTo>
                      <a:pt x="95567" y="119302"/>
                      <a:pt x="97277" y="86085"/>
                      <a:pt x="105103" y="0"/>
                    </a:cubicBezTo>
                    <a:cubicBezTo>
                      <a:pt x="110386" y="137365"/>
                      <a:pt x="112957" y="282160"/>
                      <a:pt x="126124" y="420413"/>
                    </a:cubicBezTo>
                    <a:cubicBezTo>
                      <a:pt x="128325" y="443520"/>
                      <a:pt x="139589" y="518837"/>
                      <a:pt x="147144" y="546538"/>
                    </a:cubicBezTo>
                    <a:cubicBezTo>
                      <a:pt x="152974" y="567915"/>
                      <a:pt x="168165" y="609600"/>
                      <a:pt x="168165" y="609600"/>
                    </a:cubicBezTo>
                    <a:cubicBezTo>
                      <a:pt x="171669" y="637627"/>
                      <a:pt x="174943" y="665684"/>
                      <a:pt x="178676" y="693682"/>
                    </a:cubicBezTo>
                    <a:cubicBezTo>
                      <a:pt x="181950" y="718238"/>
                      <a:pt x="186837" y="742593"/>
                      <a:pt x="189186" y="767255"/>
                    </a:cubicBezTo>
                    <a:cubicBezTo>
                      <a:pt x="202691" y="909065"/>
                      <a:pt x="199696" y="905640"/>
                      <a:pt x="199696" y="10405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6611007" y="3581401"/>
                <a:ext cx="1576552" cy="1064172"/>
              </a:xfrm>
              <a:custGeom>
                <a:avLst/>
                <a:gdLst>
                  <a:gd name="connsiteX0" fmla="*/ 0 w 1576552"/>
                  <a:gd name="connsiteY0" fmla="*/ 569671 h 580181"/>
                  <a:gd name="connsiteX1" fmla="*/ 199696 w 1576552"/>
                  <a:gd name="connsiteY1" fmla="*/ 401506 h 580181"/>
                  <a:gd name="connsiteX2" fmla="*/ 241738 w 1576552"/>
                  <a:gd name="connsiteY2" fmla="*/ 422526 h 580181"/>
                  <a:gd name="connsiteX3" fmla="*/ 304800 w 1576552"/>
                  <a:gd name="connsiteY3" fmla="*/ 485588 h 580181"/>
                  <a:gd name="connsiteX4" fmla="*/ 378372 w 1576552"/>
                  <a:gd name="connsiteY4" fmla="*/ 527630 h 580181"/>
                  <a:gd name="connsiteX5" fmla="*/ 409903 w 1576552"/>
                  <a:gd name="connsiteY5" fmla="*/ 548650 h 580181"/>
                  <a:gd name="connsiteX6" fmla="*/ 451945 w 1576552"/>
                  <a:gd name="connsiteY6" fmla="*/ 538140 h 580181"/>
                  <a:gd name="connsiteX7" fmla="*/ 515007 w 1576552"/>
                  <a:gd name="connsiteY7" fmla="*/ 506609 h 580181"/>
                  <a:gd name="connsiteX8" fmla="*/ 578069 w 1576552"/>
                  <a:gd name="connsiteY8" fmla="*/ 454057 h 580181"/>
                  <a:gd name="connsiteX9" fmla="*/ 630621 w 1576552"/>
                  <a:gd name="connsiteY9" fmla="*/ 464568 h 580181"/>
                  <a:gd name="connsiteX10" fmla="*/ 693683 w 1576552"/>
                  <a:gd name="connsiteY10" fmla="*/ 485588 h 580181"/>
                  <a:gd name="connsiteX11" fmla="*/ 735724 w 1576552"/>
                  <a:gd name="connsiteY11" fmla="*/ 548650 h 580181"/>
                  <a:gd name="connsiteX12" fmla="*/ 756745 w 1576552"/>
                  <a:gd name="connsiteY12" fmla="*/ 580181 h 580181"/>
                  <a:gd name="connsiteX13" fmla="*/ 819807 w 1576552"/>
                  <a:gd name="connsiteY13" fmla="*/ 548650 h 580181"/>
                  <a:gd name="connsiteX14" fmla="*/ 861848 w 1576552"/>
                  <a:gd name="connsiteY14" fmla="*/ 496099 h 580181"/>
                  <a:gd name="connsiteX15" fmla="*/ 882869 w 1576552"/>
                  <a:gd name="connsiteY15" fmla="*/ 170278 h 580181"/>
                  <a:gd name="connsiteX16" fmla="*/ 903890 w 1576552"/>
                  <a:gd name="connsiteY16" fmla="*/ 107216 h 580181"/>
                  <a:gd name="connsiteX17" fmla="*/ 914400 w 1576552"/>
                  <a:gd name="connsiteY17" fmla="*/ 75685 h 580181"/>
                  <a:gd name="connsiteX18" fmla="*/ 924910 w 1576552"/>
                  <a:gd name="connsiteY18" fmla="*/ 2112 h 580181"/>
                  <a:gd name="connsiteX19" fmla="*/ 935421 w 1576552"/>
                  <a:gd name="connsiteY19" fmla="*/ 54664 h 580181"/>
                  <a:gd name="connsiteX20" fmla="*/ 945931 w 1576552"/>
                  <a:gd name="connsiteY20" fmla="*/ 222830 h 580181"/>
                  <a:gd name="connsiteX21" fmla="*/ 956441 w 1576552"/>
                  <a:gd name="connsiteY21" fmla="*/ 338443 h 580181"/>
                  <a:gd name="connsiteX22" fmla="*/ 966952 w 1576552"/>
                  <a:gd name="connsiteY22" fmla="*/ 380485 h 580181"/>
                  <a:gd name="connsiteX23" fmla="*/ 977462 w 1576552"/>
                  <a:gd name="connsiteY23" fmla="*/ 433037 h 580181"/>
                  <a:gd name="connsiteX24" fmla="*/ 987972 w 1576552"/>
                  <a:gd name="connsiteY24" fmla="*/ 464568 h 580181"/>
                  <a:gd name="connsiteX25" fmla="*/ 1008993 w 1576552"/>
                  <a:gd name="connsiteY25" fmla="*/ 548650 h 580181"/>
                  <a:gd name="connsiteX26" fmla="*/ 1040524 w 1576552"/>
                  <a:gd name="connsiteY26" fmla="*/ 569671 h 580181"/>
                  <a:gd name="connsiteX27" fmla="*/ 1072055 w 1576552"/>
                  <a:gd name="connsiteY27" fmla="*/ 559161 h 580181"/>
                  <a:gd name="connsiteX28" fmla="*/ 1093076 w 1576552"/>
                  <a:gd name="connsiteY28" fmla="*/ 527630 h 580181"/>
                  <a:gd name="connsiteX29" fmla="*/ 1156138 w 1576552"/>
                  <a:gd name="connsiteY29" fmla="*/ 506609 h 580181"/>
                  <a:gd name="connsiteX30" fmla="*/ 1250731 w 1576552"/>
                  <a:gd name="connsiteY30" fmla="*/ 548650 h 580181"/>
                  <a:gd name="connsiteX31" fmla="*/ 1271752 w 1576552"/>
                  <a:gd name="connsiteY31" fmla="*/ 517119 h 580181"/>
                  <a:gd name="connsiteX32" fmla="*/ 1292772 w 1576552"/>
                  <a:gd name="connsiteY32" fmla="*/ 443547 h 580181"/>
                  <a:gd name="connsiteX33" fmla="*/ 1324303 w 1576552"/>
                  <a:gd name="connsiteY33" fmla="*/ 433037 h 580181"/>
                  <a:gd name="connsiteX34" fmla="*/ 1355834 w 1576552"/>
                  <a:gd name="connsiteY34" fmla="*/ 412016 h 580181"/>
                  <a:gd name="connsiteX35" fmla="*/ 1387365 w 1576552"/>
                  <a:gd name="connsiteY35" fmla="*/ 454057 h 580181"/>
                  <a:gd name="connsiteX36" fmla="*/ 1418896 w 1576552"/>
                  <a:gd name="connsiteY36" fmla="*/ 475078 h 580181"/>
                  <a:gd name="connsiteX37" fmla="*/ 1450427 w 1576552"/>
                  <a:gd name="connsiteY37" fmla="*/ 538140 h 580181"/>
                  <a:gd name="connsiteX38" fmla="*/ 1481959 w 1576552"/>
                  <a:gd name="connsiteY38" fmla="*/ 559161 h 580181"/>
                  <a:gd name="connsiteX39" fmla="*/ 1513490 w 1576552"/>
                  <a:gd name="connsiteY39" fmla="*/ 496099 h 580181"/>
                  <a:gd name="connsiteX40" fmla="*/ 1524000 w 1576552"/>
                  <a:gd name="connsiteY40" fmla="*/ 464568 h 580181"/>
                  <a:gd name="connsiteX41" fmla="*/ 1576552 w 1576552"/>
                  <a:gd name="connsiteY41" fmla="*/ 422526 h 5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76552" h="580181">
                    <a:moveTo>
                      <a:pt x="0" y="569671"/>
                    </a:moveTo>
                    <a:cubicBezTo>
                      <a:pt x="66565" y="513616"/>
                      <a:pt x="125361" y="446754"/>
                      <a:pt x="199696" y="401506"/>
                    </a:cubicBezTo>
                    <a:cubicBezTo>
                      <a:pt x="213080" y="393359"/>
                      <a:pt x="228452" y="414222"/>
                      <a:pt x="241738" y="422526"/>
                    </a:cubicBezTo>
                    <a:cubicBezTo>
                      <a:pt x="333330" y="479770"/>
                      <a:pt x="245617" y="426405"/>
                      <a:pt x="304800" y="485588"/>
                    </a:cubicBezTo>
                    <a:cubicBezTo>
                      <a:pt x="355626" y="536414"/>
                      <a:pt x="330272" y="503580"/>
                      <a:pt x="378372" y="527630"/>
                    </a:cubicBezTo>
                    <a:cubicBezTo>
                      <a:pt x="389670" y="533279"/>
                      <a:pt x="399393" y="541643"/>
                      <a:pt x="409903" y="548650"/>
                    </a:cubicBezTo>
                    <a:cubicBezTo>
                      <a:pt x="423917" y="545147"/>
                      <a:pt x="438055" y="542108"/>
                      <a:pt x="451945" y="538140"/>
                    </a:cubicBezTo>
                    <a:cubicBezTo>
                      <a:pt x="475881" y="531301"/>
                      <a:pt x="496581" y="525035"/>
                      <a:pt x="515007" y="506609"/>
                    </a:cubicBezTo>
                    <a:cubicBezTo>
                      <a:pt x="572275" y="449341"/>
                      <a:pt x="517847" y="474132"/>
                      <a:pt x="578069" y="454057"/>
                    </a:cubicBezTo>
                    <a:cubicBezTo>
                      <a:pt x="595586" y="457561"/>
                      <a:pt x="613386" y="459868"/>
                      <a:pt x="630621" y="464568"/>
                    </a:cubicBezTo>
                    <a:cubicBezTo>
                      <a:pt x="651998" y="470398"/>
                      <a:pt x="693683" y="485588"/>
                      <a:pt x="693683" y="485588"/>
                    </a:cubicBezTo>
                    <a:lnTo>
                      <a:pt x="735724" y="548650"/>
                    </a:lnTo>
                    <a:lnTo>
                      <a:pt x="756745" y="580181"/>
                    </a:lnTo>
                    <a:cubicBezTo>
                      <a:pt x="777517" y="573257"/>
                      <a:pt x="804989" y="567173"/>
                      <a:pt x="819807" y="548650"/>
                    </a:cubicBezTo>
                    <a:cubicBezTo>
                      <a:pt x="877824" y="476128"/>
                      <a:pt x="771488" y="556337"/>
                      <a:pt x="861848" y="496099"/>
                    </a:cubicBezTo>
                    <a:cubicBezTo>
                      <a:pt x="905863" y="364062"/>
                      <a:pt x="850152" y="541070"/>
                      <a:pt x="882869" y="170278"/>
                    </a:cubicBezTo>
                    <a:cubicBezTo>
                      <a:pt x="884817" y="148206"/>
                      <a:pt x="896883" y="128237"/>
                      <a:pt x="903890" y="107216"/>
                    </a:cubicBezTo>
                    <a:lnTo>
                      <a:pt x="914400" y="75685"/>
                    </a:lnTo>
                    <a:cubicBezTo>
                      <a:pt x="917903" y="51161"/>
                      <a:pt x="907393" y="19629"/>
                      <a:pt x="924910" y="2112"/>
                    </a:cubicBezTo>
                    <a:cubicBezTo>
                      <a:pt x="937542" y="-10520"/>
                      <a:pt x="933727" y="36880"/>
                      <a:pt x="935421" y="54664"/>
                    </a:cubicBezTo>
                    <a:cubicBezTo>
                      <a:pt x="940746" y="110576"/>
                      <a:pt x="941782" y="166819"/>
                      <a:pt x="945931" y="222830"/>
                    </a:cubicBezTo>
                    <a:cubicBezTo>
                      <a:pt x="948789" y="261421"/>
                      <a:pt x="951327" y="300086"/>
                      <a:pt x="956441" y="338443"/>
                    </a:cubicBezTo>
                    <a:cubicBezTo>
                      <a:pt x="958350" y="352762"/>
                      <a:pt x="963818" y="366384"/>
                      <a:pt x="966952" y="380485"/>
                    </a:cubicBezTo>
                    <a:cubicBezTo>
                      <a:pt x="970827" y="397924"/>
                      <a:pt x="973129" y="415706"/>
                      <a:pt x="977462" y="433037"/>
                    </a:cubicBezTo>
                    <a:cubicBezTo>
                      <a:pt x="980149" y="443785"/>
                      <a:pt x="985285" y="453820"/>
                      <a:pt x="987972" y="464568"/>
                    </a:cubicBezTo>
                    <a:cubicBezTo>
                      <a:pt x="988685" y="467420"/>
                      <a:pt x="1000258" y="537731"/>
                      <a:pt x="1008993" y="548650"/>
                    </a:cubicBezTo>
                    <a:cubicBezTo>
                      <a:pt x="1016884" y="558514"/>
                      <a:pt x="1030014" y="562664"/>
                      <a:pt x="1040524" y="569671"/>
                    </a:cubicBezTo>
                    <a:cubicBezTo>
                      <a:pt x="1051034" y="566168"/>
                      <a:pt x="1063404" y="566082"/>
                      <a:pt x="1072055" y="559161"/>
                    </a:cubicBezTo>
                    <a:cubicBezTo>
                      <a:pt x="1081919" y="551270"/>
                      <a:pt x="1082364" y="534325"/>
                      <a:pt x="1093076" y="527630"/>
                    </a:cubicBezTo>
                    <a:cubicBezTo>
                      <a:pt x="1111866" y="515886"/>
                      <a:pt x="1156138" y="506609"/>
                      <a:pt x="1156138" y="506609"/>
                    </a:cubicBezTo>
                    <a:cubicBezTo>
                      <a:pt x="1228132" y="578603"/>
                      <a:pt x="1194465" y="586161"/>
                      <a:pt x="1250731" y="548650"/>
                    </a:cubicBezTo>
                    <a:cubicBezTo>
                      <a:pt x="1257738" y="538140"/>
                      <a:pt x="1266776" y="528730"/>
                      <a:pt x="1271752" y="517119"/>
                    </a:cubicBezTo>
                    <a:cubicBezTo>
                      <a:pt x="1271956" y="516642"/>
                      <a:pt x="1287659" y="448660"/>
                      <a:pt x="1292772" y="443547"/>
                    </a:cubicBezTo>
                    <a:cubicBezTo>
                      <a:pt x="1300606" y="435713"/>
                      <a:pt x="1313793" y="436540"/>
                      <a:pt x="1324303" y="433037"/>
                    </a:cubicBezTo>
                    <a:cubicBezTo>
                      <a:pt x="1334813" y="426030"/>
                      <a:pt x="1343850" y="408022"/>
                      <a:pt x="1355834" y="412016"/>
                    </a:cubicBezTo>
                    <a:cubicBezTo>
                      <a:pt x="1372452" y="417555"/>
                      <a:pt x="1374979" y="441671"/>
                      <a:pt x="1387365" y="454057"/>
                    </a:cubicBezTo>
                    <a:cubicBezTo>
                      <a:pt x="1396297" y="462989"/>
                      <a:pt x="1408386" y="468071"/>
                      <a:pt x="1418896" y="475078"/>
                    </a:cubicBezTo>
                    <a:cubicBezTo>
                      <a:pt x="1427444" y="500721"/>
                      <a:pt x="1430054" y="517767"/>
                      <a:pt x="1450427" y="538140"/>
                    </a:cubicBezTo>
                    <a:cubicBezTo>
                      <a:pt x="1459359" y="547072"/>
                      <a:pt x="1471448" y="552154"/>
                      <a:pt x="1481959" y="559161"/>
                    </a:cubicBezTo>
                    <a:cubicBezTo>
                      <a:pt x="1508376" y="479907"/>
                      <a:pt x="1472741" y="577597"/>
                      <a:pt x="1513490" y="496099"/>
                    </a:cubicBezTo>
                    <a:cubicBezTo>
                      <a:pt x="1518445" y="486190"/>
                      <a:pt x="1517855" y="473786"/>
                      <a:pt x="1524000" y="464568"/>
                    </a:cubicBezTo>
                    <a:cubicBezTo>
                      <a:pt x="1542535" y="436766"/>
                      <a:pt x="1552006" y="434800"/>
                      <a:pt x="1576552" y="4225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p:cNvSpPr txBox="1"/>
            <p:nvPr/>
          </p:nvSpPr>
          <p:spPr>
            <a:xfrm>
              <a:off x="4953000" y="3733800"/>
              <a:ext cx="824328" cy="369332"/>
            </a:xfrm>
            <a:prstGeom prst="rect">
              <a:avLst/>
            </a:prstGeom>
            <a:noFill/>
          </p:spPr>
          <p:txBody>
            <a:bodyPr wrap="none" rtlCol="0">
              <a:spAutoFit/>
            </a:bodyPr>
            <a:lstStyle/>
            <a:p>
              <a:r>
                <a:rPr lang="en-US" dirty="0" smtClean="0"/>
                <a:t>Energy</a:t>
              </a:r>
              <a:endParaRPr lang="en-US" dirty="0"/>
            </a:p>
          </p:txBody>
        </p:sp>
        <p:sp>
          <p:nvSpPr>
            <p:cNvPr id="19" name="TextBox 18"/>
            <p:cNvSpPr txBox="1"/>
            <p:nvPr/>
          </p:nvSpPr>
          <p:spPr>
            <a:xfrm>
              <a:off x="6795672" y="5193268"/>
              <a:ext cx="649537" cy="369332"/>
            </a:xfrm>
            <a:prstGeom prst="rect">
              <a:avLst/>
            </a:prstGeom>
            <a:noFill/>
          </p:spPr>
          <p:txBody>
            <a:bodyPr wrap="none" rtlCol="0">
              <a:spAutoFit/>
            </a:bodyPr>
            <a:lstStyle/>
            <a:p>
              <a:r>
                <a:rPr lang="en-US" dirty="0" smtClean="0"/>
                <a:t>Time</a:t>
              </a:r>
              <a:endParaRPr lang="en-US" dirty="0"/>
            </a:p>
          </p:txBody>
        </p:sp>
      </p:grpSp>
      <p:sp>
        <p:nvSpPr>
          <p:cNvPr id="6" name="TextBox 5"/>
          <p:cNvSpPr txBox="1"/>
          <p:nvPr/>
        </p:nvSpPr>
        <p:spPr>
          <a:xfrm>
            <a:off x="2645373" y="4876800"/>
            <a:ext cx="1317027" cy="369332"/>
          </a:xfrm>
          <a:prstGeom prst="rect">
            <a:avLst/>
          </a:prstGeom>
          <a:noFill/>
        </p:spPr>
        <p:txBody>
          <a:bodyPr wrap="none" rtlCol="0">
            <a:spAutoFit/>
          </a:bodyPr>
          <a:lstStyle/>
          <a:p>
            <a:r>
              <a:rPr lang="en-US" dirty="0" smtClean="0"/>
              <a:t>Busy Signals</a:t>
            </a:r>
            <a:endParaRPr lang="en-US" dirty="0"/>
          </a:p>
        </p:txBody>
      </p:sp>
    </p:spTree>
    <p:custDataLst>
      <p:tags r:id="rId1"/>
    </p:custDataLst>
    <p:extLst>
      <p:ext uri="{BB962C8B-B14F-4D97-AF65-F5344CB8AC3E}">
        <p14:creationId xmlns:p14="http://schemas.microsoft.com/office/powerpoint/2010/main" val="3000890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1.38889E-6 -2.96296E-6 L 0.075 -0.0081 " pathEditMode="relative" rAng="0" ptsTypes="AA">
                                      <p:cBhvr>
                                        <p:cTn id="10" dur="2000" fill="hold"/>
                                        <p:tgtEl>
                                          <p:spTgt spid="5"/>
                                        </p:tgtEl>
                                        <p:attrNameLst>
                                          <p:attrName>ppt_x</p:attrName>
                                          <p:attrName>ppt_y</p:attrName>
                                        </p:attrNameLst>
                                      </p:cBhvr>
                                      <p:rCtr x="3750" y="-417"/>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1.38889E-6 -4.81481E-6 L 0.43872 -0.09606 " pathEditMode="relative" rAng="0" ptsTypes="AA">
                                      <p:cBhvr>
                                        <p:cTn id="28" dur="2000" fill="hold"/>
                                        <p:tgtEl>
                                          <p:spTgt spid="20"/>
                                        </p:tgtEl>
                                        <p:attrNameLst>
                                          <p:attrName>ppt_x</p:attrName>
                                          <p:attrName>ppt_y</p:attrName>
                                        </p:attrNameLst>
                                      </p:cBhvr>
                                      <p:rCtr x="21927" y="-4815"/>
                                    </p:animMotion>
                                  </p:childTnLst>
                                </p:cTn>
                              </p:par>
                              <p:par>
                                <p:cTn id="29" presetID="42" presetClass="path" presetSubtype="0" accel="50000" decel="50000" fill="hold" grpId="0" nodeType="withEffect">
                                  <p:stCondLst>
                                    <p:cond delay="0"/>
                                  </p:stCondLst>
                                  <p:childTnLst>
                                    <p:animMotion origin="layout" path="M -3.61111E-6 -4.07407E-6 L 0.43525 -0.10625 " pathEditMode="relative" rAng="0" ptsTypes="AA">
                                      <p:cBhvr>
                                        <p:cTn id="30" dur="2000" fill="hold"/>
                                        <p:tgtEl>
                                          <p:spTgt spid="23"/>
                                        </p:tgtEl>
                                        <p:attrNameLst>
                                          <p:attrName>ppt_x</p:attrName>
                                          <p:attrName>ppt_y</p:attrName>
                                        </p:attrNameLst>
                                      </p:cBhvr>
                                      <p:rCtr x="21753" y="-5324"/>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3" grpId="0"/>
      <p:bldP spid="2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Applications beyond </a:t>
            </a:r>
            <a:r>
              <a:rPr lang="en-US" dirty="0" err="1" smtClean="0">
                <a:solidFill>
                  <a:srgbClr val="FF0000"/>
                </a:solidFill>
              </a:rPr>
              <a:t>WiFi</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400" dirty="0" err="1" smtClean="0"/>
              <a:t>oCSMA</a:t>
            </a:r>
            <a:r>
              <a:rPr lang="en-US" sz="2400" dirty="0" smtClean="0"/>
              <a:t> </a:t>
            </a:r>
            <a:r>
              <a:rPr lang="en-US" sz="2400" dirty="0" smtClean="0">
                <a:sym typeface="Wingdings" panose="05000000000000000000" pitchFamily="2" charset="2"/>
              </a:rPr>
              <a:t> o2CSMA</a:t>
            </a:r>
            <a:endParaRPr lang="en-US" sz="2400" dirty="0" smtClean="0"/>
          </a:p>
        </p:txBody>
      </p:sp>
    </p:spTree>
    <p:extLst>
      <p:ext uri="{BB962C8B-B14F-4D97-AF65-F5344CB8AC3E}">
        <p14:creationId xmlns:p14="http://schemas.microsoft.com/office/powerpoint/2010/main" val="4708131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8"/>
            <a:ext cx="8229600" cy="4708525"/>
          </a:xfrm>
        </p:spPr>
        <p:txBody>
          <a:bodyPr>
            <a:normAutofit/>
          </a:bodyPr>
          <a:lstStyle/>
          <a:p>
            <a:r>
              <a:rPr lang="en-US" sz="2400" dirty="0"/>
              <a:t>D</a:t>
            </a:r>
            <a:r>
              <a:rPr lang="en-US" sz="2400" dirty="0" smtClean="0"/>
              <a:t>istributed stochastic approximation algorithm</a:t>
            </a:r>
          </a:p>
          <a:p>
            <a:pPr lvl="1"/>
            <a:r>
              <a:rPr lang="en-US" sz="2000" dirty="0" smtClean="0"/>
              <a:t>to maximize a given utility function</a:t>
            </a:r>
          </a:p>
          <a:p>
            <a:r>
              <a:rPr lang="en-US" sz="2400" dirty="0" err="1" smtClean="0"/>
              <a:t>oCSMA</a:t>
            </a:r>
            <a:r>
              <a:rPr lang="en-US" sz="2400" dirty="0" smtClean="0"/>
              <a:t> prescribes channel access  probabilities and mean channel access time      and      respectively</a:t>
            </a:r>
          </a:p>
          <a:p>
            <a:endParaRPr lang="en-US" sz="2400" dirty="0"/>
          </a:p>
          <a:p>
            <a:endParaRPr lang="en-US" sz="2400" dirty="0" smtClean="0"/>
          </a:p>
          <a:p>
            <a:endParaRPr lang="en-US" sz="2400" dirty="0"/>
          </a:p>
          <a:p>
            <a:endParaRPr lang="en-US" sz="2400" dirty="0" smtClean="0"/>
          </a:p>
          <a:p>
            <a:r>
              <a:rPr lang="en-US" sz="2400" dirty="0" smtClean="0">
                <a:solidFill>
                  <a:srgbClr val="FF0000"/>
                </a:solidFill>
              </a:rPr>
              <a:t>Theoretically optimal</a:t>
            </a:r>
          </a:p>
          <a:p>
            <a:r>
              <a:rPr lang="en-US" sz="2400" dirty="0">
                <a:solidFill>
                  <a:srgbClr val="FF0000"/>
                </a:solidFill>
              </a:rPr>
              <a:t>P</a:t>
            </a:r>
            <a:r>
              <a:rPr lang="en-US" sz="2400" dirty="0" smtClean="0">
                <a:solidFill>
                  <a:srgbClr val="FF0000"/>
                </a:solidFill>
              </a:rPr>
              <a:t>ractical limitations of slot sizes make </a:t>
            </a:r>
            <a:r>
              <a:rPr lang="en-US" sz="2400" dirty="0" err="1" smtClean="0">
                <a:solidFill>
                  <a:srgbClr val="FF0000"/>
                </a:solidFill>
              </a:rPr>
              <a:t>oCSMA</a:t>
            </a:r>
            <a:r>
              <a:rPr lang="en-US" sz="2400" dirty="0" smtClean="0">
                <a:solidFill>
                  <a:srgbClr val="FF0000"/>
                </a:solidFill>
              </a:rPr>
              <a:t> a zero sum game between throughput and fairness</a:t>
            </a:r>
          </a:p>
          <a:p>
            <a:endParaRPr lang="en-US" sz="2400" dirty="0"/>
          </a:p>
          <a:p>
            <a:endParaRPr lang="en-US" sz="2400" dirty="0" smtClean="0"/>
          </a:p>
          <a:p>
            <a:endParaRPr lang="en-US" sz="2400" dirty="0"/>
          </a:p>
        </p:txBody>
      </p:sp>
      <p:sp>
        <p:nvSpPr>
          <p:cNvPr id="2" name="Title 1"/>
          <p:cNvSpPr>
            <a:spLocks noGrp="1"/>
          </p:cNvSpPr>
          <p:nvPr>
            <p:ph type="title"/>
          </p:nvPr>
        </p:nvSpPr>
        <p:spPr/>
        <p:txBody>
          <a:bodyPr/>
          <a:lstStyle/>
          <a:p>
            <a:r>
              <a:rPr lang="en-US" dirty="0" err="1" smtClean="0"/>
              <a:t>oCSMA</a:t>
            </a:r>
            <a:endParaRPr lang="en-US" dirty="0"/>
          </a:p>
        </p:txBody>
      </p:sp>
      <p:grpSp>
        <p:nvGrpSpPr>
          <p:cNvPr id="14" name="Group 13"/>
          <p:cNvGrpSpPr/>
          <p:nvPr/>
        </p:nvGrpSpPr>
        <p:grpSpPr>
          <a:xfrm>
            <a:off x="990600" y="3505200"/>
            <a:ext cx="6929599" cy="1219200"/>
            <a:chOff x="990600" y="3124200"/>
            <a:chExt cx="6929599" cy="1219200"/>
          </a:xfrm>
        </p:grpSpPr>
        <p:grpSp>
          <p:nvGrpSpPr>
            <p:cNvPr id="4" name="Group 3"/>
            <p:cNvGrpSpPr/>
            <p:nvPr/>
          </p:nvGrpSpPr>
          <p:grpSpPr>
            <a:xfrm>
              <a:off x="2124336" y="3124200"/>
              <a:ext cx="5795863" cy="1219200"/>
              <a:chOff x="1981200" y="2590800"/>
              <a:chExt cx="5795863" cy="1219200"/>
            </a:xfrm>
          </p:grpSpPr>
          <p:sp>
            <p:nvSpPr>
              <p:cNvPr id="5" name="Rounded Rectangle 4"/>
              <p:cNvSpPr/>
              <p:nvPr/>
            </p:nvSpPr>
            <p:spPr>
              <a:xfrm>
                <a:off x="1981200" y="2590800"/>
                <a:ext cx="28194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oCSMA</a:t>
                </a:r>
                <a:endParaRPr lang="en-US" dirty="0"/>
              </a:p>
            </p:txBody>
          </p:sp>
          <p:cxnSp>
            <p:nvCxnSpPr>
              <p:cNvPr id="6" name="Straight Arrow Connector 5"/>
              <p:cNvCxnSpPr/>
              <p:nvPr/>
            </p:nvCxnSpPr>
            <p:spPr>
              <a:xfrm>
                <a:off x="4800600" y="28956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800600" y="34290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6172200" y="2757100"/>
                    <a:ext cx="10760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𝐶𝑊</m:t>
                          </m:r>
                          <m:r>
                            <a:rPr lang="en-US" b="0" i="1" smtClean="0">
                              <a:latin typeface="Cambria Math" panose="02040503050406030204" pitchFamily="18" charset="0"/>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172200" y="2757100"/>
                    <a:ext cx="1076064" cy="276999"/>
                  </a:xfrm>
                  <a:prstGeom prst="rect">
                    <a:avLst/>
                  </a:prstGeom>
                  <a:blipFill rotWithShape="0">
                    <a:blip r:embed="rId4"/>
                    <a:stretch>
                      <a:fillRect l="-5085" t="-2174" r="-7345"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172200" y="3304401"/>
                    <a:ext cx="1604863"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𝜇</m:t>
                        </m:r>
                      </m:oMath>
                    </a14:m>
                    <a:r>
                      <a:rPr lang="en-US" dirty="0" smtClean="0"/>
                      <a:t> (or </a:t>
                    </a:r>
                    <a:r>
                      <a:rPr lang="en-US" dirty="0"/>
                      <a:t>P</a:t>
                    </a:r>
                    <a:r>
                      <a:rPr lang="en-US" dirty="0" smtClean="0"/>
                      <a:t>acket Size)</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6172200" y="3304401"/>
                    <a:ext cx="1604863" cy="276999"/>
                  </a:xfrm>
                  <a:prstGeom prst="rect">
                    <a:avLst/>
                  </a:prstGeom>
                  <a:blipFill rotWithShape="0">
                    <a:blip r:embed="rId5"/>
                    <a:stretch>
                      <a:fillRect l="-5323" t="-28261" r="-8365" b="-50000"/>
                    </a:stretch>
                  </a:blipFill>
                </p:spPr>
                <p:txBody>
                  <a:bodyPr/>
                  <a:lstStyle/>
                  <a:p>
                    <a:r>
                      <a:rPr lang="en-US">
                        <a:noFill/>
                      </a:rPr>
                      <a:t> </a:t>
                    </a:r>
                  </a:p>
                </p:txBody>
              </p:sp>
            </mc:Fallback>
          </mc:AlternateContent>
        </p:grpSp>
        <p:cxnSp>
          <p:nvCxnSpPr>
            <p:cNvPr id="11" name="Straight Arrow Connector 10"/>
            <p:cNvCxnSpPr/>
            <p:nvPr/>
          </p:nvCxnSpPr>
          <p:spPr>
            <a:xfrm>
              <a:off x="990600" y="3733800"/>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90600" y="3276600"/>
              <a:ext cx="994055" cy="369332"/>
            </a:xfrm>
            <a:prstGeom prst="rect">
              <a:avLst/>
            </a:prstGeom>
            <a:noFill/>
          </p:spPr>
          <p:txBody>
            <a:bodyPr wrap="none" rtlCol="0">
              <a:spAutoFit/>
            </a:bodyPr>
            <a:lstStyle/>
            <a:p>
              <a:r>
                <a:rPr lang="en-US" dirty="0" smtClean="0"/>
                <a:t>Network</a:t>
              </a:r>
              <a:endParaRPr lang="en-US" dirty="0"/>
            </a:p>
          </p:txBody>
        </p:sp>
      </p:grpSp>
      <mc:AlternateContent xmlns:mc="http://schemas.openxmlformats.org/markup-compatibility/2006" xmlns:a14="http://schemas.microsoft.com/office/drawing/2010/main">
        <mc:Choice Requires="a14">
          <p:sp>
            <p:nvSpPr>
              <p:cNvPr id="15" name="TextBox 14"/>
              <p:cNvSpPr txBox="1"/>
              <p:nvPr/>
            </p:nvSpPr>
            <p:spPr>
              <a:xfrm>
                <a:off x="3505200" y="2707941"/>
                <a:ext cx="1771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3505200" y="2707941"/>
                <a:ext cx="177100" cy="276999"/>
              </a:xfrm>
              <a:prstGeom prst="rect">
                <a:avLst/>
              </a:prstGeom>
              <a:blipFill rotWithShape="0">
                <a:blip r:embed="rId6"/>
                <a:stretch>
                  <a:fillRect l="-34483" r="-31034"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334745" y="2692860"/>
                <a:ext cx="185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4334745" y="2692860"/>
                <a:ext cx="185755" cy="276999"/>
              </a:xfrm>
              <a:prstGeom prst="rect">
                <a:avLst/>
              </a:prstGeom>
              <a:blipFill rotWithShape="0">
                <a:blip r:embed="rId7"/>
                <a:stretch>
                  <a:fillRect l="-29032" r="-25806" b="-22222"/>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460658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r>
              <a:rPr lang="en-US" sz="2400" dirty="0" smtClean="0"/>
              <a:t>We break the access probabilities prescribed by </a:t>
            </a:r>
            <a:r>
              <a:rPr lang="en-US" sz="2400" dirty="0" err="1" smtClean="0"/>
              <a:t>oCSMA</a:t>
            </a:r>
            <a:r>
              <a:rPr lang="en-US" sz="2400" dirty="0" smtClean="0"/>
              <a:t> into probabilities for two round contention </a:t>
            </a:r>
            <a:endParaRPr lang="en-US" sz="2400" dirty="0"/>
          </a:p>
        </p:txBody>
      </p:sp>
      <p:sp>
        <p:nvSpPr>
          <p:cNvPr id="2" name="Title 1"/>
          <p:cNvSpPr>
            <a:spLocks noGrp="1"/>
          </p:cNvSpPr>
          <p:nvPr>
            <p:ph type="title"/>
          </p:nvPr>
        </p:nvSpPr>
        <p:spPr/>
        <p:txBody>
          <a:bodyPr/>
          <a:lstStyle/>
          <a:p>
            <a:r>
              <a:rPr lang="en-US" dirty="0" smtClean="0"/>
              <a:t>o2CSMA</a:t>
            </a:r>
            <a:endParaRPr lang="en-US" dirty="0"/>
          </a:p>
        </p:txBody>
      </p:sp>
      <p:grpSp>
        <p:nvGrpSpPr>
          <p:cNvPr id="4" name="Group 3"/>
          <p:cNvGrpSpPr/>
          <p:nvPr/>
        </p:nvGrpSpPr>
        <p:grpSpPr>
          <a:xfrm>
            <a:off x="1905000" y="2971800"/>
            <a:ext cx="5437560" cy="1724799"/>
            <a:chOff x="1905000" y="4142601"/>
            <a:chExt cx="5437560" cy="1724799"/>
          </a:xfrm>
        </p:grpSpPr>
        <p:grpSp>
          <p:nvGrpSpPr>
            <p:cNvPr id="5" name="Group 4"/>
            <p:cNvGrpSpPr/>
            <p:nvPr/>
          </p:nvGrpSpPr>
          <p:grpSpPr>
            <a:xfrm>
              <a:off x="1905000" y="4648200"/>
              <a:ext cx="5437560" cy="1219200"/>
              <a:chOff x="1981200" y="2590800"/>
              <a:chExt cx="5437560" cy="1219200"/>
            </a:xfrm>
          </p:grpSpPr>
          <p:sp>
            <p:nvSpPr>
              <p:cNvPr id="8" name="Rounded Rectangle 7"/>
              <p:cNvSpPr/>
              <p:nvPr/>
            </p:nvSpPr>
            <p:spPr>
              <a:xfrm>
                <a:off x="1981200" y="2590800"/>
                <a:ext cx="28194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o2CSMA</a:t>
                </a:r>
                <a:endParaRPr lang="en-US" dirty="0"/>
              </a:p>
            </p:txBody>
          </p:sp>
          <p:cxnSp>
            <p:nvCxnSpPr>
              <p:cNvPr id="9" name="Straight Arrow Connector 8"/>
              <p:cNvCxnSpPr/>
              <p:nvPr/>
            </p:nvCxnSpPr>
            <p:spPr>
              <a:xfrm>
                <a:off x="4800600" y="28956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800600" y="34290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6172200" y="2757100"/>
                    <a:ext cx="12465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172200" y="2757100"/>
                    <a:ext cx="1246560" cy="276999"/>
                  </a:xfrm>
                  <a:prstGeom prst="rect">
                    <a:avLst/>
                  </a:prstGeom>
                  <a:blipFill rotWithShape="0">
                    <a:blip r:embed="rId3"/>
                    <a:stretch>
                      <a:fillRect l="-4412" t="-2174" r="-6863"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172200" y="3304401"/>
                    <a:ext cx="185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172200" y="3304401"/>
                    <a:ext cx="185755" cy="276999"/>
                  </a:xfrm>
                  <a:prstGeom prst="rect">
                    <a:avLst/>
                  </a:prstGeom>
                  <a:blipFill rotWithShape="0">
                    <a:blip r:embed="rId4"/>
                    <a:stretch>
                      <a:fillRect l="-30000" r="-26667" b="-21739"/>
                    </a:stretch>
                  </a:blipFill>
                </p:spPr>
                <p:txBody>
                  <a:bodyPr/>
                  <a:lstStyle/>
                  <a:p>
                    <a:r>
                      <a:rPr lang="en-US">
                        <a:noFill/>
                      </a:rPr>
                      <a:t> </a:t>
                    </a:r>
                  </a:p>
                </p:txBody>
              </p:sp>
            </mc:Fallback>
          </mc:AlternateContent>
        </p:grpSp>
        <p:cxnSp>
          <p:nvCxnSpPr>
            <p:cNvPr id="6" name="Elbow Connector 5"/>
            <p:cNvCxnSpPr/>
            <p:nvPr/>
          </p:nvCxnSpPr>
          <p:spPr>
            <a:xfrm flipV="1">
              <a:off x="4953000" y="4237038"/>
              <a:ext cx="838200" cy="71596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6071300" y="4142601"/>
                  <a:ext cx="12572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071300" y="4142601"/>
                  <a:ext cx="1257203" cy="276999"/>
                </a:xfrm>
                <a:prstGeom prst="rect">
                  <a:avLst/>
                </a:prstGeom>
                <a:blipFill rotWithShape="0">
                  <a:blip r:embed="rId5"/>
                  <a:stretch>
                    <a:fillRect l="-4369" t="-2174" r="-6796" b="-32609"/>
                  </a:stretch>
                </a:blipFill>
              </p:spPr>
              <p:txBody>
                <a:bodyPr/>
                <a:lstStyle/>
                <a:p>
                  <a:r>
                    <a:rPr lang="en-US">
                      <a:noFill/>
                    </a:rPr>
                    <a:t> </a:t>
                  </a:r>
                </a:p>
              </p:txBody>
            </p:sp>
          </mc:Fallback>
        </mc:AlternateContent>
      </p:grpSp>
      <p:cxnSp>
        <p:nvCxnSpPr>
          <p:cNvPr id="28" name="Straight Arrow Connector 27"/>
          <p:cNvCxnSpPr/>
          <p:nvPr/>
        </p:nvCxnSpPr>
        <p:spPr>
          <a:xfrm>
            <a:off x="859220" y="4086999"/>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59220" y="3629799"/>
            <a:ext cx="994055" cy="369332"/>
          </a:xfrm>
          <a:prstGeom prst="rect">
            <a:avLst/>
          </a:prstGeom>
          <a:noFill/>
        </p:spPr>
        <p:txBody>
          <a:bodyPr wrap="none" rtlCol="0">
            <a:spAutoFit/>
          </a:bodyPr>
          <a:lstStyle/>
          <a:p>
            <a:r>
              <a:rPr lang="en-US" dirty="0" smtClean="0"/>
              <a:t>Network</a:t>
            </a:r>
            <a:endParaRPr lang="en-US" dirty="0"/>
          </a:p>
        </p:txBody>
      </p:sp>
    </p:spTree>
    <p:extLst>
      <p:ext uri="{BB962C8B-B14F-4D97-AF65-F5344CB8AC3E}">
        <p14:creationId xmlns:p14="http://schemas.microsoft.com/office/powerpoint/2010/main" val="20467393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022336" y="5119335"/>
            <a:ext cx="591706" cy="1205265"/>
          </a:xfrm>
          <a:prstGeom prst="rect">
            <a:avLst/>
          </a:prstGeom>
        </p:spPr>
      </p:pic>
      <p:sp>
        <p:nvSpPr>
          <p:cNvPr id="9" name="Oval 8"/>
          <p:cNvSpPr/>
          <p:nvPr/>
        </p:nvSpPr>
        <p:spPr>
          <a:xfrm>
            <a:off x="3570520" y="1905000"/>
            <a:ext cx="4430480" cy="4191000"/>
          </a:xfrm>
          <a:prstGeom prst="ellipse">
            <a:avLst/>
          </a:prstGeom>
          <a:solidFill>
            <a:srgbClr val="00B050">
              <a:alpha val="4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609600" y="1905000"/>
            <a:ext cx="4561120" cy="4191000"/>
          </a:xfrm>
          <a:prstGeom prst="ellipse">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274638"/>
            <a:ext cx="9144000" cy="1143000"/>
          </a:xfrm>
        </p:spPr>
        <p:txBody>
          <a:bodyPr>
            <a:normAutofit fontScale="90000"/>
          </a:bodyPr>
          <a:lstStyle/>
          <a:p>
            <a:r>
              <a:rPr lang="en-US" dirty="0" smtClean="0"/>
              <a:t>Coordination needed for medium access</a:t>
            </a:r>
            <a:endParaRPr lang="en-US" dirty="0"/>
          </a:p>
        </p:txBody>
      </p:sp>
      <p:pic>
        <p:nvPicPr>
          <p:cNvPr id="12" name="Picture 11" descr="ap.png"/>
          <p:cNvPicPr>
            <a:picLocks noChangeAspect="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172643" y="3429000"/>
            <a:ext cx="1219200" cy="1023347"/>
          </a:xfrm>
          <a:prstGeom prst="rect">
            <a:avLst/>
          </a:prstGeom>
        </p:spPr>
      </p:pic>
      <p:pic>
        <p:nvPicPr>
          <p:cNvPr id="13" name="Picture 12" descr="ap.png"/>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5617040" y="3446236"/>
            <a:ext cx="1219200" cy="1023347"/>
          </a:xfrm>
          <a:prstGeom prst="rect">
            <a:avLst/>
          </a:prstGeom>
        </p:spPr>
      </p:pic>
      <p:sp>
        <p:nvSpPr>
          <p:cNvPr id="3" name="Explosion 2 2"/>
          <p:cNvSpPr/>
          <p:nvPr/>
        </p:nvSpPr>
        <p:spPr>
          <a:xfrm>
            <a:off x="3150886" y="4657497"/>
            <a:ext cx="2514600" cy="1921059"/>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Collision</a:t>
            </a:r>
            <a:endParaRPr lang="en-US" dirty="0">
              <a:solidFill>
                <a:schemeClr val="bg1"/>
              </a:solidFill>
            </a:endParaRPr>
          </a:p>
        </p:txBody>
      </p:sp>
      <p:sp>
        <p:nvSpPr>
          <p:cNvPr id="6" name="TextBox 5"/>
          <p:cNvSpPr txBox="1"/>
          <p:nvPr/>
        </p:nvSpPr>
        <p:spPr>
          <a:xfrm>
            <a:off x="2266271" y="3407924"/>
            <a:ext cx="623889" cy="369332"/>
          </a:xfrm>
          <a:prstGeom prst="rect">
            <a:avLst/>
          </a:prstGeom>
          <a:noFill/>
        </p:spPr>
        <p:txBody>
          <a:bodyPr wrap="none" rtlCol="0">
            <a:spAutoFit/>
          </a:bodyPr>
          <a:lstStyle/>
          <a:p>
            <a:r>
              <a:rPr lang="en-US" dirty="0" smtClean="0"/>
              <a:t>AP-1</a:t>
            </a:r>
            <a:endParaRPr lang="en-US" dirty="0"/>
          </a:p>
        </p:txBody>
      </p:sp>
      <p:sp>
        <p:nvSpPr>
          <p:cNvPr id="11" name="TextBox 10"/>
          <p:cNvSpPr txBox="1"/>
          <p:nvPr/>
        </p:nvSpPr>
        <p:spPr>
          <a:xfrm>
            <a:off x="5728874" y="3407924"/>
            <a:ext cx="623889" cy="369332"/>
          </a:xfrm>
          <a:prstGeom prst="rect">
            <a:avLst/>
          </a:prstGeom>
          <a:noFill/>
        </p:spPr>
        <p:txBody>
          <a:bodyPr wrap="none" rtlCol="0">
            <a:spAutoFit/>
          </a:bodyPr>
          <a:lstStyle/>
          <a:p>
            <a:r>
              <a:rPr lang="en-US" dirty="0" smtClean="0"/>
              <a:t>AP-2</a:t>
            </a:r>
            <a:endParaRPr lang="en-US" dirty="0"/>
          </a:p>
        </p:txBody>
      </p:sp>
      <p:sp>
        <p:nvSpPr>
          <p:cNvPr id="14" name="TextBox 13"/>
          <p:cNvSpPr txBox="1"/>
          <p:nvPr/>
        </p:nvSpPr>
        <p:spPr>
          <a:xfrm>
            <a:off x="4188825" y="6288972"/>
            <a:ext cx="913520" cy="369332"/>
          </a:xfrm>
          <a:prstGeom prst="rect">
            <a:avLst/>
          </a:prstGeom>
          <a:noFill/>
        </p:spPr>
        <p:txBody>
          <a:bodyPr wrap="none" rtlCol="0">
            <a:spAutoFit/>
          </a:bodyPr>
          <a:lstStyle/>
          <a:p>
            <a:r>
              <a:rPr lang="en-US" dirty="0" smtClean="0"/>
              <a:t>Client-2</a:t>
            </a:r>
            <a:endParaRPr lang="en-US"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96203" y="4987221"/>
            <a:ext cx="591706" cy="1205265"/>
          </a:xfrm>
          <a:prstGeom prst="rect">
            <a:avLst/>
          </a:prstGeom>
        </p:spPr>
      </p:pic>
      <p:sp>
        <p:nvSpPr>
          <p:cNvPr id="16" name="TextBox 15"/>
          <p:cNvSpPr txBox="1"/>
          <p:nvPr/>
        </p:nvSpPr>
        <p:spPr>
          <a:xfrm>
            <a:off x="564028" y="6213758"/>
            <a:ext cx="913520" cy="369332"/>
          </a:xfrm>
          <a:prstGeom prst="rect">
            <a:avLst/>
          </a:prstGeom>
          <a:noFill/>
        </p:spPr>
        <p:txBody>
          <a:bodyPr wrap="none" rtlCol="0">
            <a:spAutoFit/>
          </a:bodyPr>
          <a:lstStyle/>
          <a:p>
            <a:r>
              <a:rPr lang="en-US" dirty="0"/>
              <a:t>C</a:t>
            </a:r>
            <a:r>
              <a:rPr lang="en-US" dirty="0" smtClean="0"/>
              <a:t>lient-1</a:t>
            </a:r>
            <a:endParaRPr lang="en-US" dirty="0"/>
          </a:p>
        </p:txBody>
      </p:sp>
    </p:spTree>
    <p:custDataLst>
      <p:tags r:id="rId1"/>
    </p:custDataLst>
    <p:extLst>
      <p:ext uri="{BB962C8B-B14F-4D97-AF65-F5344CB8AC3E}">
        <p14:creationId xmlns:p14="http://schemas.microsoft.com/office/powerpoint/2010/main" val="1247139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o2CSMA</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sz="2400" dirty="0" smtClean="0"/>
              <a:t>By minimizing collisions, o2CSMA breaks the zero sum game between efficiency and fairness (more details in paper)</a:t>
            </a:r>
            <a:endParaRPr lang="en-US" sz="2400" dirty="0"/>
          </a:p>
        </p:txBody>
      </p:sp>
      <p:grpSp>
        <p:nvGrpSpPr>
          <p:cNvPr id="4" name="Group 3"/>
          <p:cNvGrpSpPr/>
          <p:nvPr/>
        </p:nvGrpSpPr>
        <p:grpSpPr>
          <a:xfrm>
            <a:off x="1676400" y="1828800"/>
            <a:ext cx="6400800" cy="2590800"/>
            <a:chOff x="1676400" y="3733800"/>
            <a:chExt cx="6400800" cy="2590800"/>
          </a:xfrm>
        </p:grpSpPr>
        <p:sp>
          <p:nvSpPr>
            <p:cNvPr id="5" name="Rounded Rectangle 4"/>
            <p:cNvSpPr/>
            <p:nvPr/>
          </p:nvSpPr>
          <p:spPr>
            <a:xfrm>
              <a:off x="1676400" y="3733800"/>
              <a:ext cx="4648200" cy="2590800"/>
            </a:xfrm>
            <a:prstGeom prst="roundRect">
              <a:avLst/>
            </a:prstGeom>
            <a:solidFill>
              <a:schemeClr val="lt1">
                <a:alpha val="0"/>
              </a:schemeClr>
            </a:solid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ounded Rectangle 5"/>
            <p:cNvSpPr/>
            <p:nvPr/>
          </p:nvSpPr>
          <p:spPr>
            <a:xfrm>
              <a:off x="1905000" y="4648200"/>
              <a:ext cx="13716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oCSMA</a:t>
              </a:r>
              <a:endParaRPr lang="en-US" dirty="0">
                <a:solidFill>
                  <a:schemeClr val="tx1"/>
                </a:solidFill>
              </a:endParaRPr>
            </a:p>
          </p:txBody>
        </p:sp>
        <p:cxnSp>
          <p:nvCxnSpPr>
            <p:cNvPr id="7" name="Straight Arrow Connector 6"/>
            <p:cNvCxnSpPr>
              <a:endCxn id="8" idx="1"/>
            </p:cNvCxnSpPr>
            <p:nvPr/>
          </p:nvCxnSpPr>
          <p:spPr>
            <a:xfrm>
              <a:off x="5459040" y="4953000"/>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6830640" y="4814500"/>
                  <a:ext cx="12465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830640" y="4814500"/>
                  <a:ext cx="1246560" cy="276999"/>
                </a:xfrm>
                <a:prstGeom prst="rect">
                  <a:avLst/>
                </a:prstGeom>
                <a:blipFill rotWithShape="0">
                  <a:blip r:embed="rId3"/>
                  <a:stretch>
                    <a:fillRect l="-4412" t="-2174" r="-6863"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830640" y="5361801"/>
                  <a:ext cx="185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6830640" y="5361801"/>
                  <a:ext cx="185755" cy="276999"/>
                </a:xfrm>
                <a:prstGeom prst="rect">
                  <a:avLst/>
                </a:prstGeom>
                <a:blipFill rotWithShape="0">
                  <a:blip r:embed="rId4"/>
                  <a:stretch>
                    <a:fillRect l="-33333" r="-26667" b="-21739"/>
                  </a:stretch>
                </a:blipFill>
              </p:spPr>
              <p:txBody>
                <a:bodyPr/>
                <a:lstStyle/>
                <a:p>
                  <a:r>
                    <a:rPr lang="en-US">
                      <a:noFill/>
                    </a:rPr>
                    <a:t> </a:t>
                  </a:r>
                </a:p>
              </p:txBody>
            </p:sp>
          </mc:Fallback>
        </mc:AlternateContent>
        <p:cxnSp>
          <p:nvCxnSpPr>
            <p:cNvPr id="10" name="Elbow Connector 9"/>
            <p:cNvCxnSpPr/>
            <p:nvPr/>
          </p:nvCxnSpPr>
          <p:spPr>
            <a:xfrm flipV="1">
              <a:off x="5687640" y="4191000"/>
              <a:ext cx="1039440" cy="762000"/>
            </a:xfrm>
            <a:prstGeom prst="bentConnector3">
              <a:avLst/>
            </a:prstGeom>
            <a:ln>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6805940" y="4142601"/>
                  <a:ext cx="12572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805940" y="4142601"/>
                  <a:ext cx="1257203" cy="276999"/>
                </a:xfrm>
                <a:prstGeom prst="rect">
                  <a:avLst/>
                </a:prstGeom>
                <a:blipFill rotWithShape="0">
                  <a:blip r:embed="rId5"/>
                  <a:stretch>
                    <a:fillRect l="-4348" t="-2174" r="-6280" b="-32609"/>
                  </a:stretch>
                </a:blipFill>
              </p:spPr>
              <p:txBody>
                <a:bodyPr/>
                <a:lstStyle/>
                <a:p>
                  <a:r>
                    <a:rPr lang="en-US">
                      <a:noFill/>
                    </a:rPr>
                    <a:t> </a:t>
                  </a:r>
                </a:p>
              </p:txBody>
            </p:sp>
          </mc:Fallback>
        </mc:AlternateContent>
        <p:cxnSp>
          <p:nvCxnSpPr>
            <p:cNvPr id="12" name="Straight Arrow Connector 11"/>
            <p:cNvCxnSpPr/>
            <p:nvPr/>
          </p:nvCxnSpPr>
          <p:spPr>
            <a:xfrm>
              <a:off x="3276600" y="4953000"/>
              <a:ext cx="1039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9" idx="1"/>
            </p:cNvCxnSpPr>
            <p:nvPr/>
          </p:nvCxnSpPr>
          <p:spPr>
            <a:xfrm>
              <a:off x="3276600" y="5486400"/>
              <a:ext cx="3554040" cy="13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4316040" y="4114800"/>
              <a:ext cx="13716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5" name="TextBox 14"/>
                <p:cNvSpPr txBox="1"/>
                <p:nvPr/>
              </p:nvSpPr>
              <p:spPr>
                <a:xfrm>
                  <a:off x="4392240" y="4191000"/>
                  <a:ext cx="116506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𝐶𝑊</m:t>
                            </m:r>
                          </m:num>
                          <m:den>
                            <m:r>
                              <a:rPr lang="en-US" b="0" i="1" smtClean="0">
                                <a:latin typeface="Cambria Math" panose="02040503050406030204" pitchFamily="18" charset="0"/>
                              </a:rPr>
                              <m:t>2</m:t>
                            </m:r>
                          </m:den>
                        </m:f>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4392240" y="4191000"/>
                  <a:ext cx="1165063" cy="51860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392240" y="4749706"/>
                  <a:ext cx="1159740"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𝐶𝑊</m:t>
                            </m:r>
                          </m:num>
                          <m:den>
                            <m:r>
                              <a:rPr lang="en-US" b="0" i="1" smtClean="0">
                                <a:latin typeface="Cambria Math" panose="02040503050406030204" pitchFamily="18" charset="0"/>
                              </a:rPr>
                              <m:t>2</m:t>
                            </m:r>
                          </m:den>
                        </m:f>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392240" y="4749706"/>
                  <a:ext cx="1159740" cy="51860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276600" y="4599801"/>
                  <a:ext cx="10760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𝐶𝑊</m:t>
                        </m:r>
                        <m:r>
                          <a:rPr lang="en-US" b="0" i="1" smtClean="0">
                            <a:latin typeface="Cambria Math" panose="02040503050406030204" pitchFamily="18" charset="0"/>
                          </a:rPr>
                          <m:t>)</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276600" y="4599801"/>
                  <a:ext cx="1076064" cy="276999"/>
                </a:xfrm>
                <a:prstGeom prst="rect">
                  <a:avLst/>
                </a:prstGeom>
                <a:blipFill rotWithShape="0">
                  <a:blip r:embed="rId8"/>
                  <a:stretch>
                    <a:fillRect l="-5114" t="-2174" r="-7386" b="-32609"/>
                  </a:stretch>
                </a:blipFill>
              </p:spPr>
              <p:txBody>
                <a:bodyPr/>
                <a:lstStyle/>
                <a:p>
                  <a:r>
                    <a:rPr lang="en-US">
                      <a:noFill/>
                    </a:rPr>
                    <a:t> </a:t>
                  </a:r>
                </a:p>
              </p:txBody>
            </p:sp>
          </mc:Fallback>
        </mc:AlternateContent>
      </p:grpSp>
      <p:cxnSp>
        <p:nvCxnSpPr>
          <p:cNvPr id="18" name="Straight Arrow Connector 17"/>
          <p:cNvCxnSpPr/>
          <p:nvPr/>
        </p:nvCxnSpPr>
        <p:spPr>
          <a:xfrm>
            <a:off x="738350" y="3363310"/>
            <a:ext cx="1090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38350" y="2906110"/>
            <a:ext cx="994055" cy="369332"/>
          </a:xfrm>
          <a:prstGeom prst="rect">
            <a:avLst/>
          </a:prstGeom>
          <a:noFill/>
        </p:spPr>
        <p:txBody>
          <a:bodyPr wrap="none" rtlCol="0">
            <a:spAutoFit/>
          </a:bodyPr>
          <a:lstStyle/>
          <a:p>
            <a:r>
              <a:rPr lang="en-US" dirty="0" smtClean="0"/>
              <a:t>Network</a:t>
            </a:r>
            <a:endParaRPr lang="en-US" dirty="0"/>
          </a:p>
        </p:txBody>
      </p:sp>
    </p:spTree>
    <p:extLst>
      <p:ext uri="{BB962C8B-B14F-4D97-AF65-F5344CB8AC3E}">
        <p14:creationId xmlns:p14="http://schemas.microsoft.com/office/powerpoint/2010/main" val="34336336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dirty="0" smtClean="0"/>
              <a:t>PHY micro benchmarking on USRP N210</a:t>
            </a:r>
          </a:p>
          <a:p>
            <a:endParaRPr lang="en-US" dirty="0" smtClean="0"/>
          </a:p>
          <a:p>
            <a:r>
              <a:rPr lang="en-US" dirty="0" smtClean="0"/>
              <a:t>Protocol Simulations on NS3</a:t>
            </a:r>
            <a:endParaRPr lang="en-US" dirty="0"/>
          </a:p>
        </p:txBody>
      </p:sp>
    </p:spTree>
    <p:extLst>
      <p:ext uri="{BB962C8B-B14F-4D97-AF65-F5344CB8AC3E}">
        <p14:creationId xmlns:p14="http://schemas.microsoft.com/office/powerpoint/2010/main" val="30097687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699073220"/>
              </p:ext>
            </p:extLst>
          </p:nvPr>
        </p:nvGraphicFramePr>
        <p:xfrm>
          <a:off x="990600" y="1524000"/>
          <a:ext cx="7194630" cy="4953000"/>
        </p:xfrm>
        <a:graphic>
          <a:graphicData uri="http://schemas.openxmlformats.org/presentationml/2006/ole">
            <mc:AlternateContent xmlns:mc="http://schemas.openxmlformats.org/markup-compatibility/2006">
              <mc:Choice xmlns:v="urn:schemas-microsoft-com:vml" Requires="v">
                <p:oleObj spid="_x0000_s8587" name="Acrobat Document" r:id="rId4" imgW="8534400" imgH="5874831" progId="AcroExch.Document.11">
                  <p:embed/>
                </p:oleObj>
              </mc:Choice>
              <mc:Fallback>
                <p:oleObj name="Acrobat Document" r:id="rId4" imgW="8534400" imgH="5874831" progId="AcroExch.Document.11">
                  <p:embed/>
                  <p:pic>
                    <p:nvPicPr>
                      <p:cNvPr id="0" name=""/>
                      <p:cNvPicPr/>
                      <p:nvPr/>
                    </p:nvPicPr>
                    <p:blipFill>
                      <a:blip r:embed="rId5"/>
                      <a:stretch>
                        <a:fillRect/>
                      </a:stretch>
                    </p:blipFill>
                    <p:spPr>
                      <a:xfrm>
                        <a:off x="990600" y="1524000"/>
                        <a:ext cx="7194630" cy="4953000"/>
                      </a:xfrm>
                      <a:prstGeom prst="rect">
                        <a:avLst/>
                      </a:prstGeom>
                    </p:spPr>
                  </p:pic>
                </p:oleObj>
              </mc:Fallback>
            </mc:AlternateContent>
          </a:graphicData>
        </a:graphic>
      </p:graphicFrame>
      <p:sp>
        <p:nvSpPr>
          <p:cNvPr id="6" name="Title 1"/>
          <p:cNvSpPr>
            <a:spLocks noGrp="1"/>
          </p:cNvSpPr>
          <p:nvPr>
            <p:ph type="title"/>
          </p:nvPr>
        </p:nvSpPr>
        <p:spPr>
          <a:xfrm>
            <a:off x="457200" y="274638"/>
            <a:ext cx="8229600" cy="1143000"/>
          </a:xfrm>
        </p:spPr>
        <p:txBody>
          <a:bodyPr/>
          <a:lstStyle/>
          <a:p>
            <a:r>
              <a:rPr lang="en-US" dirty="0" smtClean="0"/>
              <a:t>Overexposed terminal problem</a:t>
            </a:r>
            <a:endParaRPr lang="en-US" dirty="0"/>
          </a:p>
        </p:txBody>
      </p:sp>
    </p:spTree>
    <p:extLst>
      <p:ext uri="{BB962C8B-B14F-4D97-AF65-F5344CB8AC3E}">
        <p14:creationId xmlns:p14="http://schemas.microsoft.com/office/powerpoint/2010/main" val="38654588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p:cNvGraphicFramePr>
            <a:graphicFrameLocks noChangeAspect="1"/>
          </p:cNvGraphicFramePr>
          <p:nvPr>
            <p:extLst>
              <p:ext uri="{D42A27DB-BD31-4B8C-83A1-F6EECF244321}">
                <p14:modId xmlns:p14="http://schemas.microsoft.com/office/powerpoint/2010/main" val="439948150"/>
              </p:ext>
            </p:extLst>
          </p:nvPr>
        </p:nvGraphicFramePr>
        <p:xfrm>
          <a:off x="990600" y="1524000"/>
          <a:ext cx="7194630" cy="4953000"/>
        </p:xfrm>
        <a:graphic>
          <a:graphicData uri="http://schemas.openxmlformats.org/presentationml/2006/ole">
            <mc:AlternateContent xmlns:mc="http://schemas.openxmlformats.org/markup-compatibility/2006">
              <mc:Choice xmlns:v="urn:schemas-microsoft-com:vml" Requires="v">
                <p:oleObj spid="_x0000_s13655" name="Acrobat Document" r:id="rId4" imgW="8534400" imgH="5874831" progId="AcroExch.Document.11">
                  <p:embed/>
                </p:oleObj>
              </mc:Choice>
              <mc:Fallback>
                <p:oleObj name="Acrobat Document" r:id="rId4" imgW="8534400" imgH="5874831" progId="AcroExch.Document.11">
                  <p:embed/>
                  <p:pic>
                    <p:nvPicPr>
                      <p:cNvPr id="0" name=""/>
                      <p:cNvPicPr/>
                      <p:nvPr/>
                    </p:nvPicPr>
                    <p:blipFill>
                      <a:blip r:embed="rId5"/>
                      <a:stretch>
                        <a:fillRect/>
                      </a:stretch>
                    </p:blipFill>
                    <p:spPr>
                      <a:xfrm>
                        <a:off x="990600" y="1524000"/>
                        <a:ext cx="7194630" cy="4953000"/>
                      </a:xfrm>
                      <a:prstGeom prst="rect">
                        <a:avLst/>
                      </a:prstGeom>
                    </p:spPr>
                  </p:pic>
                </p:oleObj>
              </mc:Fallback>
            </mc:AlternateContent>
          </a:graphicData>
        </a:graphic>
      </p:graphicFrame>
      <p:sp>
        <p:nvSpPr>
          <p:cNvPr id="3" name="Rounded Rectangle 2"/>
          <p:cNvSpPr/>
          <p:nvPr/>
        </p:nvSpPr>
        <p:spPr>
          <a:xfrm>
            <a:off x="3352800" y="1905000"/>
            <a:ext cx="4114800" cy="3810000"/>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xplosion 1 1"/>
          <p:cNvSpPr/>
          <p:nvPr/>
        </p:nvSpPr>
        <p:spPr>
          <a:xfrm>
            <a:off x="3581400" y="2209800"/>
            <a:ext cx="3962400" cy="2819400"/>
          </a:xfrm>
          <a:prstGeom prst="irregularSeal1">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Combined energy of colliders exceeds energy threshold</a:t>
            </a:r>
            <a:endParaRPr lang="en-US" dirty="0">
              <a:solidFill>
                <a:schemeClr val="tx1"/>
              </a:solidFill>
            </a:endParaRPr>
          </a:p>
        </p:txBody>
      </p:sp>
      <p:sp>
        <p:nvSpPr>
          <p:cNvPr id="6" name="Title 1"/>
          <p:cNvSpPr>
            <a:spLocks noGrp="1"/>
          </p:cNvSpPr>
          <p:nvPr>
            <p:ph type="title"/>
          </p:nvPr>
        </p:nvSpPr>
        <p:spPr>
          <a:xfrm>
            <a:off x="457200" y="274638"/>
            <a:ext cx="8229600" cy="1143000"/>
          </a:xfrm>
        </p:spPr>
        <p:txBody>
          <a:bodyPr/>
          <a:lstStyle/>
          <a:p>
            <a:r>
              <a:rPr lang="en-US" dirty="0" smtClean="0"/>
              <a:t>Energy Detection is not suitable</a:t>
            </a:r>
            <a:endParaRPr lang="en-US" dirty="0"/>
          </a:p>
        </p:txBody>
      </p:sp>
    </p:spTree>
    <p:extLst>
      <p:ext uri="{BB962C8B-B14F-4D97-AF65-F5344CB8AC3E}">
        <p14:creationId xmlns:p14="http://schemas.microsoft.com/office/powerpoint/2010/main" val="5239524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Peak counting based energy detection</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349516770"/>
              </p:ext>
            </p:extLst>
          </p:nvPr>
        </p:nvGraphicFramePr>
        <p:xfrm>
          <a:off x="500063" y="1600200"/>
          <a:ext cx="8142287" cy="4525963"/>
        </p:xfrm>
        <a:graphic>
          <a:graphicData uri="http://schemas.openxmlformats.org/presentationml/2006/ole">
            <mc:AlternateContent xmlns:mc="http://schemas.openxmlformats.org/markup-compatibility/2006">
              <mc:Choice xmlns:v="urn:schemas-microsoft-com:vml" Requires="v">
                <p:oleObj spid="_x0000_s9609" name="Acrobat Document" r:id="rId4" imgW="10904101" imgH="6057664" progId="AcroExch.Document.11">
                  <p:embed/>
                </p:oleObj>
              </mc:Choice>
              <mc:Fallback>
                <p:oleObj name="Acrobat Document" r:id="rId4" imgW="10904101" imgH="6057664" progId="AcroExch.Document.11">
                  <p:embed/>
                  <p:pic>
                    <p:nvPicPr>
                      <p:cNvPr id="0" name=""/>
                      <p:cNvPicPr/>
                      <p:nvPr/>
                    </p:nvPicPr>
                    <p:blipFill>
                      <a:blip r:embed="rId5"/>
                      <a:stretch>
                        <a:fillRect/>
                      </a:stretch>
                    </p:blipFill>
                    <p:spPr>
                      <a:xfrm>
                        <a:off x="500063" y="1600200"/>
                        <a:ext cx="8142287" cy="4525963"/>
                      </a:xfrm>
                      <a:prstGeom prst="rect">
                        <a:avLst/>
                      </a:prstGeom>
                    </p:spPr>
                  </p:pic>
                </p:oleObj>
              </mc:Fallback>
            </mc:AlternateContent>
          </a:graphicData>
        </a:graphic>
      </p:graphicFrame>
    </p:spTree>
    <p:extLst>
      <p:ext uri="{BB962C8B-B14F-4D97-AF65-F5344CB8AC3E}">
        <p14:creationId xmlns:p14="http://schemas.microsoft.com/office/powerpoint/2010/main" val="33676898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nvPr>
        </p:nvGraphicFramePr>
        <p:xfrm>
          <a:off x="500063" y="1600200"/>
          <a:ext cx="8142287" cy="4525963"/>
        </p:xfrm>
        <a:graphic>
          <a:graphicData uri="http://schemas.openxmlformats.org/presentationml/2006/ole">
            <mc:AlternateContent xmlns:mc="http://schemas.openxmlformats.org/markup-compatibility/2006">
              <mc:Choice xmlns:v="urn:schemas-microsoft-com:vml" Requires="v">
                <p:oleObj spid="_x0000_s14675" name="Acrobat Document" r:id="rId3" imgW="10904101" imgH="6057664" progId="AcroExch.Document.11">
                  <p:embed/>
                </p:oleObj>
              </mc:Choice>
              <mc:Fallback>
                <p:oleObj name="Acrobat Document" r:id="rId3" imgW="10904101" imgH="6057664" progId="AcroExch.Document.11">
                  <p:embed/>
                  <p:pic>
                    <p:nvPicPr>
                      <p:cNvPr id="0" name=""/>
                      <p:cNvPicPr/>
                      <p:nvPr/>
                    </p:nvPicPr>
                    <p:blipFill>
                      <a:blip r:embed="rId4"/>
                      <a:stretch>
                        <a:fillRect/>
                      </a:stretch>
                    </p:blipFill>
                    <p:spPr>
                      <a:xfrm>
                        <a:off x="500063" y="1600200"/>
                        <a:ext cx="8142287" cy="4525963"/>
                      </a:xfrm>
                      <a:prstGeom prst="rect">
                        <a:avLst/>
                      </a:prstGeom>
                    </p:spPr>
                  </p:pic>
                </p:oleObj>
              </mc:Fallback>
            </mc:AlternateContent>
          </a:graphicData>
        </a:graphic>
      </p:graphicFrame>
      <p:sp>
        <p:nvSpPr>
          <p:cNvPr id="5" name="Rounded Rectangle 4"/>
          <p:cNvSpPr/>
          <p:nvPr/>
        </p:nvSpPr>
        <p:spPr>
          <a:xfrm>
            <a:off x="3276600" y="1828800"/>
            <a:ext cx="4724400" cy="3581400"/>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5638800" y="5867399"/>
            <a:ext cx="3352800" cy="868363"/>
          </a:xfrm>
          <a:prstGeom prst="roundRect">
            <a:avLst/>
          </a:prstGeom>
          <a:solidFill>
            <a:schemeClr val="accent2">
              <a:lumMod val="60000"/>
              <a:lumOff val="4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HiBo</a:t>
            </a:r>
            <a:r>
              <a:rPr lang="en-US" dirty="0" smtClean="0">
                <a:solidFill>
                  <a:schemeClr val="tx1"/>
                </a:solidFill>
              </a:rPr>
              <a:t> accurately detects overexposed terminals, pure energy detection fails</a:t>
            </a:r>
            <a:endParaRPr lang="en-US" dirty="0">
              <a:solidFill>
                <a:schemeClr val="tx1"/>
              </a:solidFill>
            </a:endParaRPr>
          </a:p>
        </p:txBody>
      </p:sp>
      <p:cxnSp>
        <p:nvCxnSpPr>
          <p:cNvPr id="7" name="Straight Arrow Connector 6"/>
          <p:cNvCxnSpPr/>
          <p:nvPr/>
        </p:nvCxnSpPr>
        <p:spPr>
          <a:xfrm flipH="1" flipV="1">
            <a:off x="7467600" y="5105400"/>
            <a:ext cx="381000" cy="76200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457200" y="274638"/>
            <a:ext cx="8229600" cy="1143000"/>
          </a:xfrm>
        </p:spPr>
        <p:txBody>
          <a:bodyPr>
            <a:normAutofit fontScale="90000"/>
          </a:bodyPr>
          <a:lstStyle/>
          <a:p>
            <a:r>
              <a:rPr lang="en-US" dirty="0" smtClean="0"/>
              <a:t>Peak counting based energy detection</a:t>
            </a:r>
            <a:endParaRPr lang="en-US" dirty="0"/>
          </a:p>
        </p:txBody>
      </p:sp>
    </p:spTree>
    <p:extLst>
      <p:ext uri="{BB962C8B-B14F-4D97-AF65-F5344CB8AC3E}">
        <p14:creationId xmlns:p14="http://schemas.microsoft.com/office/powerpoint/2010/main" val="9946067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Higher gains at higher node densities</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955782926"/>
              </p:ext>
            </p:extLst>
          </p:nvPr>
        </p:nvGraphicFramePr>
        <p:xfrm>
          <a:off x="800100" y="1600200"/>
          <a:ext cx="7542213" cy="4525963"/>
        </p:xfrm>
        <a:graphic>
          <a:graphicData uri="http://schemas.openxmlformats.org/presentationml/2006/ole">
            <mc:AlternateContent xmlns:mc="http://schemas.openxmlformats.org/markup-compatibility/2006">
              <mc:Choice xmlns:v="urn:schemas-microsoft-com:vml" Requires="v">
                <p:oleObj spid="_x0000_s10634" name="Acrobat Document" r:id="rId4" imgW="2742882" imgH="1645920" progId="AcroExch.Document.11">
                  <p:embed/>
                </p:oleObj>
              </mc:Choice>
              <mc:Fallback>
                <p:oleObj name="Acrobat Document" r:id="rId4" imgW="2742882" imgH="1645920" progId="AcroExch.Document.11">
                  <p:embed/>
                  <p:pic>
                    <p:nvPicPr>
                      <p:cNvPr id="0" name=""/>
                      <p:cNvPicPr/>
                      <p:nvPr/>
                    </p:nvPicPr>
                    <p:blipFill>
                      <a:blip r:embed="rId5"/>
                      <a:stretch>
                        <a:fillRect/>
                      </a:stretch>
                    </p:blipFill>
                    <p:spPr>
                      <a:xfrm>
                        <a:off x="800100" y="1600200"/>
                        <a:ext cx="7542213" cy="4525963"/>
                      </a:xfrm>
                      <a:prstGeom prst="rect">
                        <a:avLst/>
                      </a:prstGeom>
                    </p:spPr>
                  </p:pic>
                </p:oleObj>
              </mc:Fallback>
            </mc:AlternateContent>
          </a:graphicData>
        </a:graphic>
      </p:graphicFrame>
    </p:spTree>
    <p:extLst>
      <p:ext uri="{BB962C8B-B14F-4D97-AF65-F5344CB8AC3E}">
        <p14:creationId xmlns:p14="http://schemas.microsoft.com/office/powerpoint/2010/main" val="20040503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Enhancing scalability of </a:t>
            </a:r>
            <a:r>
              <a:rPr lang="en-US" dirty="0" err="1" smtClean="0"/>
              <a:t>oCSMA</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378057272"/>
              </p:ext>
            </p:extLst>
          </p:nvPr>
        </p:nvGraphicFramePr>
        <p:xfrm>
          <a:off x="800100" y="1600200"/>
          <a:ext cx="7542213" cy="4525963"/>
        </p:xfrm>
        <a:graphic>
          <a:graphicData uri="http://schemas.openxmlformats.org/presentationml/2006/ole">
            <mc:AlternateContent xmlns:mc="http://schemas.openxmlformats.org/markup-compatibility/2006">
              <mc:Choice xmlns:v="urn:schemas-microsoft-com:vml" Requires="v">
                <p:oleObj spid="_x0000_s11657" name="Acrobat Document" r:id="rId4" imgW="2742882" imgH="1645920" progId="AcroExch.Document.11">
                  <p:embed/>
                </p:oleObj>
              </mc:Choice>
              <mc:Fallback>
                <p:oleObj name="Acrobat Document" r:id="rId4" imgW="2742882" imgH="1645920" progId="AcroExch.Document.11">
                  <p:embed/>
                  <p:pic>
                    <p:nvPicPr>
                      <p:cNvPr id="0" name=""/>
                      <p:cNvPicPr/>
                      <p:nvPr/>
                    </p:nvPicPr>
                    <p:blipFill>
                      <a:blip r:embed="rId5"/>
                      <a:stretch>
                        <a:fillRect/>
                      </a:stretch>
                    </p:blipFill>
                    <p:spPr>
                      <a:xfrm>
                        <a:off x="800100" y="1600200"/>
                        <a:ext cx="7542213" cy="4525963"/>
                      </a:xfrm>
                      <a:prstGeom prst="rect">
                        <a:avLst/>
                      </a:prstGeom>
                    </p:spPr>
                  </p:pic>
                </p:oleObj>
              </mc:Fallback>
            </mc:AlternateContent>
          </a:graphicData>
        </a:graphic>
      </p:graphicFrame>
    </p:spTree>
    <p:extLst>
      <p:ext uri="{BB962C8B-B14F-4D97-AF65-F5344CB8AC3E}">
        <p14:creationId xmlns:p14="http://schemas.microsoft.com/office/powerpoint/2010/main" val="2712461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Enhancing scalability of </a:t>
            </a:r>
            <a:r>
              <a:rPr lang="en-US" dirty="0" err="1" smtClean="0"/>
              <a:t>oCSMA</a:t>
            </a:r>
            <a:endParaRPr lang="en-US" dirty="0"/>
          </a:p>
        </p:txBody>
      </p:sp>
      <p:graphicFrame>
        <p:nvGraphicFramePr>
          <p:cNvPr id="4" name="Content Placeholder 3"/>
          <p:cNvGraphicFramePr>
            <a:graphicFrameLocks noGrp="1" noChangeAspect="1"/>
          </p:cNvGraphicFramePr>
          <p:nvPr>
            <p:ph idx="1"/>
            <p:extLst/>
          </p:nvPr>
        </p:nvGraphicFramePr>
        <p:xfrm>
          <a:off x="800100" y="1600200"/>
          <a:ext cx="7542213" cy="4525963"/>
        </p:xfrm>
        <a:graphic>
          <a:graphicData uri="http://schemas.openxmlformats.org/presentationml/2006/ole">
            <mc:AlternateContent xmlns:mc="http://schemas.openxmlformats.org/markup-compatibility/2006">
              <mc:Choice xmlns:v="urn:schemas-microsoft-com:vml" Requires="v">
                <p:oleObj spid="_x0000_s15691" name="Acrobat Document" r:id="rId3" imgW="2742882" imgH="1645920" progId="AcroExch.Document.11">
                  <p:embed/>
                </p:oleObj>
              </mc:Choice>
              <mc:Fallback>
                <p:oleObj name="Acrobat Document" r:id="rId3" imgW="2742882" imgH="1645920" progId="AcroExch.Document.11">
                  <p:embed/>
                  <p:pic>
                    <p:nvPicPr>
                      <p:cNvPr id="0" name=""/>
                      <p:cNvPicPr/>
                      <p:nvPr/>
                    </p:nvPicPr>
                    <p:blipFill>
                      <a:blip r:embed="rId4"/>
                      <a:stretch>
                        <a:fillRect/>
                      </a:stretch>
                    </p:blipFill>
                    <p:spPr>
                      <a:xfrm>
                        <a:off x="800100" y="1600200"/>
                        <a:ext cx="7542213" cy="4525963"/>
                      </a:xfrm>
                      <a:prstGeom prst="rect">
                        <a:avLst/>
                      </a:prstGeom>
                    </p:spPr>
                  </p:pic>
                </p:oleObj>
              </mc:Fallback>
            </mc:AlternateContent>
          </a:graphicData>
        </a:graphic>
      </p:graphicFrame>
      <p:sp>
        <p:nvSpPr>
          <p:cNvPr id="3" name="Rounded Rectangle 2"/>
          <p:cNvSpPr/>
          <p:nvPr/>
        </p:nvSpPr>
        <p:spPr>
          <a:xfrm>
            <a:off x="2362200" y="1177214"/>
            <a:ext cx="3581400" cy="563562"/>
          </a:xfrm>
          <a:prstGeom prst="roundRect">
            <a:avLst/>
          </a:prstGeom>
          <a:solidFill>
            <a:schemeClr val="accent2">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oCSMA</a:t>
            </a:r>
            <a:r>
              <a:rPr lang="en-US" dirty="0" smtClean="0">
                <a:solidFill>
                  <a:schemeClr val="tx1"/>
                </a:solidFill>
              </a:rPr>
              <a:t> (1000) poor performance at high density</a:t>
            </a:r>
            <a:endParaRPr lang="en-US" dirty="0">
              <a:solidFill>
                <a:schemeClr val="tx1"/>
              </a:solidFill>
            </a:endParaRPr>
          </a:p>
        </p:txBody>
      </p:sp>
      <p:cxnSp>
        <p:nvCxnSpPr>
          <p:cNvPr id="6" name="Straight Arrow Connector 5"/>
          <p:cNvCxnSpPr/>
          <p:nvPr/>
        </p:nvCxnSpPr>
        <p:spPr>
          <a:xfrm>
            <a:off x="4724400" y="1740776"/>
            <a:ext cx="762000" cy="2907424"/>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9681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Enhancing scalability of </a:t>
            </a:r>
            <a:r>
              <a:rPr lang="en-US" dirty="0" err="1" smtClean="0"/>
              <a:t>oCSMA</a:t>
            </a:r>
            <a:endParaRPr lang="en-US" dirty="0"/>
          </a:p>
        </p:txBody>
      </p:sp>
      <p:graphicFrame>
        <p:nvGraphicFramePr>
          <p:cNvPr id="4" name="Content Placeholder 3"/>
          <p:cNvGraphicFramePr>
            <a:graphicFrameLocks noGrp="1" noChangeAspect="1"/>
          </p:cNvGraphicFramePr>
          <p:nvPr>
            <p:ph idx="1"/>
            <p:extLst/>
          </p:nvPr>
        </p:nvGraphicFramePr>
        <p:xfrm>
          <a:off x="800100" y="1600200"/>
          <a:ext cx="7542213" cy="4525963"/>
        </p:xfrm>
        <a:graphic>
          <a:graphicData uri="http://schemas.openxmlformats.org/presentationml/2006/ole">
            <mc:AlternateContent xmlns:mc="http://schemas.openxmlformats.org/markup-compatibility/2006">
              <mc:Choice xmlns:v="urn:schemas-microsoft-com:vml" Requires="v">
                <p:oleObj spid="_x0000_s16715" name="Acrobat Document" r:id="rId3" imgW="2742882" imgH="1645920" progId="AcroExch.Document.11">
                  <p:embed/>
                </p:oleObj>
              </mc:Choice>
              <mc:Fallback>
                <p:oleObj name="Acrobat Document" r:id="rId3" imgW="2742882" imgH="1645920" progId="AcroExch.Document.11">
                  <p:embed/>
                  <p:pic>
                    <p:nvPicPr>
                      <p:cNvPr id="0" name=""/>
                      <p:cNvPicPr/>
                      <p:nvPr/>
                    </p:nvPicPr>
                    <p:blipFill>
                      <a:blip r:embed="rId4"/>
                      <a:stretch>
                        <a:fillRect/>
                      </a:stretch>
                    </p:blipFill>
                    <p:spPr>
                      <a:xfrm>
                        <a:off x="800100" y="1600200"/>
                        <a:ext cx="7542213" cy="4525963"/>
                      </a:xfrm>
                      <a:prstGeom prst="rect">
                        <a:avLst/>
                      </a:prstGeom>
                    </p:spPr>
                  </p:pic>
                </p:oleObj>
              </mc:Fallback>
            </mc:AlternateContent>
          </a:graphicData>
        </a:graphic>
      </p:graphicFrame>
      <p:sp>
        <p:nvSpPr>
          <p:cNvPr id="3" name="Rounded Rectangle 2"/>
          <p:cNvSpPr/>
          <p:nvPr/>
        </p:nvSpPr>
        <p:spPr>
          <a:xfrm>
            <a:off x="2362200" y="1177214"/>
            <a:ext cx="3581400" cy="563562"/>
          </a:xfrm>
          <a:prstGeom prst="roundRect">
            <a:avLst/>
          </a:prstGeom>
          <a:solidFill>
            <a:schemeClr val="accent2">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oCSMA</a:t>
            </a:r>
            <a:r>
              <a:rPr lang="en-US" dirty="0" smtClean="0">
                <a:solidFill>
                  <a:schemeClr val="tx1"/>
                </a:solidFill>
              </a:rPr>
              <a:t> (200) poor performance at low density</a:t>
            </a:r>
            <a:endParaRPr lang="en-US" dirty="0">
              <a:solidFill>
                <a:schemeClr val="tx1"/>
              </a:solidFill>
            </a:endParaRPr>
          </a:p>
        </p:txBody>
      </p:sp>
      <p:cxnSp>
        <p:nvCxnSpPr>
          <p:cNvPr id="6" name="Straight Arrow Connector 5"/>
          <p:cNvCxnSpPr/>
          <p:nvPr/>
        </p:nvCxnSpPr>
        <p:spPr>
          <a:xfrm flipH="1">
            <a:off x="2209800" y="1828800"/>
            <a:ext cx="609600" cy="114300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4434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758580" y="497929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4893900" y="4981917"/>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5046300" y="4981917"/>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5190820" y="4981917"/>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p:nvSpPr>
        <p:spPr>
          <a:xfrm>
            <a:off x="5343220" y="4981917"/>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70520" y="1219200"/>
            <a:ext cx="3276600" cy="2971800"/>
          </a:xfrm>
          <a:prstGeom prst="ellipse">
            <a:avLst/>
          </a:prstGeom>
          <a:solidFill>
            <a:srgbClr val="00B050">
              <a:alpha val="4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1894120" y="1219200"/>
            <a:ext cx="3276600" cy="2971800"/>
          </a:xfrm>
          <a:prstGeom prst="ellipse">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802.11 </a:t>
            </a:r>
            <a:r>
              <a:rPr lang="en-US" dirty="0"/>
              <a:t>Contention Resolution</a:t>
            </a:r>
          </a:p>
        </p:txBody>
      </p:sp>
      <p:sp>
        <p:nvSpPr>
          <p:cNvPr id="15" name="Rectangle 14"/>
          <p:cNvSpPr/>
          <p:nvPr/>
        </p:nvSpPr>
        <p:spPr>
          <a:xfrm>
            <a:off x="1756560" y="49819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1903700" y="49819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056100" y="49819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200620" y="49819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2353020" y="49819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505420" y="49819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649940" y="498191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1756560" y="586478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1903700" y="586478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056100" y="586478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200620" y="586478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2353020" y="586478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505420" y="586478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649940" y="586478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2802340" y="4981910"/>
            <a:ext cx="1979880" cy="29429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Transmit</a:t>
            </a:r>
            <a:endParaRPr lang="en-US" dirty="0">
              <a:solidFill>
                <a:schemeClr val="bg1"/>
              </a:solidFill>
            </a:endParaRPr>
          </a:p>
        </p:txBody>
      </p:sp>
      <p:sp>
        <p:nvSpPr>
          <p:cNvPr id="47" name="Rectangle 46"/>
          <p:cNvSpPr/>
          <p:nvPr/>
        </p:nvSpPr>
        <p:spPr>
          <a:xfrm>
            <a:off x="2804960" y="5883170"/>
            <a:ext cx="1979880" cy="2942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Freeze and Wait</a:t>
            </a:r>
            <a:endParaRPr lang="en-US" dirty="0">
              <a:solidFill>
                <a:schemeClr val="tx1"/>
              </a:solidFill>
            </a:endParaRPr>
          </a:p>
        </p:txBody>
      </p:sp>
      <p:sp>
        <p:nvSpPr>
          <p:cNvPr id="61" name="Rectangle 60"/>
          <p:cNvSpPr/>
          <p:nvPr/>
        </p:nvSpPr>
        <p:spPr>
          <a:xfrm>
            <a:off x="4758580" y="5875666"/>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910980" y="5875666"/>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055500" y="5875666"/>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5207900" y="5875666"/>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360300" y="5875666"/>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5486400" y="4992420"/>
            <a:ext cx="1979880" cy="2942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solidFill>
                  <a:schemeClr val="tx1"/>
                </a:solidFill>
              </a:rPr>
              <a:t>Freeze and Wait</a:t>
            </a:r>
            <a:endParaRPr lang="en-US" dirty="0">
              <a:solidFill>
                <a:schemeClr val="tx1"/>
              </a:solidFill>
            </a:endParaRPr>
          </a:p>
        </p:txBody>
      </p:sp>
      <p:sp>
        <p:nvSpPr>
          <p:cNvPr id="86" name="Rectangle 85"/>
          <p:cNvSpPr/>
          <p:nvPr/>
        </p:nvSpPr>
        <p:spPr>
          <a:xfrm>
            <a:off x="5531070" y="5883170"/>
            <a:ext cx="1979880" cy="29429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Transmit</a:t>
            </a:r>
          </a:p>
        </p:txBody>
      </p:sp>
      <p:sp>
        <p:nvSpPr>
          <p:cNvPr id="6" name="Oval 5"/>
          <p:cNvSpPr/>
          <p:nvPr/>
        </p:nvSpPr>
        <p:spPr>
          <a:xfrm>
            <a:off x="1364189" y="441172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9" name="Oval 58"/>
          <p:cNvSpPr/>
          <p:nvPr/>
        </p:nvSpPr>
        <p:spPr>
          <a:xfrm>
            <a:off x="1295400" y="616432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US" dirty="0">
              <a:solidFill>
                <a:schemeClr val="tx1"/>
              </a:solidFill>
            </a:endParaRPr>
          </a:p>
        </p:txBody>
      </p:sp>
      <p:sp>
        <p:nvSpPr>
          <p:cNvPr id="60" name="Oval 59"/>
          <p:cNvSpPr/>
          <p:nvPr/>
        </p:nvSpPr>
        <p:spPr>
          <a:xfrm>
            <a:off x="2508489" y="437756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69" name="Oval 68"/>
          <p:cNvSpPr/>
          <p:nvPr/>
        </p:nvSpPr>
        <p:spPr>
          <a:xfrm>
            <a:off x="2438400" y="616432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Oval 69"/>
          <p:cNvSpPr/>
          <p:nvPr/>
        </p:nvSpPr>
        <p:spPr>
          <a:xfrm>
            <a:off x="4413489" y="610126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1" name="Oval 70"/>
          <p:cNvSpPr/>
          <p:nvPr/>
        </p:nvSpPr>
        <p:spPr>
          <a:xfrm>
            <a:off x="4489689" y="435654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18</a:t>
            </a:r>
            <a:endParaRPr lang="en-US" dirty="0">
              <a:solidFill>
                <a:schemeClr val="tx1"/>
              </a:solidFill>
            </a:endParaRPr>
          </a:p>
        </p:txBody>
      </p:sp>
      <p:sp>
        <p:nvSpPr>
          <p:cNvPr id="72" name="Oval 71"/>
          <p:cNvSpPr/>
          <p:nvPr/>
        </p:nvSpPr>
        <p:spPr>
          <a:xfrm>
            <a:off x="5181600" y="433552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
        <p:nvSpPr>
          <p:cNvPr id="79" name="Oval 78"/>
          <p:cNvSpPr/>
          <p:nvPr/>
        </p:nvSpPr>
        <p:spPr>
          <a:xfrm>
            <a:off x="5284100" y="610126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pic>
        <p:nvPicPr>
          <p:cNvPr id="48" name="Picture 47" descr="ap.png"/>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4627180" y="2056183"/>
            <a:ext cx="1219200" cy="1023347"/>
          </a:xfrm>
          <a:prstGeom prst="rect">
            <a:avLst/>
          </a:prstGeom>
        </p:spPr>
      </p:pic>
      <p:pic>
        <p:nvPicPr>
          <p:cNvPr id="45" name="Picture 44" descr="ap.png"/>
          <p:cNvPicPr>
            <a:picLocks noChangeAspect="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895600" y="2133600"/>
            <a:ext cx="1219200" cy="1023347"/>
          </a:xfrm>
          <a:prstGeom prst="rect">
            <a:avLst/>
          </a:prstGeom>
        </p:spPr>
      </p:pic>
      <p:sp>
        <p:nvSpPr>
          <p:cNvPr id="3" name="Oval Callout 2"/>
          <p:cNvSpPr/>
          <p:nvPr/>
        </p:nvSpPr>
        <p:spPr>
          <a:xfrm flipH="1">
            <a:off x="2082006" y="1520952"/>
            <a:ext cx="1956594" cy="61264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Backoff</a:t>
            </a:r>
            <a:r>
              <a:rPr lang="en-US" dirty="0" smtClean="0"/>
              <a:t> = 12</a:t>
            </a:r>
            <a:endParaRPr lang="en-US" dirty="0"/>
          </a:p>
        </p:txBody>
      </p:sp>
      <p:sp>
        <p:nvSpPr>
          <p:cNvPr id="57" name="Oval Callout 56"/>
          <p:cNvSpPr/>
          <p:nvPr/>
        </p:nvSpPr>
        <p:spPr>
          <a:xfrm>
            <a:off x="4793611" y="1379062"/>
            <a:ext cx="1727218" cy="61264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Backoff</a:t>
            </a:r>
            <a:r>
              <a:rPr lang="en-US" dirty="0" smtClean="0"/>
              <a:t> = 7</a:t>
            </a:r>
            <a:endParaRPr lang="en-US" dirty="0"/>
          </a:p>
        </p:txBody>
      </p:sp>
    </p:spTree>
    <p:custDataLst>
      <p:tags r:id="rId1"/>
    </p:custDataLst>
    <p:extLst>
      <p:ext uri="{BB962C8B-B14F-4D97-AF65-F5344CB8AC3E}">
        <p14:creationId xmlns:p14="http://schemas.microsoft.com/office/powerpoint/2010/main" val="39651840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20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200"/>
                                  </p:stCondLst>
                                  <p:childTnLst>
                                    <p:set>
                                      <p:cBhvr>
                                        <p:cTn id="24" dur="1" fill="hold">
                                          <p:stCondLst>
                                            <p:cond delay="0"/>
                                          </p:stCondLst>
                                        </p:cTn>
                                        <p:tgtEl>
                                          <p:spTgt spid="28"/>
                                        </p:tgtEl>
                                        <p:attrNameLst>
                                          <p:attrName>style.visibility</p:attrName>
                                        </p:attrNameLst>
                                      </p:cBhvr>
                                      <p:to>
                                        <p:strVal val="visible"/>
                                      </p:to>
                                    </p:set>
                                  </p:childTnLst>
                                </p:cTn>
                              </p:par>
                            </p:childTnLst>
                          </p:cTn>
                        </p:par>
                        <p:par>
                          <p:cTn id="25" fill="hold">
                            <p:stCondLst>
                              <p:cond delay="200"/>
                            </p:stCondLst>
                            <p:childTnLst>
                              <p:par>
                                <p:cTn id="26" presetID="1" presetClass="entr" presetSubtype="0" fill="hold" grpId="0" nodeType="afterEffect">
                                  <p:stCondLst>
                                    <p:cond delay="20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grpId="0" nodeType="withEffect">
                                  <p:stCondLst>
                                    <p:cond delay="200"/>
                                  </p:stCondLst>
                                  <p:childTnLst>
                                    <p:set>
                                      <p:cBhvr>
                                        <p:cTn id="29" dur="1" fill="hold">
                                          <p:stCondLst>
                                            <p:cond delay="0"/>
                                          </p:stCondLst>
                                        </p:cTn>
                                        <p:tgtEl>
                                          <p:spTgt spid="29"/>
                                        </p:tgtEl>
                                        <p:attrNameLst>
                                          <p:attrName>style.visibility</p:attrName>
                                        </p:attrNameLst>
                                      </p:cBhvr>
                                      <p:to>
                                        <p:strVal val="visible"/>
                                      </p:to>
                                    </p:set>
                                  </p:childTnLst>
                                </p:cTn>
                              </p:par>
                            </p:childTnLst>
                          </p:cTn>
                        </p:par>
                        <p:par>
                          <p:cTn id="30" fill="hold">
                            <p:stCondLst>
                              <p:cond delay="400"/>
                            </p:stCondLst>
                            <p:childTnLst>
                              <p:par>
                                <p:cTn id="31" presetID="1"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par>
                          <p:cTn id="33" fill="hold">
                            <p:stCondLst>
                              <p:cond delay="400"/>
                            </p:stCondLst>
                            <p:childTnLst>
                              <p:par>
                                <p:cTn id="34" presetID="1" presetClass="entr" presetSubtype="0"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childTnLst>
                          </p:cTn>
                        </p:par>
                        <p:par>
                          <p:cTn id="36" fill="hold">
                            <p:stCondLst>
                              <p:cond delay="400"/>
                            </p:stCondLst>
                            <p:childTnLst>
                              <p:par>
                                <p:cTn id="37" presetID="1" presetClass="entr" presetSubtype="0" fill="hold" grpId="0" nodeType="afterEffect">
                                  <p:stCondLst>
                                    <p:cond delay="20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200"/>
                                  </p:stCondLst>
                                  <p:childTnLst>
                                    <p:set>
                                      <p:cBhvr>
                                        <p:cTn id="40" dur="1" fill="hold">
                                          <p:stCondLst>
                                            <p:cond delay="0"/>
                                          </p:stCondLst>
                                        </p:cTn>
                                        <p:tgtEl>
                                          <p:spTgt spid="31"/>
                                        </p:tgtEl>
                                        <p:attrNameLst>
                                          <p:attrName>style.visibility</p:attrName>
                                        </p:attrNameLst>
                                      </p:cBhvr>
                                      <p:to>
                                        <p:strVal val="visible"/>
                                      </p:to>
                                    </p:set>
                                  </p:childTnLst>
                                </p:cTn>
                              </p:par>
                            </p:childTnLst>
                          </p:cTn>
                        </p:par>
                        <p:par>
                          <p:cTn id="41" fill="hold">
                            <p:stCondLst>
                              <p:cond delay="600"/>
                            </p:stCondLst>
                            <p:childTnLst>
                              <p:par>
                                <p:cTn id="42" presetID="1" presetClass="entr" presetSubtype="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par>
                          <p:cTn id="44" fill="hold">
                            <p:stCondLst>
                              <p:cond delay="600"/>
                            </p:stCondLst>
                            <p:childTnLst>
                              <p:par>
                                <p:cTn id="45" presetID="1" presetClass="entr" presetSubtype="0"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par>
                          <p:cTn id="47" fill="hold">
                            <p:stCondLst>
                              <p:cond delay="600"/>
                            </p:stCondLst>
                            <p:childTnLst>
                              <p:par>
                                <p:cTn id="48" presetID="1" presetClass="entr" presetSubtype="0" fill="hold" grpId="0" nodeType="afterEffect">
                                  <p:stCondLst>
                                    <p:cond delay="20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200"/>
                                  </p:stCondLst>
                                  <p:childTnLst>
                                    <p:set>
                                      <p:cBhvr>
                                        <p:cTn id="51" dur="1" fill="hold">
                                          <p:stCondLst>
                                            <p:cond delay="0"/>
                                          </p:stCondLst>
                                        </p:cTn>
                                        <p:tgtEl>
                                          <p:spTgt spid="33"/>
                                        </p:tgtEl>
                                        <p:attrNameLst>
                                          <p:attrName>style.visibility</p:attrName>
                                        </p:attrNameLst>
                                      </p:cBhvr>
                                      <p:to>
                                        <p:strVal val="visible"/>
                                      </p:to>
                                    </p:set>
                                  </p:childTnLst>
                                </p:cTn>
                              </p:par>
                            </p:childTnLst>
                          </p:cTn>
                        </p:par>
                        <p:par>
                          <p:cTn id="52" fill="hold">
                            <p:stCondLst>
                              <p:cond delay="800"/>
                            </p:stCondLst>
                            <p:childTnLst>
                              <p:par>
                                <p:cTn id="53" presetID="1" presetClass="entr" presetSubtype="0" fill="hold" grpId="0" nodeType="afterEffect">
                                  <p:stCondLst>
                                    <p:cond delay="0"/>
                                  </p:stCondLst>
                                  <p:childTnLst>
                                    <p:set>
                                      <p:cBhvr>
                                        <p:cTn id="54" dur="1" fill="hold">
                                          <p:stCondLst>
                                            <p:cond delay="0"/>
                                          </p:stCondLst>
                                        </p:cTn>
                                        <p:tgtEl>
                                          <p:spTgt spid="69"/>
                                        </p:tgtEl>
                                        <p:attrNameLst>
                                          <p:attrName>style.visibility</p:attrName>
                                        </p:attrNameLst>
                                      </p:cBhvr>
                                      <p:to>
                                        <p:strVal val="visible"/>
                                      </p:to>
                                    </p:set>
                                  </p:childTnLst>
                                </p:cTn>
                              </p:par>
                            </p:childTnLst>
                          </p:cTn>
                        </p:par>
                        <p:par>
                          <p:cTn id="55" fill="hold">
                            <p:stCondLst>
                              <p:cond delay="800"/>
                            </p:stCondLst>
                            <p:childTnLst>
                              <p:par>
                                <p:cTn id="56" presetID="1" presetClass="entr" presetSubtype="0" fill="hold" grpId="0" nodeType="afterEffect">
                                  <p:stCondLst>
                                    <p:cond delay="0"/>
                                  </p:stCondLst>
                                  <p:childTnLst>
                                    <p:set>
                                      <p:cBhvr>
                                        <p:cTn id="57" dur="1" fill="hold">
                                          <p:stCondLst>
                                            <p:cond delay="0"/>
                                          </p:stCondLst>
                                        </p:cTn>
                                        <p:tgtEl>
                                          <p:spTgt spid="60"/>
                                        </p:tgtEl>
                                        <p:attrNameLst>
                                          <p:attrName>style.visibility</p:attrName>
                                        </p:attrNameLst>
                                      </p:cBhvr>
                                      <p:to>
                                        <p:strVal val="visible"/>
                                      </p:to>
                                    </p:set>
                                  </p:childTnLst>
                                </p:cTn>
                              </p:par>
                            </p:childTnLst>
                          </p:cTn>
                        </p:par>
                        <p:par>
                          <p:cTn id="58" fill="hold">
                            <p:stCondLst>
                              <p:cond delay="800"/>
                            </p:stCondLst>
                            <p:childTnLst>
                              <p:par>
                                <p:cTn id="59" presetID="1" presetClass="exit" presetSubtype="0" fill="hold" grpId="1" nodeType="afterEffect">
                                  <p:stCondLst>
                                    <p:cond delay="0"/>
                                  </p:stCondLst>
                                  <p:childTnLst>
                                    <p:set>
                                      <p:cBhvr>
                                        <p:cTn id="60" dur="1" fill="hold">
                                          <p:stCondLst>
                                            <p:cond delay="0"/>
                                          </p:stCondLst>
                                        </p:cTn>
                                        <p:tgtEl>
                                          <p:spTgt spid="60"/>
                                        </p:tgtEl>
                                        <p:attrNameLst>
                                          <p:attrName>style.visibility</p:attrName>
                                        </p:attrNameLst>
                                      </p:cBhvr>
                                      <p:to>
                                        <p:strVal val="hidden"/>
                                      </p:to>
                                    </p:set>
                                  </p:childTnLst>
                                </p:cTn>
                              </p:par>
                            </p:childTnLst>
                          </p:cTn>
                        </p:par>
                        <p:par>
                          <p:cTn id="61" fill="hold">
                            <p:stCondLst>
                              <p:cond delay="800"/>
                            </p:stCondLst>
                            <p:childTnLst>
                              <p:par>
                                <p:cTn id="62" presetID="1" presetClass="entr" presetSubtype="0" fill="hold" grpId="2" nodeType="afterEffect">
                                  <p:stCondLst>
                                    <p:cond delay="0"/>
                                  </p:stCondLst>
                                  <p:childTnLst>
                                    <p:set>
                                      <p:cBhvr>
                                        <p:cTn id="63" dur="1" fill="hold">
                                          <p:stCondLst>
                                            <p:cond delay="0"/>
                                          </p:stCondLst>
                                        </p:cTn>
                                        <p:tgtEl>
                                          <p:spTgt spid="60"/>
                                        </p:tgtEl>
                                        <p:attrNameLst>
                                          <p:attrName>style.visibility</p:attrName>
                                        </p:attrNameLst>
                                      </p:cBhvr>
                                      <p:to>
                                        <p:strVal val="visible"/>
                                      </p:to>
                                    </p:set>
                                  </p:childTnLst>
                                </p:cTn>
                              </p:par>
                            </p:childTnLst>
                          </p:cTn>
                        </p:par>
                        <p:par>
                          <p:cTn id="64" fill="hold">
                            <p:stCondLst>
                              <p:cond delay="800"/>
                            </p:stCondLst>
                            <p:childTnLst>
                              <p:par>
                                <p:cTn id="65" presetID="1" presetClass="exit" presetSubtype="0" fill="hold" grpId="3" nodeType="afterEffect">
                                  <p:stCondLst>
                                    <p:cond delay="0"/>
                                  </p:stCondLst>
                                  <p:childTnLst>
                                    <p:set>
                                      <p:cBhvr>
                                        <p:cTn id="66" dur="1" fill="hold">
                                          <p:stCondLst>
                                            <p:cond delay="0"/>
                                          </p:stCondLst>
                                        </p:cTn>
                                        <p:tgtEl>
                                          <p:spTgt spid="60"/>
                                        </p:tgtEl>
                                        <p:attrNameLst>
                                          <p:attrName>style.visibility</p:attrName>
                                        </p:attrNameLst>
                                      </p:cBhvr>
                                      <p:to>
                                        <p:strVal val="hidden"/>
                                      </p:to>
                                    </p:set>
                                  </p:childTnLst>
                                </p:cTn>
                              </p:par>
                            </p:childTnLst>
                          </p:cTn>
                        </p:par>
                        <p:par>
                          <p:cTn id="67" fill="hold">
                            <p:stCondLst>
                              <p:cond delay="800"/>
                            </p:stCondLst>
                            <p:childTnLst>
                              <p:par>
                                <p:cTn id="68" presetID="1" presetClass="entr" presetSubtype="0" fill="hold" grpId="4" nodeType="afterEffect">
                                  <p:stCondLst>
                                    <p:cond delay="0"/>
                                  </p:stCondLst>
                                  <p:childTnLst>
                                    <p:set>
                                      <p:cBhvr>
                                        <p:cTn id="69" dur="1" fill="hold">
                                          <p:stCondLst>
                                            <p:cond delay="0"/>
                                          </p:stCondLst>
                                        </p:cTn>
                                        <p:tgtEl>
                                          <p:spTgt spid="6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left)">
                                      <p:cBhvr>
                                        <p:cTn id="74" dur="500"/>
                                        <p:tgtEl>
                                          <p:spTgt spid="46"/>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p:cTn id="77" dur="500" fill="hold"/>
                                        <p:tgtEl>
                                          <p:spTgt spid="7"/>
                                        </p:tgtEl>
                                        <p:attrNameLst>
                                          <p:attrName>ppt_w</p:attrName>
                                        </p:attrNameLst>
                                      </p:cBhvr>
                                      <p:tavLst>
                                        <p:tav tm="0">
                                          <p:val>
                                            <p:fltVal val="0"/>
                                          </p:val>
                                        </p:tav>
                                        <p:tav tm="100000">
                                          <p:val>
                                            <p:strVal val="#ppt_w"/>
                                          </p:val>
                                        </p:tav>
                                      </p:tavLst>
                                    </p:anim>
                                    <p:anim calcmode="lin" valueType="num">
                                      <p:cBhvr>
                                        <p:cTn id="78" dur="500" fill="hold"/>
                                        <p:tgtEl>
                                          <p:spTgt spid="7"/>
                                        </p:tgtEl>
                                        <p:attrNameLst>
                                          <p:attrName>ppt_h</p:attrName>
                                        </p:attrNameLst>
                                      </p:cBhvr>
                                      <p:tavLst>
                                        <p:tav tm="0">
                                          <p:val>
                                            <p:fltVal val="0"/>
                                          </p:val>
                                        </p:tav>
                                        <p:tav tm="100000">
                                          <p:val>
                                            <p:strVal val="#ppt_h"/>
                                          </p:val>
                                        </p:tav>
                                      </p:tavLst>
                                    </p:anim>
                                    <p:animEffect transition="in" filter="fade">
                                      <p:cBhvr>
                                        <p:cTn id="79" dur="500"/>
                                        <p:tgtEl>
                                          <p:spTgt spid="7"/>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wipe(left)">
                                      <p:cBhvr>
                                        <p:cTn id="82" dur="500"/>
                                        <p:tgtEl>
                                          <p:spTgt spid="47"/>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7"/>
                                        </p:tgtEl>
                                        <p:attrNameLst>
                                          <p:attrName>style.visibility</p:attrName>
                                        </p:attrNameLst>
                                      </p:cBhvr>
                                      <p:to>
                                        <p:strVal val="hidden"/>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71"/>
                                        </p:tgtEl>
                                        <p:attrNameLst>
                                          <p:attrName>style.visibility</p:attrName>
                                        </p:attrNameLst>
                                      </p:cBhvr>
                                      <p:to>
                                        <p:strVal val="visible"/>
                                      </p:to>
                                    </p:set>
                                  </p:childTnLst>
                                </p:cTn>
                              </p:par>
                            </p:childTnLst>
                          </p:cTn>
                        </p:par>
                        <p:par>
                          <p:cTn id="90" fill="hold">
                            <p:stCondLst>
                              <p:cond delay="0"/>
                            </p:stCondLst>
                            <p:childTnLst>
                              <p:par>
                                <p:cTn id="91" presetID="1" presetClass="entr" presetSubtype="0" fill="hold" grpId="0" nodeType="afterEffect">
                                  <p:stCondLst>
                                    <p:cond delay="0"/>
                                  </p:stCondLst>
                                  <p:childTnLst>
                                    <p:set>
                                      <p:cBhvr>
                                        <p:cTn id="92" dur="1" fill="hold">
                                          <p:stCondLst>
                                            <p:cond delay="0"/>
                                          </p:stCondLst>
                                        </p:cTn>
                                        <p:tgtEl>
                                          <p:spTgt spid="7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childTnLst>
                          </p:cTn>
                        </p:par>
                        <p:par>
                          <p:cTn id="99" fill="hold">
                            <p:stCondLst>
                              <p:cond delay="0"/>
                            </p:stCondLst>
                            <p:childTnLst>
                              <p:par>
                                <p:cTn id="100" presetID="1" presetClass="entr" presetSubtype="0" fill="hold" grpId="0" nodeType="afterEffect">
                                  <p:stCondLst>
                                    <p:cond delay="200"/>
                                  </p:stCondLst>
                                  <p:childTnLst>
                                    <p:set>
                                      <p:cBhvr>
                                        <p:cTn id="101" dur="1" fill="hold">
                                          <p:stCondLst>
                                            <p:cond delay="0"/>
                                          </p:stCondLst>
                                        </p:cTn>
                                        <p:tgtEl>
                                          <p:spTgt spid="88"/>
                                        </p:tgtEl>
                                        <p:attrNameLst>
                                          <p:attrName>style.visibility</p:attrName>
                                        </p:attrNameLst>
                                      </p:cBhvr>
                                      <p:to>
                                        <p:strVal val="visible"/>
                                      </p:to>
                                    </p:set>
                                  </p:childTnLst>
                                </p:cTn>
                              </p:par>
                              <p:par>
                                <p:cTn id="102" presetID="1" presetClass="entr" presetSubtype="0" fill="hold" grpId="0" nodeType="withEffect">
                                  <p:stCondLst>
                                    <p:cond delay="200"/>
                                  </p:stCondLst>
                                  <p:childTnLst>
                                    <p:set>
                                      <p:cBhvr>
                                        <p:cTn id="103" dur="1" fill="hold">
                                          <p:stCondLst>
                                            <p:cond delay="0"/>
                                          </p:stCondLst>
                                        </p:cTn>
                                        <p:tgtEl>
                                          <p:spTgt spid="62"/>
                                        </p:tgtEl>
                                        <p:attrNameLst>
                                          <p:attrName>style.visibility</p:attrName>
                                        </p:attrNameLst>
                                      </p:cBhvr>
                                      <p:to>
                                        <p:strVal val="visible"/>
                                      </p:to>
                                    </p:set>
                                  </p:childTnLst>
                                </p:cTn>
                              </p:par>
                            </p:childTnLst>
                          </p:cTn>
                        </p:par>
                        <p:par>
                          <p:cTn id="104" fill="hold">
                            <p:stCondLst>
                              <p:cond delay="200"/>
                            </p:stCondLst>
                            <p:childTnLst>
                              <p:par>
                                <p:cTn id="105" presetID="1" presetClass="entr" presetSubtype="0" fill="hold" grpId="0" nodeType="afterEffect">
                                  <p:stCondLst>
                                    <p:cond delay="200"/>
                                  </p:stCondLst>
                                  <p:childTnLst>
                                    <p:set>
                                      <p:cBhvr>
                                        <p:cTn id="106" dur="1" fill="hold">
                                          <p:stCondLst>
                                            <p:cond delay="0"/>
                                          </p:stCondLst>
                                        </p:cTn>
                                        <p:tgtEl>
                                          <p:spTgt spid="89"/>
                                        </p:tgtEl>
                                        <p:attrNameLst>
                                          <p:attrName>style.visibility</p:attrName>
                                        </p:attrNameLst>
                                      </p:cBhvr>
                                      <p:to>
                                        <p:strVal val="visible"/>
                                      </p:to>
                                    </p:set>
                                  </p:childTnLst>
                                </p:cTn>
                              </p:par>
                              <p:par>
                                <p:cTn id="107" presetID="1" presetClass="entr" presetSubtype="0" fill="hold" grpId="0" nodeType="withEffect">
                                  <p:stCondLst>
                                    <p:cond delay="200"/>
                                  </p:stCondLst>
                                  <p:childTnLst>
                                    <p:set>
                                      <p:cBhvr>
                                        <p:cTn id="108" dur="1" fill="hold">
                                          <p:stCondLst>
                                            <p:cond delay="0"/>
                                          </p:stCondLst>
                                        </p:cTn>
                                        <p:tgtEl>
                                          <p:spTgt spid="63"/>
                                        </p:tgtEl>
                                        <p:attrNameLst>
                                          <p:attrName>style.visibility</p:attrName>
                                        </p:attrNameLst>
                                      </p:cBhvr>
                                      <p:to>
                                        <p:strVal val="visible"/>
                                      </p:to>
                                    </p:set>
                                  </p:childTnLst>
                                </p:cTn>
                              </p:par>
                            </p:childTnLst>
                          </p:cTn>
                        </p:par>
                        <p:par>
                          <p:cTn id="109" fill="hold">
                            <p:stCondLst>
                              <p:cond delay="400"/>
                            </p:stCondLst>
                            <p:childTnLst>
                              <p:par>
                                <p:cTn id="110" presetID="1" presetClass="entr" presetSubtype="0" fill="hold" grpId="0" nodeType="afterEffect">
                                  <p:stCondLst>
                                    <p:cond delay="200"/>
                                  </p:stCondLst>
                                  <p:childTnLst>
                                    <p:set>
                                      <p:cBhvr>
                                        <p:cTn id="111" dur="1" fill="hold">
                                          <p:stCondLst>
                                            <p:cond delay="0"/>
                                          </p:stCondLst>
                                        </p:cTn>
                                        <p:tgtEl>
                                          <p:spTgt spid="90"/>
                                        </p:tgtEl>
                                        <p:attrNameLst>
                                          <p:attrName>style.visibility</p:attrName>
                                        </p:attrNameLst>
                                      </p:cBhvr>
                                      <p:to>
                                        <p:strVal val="visible"/>
                                      </p:to>
                                    </p:set>
                                  </p:childTnLst>
                                </p:cTn>
                              </p:par>
                              <p:par>
                                <p:cTn id="112" presetID="1" presetClass="entr" presetSubtype="0" fill="hold" grpId="0" nodeType="withEffect">
                                  <p:stCondLst>
                                    <p:cond delay="200"/>
                                  </p:stCondLst>
                                  <p:childTnLst>
                                    <p:set>
                                      <p:cBhvr>
                                        <p:cTn id="113" dur="1" fill="hold">
                                          <p:stCondLst>
                                            <p:cond delay="0"/>
                                          </p:stCondLst>
                                        </p:cTn>
                                        <p:tgtEl>
                                          <p:spTgt spid="64"/>
                                        </p:tgtEl>
                                        <p:attrNameLst>
                                          <p:attrName>style.visibility</p:attrName>
                                        </p:attrNameLst>
                                      </p:cBhvr>
                                      <p:to>
                                        <p:strVal val="visible"/>
                                      </p:to>
                                    </p:set>
                                  </p:childTnLst>
                                </p:cTn>
                              </p:par>
                            </p:childTnLst>
                          </p:cTn>
                        </p:par>
                        <p:par>
                          <p:cTn id="114" fill="hold">
                            <p:stCondLst>
                              <p:cond delay="600"/>
                            </p:stCondLst>
                            <p:childTnLst>
                              <p:par>
                                <p:cTn id="115" presetID="1" presetClass="entr" presetSubtype="0" fill="hold" grpId="0" nodeType="afterEffect">
                                  <p:stCondLst>
                                    <p:cond delay="200"/>
                                  </p:stCondLst>
                                  <p:childTnLst>
                                    <p:set>
                                      <p:cBhvr>
                                        <p:cTn id="116" dur="1" fill="hold">
                                          <p:stCondLst>
                                            <p:cond delay="0"/>
                                          </p:stCondLst>
                                        </p:cTn>
                                        <p:tgtEl>
                                          <p:spTgt spid="91"/>
                                        </p:tgtEl>
                                        <p:attrNameLst>
                                          <p:attrName>style.visibility</p:attrName>
                                        </p:attrNameLst>
                                      </p:cBhvr>
                                      <p:to>
                                        <p:strVal val="visible"/>
                                      </p:to>
                                    </p:set>
                                  </p:childTnLst>
                                </p:cTn>
                              </p:par>
                              <p:par>
                                <p:cTn id="117" presetID="1" presetClass="entr" presetSubtype="0" fill="hold" grpId="0" nodeType="withEffect">
                                  <p:stCondLst>
                                    <p:cond delay="200"/>
                                  </p:stCondLst>
                                  <p:childTnLst>
                                    <p:set>
                                      <p:cBhvr>
                                        <p:cTn id="118" dur="1" fill="hold">
                                          <p:stCondLst>
                                            <p:cond delay="0"/>
                                          </p:stCondLst>
                                        </p:cTn>
                                        <p:tgtEl>
                                          <p:spTgt spid="65"/>
                                        </p:tgtEl>
                                        <p:attrNameLst>
                                          <p:attrName>style.visibility</p:attrName>
                                        </p:attrNameLst>
                                      </p:cBhvr>
                                      <p:to>
                                        <p:strVal val="visible"/>
                                      </p:to>
                                    </p:set>
                                  </p:childTnLst>
                                </p:cTn>
                              </p:par>
                            </p:childTnLst>
                          </p:cTn>
                        </p:par>
                        <p:par>
                          <p:cTn id="119" fill="hold">
                            <p:stCondLst>
                              <p:cond delay="800"/>
                            </p:stCondLst>
                            <p:childTnLst>
                              <p:par>
                                <p:cTn id="120" presetID="1" presetClass="entr" presetSubtype="0" fill="hold" grpId="0" nodeType="afterEffect">
                                  <p:stCondLst>
                                    <p:cond delay="0"/>
                                  </p:stCondLst>
                                  <p:childTnLst>
                                    <p:set>
                                      <p:cBhvr>
                                        <p:cTn id="121" dur="1" fill="hold">
                                          <p:stCondLst>
                                            <p:cond delay="0"/>
                                          </p:stCondLst>
                                        </p:cTn>
                                        <p:tgtEl>
                                          <p:spTgt spid="72"/>
                                        </p:tgtEl>
                                        <p:attrNameLst>
                                          <p:attrName>style.visibility</p:attrName>
                                        </p:attrNameLst>
                                      </p:cBhvr>
                                      <p:to>
                                        <p:strVal val="visible"/>
                                      </p:to>
                                    </p:set>
                                  </p:childTnLst>
                                </p:cTn>
                              </p:par>
                            </p:childTnLst>
                          </p:cTn>
                        </p:par>
                        <p:par>
                          <p:cTn id="122" fill="hold">
                            <p:stCondLst>
                              <p:cond delay="800"/>
                            </p:stCondLst>
                            <p:childTnLst>
                              <p:par>
                                <p:cTn id="123" presetID="1" presetClass="entr" presetSubtype="0" fill="hold" grpId="0" nodeType="afterEffect">
                                  <p:stCondLst>
                                    <p:cond delay="0"/>
                                  </p:stCondLst>
                                  <p:childTnLst>
                                    <p:set>
                                      <p:cBhvr>
                                        <p:cTn id="124" dur="1" fill="hold">
                                          <p:stCondLst>
                                            <p:cond delay="0"/>
                                          </p:stCondLst>
                                        </p:cTn>
                                        <p:tgtEl>
                                          <p:spTgt spid="79"/>
                                        </p:tgtEl>
                                        <p:attrNameLst>
                                          <p:attrName>style.visibility</p:attrName>
                                        </p:attrNameLst>
                                      </p:cBhvr>
                                      <p:to>
                                        <p:strVal val="visible"/>
                                      </p:to>
                                    </p:set>
                                  </p:childTnLst>
                                </p:cTn>
                              </p:par>
                            </p:childTnLst>
                          </p:cTn>
                        </p:par>
                        <p:par>
                          <p:cTn id="125" fill="hold">
                            <p:stCondLst>
                              <p:cond delay="800"/>
                            </p:stCondLst>
                            <p:childTnLst>
                              <p:par>
                                <p:cTn id="126" presetID="1" presetClass="exit" presetSubtype="0" fill="hold" grpId="1" nodeType="afterEffect">
                                  <p:stCondLst>
                                    <p:cond delay="0"/>
                                  </p:stCondLst>
                                  <p:childTnLst>
                                    <p:set>
                                      <p:cBhvr>
                                        <p:cTn id="127" dur="1" fill="hold">
                                          <p:stCondLst>
                                            <p:cond delay="0"/>
                                          </p:stCondLst>
                                        </p:cTn>
                                        <p:tgtEl>
                                          <p:spTgt spid="79"/>
                                        </p:tgtEl>
                                        <p:attrNameLst>
                                          <p:attrName>style.visibility</p:attrName>
                                        </p:attrNameLst>
                                      </p:cBhvr>
                                      <p:to>
                                        <p:strVal val="hidden"/>
                                      </p:to>
                                    </p:set>
                                  </p:childTnLst>
                                </p:cTn>
                              </p:par>
                            </p:childTnLst>
                          </p:cTn>
                        </p:par>
                        <p:par>
                          <p:cTn id="128" fill="hold">
                            <p:stCondLst>
                              <p:cond delay="800"/>
                            </p:stCondLst>
                            <p:childTnLst>
                              <p:par>
                                <p:cTn id="129" presetID="1" presetClass="entr" presetSubtype="0" fill="hold" grpId="2" nodeType="afterEffect">
                                  <p:stCondLst>
                                    <p:cond delay="0"/>
                                  </p:stCondLst>
                                  <p:childTnLst>
                                    <p:set>
                                      <p:cBhvr>
                                        <p:cTn id="130" dur="1" fill="hold">
                                          <p:stCondLst>
                                            <p:cond delay="0"/>
                                          </p:stCondLst>
                                        </p:cTn>
                                        <p:tgtEl>
                                          <p:spTgt spid="79"/>
                                        </p:tgtEl>
                                        <p:attrNameLst>
                                          <p:attrName>style.visibility</p:attrName>
                                        </p:attrNameLst>
                                      </p:cBhvr>
                                      <p:to>
                                        <p:strVal val="visible"/>
                                      </p:to>
                                    </p:set>
                                  </p:childTnLst>
                                </p:cTn>
                              </p:par>
                            </p:childTnLst>
                          </p:cTn>
                        </p:par>
                        <p:par>
                          <p:cTn id="131" fill="hold">
                            <p:stCondLst>
                              <p:cond delay="800"/>
                            </p:stCondLst>
                            <p:childTnLst>
                              <p:par>
                                <p:cTn id="132" presetID="1" presetClass="exit" presetSubtype="0" fill="hold" grpId="3" nodeType="afterEffect">
                                  <p:stCondLst>
                                    <p:cond delay="0"/>
                                  </p:stCondLst>
                                  <p:childTnLst>
                                    <p:set>
                                      <p:cBhvr>
                                        <p:cTn id="133" dur="1" fill="hold">
                                          <p:stCondLst>
                                            <p:cond delay="0"/>
                                          </p:stCondLst>
                                        </p:cTn>
                                        <p:tgtEl>
                                          <p:spTgt spid="79"/>
                                        </p:tgtEl>
                                        <p:attrNameLst>
                                          <p:attrName>style.visibility</p:attrName>
                                        </p:attrNameLst>
                                      </p:cBhvr>
                                      <p:to>
                                        <p:strVal val="hidden"/>
                                      </p:to>
                                    </p:set>
                                  </p:childTnLst>
                                </p:cTn>
                              </p:par>
                            </p:childTnLst>
                          </p:cTn>
                        </p:par>
                        <p:par>
                          <p:cTn id="134" fill="hold">
                            <p:stCondLst>
                              <p:cond delay="800"/>
                            </p:stCondLst>
                            <p:childTnLst>
                              <p:par>
                                <p:cTn id="135" presetID="1" presetClass="entr" presetSubtype="0" fill="hold" grpId="4" nodeType="afterEffect">
                                  <p:stCondLst>
                                    <p:cond delay="0"/>
                                  </p:stCondLst>
                                  <p:childTnLst>
                                    <p:set>
                                      <p:cBhvr>
                                        <p:cTn id="136" dur="1" fill="hold">
                                          <p:stCondLst>
                                            <p:cond delay="0"/>
                                          </p:stCondLst>
                                        </p:cTn>
                                        <p:tgtEl>
                                          <p:spTgt spid="7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86"/>
                                        </p:tgtEl>
                                        <p:attrNameLst>
                                          <p:attrName>style.visibility</p:attrName>
                                        </p:attrNameLst>
                                      </p:cBhvr>
                                      <p:to>
                                        <p:strVal val="visible"/>
                                      </p:to>
                                    </p:set>
                                    <p:animEffect transition="in" filter="wipe(left)">
                                      <p:cBhvr>
                                        <p:cTn id="141" dur="500"/>
                                        <p:tgtEl>
                                          <p:spTgt spid="86"/>
                                        </p:tgtEl>
                                      </p:cBhvr>
                                    </p:animEffect>
                                  </p:childTnLst>
                                </p:cTn>
                              </p:par>
                              <p:par>
                                <p:cTn id="142" presetID="22" presetClass="entr" presetSubtype="8" fill="hold" grpId="0" nodeType="withEffect">
                                  <p:stCondLst>
                                    <p:cond delay="0"/>
                                  </p:stCondLst>
                                  <p:childTnLst>
                                    <p:set>
                                      <p:cBhvr>
                                        <p:cTn id="143" dur="1" fill="hold">
                                          <p:stCondLst>
                                            <p:cond delay="0"/>
                                          </p:stCondLst>
                                        </p:cTn>
                                        <p:tgtEl>
                                          <p:spTgt spid="85"/>
                                        </p:tgtEl>
                                        <p:attrNameLst>
                                          <p:attrName>style.visibility</p:attrName>
                                        </p:attrNameLst>
                                      </p:cBhvr>
                                      <p:to>
                                        <p:strVal val="visible"/>
                                      </p:to>
                                    </p:set>
                                    <p:animEffect transition="in" filter="wipe(left)">
                                      <p:cBhvr>
                                        <p:cTn id="144" dur="500"/>
                                        <p:tgtEl>
                                          <p:spTgt spid="85"/>
                                        </p:tgtEl>
                                      </p:cBhvr>
                                    </p:animEffect>
                                  </p:childTnLst>
                                </p:cTn>
                              </p:par>
                              <p:par>
                                <p:cTn id="145" presetID="53" presetClass="entr" presetSubtype="16" fill="hold" grpId="0" nodeType="withEffect">
                                  <p:stCondLst>
                                    <p:cond delay="0"/>
                                  </p:stCondLst>
                                  <p:childTnLst>
                                    <p:set>
                                      <p:cBhvr>
                                        <p:cTn id="146" dur="1" fill="hold">
                                          <p:stCondLst>
                                            <p:cond delay="0"/>
                                          </p:stCondLst>
                                        </p:cTn>
                                        <p:tgtEl>
                                          <p:spTgt spid="9"/>
                                        </p:tgtEl>
                                        <p:attrNameLst>
                                          <p:attrName>style.visibility</p:attrName>
                                        </p:attrNameLst>
                                      </p:cBhvr>
                                      <p:to>
                                        <p:strVal val="visible"/>
                                      </p:to>
                                    </p:set>
                                    <p:anim calcmode="lin" valueType="num">
                                      <p:cBhvr>
                                        <p:cTn id="147" dur="500" fill="hold"/>
                                        <p:tgtEl>
                                          <p:spTgt spid="9"/>
                                        </p:tgtEl>
                                        <p:attrNameLst>
                                          <p:attrName>ppt_w</p:attrName>
                                        </p:attrNameLst>
                                      </p:cBhvr>
                                      <p:tavLst>
                                        <p:tav tm="0">
                                          <p:val>
                                            <p:fltVal val="0"/>
                                          </p:val>
                                        </p:tav>
                                        <p:tav tm="100000">
                                          <p:val>
                                            <p:strVal val="#ppt_w"/>
                                          </p:val>
                                        </p:tav>
                                      </p:tavLst>
                                    </p:anim>
                                    <p:anim calcmode="lin" valueType="num">
                                      <p:cBhvr>
                                        <p:cTn id="148" dur="500" fill="hold"/>
                                        <p:tgtEl>
                                          <p:spTgt spid="9"/>
                                        </p:tgtEl>
                                        <p:attrNameLst>
                                          <p:attrName>ppt_h</p:attrName>
                                        </p:attrNameLst>
                                      </p:cBhvr>
                                      <p:tavLst>
                                        <p:tav tm="0">
                                          <p:val>
                                            <p:fltVal val="0"/>
                                          </p:val>
                                        </p:tav>
                                        <p:tav tm="100000">
                                          <p:val>
                                            <p:strVal val="#ppt_h"/>
                                          </p:val>
                                        </p:tav>
                                      </p:tavLst>
                                    </p:anim>
                                    <p:animEffect transition="in" filter="fade">
                                      <p:cBhvr>
                                        <p:cTn id="149" dur="500"/>
                                        <p:tgtEl>
                                          <p:spTgt spid="9"/>
                                        </p:tgtEl>
                                      </p:cBhvr>
                                    </p:animEffect>
                                  </p:childTnLst>
                                </p:cTn>
                              </p:par>
                            </p:childTnLst>
                          </p:cTn>
                        </p:par>
                      </p:childTnLst>
                    </p:cTn>
                  </p:par>
                  <p:par>
                    <p:cTn id="150" fill="hold">
                      <p:stCondLst>
                        <p:cond delay="indefinite"/>
                      </p:stCondLst>
                      <p:childTnLst>
                        <p:par>
                          <p:cTn id="151" fill="hold">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88" grpId="0" animBg="1"/>
      <p:bldP spid="89" grpId="0" animBg="1"/>
      <p:bldP spid="90" grpId="0" animBg="1"/>
      <p:bldP spid="91" grpId="0" animBg="1"/>
      <p:bldP spid="9" grpId="0" animBg="1"/>
      <p:bldP spid="9" grpId="1" animBg="1"/>
      <p:bldP spid="7" grpId="0" animBg="1"/>
      <p:bldP spid="7" grpId="1" animBg="1"/>
      <p:bldP spid="15" grpId="0" animBg="1"/>
      <p:bldP spid="16" grpId="0" animBg="1"/>
      <p:bldP spid="17" grpId="0" animBg="1"/>
      <p:bldP spid="18" grpId="0" animBg="1"/>
      <p:bldP spid="19" grpId="0" animBg="1"/>
      <p:bldP spid="20" grpId="0" animBg="1"/>
      <p:bldP spid="21" grpId="0" animBg="1"/>
      <p:bldP spid="27" grpId="0" animBg="1"/>
      <p:bldP spid="28" grpId="0" animBg="1"/>
      <p:bldP spid="29" grpId="0" animBg="1"/>
      <p:bldP spid="30" grpId="0" animBg="1"/>
      <p:bldP spid="31" grpId="0" animBg="1"/>
      <p:bldP spid="32" grpId="0" animBg="1"/>
      <p:bldP spid="33" grpId="0" animBg="1"/>
      <p:bldP spid="46" grpId="0" animBg="1"/>
      <p:bldP spid="47" grpId="0" animBg="1"/>
      <p:bldP spid="61" grpId="0" animBg="1"/>
      <p:bldP spid="62" grpId="0" animBg="1"/>
      <p:bldP spid="63" grpId="0" animBg="1"/>
      <p:bldP spid="64" grpId="0" animBg="1"/>
      <p:bldP spid="65" grpId="0" animBg="1"/>
      <p:bldP spid="85" grpId="0" animBg="1"/>
      <p:bldP spid="86" grpId="0" animBg="1"/>
      <p:bldP spid="6" grpId="0" animBg="1"/>
      <p:bldP spid="59" grpId="0" animBg="1"/>
      <p:bldP spid="60" grpId="0" animBg="1"/>
      <p:bldP spid="60" grpId="1" animBg="1"/>
      <p:bldP spid="60" grpId="2" animBg="1"/>
      <p:bldP spid="60" grpId="3" animBg="1"/>
      <p:bldP spid="60" grpId="4" animBg="1"/>
      <p:bldP spid="69" grpId="0" animBg="1"/>
      <p:bldP spid="70" grpId="0" animBg="1"/>
      <p:bldP spid="71" grpId="0" animBg="1"/>
      <p:bldP spid="72" grpId="0" animBg="1"/>
      <p:bldP spid="79" grpId="0" animBg="1"/>
      <p:bldP spid="79" grpId="1" animBg="1"/>
      <p:bldP spid="79" grpId="2" animBg="1"/>
      <p:bldP spid="79" grpId="3" animBg="1"/>
      <p:bldP spid="79" grpId="4" animBg="1"/>
      <p:bldP spid="3" grpId="0" animBg="1"/>
      <p:bldP spid="5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Enhancing scalability of </a:t>
            </a:r>
            <a:r>
              <a:rPr lang="en-US" dirty="0" err="1" smtClean="0"/>
              <a:t>oCSMA</a:t>
            </a:r>
            <a:endParaRPr lang="en-US" dirty="0"/>
          </a:p>
        </p:txBody>
      </p:sp>
      <p:graphicFrame>
        <p:nvGraphicFramePr>
          <p:cNvPr id="4" name="Content Placeholder 3"/>
          <p:cNvGraphicFramePr>
            <a:graphicFrameLocks noGrp="1" noChangeAspect="1"/>
          </p:cNvGraphicFramePr>
          <p:nvPr>
            <p:ph idx="1"/>
            <p:extLst/>
          </p:nvPr>
        </p:nvGraphicFramePr>
        <p:xfrm>
          <a:off x="800100" y="1600200"/>
          <a:ext cx="7542213" cy="4525963"/>
        </p:xfrm>
        <a:graphic>
          <a:graphicData uri="http://schemas.openxmlformats.org/presentationml/2006/ole">
            <mc:AlternateContent xmlns:mc="http://schemas.openxmlformats.org/markup-compatibility/2006">
              <mc:Choice xmlns:v="urn:schemas-microsoft-com:vml" Requires="v">
                <p:oleObj spid="_x0000_s17738" name="Acrobat Document" r:id="rId3" imgW="2742882" imgH="1645920" progId="AcroExch.Document.11">
                  <p:embed/>
                </p:oleObj>
              </mc:Choice>
              <mc:Fallback>
                <p:oleObj name="Acrobat Document" r:id="rId3" imgW="2742882" imgH="1645920" progId="AcroExch.Document.11">
                  <p:embed/>
                  <p:pic>
                    <p:nvPicPr>
                      <p:cNvPr id="0" name=""/>
                      <p:cNvPicPr/>
                      <p:nvPr/>
                    </p:nvPicPr>
                    <p:blipFill>
                      <a:blip r:embed="rId4"/>
                      <a:stretch>
                        <a:fillRect/>
                      </a:stretch>
                    </p:blipFill>
                    <p:spPr>
                      <a:xfrm>
                        <a:off x="800100" y="1600200"/>
                        <a:ext cx="7542213" cy="4525963"/>
                      </a:xfrm>
                      <a:prstGeom prst="rect">
                        <a:avLst/>
                      </a:prstGeom>
                    </p:spPr>
                  </p:pic>
                </p:oleObj>
              </mc:Fallback>
            </mc:AlternateContent>
          </a:graphicData>
        </a:graphic>
      </p:graphicFrame>
      <p:sp>
        <p:nvSpPr>
          <p:cNvPr id="3" name="Rounded Rectangle 2"/>
          <p:cNvSpPr/>
          <p:nvPr/>
        </p:nvSpPr>
        <p:spPr>
          <a:xfrm>
            <a:off x="2362200" y="1177214"/>
            <a:ext cx="3581400" cy="563562"/>
          </a:xfrm>
          <a:prstGeom prst="roundRect">
            <a:avLst/>
          </a:prstGeom>
          <a:solidFill>
            <a:schemeClr val="accent2">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o2CSMA (1000) scalable performance at all density regimes</a:t>
            </a:r>
            <a:endParaRPr lang="en-US" dirty="0">
              <a:solidFill>
                <a:schemeClr val="tx1"/>
              </a:solidFill>
            </a:endParaRPr>
          </a:p>
        </p:txBody>
      </p:sp>
      <p:cxnSp>
        <p:nvCxnSpPr>
          <p:cNvPr id="6" name="Straight Arrow Connector 5"/>
          <p:cNvCxnSpPr/>
          <p:nvPr/>
        </p:nvCxnSpPr>
        <p:spPr>
          <a:xfrm flipH="1">
            <a:off x="2286000" y="1828800"/>
            <a:ext cx="533400" cy="60960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257800" y="1740776"/>
            <a:ext cx="1219200" cy="1383424"/>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555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Contention Domains</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998256648"/>
              </p:ext>
            </p:extLst>
          </p:nvPr>
        </p:nvGraphicFramePr>
        <p:xfrm>
          <a:off x="800100" y="1600200"/>
          <a:ext cx="7542213" cy="4525963"/>
        </p:xfrm>
        <a:graphic>
          <a:graphicData uri="http://schemas.openxmlformats.org/presentationml/2006/ole">
            <mc:AlternateContent xmlns:mc="http://schemas.openxmlformats.org/markup-compatibility/2006">
              <mc:Choice xmlns:v="urn:schemas-microsoft-com:vml" Requires="v">
                <p:oleObj spid="_x0000_s12682" name="Acrobat Document" r:id="rId4" imgW="2742882" imgH="1645920" progId="AcroExch.Document.11">
                  <p:embed/>
                </p:oleObj>
              </mc:Choice>
              <mc:Fallback>
                <p:oleObj name="Acrobat Document" r:id="rId4" imgW="2742882" imgH="1645920" progId="AcroExch.Document.11">
                  <p:embed/>
                  <p:pic>
                    <p:nvPicPr>
                      <p:cNvPr id="0" name=""/>
                      <p:cNvPicPr/>
                      <p:nvPr/>
                    </p:nvPicPr>
                    <p:blipFill>
                      <a:blip r:embed="rId5"/>
                      <a:stretch>
                        <a:fillRect/>
                      </a:stretch>
                    </p:blipFill>
                    <p:spPr>
                      <a:xfrm>
                        <a:off x="800100" y="1600200"/>
                        <a:ext cx="7542213" cy="4525963"/>
                      </a:xfrm>
                      <a:prstGeom prst="rect">
                        <a:avLst/>
                      </a:prstGeom>
                    </p:spPr>
                  </p:pic>
                </p:oleObj>
              </mc:Fallback>
            </mc:AlternateContent>
          </a:graphicData>
        </a:graphic>
      </p:graphicFrame>
    </p:spTree>
    <p:extLst>
      <p:ext uri="{BB962C8B-B14F-4D97-AF65-F5344CB8AC3E}">
        <p14:creationId xmlns:p14="http://schemas.microsoft.com/office/powerpoint/2010/main" val="15453511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Related Work</a:t>
            </a:r>
            <a:endParaRPr lang="en-US" dirty="0"/>
          </a:p>
        </p:txBody>
      </p:sp>
      <p:sp>
        <p:nvSpPr>
          <p:cNvPr id="3" name="Content Placeholder 2"/>
          <p:cNvSpPr>
            <a:spLocks noGrp="1"/>
          </p:cNvSpPr>
          <p:nvPr>
            <p:ph idx="1"/>
          </p:nvPr>
        </p:nvSpPr>
        <p:spPr>
          <a:xfrm>
            <a:off x="457200" y="1295400"/>
            <a:ext cx="8686800" cy="5257800"/>
          </a:xfrm>
        </p:spPr>
        <p:txBody>
          <a:bodyPr>
            <a:normAutofit/>
          </a:bodyPr>
          <a:lstStyle/>
          <a:p>
            <a:r>
              <a:rPr lang="en-US" sz="2600" b="1" dirty="0" smtClean="0">
                <a:solidFill>
                  <a:srgbClr val="FF0000"/>
                </a:solidFill>
              </a:rPr>
              <a:t>Unconventional </a:t>
            </a:r>
            <a:r>
              <a:rPr lang="en-US" sz="2600" b="1" dirty="0" err="1" smtClean="0">
                <a:solidFill>
                  <a:srgbClr val="FF0000"/>
                </a:solidFill>
              </a:rPr>
              <a:t>backoff</a:t>
            </a:r>
            <a:r>
              <a:rPr lang="en-US" sz="2600" b="1" dirty="0" smtClean="0">
                <a:solidFill>
                  <a:srgbClr val="FF0000"/>
                </a:solidFill>
              </a:rPr>
              <a:t> techniques</a:t>
            </a:r>
          </a:p>
          <a:p>
            <a:pPr lvl="1">
              <a:buFont typeface="Arial" panose="020B0604020202020204" pitchFamily="34" charset="0"/>
              <a:buChar char="•"/>
            </a:pPr>
            <a:r>
              <a:rPr lang="en-US" sz="2400" dirty="0" smtClean="0"/>
              <a:t>Back2F and </a:t>
            </a:r>
            <a:r>
              <a:rPr lang="en-US" sz="2400" dirty="0" err="1" smtClean="0"/>
              <a:t>WiFi</a:t>
            </a:r>
            <a:r>
              <a:rPr lang="en-US" sz="2400" dirty="0" smtClean="0"/>
              <a:t> </a:t>
            </a:r>
            <a:r>
              <a:rPr lang="en-US" sz="2400" dirty="0" err="1" smtClean="0"/>
              <a:t>Nano</a:t>
            </a:r>
            <a:r>
              <a:rPr lang="en-US" sz="2400" dirty="0" smtClean="0"/>
              <a:t> require more complexity</a:t>
            </a:r>
          </a:p>
          <a:p>
            <a:pPr lvl="1">
              <a:buFont typeface="Arial" panose="020B0604020202020204" pitchFamily="34" charset="0"/>
              <a:buChar char="•"/>
            </a:pPr>
            <a:endParaRPr lang="en-US" sz="1000" dirty="0" smtClean="0"/>
          </a:p>
          <a:p>
            <a:r>
              <a:rPr lang="en-US" sz="2400" b="1" dirty="0" smtClean="0">
                <a:solidFill>
                  <a:srgbClr val="FF0000"/>
                </a:solidFill>
              </a:rPr>
              <a:t>Differential queue based optimal CSMA schemes</a:t>
            </a:r>
          </a:p>
          <a:p>
            <a:pPr lvl="1">
              <a:buFont typeface="Arial" panose="020B0604020202020204" pitchFamily="34" charset="0"/>
              <a:buChar char="•"/>
            </a:pPr>
            <a:r>
              <a:rPr lang="en-US" sz="2000" dirty="0" smtClean="0"/>
              <a:t>Our proposal is complementary to </a:t>
            </a:r>
            <a:r>
              <a:rPr lang="en-US" sz="2000" b="1" i="1" dirty="0" err="1" smtClean="0"/>
              <a:t>oCSMA</a:t>
            </a:r>
            <a:r>
              <a:rPr lang="en-US" sz="2000" dirty="0" smtClean="0"/>
              <a:t> and </a:t>
            </a:r>
            <a:r>
              <a:rPr lang="en-US" sz="2000" b="1" i="1" dirty="0" err="1" smtClean="0"/>
              <a:t>IdleSense</a:t>
            </a:r>
            <a:endParaRPr lang="en-US" sz="2000" b="1" i="1" dirty="0" smtClean="0"/>
          </a:p>
          <a:p>
            <a:pPr lvl="1">
              <a:buFont typeface="Arial" panose="020B0604020202020204" pitchFamily="34" charset="0"/>
              <a:buChar char="•"/>
            </a:pPr>
            <a:endParaRPr lang="en-US" sz="1000" b="1" i="1" dirty="0" smtClean="0"/>
          </a:p>
          <a:p>
            <a:r>
              <a:rPr lang="en-US" sz="2600" b="1" dirty="0" smtClean="0">
                <a:solidFill>
                  <a:srgbClr val="FF0000"/>
                </a:solidFill>
              </a:rPr>
              <a:t>Tree Splitting based protocols (in sensor networks)</a:t>
            </a:r>
          </a:p>
          <a:p>
            <a:pPr lvl="1">
              <a:buFont typeface="Arial" panose="020B0604020202020204" pitchFamily="34" charset="0"/>
              <a:buChar char="•"/>
            </a:pPr>
            <a:r>
              <a:rPr lang="en-US" sz="2000" dirty="0" smtClean="0"/>
              <a:t>They operate at the granularity of packets while we operate at slot level</a:t>
            </a:r>
          </a:p>
          <a:p>
            <a:pPr lvl="1">
              <a:buFont typeface="Arial" panose="020B0604020202020204" pitchFamily="34" charset="0"/>
              <a:buChar char="•"/>
            </a:pPr>
            <a:endParaRPr lang="en-US" sz="1000" dirty="0" smtClean="0"/>
          </a:p>
          <a:p>
            <a:r>
              <a:rPr lang="en-US" sz="2600" b="1" dirty="0" err="1" smtClean="0">
                <a:solidFill>
                  <a:srgbClr val="FF0000"/>
                </a:solidFill>
              </a:rPr>
              <a:t>MrCA</a:t>
            </a:r>
            <a:endParaRPr lang="en-US" sz="2600" b="1" dirty="0" smtClean="0">
              <a:solidFill>
                <a:srgbClr val="FF0000"/>
              </a:solidFill>
            </a:endParaRPr>
          </a:p>
          <a:p>
            <a:pPr lvl="1">
              <a:buFont typeface="Arial" panose="020B0604020202020204" pitchFamily="34" charset="0"/>
              <a:buChar char="•"/>
            </a:pPr>
            <a:r>
              <a:rPr lang="en-US" sz="2000" dirty="0" smtClean="0"/>
              <a:t>We address multi contention domains, </a:t>
            </a:r>
            <a:r>
              <a:rPr lang="en-US" sz="2000" dirty="0" err="1" smtClean="0"/>
              <a:t>adaptivity</a:t>
            </a:r>
            <a:r>
              <a:rPr lang="en-US" sz="2000" dirty="0" smtClean="0"/>
              <a:t> and </a:t>
            </a:r>
            <a:r>
              <a:rPr lang="en-US" sz="2000" dirty="0" err="1" smtClean="0"/>
              <a:t>phy</a:t>
            </a:r>
            <a:r>
              <a:rPr lang="en-US" sz="2000" dirty="0" smtClean="0"/>
              <a:t> layer signaling</a:t>
            </a:r>
            <a:endParaRPr lang="en-US" sz="2000" dirty="0"/>
          </a:p>
        </p:txBody>
      </p:sp>
    </p:spTree>
    <p:custDataLst>
      <p:tags r:id="rId1"/>
    </p:custDataLst>
    <p:extLst>
      <p:ext uri="{BB962C8B-B14F-4D97-AF65-F5344CB8AC3E}">
        <p14:creationId xmlns:p14="http://schemas.microsoft.com/office/powerpoint/2010/main" val="29871768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Summary</a:t>
            </a:r>
            <a:endParaRPr lang="en-US" dirty="0"/>
          </a:p>
        </p:txBody>
      </p:sp>
      <p:sp>
        <p:nvSpPr>
          <p:cNvPr id="3" name="Content Placeholder 2"/>
          <p:cNvSpPr>
            <a:spLocks noGrp="1"/>
          </p:cNvSpPr>
          <p:nvPr>
            <p:ph idx="1"/>
          </p:nvPr>
        </p:nvSpPr>
        <p:spPr>
          <a:xfrm>
            <a:off x="457200" y="1295400"/>
            <a:ext cx="8382000" cy="5257800"/>
          </a:xfrm>
        </p:spPr>
        <p:txBody>
          <a:bodyPr>
            <a:normAutofit/>
          </a:bodyPr>
          <a:lstStyle/>
          <a:p>
            <a:r>
              <a:rPr lang="en-US" sz="2400" dirty="0" smtClean="0"/>
              <a:t>Revisiting the classical time domain </a:t>
            </a:r>
            <a:r>
              <a:rPr lang="en-US" sz="2400" dirty="0" err="1" smtClean="0"/>
              <a:t>backoff</a:t>
            </a:r>
            <a:r>
              <a:rPr lang="en-US" sz="2400" dirty="0" smtClean="0"/>
              <a:t> scheme</a:t>
            </a:r>
          </a:p>
          <a:p>
            <a:pPr lvl="1"/>
            <a:r>
              <a:rPr lang="en-US" sz="2000" dirty="0" smtClean="0"/>
              <a:t>Partial ordering followed by total ordering of nodes within the partially ordered groups is better than absolute total ordering</a:t>
            </a:r>
          </a:p>
          <a:p>
            <a:endParaRPr lang="en-US" sz="2400" dirty="0" smtClean="0"/>
          </a:p>
          <a:p>
            <a:r>
              <a:rPr lang="en-US" sz="2400" dirty="0" smtClean="0"/>
              <a:t>Practical scheme for two-round contention</a:t>
            </a:r>
          </a:p>
          <a:p>
            <a:pPr lvl="1"/>
            <a:r>
              <a:rPr lang="en-US" sz="2000" dirty="0" smtClean="0"/>
              <a:t>Reliable group signal detection</a:t>
            </a:r>
          </a:p>
          <a:p>
            <a:pPr lvl="1"/>
            <a:r>
              <a:rPr lang="en-US" sz="2000" dirty="0" smtClean="0"/>
              <a:t>Handles multiple collision domains</a:t>
            </a:r>
          </a:p>
          <a:p>
            <a:endParaRPr lang="en-US" sz="2400" dirty="0" smtClean="0"/>
          </a:p>
          <a:p>
            <a:r>
              <a:rPr lang="en-US" sz="2400" dirty="0" smtClean="0"/>
              <a:t>Promising results from simulation </a:t>
            </a:r>
            <a:r>
              <a:rPr lang="en-US" sz="2400" dirty="0"/>
              <a:t>and micro </a:t>
            </a:r>
            <a:r>
              <a:rPr lang="en-US" sz="2400" dirty="0" smtClean="0"/>
              <a:t>benchmarking</a:t>
            </a:r>
          </a:p>
          <a:p>
            <a:pPr lvl="1"/>
            <a:r>
              <a:rPr lang="en-US" sz="2000" dirty="0" smtClean="0"/>
              <a:t>Throughput gain over 30%</a:t>
            </a:r>
          </a:p>
          <a:p>
            <a:pPr lvl="1"/>
            <a:r>
              <a:rPr lang="en-US" sz="2000" dirty="0" smtClean="0"/>
              <a:t>Enhanced scalability of </a:t>
            </a:r>
            <a:r>
              <a:rPr lang="en-US" sz="2000" dirty="0" err="1" smtClean="0"/>
              <a:t>oCSMA</a:t>
            </a:r>
            <a:endParaRPr lang="en-US" sz="2000" dirty="0" smtClean="0"/>
          </a:p>
          <a:p>
            <a:pPr lvl="1"/>
            <a:endParaRPr lang="en-US" sz="2000" dirty="0" smtClean="0"/>
          </a:p>
          <a:p>
            <a:pPr lvl="1"/>
            <a:endParaRPr lang="en-US" sz="2000" dirty="0" smtClean="0"/>
          </a:p>
        </p:txBody>
      </p:sp>
    </p:spTree>
    <p:extLst>
      <p:ext uri="{BB962C8B-B14F-4D97-AF65-F5344CB8AC3E}">
        <p14:creationId xmlns:p14="http://schemas.microsoft.com/office/powerpoint/2010/main" val="28965395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81200"/>
            <a:ext cx="7772400" cy="1362075"/>
          </a:xfrm>
        </p:spPr>
        <p:txBody>
          <a:bodyPr/>
          <a:lstStyle/>
          <a:p>
            <a:pPr algn="ctr"/>
            <a:r>
              <a:rPr lang="en-US" dirty="0" smtClean="0"/>
              <a:t>Thank You</a:t>
            </a:r>
            <a:endParaRPr lang="en-US" dirty="0"/>
          </a:p>
        </p:txBody>
      </p:sp>
      <p:sp>
        <p:nvSpPr>
          <p:cNvPr id="4" name="Text Placeholder 3"/>
          <p:cNvSpPr>
            <a:spLocks noGrp="1"/>
          </p:cNvSpPr>
          <p:nvPr>
            <p:ph type="body" idx="1"/>
          </p:nvPr>
        </p:nvSpPr>
        <p:spPr>
          <a:xfrm>
            <a:off x="685800" y="2657475"/>
            <a:ext cx="7772400" cy="1066800"/>
          </a:xfrm>
        </p:spPr>
        <p:txBody>
          <a:bodyPr>
            <a:normAutofit/>
          </a:bodyPr>
          <a:lstStyle/>
          <a:p>
            <a:pPr algn="ctr"/>
            <a:r>
              <a:rPr lang="en-US" sz="3000" b="1" dirty="0" err="1" smtClean="0">
                <a:solidFill>
                  <a:schemeClr val="tx1"/>
                </a:solidFill>
              </a:rPr>
              <a:t>SyNRG</a:t>
            </a:r>
            <a:r>
              <a:rPr lang="en-US" sz="3000" b="1" dirty="0" smtClean="0">
                <a:solidFill>
                  <a:schemeClr val="tx1"/>
                </a:solidFill>
              </a:rPr>
              <a:t> Research Group</a:t>
            </a:r>
          </a:p>
          <a:p>
            <a:pPr algn="ctr"/>
            <a:r>
              <a:rPr lang="en-US" dirty="0" smtClean="0">
                <a:solidFill>
                  <a:schemeClr val="tx1"/>
                </a:solidFill>
                <a:hlinkClick r:id="rId3"/>
              </a:rPr>
              <a:t>www.synrg.csl.illinois.edu</a:t>
            </a:r>
            <a:r>
              <a:rPr lang="en-US" dirty="0" smtClean="0"/>
              <a:t> </a:t>
            </a:r>
            <a:endParaRPr lang="en-US" dirty="0" smtClean="0">
              <a:solidFill>
                <a:schemeClr val="tx1"/>
              </a:solidFill>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7077" y="3500930"/>
            <a:ext cx="936523" cy="121297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7215" y="3531503"/>
            <a:ext cx="936523" cy="1212974"/>
          </a:xfrm>
          <a:prstGeom prst="rect">
            <a:avLst/>
          </a:prstGeom>
        </p:spPr>
      </p:pic>
    </p:spTree>
    <p:extLst>
      <p:ext uri="{BB962C8B-B14F-4D97-AF65-F5344CB8AC3E}">
        <p14:creationId xmlns:p14="http://schemas.microsoft.com/office/powerpoint/2010/main" val="19353223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27598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Adapting to Collisions</a:t>
            </a:r>
            <a:endParaRPr lang="en-US" dirty="0"/>
          </a:p>
        </p:txBody>
      </p:sp>
      <p:sp>
        <p:nvSpPr>
          <p:cNvPr id="3" name="Content Placeholder 2"/>
          <p:cNvSpPr>
            <a:spLocks noGrp="1"/>
          </p:cNvSpPr>
          <p:nvPr>
            <p:ph idx="1"/>
          </p:nvPr>
        </p:nvSpPr>
        <p:spPr/>
        <p:txBody>
          <a:bodyPr>
            <a:normAutofit/>
          </a:bodyPr>
          <a:lstStyle/>
          <a:p>
            <a:r>
              <a:rPr lang="en-US" sz="2400" dirty="0" smtClean="0"/>
              <a:t>802.11 doubles contention window on collisions</a:t>
            </a:r>
          </a:p>
          <a:p>
            <a:endParaRPr lang="en-US" sz="2400" dirty="0" smtClean="0"/>
          </a:p>
          <a:p>
            <a:r>
              <a:rPr lang="en-US" sz="2400" dirty="0" smtClean="0"/>
              <a:t>How does two rounds of contention adapt</a:t>
            </a:r>
            <a:r>
              <a:rPr lang="en-US" sz="2400" dirty="0"/>
              <a:t> </a:t>
            </a:r>
            <a:r>
              <a:rPr lang="en-US" sz="2400" dirty="0" smtClean="0"/>
              <a:t>to collisions?</a:t>
            </a:r>
            <a:endParaRPr lang="en-US" sz="2400" dirty="0"/>
          </a:p>
          <a:p>
            <a:endParaRPr lang="en-US" sz="2400" dirty="0" smtClean="0">
              <a:solidFill>
                <a:srgbClr val="FF0000"/>
              </a:solidFill>
            </a:endParaRPr>
          </a:p>
          <a:p>
            <a:r>
              <a:rPr lang="en-US" sz="2400" dirty="0" smtClean="0">
                <a:solidFill>
                  <a:srgbClr val="FF0000"/>
                </a:solidFill>
              </a:rPr>
              <a:t>Equal size contention window in both rounds desirable</a:t>
            </a:r>
          </a:p>
          <a:p>
            <a:pPr lvl="1">
              <a:buFont typeface="Arial" panose="020B0604020202020204" pitchFamily="34" charset="0"/>
              <a:buChar char="•"/>
            </a:pPr>
            <a:r>
              <a:rPr lang="en-US" sz="2000" dirty="0">
                <a:solidFill>
                  <a:srgbClr val="FF0000"/>
                </a:solidFill>
              </a:rPr>
              <a:t>M</a:t>
            </a:r>
            <a:r>
              <a:rPr lang="en-US" sz="2000" dirty="0" smtClean="0">
                <a:solidFill>
                  <a:srgbClr val="FF0000"/>
                </a:solidFill>
              </a:rPr>
              <a:t>inimizes collisions for the same overhead (compared to 802.11)</a:t>
            </a:r>
          </a:p>
          <a:p>
            <a:endParaRPr lang="en-US" sz="800" dirty="0" smtClean="0">
              <a:solidFill>
                <a:srgbClr val="FF0000"/>
              </a:solidFill>
            </a:endParaRPr>
          </a:p>
          <a:p>
            <a:r>
              <a:rPr lang="en-US" sz="2400" dirty="0" smtClean="0">
                <a:solidFill>
                  <a:srgbClr val="FF0000"/>
                </a:solidFill>
              </a:rPr>
              <a:t>Upon a collision </a:t>
            </a:r>
          </a:p>
          <a:p>
            <a:pPr lvl="1"/>
            <a:r>
              <a:rPr lang="en-US" sz="2000" dirty="0" smtClean="0">
                <a:solidFill>
                  <a:srgbClr val="FF0000"/>
                </a:solidFill>
              </a:rPr>
              <a:t>If R1 = R2 increase R1 so that R2 nodes do not block R1 nodes</a:t>
            </a:r>
            <a:endParaRPr lang="en-US" sz="1600" dirty="0" smtClean="0">
              <a:solidFill>
                <a:srgbClr val="FF0000"/>
              </a:solidFill>
            </a:endParaRPr>
          </a:p>
          <a:p>
            <a:pPr lvl="1"/>
            <a:r>
              <a:rPr lang="en-US" sz="2000" dirty="0" smtClean="0">
                <a:solidFill>
                  <a:srgbClr val="FF0000"/>
                </a:solidFill>
              </a:rPr>
              <a:t>If R2 &lt; R1, increase R2 so as to equalize R1 and R2</a:t>
            </a:r>
          </a:p>
          <a:p>
            <a:pPr lvl="1"/>
            <a:r>
              <a:rPr lang="en-US" sz="2000" dirty="0" smtClean="0">
                <a:solidFill>
                  <a:srgbClr val="FF0000"/>
                </a:solidFill>
              </a:rPr>
              <a:t>Contention window in R2 is never greater than R1</a:t>
            </a:r>
          </a:p>
          <a:p>
            <a:pPr marL="457200" lvl="1" indent="0">
              <a:buNone/>
            </a:pPr>
            <a:endParaRPr lang="en-US" sz="2000" dirty="0" smtClean="0">
              <a:solidFill>
                <a:srgbClr val="FF0000"/>
              </a:solidFill>
            </a:endParaRPr>
          </a:p>
        </p:txBody>
      </p:sp>
    </p:spTree>
    <p:extLst>
      <p:ext uri="{BB962C8B-B14F-4D97-AF65-F5344CB8AC3E}">
        <p14:creationId xmlns:p14="http://schemas.microsoft.com/office/powerpoint/2010/main" val="21650936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758580" y="498980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Rectangle 87"/>
          <p:cNvSpPr/>
          <p:nvPr/>
        </p:nvSpPr>
        <p:spPr>
          <a:xfrm>
            <a:off x="4893900" y="4992427"/>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9" name="Rectangle 88"/>
          <p:cNvSpPr/>
          <p:nvPr/>
        </p:nvSpPr>
        <p:spPr>
          <a:xfrm>
            <a:off x="5046300" y="4992427"/>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0" name="Rectangle 89"/>
          <p:cNvSpPr/>
          <p:nvPr/>
        </p:nvSpPr>
        <p:spPr>
          <a:xfrm>
            <a:off x="5190820" y="4992427"/>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1" name="Rectangle 90"/>
          <p:cNvSpPr/>
          <p:nvPr/>
        </p:nvSpPr>
        <p:spPr>
          <a:xfrm>
            <a:off x="5343220" y="4992427"/>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smtClean="0"/>
              <a:t>802.11 Contention Resolution</a:t>
            </a:r>
            <a:endParaRPr lang="en-US" dirty="0"/>
          </a:p>
        </p:txBody>
      </p:sp>
      <p:sp>
        <p:nvSpPr>
          <p:cNvPr id="15" name="Rectangle 14"/>
          <p:cNvSpPr/>
          <p:nvPr/>
        </p:nvSpPr>
        <p:spPr>
          <a:xfrm>
            <a:off x="1756560" y="499242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6" name="Rectangle 15"/>
          <p:cNvSpPr/>
          <p:nvPr/>
        </p:nvSpPr>
        <p:spPr>
          <a:xfrm>
            <a:off x="1903700" y="499242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2056100" y="499242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2200620" y="499242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nvSpPr>
        <p:spPr>
          <a:xfrm>
            <a:off x="2353020" y="499242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2505420" y="499242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2649940" y="4992420"/>
            <a:ext cx="152400" cy="3048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7" name="Rectangle 26"/>
          <p:cNvSpPr/>
          <p:nvPr/>
        </p:nvSpPr>
        <p:spPr>
          <a:xfrm>
            <a:off x="1756560" y="587529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8" name="Rectangle 27"/>
          <p:cNvSpPr/>
          <p:nvPr/>
        </p:nvSpPr>
        <p:spPr>
          <a:xfrm>
            <a:off x="1903700" y="587529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Rectangle 28"/>
          <p:cNvSpPr/>
          <p:nvPr/>
        </p:nvSpPr>
        <p:spPr>
          <a:xfrm>
            <a:off x="2056100" y="587529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Rectangle 29"/>
          <p:cNvSpPr/>
          <p:nvPr/>
        </p:nvSpPr>
        <p:spPr>
          <a:xfrm>
            <a:off x="2200620" y="587529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1" name="Rectangle 30"/>
          <p:cNvSpPr/>
          <p:nvPr/>
        </p:nvSpPr>
        <p:spPr>
          <a:xfrm>
            <a:off x="2353020" y="587529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p:nvSpPr>
        <p:spPr>
          <a:xfrm>
            <a:off x="2505420" y="587529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Rectangle 32"/>
          <p:cNvSpPr/>
          <p:nvPr/>
        </p:nvSpPr>
        <p:spPr>
          <a:xfrm>
            <a:off x="2649940" y="5875290"/>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6" name="Rectangle 45"/>
          <p:cNvSpPr/>
          <p:nvPr/>
        </p:nvSpPr>
        <p:spPr>
          <a:xfrm>
            <a:off x="2802340" y="4992420"/>
            <a:ext cx="1979880" cy="29429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Transmit</a:t>
            </a:r>
            <a:endParaRPr lang="en-US" dirty="0">
              <a:solidFill>
                <a:schemeClr val="bg1"/>
              </a:solidFill>
            </a:endParaRPr>
          </a:p>
        </p:txBody>
      </p:sp>
      <p:sp>
        <p:nvSpPr>
          <p:cNvPr id="47" name="Rectangle 46"/>
          <p:cNvSpPr/>
          <p:nvPr/>
        </p:nvSpPr>
        <p:spPr>
          <a:xfrm>
            <a:off x="2804960" y="5893680"/>
            <a:ext cx="1979880" cy="2942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Freeze and Wait</a:t>
            </a:r>
            <a:endParaRPr lang="en-US" dirty="0">
              <a:solidFill>
                <a:prstClr val="black"/>
              </a:solidFill>
            </a:endParaRPr>
          </a:p>
        </p:txBody>
      </p:sp>
      <p:sp>
        <p:nvSpPr>
          <p:cNvPr id="61" name="Rectangle 60"/>
          <p:cNvSpPr/>
          <p:nvPr/>
        </p:nvSpPr>
        <p:spPr>
          <a:xfrm>
            <a:off x="4758580" y="5886176"/>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Rectangle 61"/>
          <p:cNvSpPr/>
          <p:nvPr/>
        </p:nvSpPr>
        <p:spPr>
          <a:xfrm>
            <a:off x="4910980" y="5886176"/>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Rectangle 62"/>
          <p:cNvSpPr/>
          <p:nvPr/>
        </p:nvSpPr>
        <p:spPr>
          <a:xfrm>
            <a:off x="5055500" y="5886176"/>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4" name="Rectangle 63"/>
          <p:cNvSpPr/>
          <p:nvPr/>
        </p:nvSpPr>
        <p:spPr>
          <a:xfrm>
            <a:off x="5207900" y="5886176"/>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Rectangle 64"/>
          <p:cNvSpPr/>
          <p:nvPr/>
        </p:nvSpPr>
        <p:spPr>
          <a:xfrm>
            <a:off x="5360300" y="5886176"/>
            <a:ext cx="152400" cy="304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ectangle 84"/>
          <p:cNvSpPr/>
          <p:nvPr/>
        </p:nvSpPr>
        <p:spPr>
          <a:xfrm>
            <a:off x="5486400" y="5002930"/>
            <a:ext cx="1979880" cy="2942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solidFill>
                  <a:prstClr val="black"/>
                </a:solidFill>
              </a:rPr>
              <a:t>Freeze and Wait</a:t>
            </a:r>
            <a:endParaRPr lang="en-US" dirty="0">
              <a:solidFill>
                <a:prstClr val="black"/>
              </a:solidFill>
            </a:endParaRPr>
          </a:p>
        </p:txBody>
      </p:sp>
      <p:sp>
        <p:nvSpPr>
          <p:cNvPr id="86" name="Rectangle 85"/>
          <p:cNvSpPr/>
          <p:nvPr/>
        </p:nvSpPr>
        <p:spPr>
          <a:xfrm>
            <a:off x="5531070" y="5893680"/>
            <a:ext cx="1979880" cy="29429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Transmit</a:t>
            </a:r>
          </a:p>
        </p:txBody>
      </p:sp>
      <p:sp>
        <p:nvSpPr>
          <p:cNvPr id="6" name="Oval 5"/>
          <p:cNvSpPr/>
          <p:nvPr/>
        </p:nvSpPr>
        <p:spPr>
          <a:xfrm>
            <a:off x="1364189" y="442223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7</a:t>
            </a:r>
            <a:endParaRPr lang="en-US" dirty="0">
              <a:solidFill>
                <a:prstClr val="black"/>
              </a:solidFill>
            </a:endParaRPr>
          </a:p>
        </p:txBody>
      </p:sp>
      <p:sp>
        <p:nvSpPr>
          <p:cNvPr id="59" name="Oval 58"/>
          <p:cNvSpPr/>
          <p:nvPr/>
        </p:nvSpPr>
        <p:spPr>
          <a:xfrm>
            <a:off x="1295400" y="617483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12</a:t>
            </a:r>
            <a:endParaRPr lang="en-US" dirty="0">
              <a:solidFill>
                <a:prstClr val="black"/>
              </a:solidFill>
            </a:endParaRPr>
          </a:p>
        </p:txBody>
      </p:sp>
      <p:sp>
        <p:nvSpPr>
          <p:cNvPr id="60" name="Oval 59"/>
          <p:cNvSpPr/>
          <p:nvPr/>
        </p:nvSpPr>
        <p:spPr>
          <a:xfrm>
            <a:off x="2508489" y="438807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0</a:t>
            </a:r>
            <a:endParaRPr lang="en-US" dirty="0">
              <a:solidFill>
                <a:prstClr val="black"/>
              </a:solidFill>
            </a:endParaRPr>
          </a:p>
        </p:txBody>
      </p:sp>
      <p:sp>
        <p:nvSpPr>
          <p:cNvPr id="69" name="Oval 68"/>
          <p:cNvSpPr/>
          <p:nvPr/>
        </p:nvSpPr>
        <p:spPr>
          <a:xfrm>
            <a:off x="2438400" y="617483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5</a:t>
            </a:r>
            <a:endParaRPr lang="en-US" dirty="0">
              <a:solidFill>
                <a:prstClr val="black"/>
              </a:solidFill>
            </a:endParaRPr>
          </a:p>
        </p:txBody>
      </p:sp>
      <p:sp>
        <p:nvSpPr>
          <p:cNvPr id="70" name="Oval 69"/>
          <p:cNvSpPr/>
          <p:nvPr/>
        </p:nvSpPr>
        <p:spPr>
          <a:xfrm>
            <a:off x="4413489" y="611177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5</a:t>
            </a:r>
            <a:endParaRPr lang="en-US" dirty="0">
              <a:solidFill>
                <a:prstClr val="black"/>
              </a:solidFill>
            </a:endParaRPr>
          </a:p>
        </p:txBody>
      </p:sp>
      <p:sp>
        <p:nvSpPr>
          <p:cNvPr id="71" name="Oval 70"/>
          <p:cNvSpPr/>
          <p:nvPr/>
        </p:nvSpPr>
        <p:spPr>
          <a:xfrm>
            <a:off x="4489689" y="436705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18</a:t>
            </a:r>
            <a:endParaRPr lang="en-US" dirty="0">
              <a:solidFill>
                <a:prstClr val="black"/>
              </a:solidFill>
            </a:endParaRPr>
          </a:p>
        </p:txBody>
      </p:sp>
      <p:sp>
        <p:nvSpPr>
          <p:cNvPr id="72" name="Oval 71"/>
          <p:cNvSpPr/>
          <p:nvPr/>
        </p:nvSpPr>
        <p:spPr>
          <a:xfrm>
            <a:off x="5181600" y="434603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13</a:t>
            </a:r>
            <a:endParaRPr lang="en-US" dirty="0">
              <a:solidFill>
                <a:prstClr val="black"/>
              </a:solidFill>
            </a:endParaRPr>
          </a:p>
        </p:txBody>
      </p:sp>
      <p:sp>
        <p:nvSpPr>
          <p:cNvPr id="79" name="Oval 78"/>
          <p:cNvSpPr/>
          <p:nvPr/>
        </p:nvSpPr>
        <p:spPr>
          <a:xfrm>
            <a:off x="5284100" y="6111770"/>
            <a:ext cx="615711" cy="622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0</a:t>
            </a:r>
            <a:endParaRPr lang="en-US" dirty="0">
              <a:solidFill>
                <a:prstClr val="black"/>
              </a:solidFill>
            </a:endParaRPr>
          </a:p>
        </p:txBody>
      </p:sp>
      <p:cxnSp>
        <p:nvCxnSpPr>
          <p:cNvPr id="10" name="Straight Connector 9"/>
          <p:cNvCxnSpPr>
            <a:stCxn id="16" idx="0"/>
            <a:endCxn id="14" idx="2"/>
          </p:cNvCxnSpPr>
          <p:nvPr/>
        </p:nvCxnSpPr>
        <p:spPr>
          <a:xfrm flipV="1">
            <a:off x="1979900" y="3922896"/>
            <a:ext cx="1178878" cy="106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62" idx="0"/>
          </p:cNvCxnSpPr>
          <p:nvPr/>
        </p:nvCxnSpPr>
        <p:spPr>
          <a:xfrm flipH="1" flipV="1">
            <a:off x="4073245" y="4431326"/>
            <a:ext cx="913935" cy="1454850"/>
          </a:xfrm>
          <a:prstGeom prst="line">
            <a:avLst/>
          </a:prstGeom>
        </p:spPr>
        <p:style>
          <a:lnRef idx="1">
            <a:schemeClr val="accent1"/>
          </a:lnRef>
          <a:fillRef idx="0">
            <a:schemeClr val="accent1"/>
          </a:fillRef>
          <a:effectRef idx="0">
            <a:schemeClr val="accent1"/>
          </a:effectRef>
          <a:fontRef idx="minor">
            <a:schemeClr val="tx1"/>
          </a:fontRef>
        </p:style>
      </p:cxnSp>
      <p:sp>
        <p:nvSpPr>
          <p:cNvPr id="14" name="Cloud 13"/>
          <p:cNvSpPr/>
          <p:nvPr/>
        </p:nvSpPr>
        <p:spPr>
          <a:xfrm>
            <a:off x="3154381" y="3330376"/>
            <a:ext cx="1417619" cy="1185040"/>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Idle time</a:t>
            </a:r>
            <a:endParaRPr lang="en-US" b="1" dirty="0">
              <a:solidFill>
                <a:schemeClr val="tx1"/>
              </a:solidFill>
            </a:endParaRPr>
          </a:p>
        </p:txBody>
      </p:sp>
      <p:pic>
        <p:nvPicPr>
          <p:cNvPr id="52" name="Picture 51" descr="ap.png"/>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4627180" y="2056183"/>
            <a:ext cx="1219200" cy="1023347"/>
          </a:xfrm>
          <a:prstGeom prst="rect">
            <a:avLst/>
          </a:prstGeom>
        </p:spPr>
      </p:pic>
      <p:pic>
        <p:nvPicPr>
          <p:cNvPr id="53" name="Picture 52" descr="ap.png"/>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895600" y="2133600"/>
            <a:ext cx="1219200" cy="1023347"/>
          </a:xfrm>
          <a:prstGeom prst="rect">
            <a:avLst/>
          </a:prstGeom>
        </p:spPr>
      </p:pic>
      <p:sp>
        <p:nvSpPr>
          <p:cNvPr id="54" name="Oval Callout 53"/>
          <p:cNvSpPr/>
          <p:nvPr/>
        </p:nvSpPr>
        <p:spPr>
          <a:xfrm flipH="1">
            <a:off x="2082006" y="1520952"/>
            <a:ext cx="1956594" cy="61264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Backoff</a:t>
            </a:r>
            <a:r>
              <a:rPr lang="en-US" dirty="0" smtClean="0"/>
              <a:t> = 12</a:t>
            </a:r>
            <a:endParaRPr lang="en-US" dirty="0"/>
          </a:p>
        </p:txBody>
      </p:sp>
      <p:sp>
        <p:nvSpPr>
          <p:cNvPr id="55" name="Oval Callout 54"/>
          <p:cNvSpPr/>
          <p:nvPr/>
        </p:nvSpPr>
        <p:spPr>
          <a:xfrm>
            <a:off x="4793611" y="1379062"/>
            <a:ext cx="1727218" cy="61264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Backoff</a:t>
            </a:r>
            <a:r>
              <a:rPr lang="en-US" dirty="0" smtClean="0"/>
              <a:t> = 7</a:t>
            </a:r>
            <a:endParaRPr lang="en-US" dirty="0"/>
          </a:p>
        </p:txBody>
      </p:sp>
    </p:spTree>
    <p:extLst>
      <p:ext uri="{BB962C8B-B14F-4D97-AF65-F5344CB8AC3E}">
        <p14:creationId xmlns:p14="http://schemas.microsoft.com/office/powerpoint/2010/main" val="16428853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4502565"/>
                <a:ext cx="8991599" cy="1669635"/>
              </a:xfrm>
            </p:spPr>
            <p:txBody>
              <a:bodyPr>
                <a:normAutofit/>
              </a:bodyPr>
              <a:lstStyle/>
              <a:p>
                <a:pPr marL="0" indent="0" algn="ctr">
                  <a:buNone/>
                </a:pPr>
                <a:r>
                  <a:rPr lang="en-US" dirty="0" smtClean="0">
                    <a:solidFill>
                      <a:srgbClr val="FF0000"/>
                    </a:solidFill>
                  </a:rPr>
                  <a:t>Random number range to total order n nodes is </a:t>
                </a:r>
                <a:r>
                  <a:rPr lang="en-US" dirty="0" err="1" smtClean="0">
                    <a:solidFill>
                      <a:srgbClr val="FF0000"/>
                    </a:solidFill>
                  </a:rPr>
                  <a:t>superlinear</a:t>
                </a:r>
                <a:r>
                  <a:rPr lang="en-US" dirty="0" smtClean="0">
                    <a:solidFill>
                      <a:srgbClr val="FF0000"/>
                    </a:solidFill>
                  </a:rPr>
                  <a:t> </a:t>
                </a:r>
                <a14:m>
                  <m:oMath xmlns:m="http://schemas.openxmlformats.org/officeDocument/2006/math">
                    <m:r>
                      <a:rPr lang="en-US" b="0" i="0" dirty="0" smtClean="0">
                        <a:solidFill>
                          <a:srgbClr val="FF0000"/>
                        </a:solidFill>
                        <a:latin typeface="Cambria Math" panose="02040503050406030204" pitchFamily="18" charset="0"/>
                      </a:rPr>
                      <m:t> ~ </m:t>
                    </m:r>
                    <m:r>
                      <a:rPr lang="en-US" i="1" dirty="0" smtClean="0">
                        <a:solidFill>
                          <a:srgbClr val="FF0000"/>
                        </a:solidFill>
                        <a:latin typeface="Cambria Math" panose="02040503050406030204" pitchFamily="18" charset="0"/>
                      </a:rPr>
                      <m:t>𝑂</m:t>
                    </m:r>
                    <m:r>
                      <a:rPr lang="en-US" i="1" dirty="0" smtClean="0">
                        <a:solidFill>
                          <a:srgbClr val="FF0000"/>
                        </a:solidFill>
                        <a:latin typeface="Cambria Math" panose="02040503050406030204" pitchFamily="18" charset="0"/>
                      </a:rPr>
                      <m:t> (</m:t>
                    </m:r>
                    <m:sSup>
                      <m:sSupPr>
                        <m:ctrlPr>
                          <a:rPr lang="en-US" b="0" i="1" dirty="0" smtClean="0">
                            <a:solidFill>
                              <a:srgbClr val="FF0000"/>
                            </a:solidFill>
                            <a:latin typeface="Cambria Math" panose="02040503050406030204" pitchFamily="18" charset="0"/>
                          </a:rPr>
                        </m:ctrlPr>
                      </m:sSupPr>
                      <m:e>
                        <m:r>
                          <a:rPr lang="en-US" i="1" dirty="0" smtClean="0">
                            <a:solidFill>
                              <a:srgbClr val="FF0000"/>
                            </a:solidFill>
                            <a:latin typeface="Cambria Math" panose="02040503050406030204" pitchFamily="18" charset="0"/>
                          </a:rPr>
                          <m:t>𝑛</m:t>
                        </m:r>
                      </m:e>
                      <m:sup>
                        <m:r>
                          <a:rPr lang="en-US" b="0" i="1" dirty="0" smtClean="0">
                            <a:solidFill>
                              <a:srgbClr val="FF0000"/>
                            </a:solidFill>
                            <a:latin typeface="Cambria Math" panose="02040503050406030204" pitchFamily="18" charset="0"/>
                          </a:rPr>
                          <m:t>2</m:t>
                        </m:r>
                      </m:sup>
                    </m:sSup>
                    <m:r>
                      <a:rPr lang="en-US" i="1" dirty="0" smtClean="0">
                        <a:solidFill>
                          <a:srgbClr val="FF0000"/>
                        </a:solidFill>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4502565"/>
                <a:ext cx="8991599" cy="1669635"/>
              </a:xfrm>
              <a:blipFill rotWithShape="0">
                <a:blip r:embed="rId4"/>
                <a:stretch>
                  <a:fillRect t="-4745"/>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smtClean="0"/>
              <a:t>802.11 Attempts </a:t>
            </a:r>
            <a:r>
              <a:rPr lang="en-US" dirty="0"/>
              <a:t>T</a:t>
            </a:r>
            <a:r>
              <a:rPr lang="en-US" dirty="0" smtClean="0"/>
              <a:t>otal </a:t>
            </a:r>
            <a:r>
              <a:rPr lang="en-US" dirty="0"/>
              <a:t>O</a:t>
            </a:r>
            <a:r>
              <a:rPr lang="en-US" dirty="0" smtClean="0"/>
              <a:t>rdering</a:t>
            </a:r>
            <a:endParaRPr lang="en-US" dirty="0"/>
          </a:p>
        </p:txBody>
      </p:sp>
      <p:grpSp>
        <p:nvGrpSpPr>
          <p:cNvPr id="43" name="Group 42"/>
          <p:cNvGrpSpPr/>
          <p:nvPr/>
        </p:nvGrpSpPr>
        <p:grpSpPr>
          <a:xfrm>
            <a:off x="152400" y="1676400"/>
            <a:ext cx="8872155" cy="2355440"/>
            <a:chOff x="381000" y="4045360"/>
            <a:chExt cx="8872155" cy="2355440"/>
          </a:xfrm>
        </p:grpSpPr>
        <p:sp>
          <p:nvSpPr>
            <p:cNvPr id="25" name="TextBox 24"/>
            <p:cNvSpPr txBox="1"/>
            <p:nvPr/>
          </p:nvSpPr>
          <p:spPr>
            <a:xfrm>
              <a:off x="2316097" y="5669700"/>
              <a:ext cx="693705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kern="0" dirty="0" smtClean="0">
                  <a:solidFill>
                    <a:prstClr val="black"/>
                  </a:solidFill>
                  <a:latin typeface="Century Schoolbook"/>
                </a:rPr>
                <a:t>15  14   13   12  11   10  9    </a:t>
              </a:r>
              <a:r>
                <a:rPr kumimoji="0" lang="en-US" sz="1800" b="1" i="0" u="none" strike="noStrike" kern="0" cap="none" spc="0" normalizeH="0" baseline="0" noProof="0" dirty="0" smtClean="0">
                  <a:ln>
                    <a:noFill/>
                  </a:ln>
                  <a:solidFill>
                    <a:prstClr val="black"/>
                  </a:solidFill>
                  <a:effectLst/>
                  <a:uLnTx/>
                  <a:uFillTx/>
                  <a:latin typeface="Century Schoolbook"/>
                </a:rPr>
                <a:t>8     </a:t>
              </a:r>
              <a:r>
                <a:rPr lang="en-US" b="1" kern="0" dirty="0">
                  <a:solidFill>
                    <a:prstClr val="black"/>
                  </a:solidFill>
                  <a:latin typeface="Century Schoolbook"/>
                </a:rPr>
                <a:t>7</a:t>
              </a:r>
              <a:r>
                <a:rPr kumimoji="0" lang="en-US" sz="1800" b="1" i="0" u="none" strike="noStrike" kern="0" cap="none" spc="0" normalizeH="0" baseline="0" noProof="0" dirty="0" smtClean="0">
                  <a:ln>
                    <a:noFill/>
                  </a:ln>
                  <a:solidFill>
                    <a:prstClr val="black"/>
                  </a:solidFill>
                  <a:effectLst/>
                  <a:uLnTx/>
                  <a:uFillTx/>
                  <a:latin typeface="Century Schoolbook"/>
                </a:rPr>
                <a:t>    6  </a:t>
              </a:r>
              <a:r>
                <a:rPr lang="en-US" b="1" kern="0" dirty="0" smtClean="0">
                  <a:solidFill>
                    <a:prstClr val="black"/>
                  </a:solidFill>
                  <a:latin typeface="Century Schoolbook"/>
                </a:rPr>
                <a:t> </a:t>
              </a:r>
              <a:r>
                <a:rPr kumimoji="0" lang="en-US" sz="1800" b="1" i="0" u="none" strike="noStrike" kern="0" cap="none" spc="0" normalizeH="0" baseline="0" noProof="0" dirty="0" smtClean="0">
                  <a:ln>
                    <a:noFill/>
                  </a:ln>
                  <a:solidFill>
                    <a:prstClr val="black"/>
                  </a:solidFill>
                  <a:effectLst/>
                  <a:uLnTx/>
                  <a:uFillTx/>
                  <a:latin typeface="Century Schoolbook"/>
                </a:rPr>
                <a:t>  5     4     3     </a:t>
              </a:r>
              <a:r>
                <a:rPr lang="en-US" b="1" kern="0" noProof="0" dirty="0">
                  <a:solidFill>
                    <a:prstClr val="black"/>
                  </a:solidFill>
                  <a:latin typeface="Century Schoolbook"/>
                </a:rPr>
                <a:t>2</a:t>
              </a:r>
              <a:r>
                <a:rPr kumimoji="0" lang="en-US" sz="1800" b="1" i="0" u="none" strike="noStrike" kern="0" cap="none" spc="0" normalizeH="0" baseline="0" noProof="0" dirty="0" smtClean="0">
                  <a:ln>
                    <a:noFill/>
                  </a:ln>
                  <a:solidFill>
                    <a:prstClr val="black"/>
                  </a:solidFill>
                  <a:effectLst/>
                  <a:uLnTx/>
                  <a:uFillTx/>
                  <a:latin typeface="Century Schoolbook"/>
                </a:rPr>
                <a:t>     </a:t>
              </a:r>
              <a:r>
                <a:rPr lang="en-US" b="1" kern="0" dirty="0">
                  <a:solidFill>
                    <a:prstClr val="black"/>
                  </a:solidFill>
                  <a:latin typeface="Century Schoolbook"/>
                </a:rPr>
                <a:t>1</a:t>
              </a:r>
              <a:r>
                <a:rPr kumimoji="0" lang="en-US" sz="1800" b="1" i="0" u="none" strike="noStrike" kern="0" cap="none" spc="0" normalizeH="0" noProof="0" dirty="0" smtClean="0">
                  <a:ln>
                    <a:noFill/>
                  </a:ln>
                  <a:solidFill>
                    <a:prstClr val="black"/>
                  </a:solidFill>
                  <a:effectLst/>
                  <a:uLnTx/>
                  <a:uFillTx/>
                  <a:latin typeface="Century Schoolbook"/>
                </a:rPr>
                <a:t>     </a:t>
              </a:r>
              <a:r>
                <a:rPr lang="en-US" b="1" kern="0" dirty="0" smtClean="0">
                  <a:solidFill>
                    <a:prstClr val="black"/>
                  </a:solidFill>
                  <a:latin typeface="Century Schoolbook"/>
                </a:rPr>
                <a:t>0</a:t>
              </a:r>
              <a:endParaRPr kumimoji="0" lang="en-US" sz="1800" b="1" i="0" u="none" strike="noStrike" kern="0" cap="none" spc="0" normalizeH="0" baseline="0" noProof="0" dirty="0" smtClean="0">
                <a:ln>
                  <a:noFill/>
                </a:ln>
                <a:solidFill>
                  <a:prstClr val="black"/>
                </a:solidFill>
                <a:effectLst/>
                <a:uLnTx/>
                <a:uFillTx/>
                <a:latin typeface="Century Schoolbook"/>
              </a:endParaRPr>
            </a:p>
          </p:txBody>
        </p:sp>
        <p:grpSp>
          <p:nvGrpSpPr>
            <p:cNvPr id="41" name="Group 40"/>
            <p:cNvGrpSpPr/>
            <p:nvPr/>
          </p:nvGrpSpPr>
          <p:grpSpPr>
            <a:xfrm>
              <a:off x="381000" y="4045360"/>
              <a:ext cx="8686800" cy="2355440"/>
              <a:chOff x="381000" y="4045360"/>
              <a:chExt cx="8686800" cy="2355440"/>
            </a:xfrm>
          </p:grpSpPr>
          <p:grpSp>
            <p:nvGrpSpPr>
              <p:cNvPr id="40" name="Group 39"/>
              <p:cNvGrpSpPr/>
              <p:nvPr/>
            </p:nvGrpSpPr>
            <p:grpSpPr>
              <a:xfrm>
                <a:off x="381000" y="4045360"/>
                <a:ext cx="533400" cy="2133600"/>
                <a:chOff x="381000" y="4045360"/>
                <a:chExt cx="533400" cy="2133600"/>
              </a:xfrm>
            </p:grpSpPr>
            <p:sp>
              <p:nvSpPr>
                <p:cNvPr id="8" name="Rectangle 7"/>
                <p:cNvSpPr/>
                <p:nvPr/>
              </p:nvSpPr>
              <p:spPr>
                <a:xfrm>
                  <a:off x="384048" y="404536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C4</a:t>
                  </a:r>
                </a:p>
              </p:txBody>
            </p:sp>
            <p:sp>
              <p:nvSpPr>
                <p:cNvPr id="9" name="Rectangle 8"/>
                <p:cNvSpPr/>
                <p:nvPr/>
              </p:nvSpPr>
              <p:spPr>
                <a:xfrm>
                  <a:off x="381000" y="457876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C3</a:t>
                  </a:r>
                </a:p>
              </p:txBody>
            </p:sp>
            <p:sp>
              <p:nvSpPr>
                <p:cNvPr id="10" name="Rectangle 9"/>
                <p:cNvSpPr/>
                <p:nvPr/>
              </p:nvSpPr>
              <p:spPr>
                <a:xfrm>
                  <a:off x="381000" y="511462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C2</a:t>
                  </a:r>
                </a:p>
              </p:txBody>
            </p:sp>
            <p:sp>
              <p:nvSpPr>
                <p:cNvPr id="11" name="Rectangle 10"/>
                <p:cNvSpPr/>
                <p:nvPr/>
              </p:nvSpPr>
              <p:spPr>
                <a:xfrm>
                  <a:off x="381000" y="564556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C1</a:t>
                  </a:r>
                </a:p>
              </p:txBody>
            </p:sp>
          </p:grpSp>
          <p:cxnSp>
            <p:nvCxnSpPr>
              <p:cNvPr id="12" name="Straight Arrow Connector 11"/>
              <p:cNvCxnSpPr/>
              <p:nvPr/>
            </p:nvCxnSpPr>
            <p:spPr>
              <a:xfrm>
                <a:off x="1281537" y="5257800"/>
                <a:ext cx="699663" cy="0"/>
              </a:xfrm>
              <a:prstGeom prst="straightConnector1">
                <a:avLst/>
              </a:prstGeom>
              <a:noFill/>
              <a:ln w="50800" cap="flat" cmpd="sng" algn="ctr">
                <a:solidFill>
                  <a:sysClr val="windowText" lastClr="000000"/>
                </a:solidFill>
                <a:prstDash val="solid"/>
                <a:tailEnd type="arrow"/>
              </a:ln>
              <a:effectLst/>
            </p:spPr>
          </p:cxnSp>
          <p:grpSp>
            <p:nvGrpSpPr>
              <p:cNvPr id="39" name="Group 38"/>
              <p:cNvGrpSpPr/>
              <p:nvPr/>
            </p:nvGrpSpPr>
            <p:grpSpPr>
              <a:xfrm>
                <a:off x="2392680" y="4540621"/>
                <a:ext cx="6675120" cy="1860179"/>
                <a:chOff x="2392680" y="4540621"/>
                <a:chExt cx="6675120" cy="1860179"/>
              </a:xfrm>
            </p:grpSpPr>
            <p:sp>
              <p:nvSpPr>
                <p:cNvPr id="13" name="Rounded Rectangle 12"/>
                <p:cNvSpPr/>
                <p:nvPr/>
              </p:nvSpPr>
              <p:spPr>
                <a:xfrm>
                  <a:off x="2392680" y="5559552"/>
                  <a:ext cx="6675120" cy="76200"/>
                </a:xfrm>
                <a:prstGeom prst="round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14" name="Rectangle 13"/>
                <p:cNvSpPr/>
                <p:nvPr/>
              </p:nvSpPr>
              <p:spPr>
                <a:xfrm>
                  <a:off x="5766434" y="4979416"/>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15" name="Rectangle 14"/>
                <p:cNvSpPr/>
                <p:nvPr/>
              </p:nvSpPr>
              <p:spPr>
                <a:xfrm>
                  <a:off x="6223634" y="4979416"/>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16" name="Rectangle 15"/>
                <p:cNvSpPr/>
                <p:nvPr/>
              </p:nvSpPr>
              <p:spPr>
                <a:xfrm>
                  <a:off x="6680834" y="4964668"/>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17" name="Rectangle 16"/>
                <p:cNvSpPr/>
                <p:nvPr/>
              </p:nvSpPr>
              <p:spPr>
                <a:xfrm>
                  <a:off x="7138034" y="4979416"/>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18" name="Rectangle 17"/>
                <p:cNvSpPr/>
                <p:nvPr/>
              </p:nvSpPr>
              <p:spPr>
                <a:xfrm>
                  <a:off x="7595234" y="4979416"/>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19" name="Rectangle 18"/>
                <p:cNvSpPr/>
                <p:nvPr/>
              </p:nvSpPr>
              <p:spPr>
                <a:xfrm>
                  <a:off x="8052434" y="4964668"/>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20" name="Rectangle 19"/>
                <p:cNvSpPr/>
                <p:nvPr/>
              </p:nvSpPr>
              <p:spPr>
                <a:xfrm>
                  <a:off x="8509634" y="4964668"/>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21" name="Rectangle 20"/>
                <p:cNvSpPr/>
                <p:nvPr/>
              </p:nvSpPr>
              <p:spPr>
                <a:xfrm>
                  <a:off x="8957472" y="4964668"/>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22" name="Rectangle 21"/>
                <p:cNvSpPr/>
                <p:nvPr/>
              </p:nvSpPr>
              <p:spPr>
                <a:xfrm>
                  <a:off x="6890095" y="4556099"/>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C4</a:t>
                  </a:r>
                </a:p>
              </p:txBody>
            </p:sp>
            <p:sp>
              <p:nvSpPr>
                <p:cNvPr id="23" name="Rectangle 22"/>
                <p:cNvSpPr/>
                <p:nvPr/>
              </p:nvSpPr>
              <p:spPr>
                <a:xfrm>
                  <a:off x="5546977" y="4556099"/>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C1</a:t>
                  </a:r>
                </a:p>
              </p:txBody>
            </p:sp>
            <p:sp>
              <p:nvSpPr>
                <p:cNvPr id="24" name="Rectangle 23"/>
                <p:cNvSpPr/>
                <p:nvPr/>
              </p:nvSpPr>
              <p:spPr>
                <a:xfrm>
                  <a:off x="8266808" y="4550980"/>
                  <a:ext cx="530352" cy="533400"/>
                </a:xfrm>
                <a:prstGeom prst="rect">
                  <a:avLst/>
                </a:prstGeom>
                <a:solidFill>
                  <a:schemeClr val="accent1">
                    <a:lumMod val="60000"/>
                    <a:lumOff val="40000"/>
                  </a:scheme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C2</a:t>
                  </a:r>
                </a:p>
              </p:txBody>
            </p:sp>
            <p:sp>
              <p:nvSpPr>
                <p:cNvPr id="28" name="TextBox 27"/>
                <p:cNvSpPr txBox="1"/>
                <p:nvPr/>
              </p:nvSpPr>
              <p:spPr>
                <a:xfrm>
                  <a:off x="4114800" y="6031468"/>
                  <a:ext cx="230383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smtClean="0">
                      <a:solidFill>
                        <a:prstClr val="black"/>
                      </a:solidFill>
                      <a:latin typeface="Century Schoolbook"/>
                    </a:rPr>
                    <a:t>Contention Window</a:t>
                  </a:r>
                  <a:endParaRPr kumimoji="0" lang="en-US" sz="1800" b="0" i="0" u="none" strike="noStrike" kern="0" cap="none" spc="0" normalizeH="0" baseline="0" noProof="0" dirty="0" smtClean="0">
                    <a:ln>
                      <a:noFill/>
                    </a:ln>
                    <a:solidFill>
                      <a:prstClr val="black"/>
                    </a:solidFill>
                    <a:effectLst/>
                    <a:uLnTx/>
                    <a:uFillTx/>
                    <a:latin typeface="Century Schoolbook"/>
                  </a:endParaRPr>
                </a:p>
              </p:txBody>
            </p:sp>
            <p:sp>
              <p:nvSpPr>
                <p:cNvPr id="29" name="Rectangle 28"/>
                <p:cNvSpPr/>
                <p:nvPr/>
              </p:nvSpPr>
              <p:spPr>
                <a:xfrm>
                  <a:off x="2840353" y="495300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30" name="Rectangle 29"/>
                <p:cNvSpPr/>
                <p:nvPr/>
              </p:nvSpPr>
              <p:spPr>
                <a:xfrm>
                  <a:off x="2459353" y="495300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32" name="Rectangle 31"/>
                <p:cNvSpPr/>
                <p:nvPr/>
              </p:nvSpPr>
              <p:spPr>
                <a:xfrm>
                  <a:off x="3297553" y="495300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33" name="Rectangle 32"/>
                <p:cNvSpPr/>
                <p:nvPr/>
              </p:nvSpPr>
              <p:spPr>
                <a:xfrm>
                  <a:off x="3754753" y="495300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34" name="Rectangle 33"/>
                <p:cNvSpPr/>
                <p:nvPr/>
              </p:nvSpPr>
              <p:spPr>
                <a:xfrm>
                  <a:off x="4135753" y="495300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35" name="Rectangle 34"/>
                <p:cNvSpPr/>
                <p:nvPr/>
              </p:nvSpPr>
              <p:spPr>
                <a:xfrm>
                  <a:off x="4592953" y="495300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36" name="Rectangle 35"/>
                <p:cNvSpPr/>
                <p:nvPr/>
              </p:nvSpPr>
              <p:spPr>
                <a:xfrm>
                  <a:off x="5385434" y="501869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38" name="Rectangle 37"/>
                <p:cNvSpPr/>
                <p:nvPr/>
              </p:nvSpPr>
              <p:spPr>
                <a:xfrm>
                  <a:off x="4973953" y="495300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27" name="Rectangle 26"/>
                <p:cNvSpPr/>
                <p:nvPr/>
              </p:nvSpPr>
              <p:spPr>
                <a:xfrm>
                  <a:off x="3485736" y="4540621"/>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C3</a:t>
                  </a:r>
                </a:p>
              </p:txBody>
            </p:sp>
          </p:grpSp>
        </p:grpSp>
      </p:grpSp>
    </p:spTree>
    <p:custDataLst>
      <p:tags r:id="rId1"/>
    </p:custDataLst>
    <p:extLst>
      <p:ext uri="{BB962C8B-B14F-4D97-AF65-F5344CB8AC3E}">
        <p14:creationId xmlns:p14="http://schemas.microsoft.com/office/powerpoint/2010/main" val="31410714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600200"/>
            <a:ext cx="8229600" cy="4953000"/>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sz="2400" dirty="0" smtClean="0"/>
          </a:p>
          <a:p>
            <a:pPr marL="0" indent="0" algn="ctr">
              <a:buNone/>
            </a:pPr>
            <a:endParaRPr lang="en-US" sz="2400" dirty="0" smtClean="0">
              <a:solidFill>
                <a:srgbClr val="FF0000"/>
              </a:solidFill>
            </a:endParaRPr>
          </a:p>
          <a:p>
            <a:pPr marL="0" indent="0" algn="ctr">
              <a:buNone/>
            </a:pPr>
            <a:endParaRPr lang="en-US" sz="2400" dirty="0" smtClean="0">
              <a:solidFill>
                <a:srgbClr val="FF0000"/>
              </a:solidFill>
            </a:endParaRPr>
          </a:p>
          <a:p>
            <a:pPr marL="0" indent="0" algn="ctr">
              <a:buNone/>
            </a:pPr>
            <a:r>
              <a:rPr lang="en-US" dirty="0" smtClean="0">
                <a:solidFill>
                  <a:srgbClr val="FF0000"/>
                </a:solidFill>
              </a:rPr>
              <a:t>Tradeoff between collision probability and channel idle time</a:t>
            </a:r>
          </a:p>
          <a:p>
            <a:endParaRPr lang="en-US" dirty="0"/>
          </a:p>
          <a:p>
            <a:endParaRPr lang="en-US" dirty="0" smtClean="0"/>
          </a:p>
          <a:p>
            <a:endParaRPr lang="en-US" dirty="0"/>
          </a:p>
          <a:p>
            <a:endParaRPr lang="en-US" dirty="0" smtClean="0"/>
          </a:p>
          <a:p>
            <a:endParaRPr lang="en-US" dirty="0"/>
          </a:p>
          <a:p>
            <a:endParaRPr lang="en-US" dirty="0"/>
          </a:p>
        </p:txBody>
      </p:sp>
      <p:sp>
        <p:nvSpPr>
          <p:cNvPr id="2" name="Title 1"/>
          <p:cNvSpPr>
            <a:spLocks noGrp="1"/>
          </p:cNvSpPr>
          <p:nvPr>
            <p:ph type="title"/>
          </p:nvPr>
        </p:nvSpPr>
        <p:spPr/>
        <p:txBody>
          <a:bodyPr/>
          <a:lstStyle/>
          <a:p>
            <a:r>
              <a:rPr lang="en-US" dirty="0" smtClean="0"/>
              <a:t>Cost of Total </a:t>
            </a:r>
            <a:r>
              <a:rPr lang="en-US" dirty="0"/>
              <a:t>Ordering</a:t>
            </a:r>
          </a:p>
        </p:txBody>
      </p:sp>
      <p:graphicFrame>
        <p:nvGraphicFramePr>
          <p:cNvPr id="4" name="Object 3"/>
          <p:cNvGraphicFramePr>
            <a:graphicFrameLocks noChangeAspect="1"/>
          </p:cNvGraphicFramePr>
          <p:nvPr>
            <p:extLst>
              <p:ext uri="{D42A27DB-BD31-4B8C-83A1-F6EECF244321}">
                <p14:modId xmlns:p14="http://schemas.microsoft.com/office/powerpoint/2010/main" val="3149151632"/>
              </p:ext>
            </p:extLst>
          </p:nvPr>
        </p:nvGraphicFramePr>
        <p:xfrm>
          <a:off x="685800" y="1417638"/>
          <a:ext cx="7764167" cy="4094839"/>
        </p:xfrm>
        <a:graphic>
          <a:graphicData uri="http://schemas.openxmlformats.org/presentationml/2006/ole">
            <mc:AlternateContent xmlns:mc="http://schemas.openxmlformats.org/markup-compatibility/2006">
              <mc:Choice xmlns:v="urn:schemas-microsoft-com:vml" Requires="v">
                <p:oleObj spid="_x0000_s18675" name="Acrobat Document" r:id="rId5" imgW="5653695" imgH="4023171" progId="AcroExch.Document.11">
                  <p:embed/>
                </p:oleObj>
              </mc:Choice>
              <mc:Fallback>
                <p:oleObj name="Acrobat Document" r:id="rId5" imgW="5653695" imgH="4023171" progId="AcroExch.Document.11">
                  <p:embed/>
                  <p:pic>
                    <p:nvPicPr>
                      <p:cNvPr id="0" name=""/>
                      <p:cNvPicPr/>
                      <p:nvPr/>
                    </p:nvPicPr>
                    <p:blipFill>
                      <a:blip r:embed="rId6"/>
                      <a:stretch>
                        <a:fillRect/>
                      </a:stretch>
                    </p:blipFill>
                    <p:spPr>
                      <a:xfrm>
                        <a:off x="685800" y="1417638"/>
                        <a:ext cx="7764167" cy="4094839"/>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293017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we break the tradeoff between collision probability and idle time?</a:t>
            </a:r>
            <a:endParaRPr lang="en-US" dirty="0"/>
          </a:p>
        </p:txBody>
      </p:sp>
      <p:sp>
        <p:nvSpPr>
          <p:cNvPr id="3" name="Content Placeholder 2"/>
          <p:cNvSpPr>
            <a:spLocks noGrp="1"/>
          </p:cNvSpPr>
          <p:nvPr>
            <p:ph idx="1"/>
          </p:nvPr>
        </p:nvSpPr>
        <p:spPr>
          <a:xfrm>
            <a:off x="457200" y="3505200"/>
            <a:ext cx="8229600" cy="1905000"/>
          </a:xfrm>
        </p:spPr>
        <p:txBody>
          <a:bodyPr>
            <a:normAutofit fontScale="92500"/>
          </a:bodyPr>
          <a:lstStyle/>
          <a:p>
            <a:pPr marL="514350" indent="-514350">
              <a:buFont typeface="+mj-lt"/>
              <a:buAutoNum type="arabicPeriod"/>
            </a:pPr>
            <a:r>
              <a:rPr lang="en-US" dirty="0" smtClean="0">
                <a:solidFill>
                  <a:srgbClr val="FF0000"/>
                </a:solidFill>
              </a:rPr>
              <a:t>First round: Partial order nodes into groups</a:t>
            </a:r>
          </a:p>
          <a:p>
            <a:pPr marL="514350" indent="-514350">
              <a:buFont typeface="+mj-lt"/>
              <a:buAutoNum type="arabicPeriod"/>
            </a:pPr>
            <a:endParaRPr lang="en-US" dirty="0" smtClean="0">
              <a:solidFill>
                <a:srgbClr val="FF0000"/>
              </a:solidFill>
            </a:endParaRPr>
          </a:p>
          <a:p>
            <a:pPr marL="514350" indent="-514350">
              <a:buFont typeface="+mj-lt"/>
              <a:buAutoNum type="arabicPeriod"/>
            </a:pPr>
            <a:r>
              <a:rPr lang="en-US" dirty="0" smtClean="0">
                <a:solidFill>
                  <a:srgbClr val="FF0000"/>
                </a:solidFill>
              </a:rPr>
              <a:t>Second round: Totally order within each group</a:t>
            </a:r>
          </a:p>
        </p:txBody>
      </p:sp>
      <p:sp>
        <p:nvSpPr>
          <p:cNvPr id="5" name="TextBox 4"/>
          <p:cNvSpPr txBox="1"/>
          <p:nvPr/>
        </p:nvSpPr>
        <p:spPr>
          <a:xfrm>
            <a:off x="352097" y="1904417"/>
            <a:ext cx="8305800" cy="1077218"/>
          </a:xfrm>
          <a:prstGeom prst="rect">
            <a:avLst/>
          </a:prstGeom>
          <a:noFill/>
        </p:spPr>
        <p:txBody>
          <a:bodyPr wrap="square" rtlCol="0">
            <a:spAutoFit/>
          </a:bodyPr>
          <a:lstStyle/>
          <a:p>
            <a:pPr algn="ctr"/>
            <a:r>
              <a:rPr lang="en-US" sz="3200" dirty="0" smtClean="0"/>
              <a:t>Yes, we propose a hierarchical two round </a:t>
            </a:r>
            <a:r>
              <a:rPr lang="en-US" sz="3200" dirty="0" err="1" smtClean="0"/>
              <a:t>backoff</a:t>
            </a:r>
            <a:r>
              <a:rPr lang="en-US" sz="3200" dirty="0" smtClean="0"/>
              <a:t> scheme (</a:t>
            </a:r>
            <a:r>
              <a:rPr lang="en-US" sz="3200" dirty="0" err="1" smtClean="0"/>
              <a:t>HiBo</a:t>
            </a:r>
            <a:r>
              <a:rPr lang="en-US" sz="3200" dirty="0" smtClean="0"/>
              <a:t>)</a:t>
            </a:r>
            <a:endParaRPr lang="en-US" sz="3200" dirty="0"/>
          </a:p>
        </p:txBody>
      </p:sp>
    </p:spTree>
    <p:custDataLst>
      <p:tags r:id="rId1"/>
    </p:custDataLst>
    <p:extLst>
      <p:ext uri="{BB962C8B-B14F-4D97-AF65-F5344CB8AC3E}">
        <p14:creationId xmlns:p14="http://schemas.microsoft.com/office/powerpoint/2010/main" val="5720344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round contention example</a:t>
            </a:r>
            <a:endParaRPr lang="en-US" dirty="0"/>
          </a:p>
        </p:txBody>
      </p:sp>
      <p:sp>
        <p:nvSpPr>
          <p:cNvPr id="18" name="Rectangle 17"/>
          <p:cNvSpPr/>
          <p:nvPr/>
        </p:nvSpPr>
        <p:spPr>
          <a:xfrm>
            <a:off x="384048" y="222444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C4</a:t>
            </a:r>
          </a:p>
        </p:txBody>
      </p:sp>
      <p:sp>
        <p:nvSpPr>
          <p:cNvPr id="19" name="Rectangle 18"/>
          <p:cNvSpPr/>
          <p:nvPr/>
        </p:nvSpPr>
        <p:spPr>
          <a:xfrm>
            <a:off x="381000" y="275784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C3</a:t>
            </a:r>
          </a:p>
        </p:txBody>
      </p:sp>
      <p:sp>
        <p:nvSpPr>
          <p:cNvPr id="20" name="Rectangle 19"/>
          <p:cNvSpPr/>
          <p:nvPr/>
        </p:nvSpPr>
        <p:spPr>
          <a:xfrm>
            <a:off x="381000" y="329370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C2</a:t>
            </a:r>
          </a:p>
        </p:txBody>
      </p:sp>
      <p:sp>
        <p:nvSpPr>
          <p:cNvPr id="21" name="Rectangle 20"/>
          <p:cNvSpPr/>
          <p:nvPr/>
        </p:nvSpPr>
        <p:spPr>
          <a:xfrm>
            <a:off x="381000" y="382464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C1</a:t>
            </a:r>
          </a:p>
        </p:txBody>
      </p:sp>
      <p:cxnSp>
        <p:nvCxnSpPr>
          <p:cNvPr id="22" name="Straight Arrow Connector 21"/>
          <p:cNvCxnSpPr/>
          <p:nvPr/>
        </p:nvCxnSpPr>
        <p:spPr>
          <a:xfrm>
            <a:off x="1281537" y="3436880"/>
            <a:ext cx="699663" cy="0"/>
          </a:xfrm>
          <a:prstGeom prst="straightConnector1">
            <a:avLst/>
          </a:prstGeom>
          <a:noFill/>
          <a:ln w="50800" cap="flat" cmpd="sng" algn="ctr">
            <a:solidFill>
              <a:sysClr val="windowText" lastClr="000000"/>
            </a:solidFill>
            <a:prstDash val="solid"/>
            <a:tailEnd type="arrow"/>
          </a:ln>
          <a:effectLst/>
        </p:spPr>
      </p:cxnSp>
      <p:grpSp>
        <p:nvGrpSpPr>
          <p:cNvPr id="23" name="Group 22"/>
          <p:cNvGrpSpPr/>
          <p:nvPr/>
        </p:nvGrpSpPr>
        <p:grpSpPr>
          <a:xfrm>
            <a:off x="1989242" y="2209800"/>
            <a:ext cx="2582758" cy="2677160"/>
            <a:chOff x="1989242" y="2209800"/>
            <a:chExt cx="2582758" cy="2677160"/>
          </a:xfrm>
        </p:grpSpPr>
        <p:sp>
          <p:nvSpPr>
            <p:cNvPr id="17" name="TextBox 16"/>
            <p:cNvSpPr txBox="1"/>
            <p:nvPr/>
          </p:nvSpPr>
          <p:spPr>
            <a:xfrm>
              <a:off x="1989242" y="4240629"/>
              <a:ext cx="2582758"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entury Schoolbook"/>
                </a:rPr>
                <a:t>Round1: Partial Order</a:t>
              </a:r>
            </a:p>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smtClean="0">
                  <a:solidFill>
                    <a:prstClr val="black"/>
                  </a:solidFill>
                  <a:latin typeface="Century Schoolbook"/>
                </a:rPr>
                <a:t>(R1)</a:t>
              </a:r>
              <a:endParaRPr kumimoji="0" lang="en-US" sz="1800" b="1" i="0" u="none" strike="noStrike" kern="0" cap="none" spc="0" normalizeH="0" baseline="0" noProof="0" dirty="0" smtClean="0">
                <a:ln>
                  <a:noFill/>
                </a:ln>
                <a:solidFill>
                  <a:prstClr val="black"/>
                </a:solidFill>
                <a:effectLst/>
                <a:uLnTx/>
                <a:uFillTx/>
                <a:latin typeface="Century Schoolbook"/>
              </a:endParaRPr>
            </a:p>
          </p:txBody>
        </p:sp>
        <p:grpSp>
          <p:nvGrpSpPr>
            <p:cNvPr id="4" name="Group 3"/>
            <p:cNvGrpSpPr/>
            <p:nvPr/>
          </p:nvGrpSpPr>
          <p:grpSpPr>
            <a:xfrm>
              <a:off x="2410147" y="2209800"/>
              <a:ext cx="1690789" cy="2045732"/>
              <a:chOff x="2410147" y="2209800"/>
              <a:chExt cx="1690789" cy="2045732"/>
            </a:xfrm>
          </p:grpSpPr>
          <p:sp>
            <p:nvSpPr>
              <p:cNvPr id="13" name="Rectangle 12"/>
              <p:cNvSpPr/>
              <p:nvPr/>
            </p:nvSpPr>
            <p:spPr>
              <a:xfrm>
                <a:off x="2423286" y="220980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C4</a:t>
                </a:r>
              </a:p>
            </p:txBody>
          </p:sp>
          <p:sp>
            <p:nvSpPr>
              <p:cNvPr id="14" name="Rectangle 13"/>
              <p:cNvSpPr/>
              <p:nvPr/>
            </p:nvSpPr>
            <p:spPr>
              <a:xfrm>
                <a:off x="3251058" y="275108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C1</a:t>
                </a:r>
              </a:p>
            </p:txBody>
          </p:sp>
          <p:sp>
            <p:nvSpPr>
              <p:cNvPr id="15" name="Rectangle 14"/>
              <p:cNvSpPr/>
              <p:nvPr/>
            </p:nvSpPr>
            <p:spPr>
              <a:xfrm>
                <a:off x="2423286" y="2715800"/>
                <a:ext cx="530352" cy="533400"/>
              </a:xfrm>
              <a:prstGeom prst="rect">
                <a:avLst/>
              </a:prstGeom>
              <a:solidFill>
                <a:schemeClr val="accent1">
                  <a:lumMod val="40000"/>
                  <a:lumOff val="60000"/>
                </a:scheme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C2</a:t>
                </a:r>
              </a:p>
            </p:txBody>
          </p:sp>
          <p:sp>
            <p:nvSpPr>
              <p:cNvPr id="27" name="Rectangle 26"/>
              <p:cNvSpPr/>
              <p:nvPr/>
            </p:nvSpPr>
            <p:spPr>
              <a:xfrm>
                <a:off x="2667000" y="320828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28" name="Rectangle 27"/>
              <p:cNvSpPr/>
              <p:nvPr/>
            </p:nvSpPr>
            <p:spPr>
              <a:xfrm>
                <a:off x="3057849" y="319777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29" name="Rectangle 28"/>
              <p:cNvSpPr/>
              <p:nvPr/>
            </p:nvSpPr>
            <p:spPr>
              <a:xfrm>
                <a:off x="3916681" y="319777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30" name="Rectangle 29"/>
              <p:cNvSpPr/>
              <p:nvPr/>
            </p:nvSpPr>
            <p:spPr>
              <a:xfrm>
                <a:off x="3459481" y="319777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34" name="Rounded Rectangle 33"/>
              <p:cNvSpPr/>
              <p:nvPr/>
            </p:nvSpPr>
            <p:spPr>
              <a:xfrm>
                <a:off x="2624328" y="3738632"/>
                <a:ext cx="1371600" cy="76200"/>
              </a:xfrm>
              <a:prstGeom prst="round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41" name="Rectangle 40"/>
              <p:cNvSpPr/>
              <p:nvPr/>
            </p:nvSpPr>
            <p:spPr>
              <a:xfrm>
                <a:off x="3242440" y="221505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C3</a:t>
                </a:r>
              </a:p>
            </p:txBody>
          </p:sp>
          <p:sp>
            <p:nvSpPr>
              <p:cNvPr id="43" name="TextBox 42"/>
              <p:cNvSpPr txBox="1"/>
              <p:nvPr/>
            </p:nvSpPr>
            <p:spPr>
              <a:xfrm>
                <a:off x="2410147" y="3886200"/>
                <a:ext cx="169078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kern="0" dirty="0" smtClean="0">
                    <a:solidFill>
                      <a:prstClr val="black"/>
                    </a:solidFill>
                    <a:latin typeface="Century Schoolbook"/>
                  </a:rPr>
                  <a:t>  3    2    1     0</a:t>
                </a:r>
                <a:endParaRPr kumimoji="0" lang="en-US" sz="1800" b="1" i="0" u="none" strike="noStrike" kern="0" cap="none" spc="0" normalizeH="0" baseline="0" noProof="0" dirty="0" smtClean="0">
                  <a:ln>
                    <a:noFill/>
                  </a:ln>
                  <a:solidFill>
                    <a:prstClr val="black"/>
                  </a:solidFill>
                  <a:effectLst/>
                  <a:uLnTx/>
                  <a:uFillTx/>
                  <a:latin typeface="Century Schoolbook"/>
                </a:endParaRPr>
              </a:p>
            </p:txBody>
          </p:sp>
        </p:grpSp>
      </p:grpSp>
      <p:sp>
        <p:nvSpPr>
          <p:cNvPr id="45" name="TextBox 44"/>
          <p:cNvSpPr txBox="1"/>
          <p:nvPr/>
        </p:nvSpPr>
        <p:spPr>
          <a:xfrm>
            <a:off x="2930582" y="5627023"/>
            <a:ext cx="3451201" cy="584775"/>
          </a:xfrm>
          <a:prstGeom prst="rect">
            <a:avLst/>
          </a:prstGeom>
          <a:noFill/>
        </p:spPr>
        <p:txBody>
          <a:bodyPr wrap="none" rtlCol="0">
            <a:spAutoFit/>
          </a:bodyPr>
          <a:lstStyle/>
          <a:p>
            <a:pPr algn="ctr"/>
            <a:r>
              <a:rPr lang="en-US" sz="3200" dirty="0" smtClean="0">
                <a:solidFill>
                  <a:srgbClr val="FF0000"/>
                </a:solidFill>
              </a:rPr>
              <a:t>Two round: 12 slots</a:t>
            </a:r>
            <a:endParaRPr lang="en-US" sz="3200" dirty="0">
              <a:solidFill>
                <a:srgbClr val="FF0000"/>
              </a:solidFill>
            </a:endParaRPr>
          </a:p>
        </p:txBody>
      </p:sp>
      <p:grpSp>
        <p:nvGrpSpPr>
          <p:cNvPr id="25" name="Group 24"/>
          <p:cNvGrpSpPr/>
          <p:nvPr/>
        </p:nvGrpSpPr>
        <p:grpSpPr>
          <a:xfrm>
            <a:off x="4100937" y="2740570"/>
            <a:ext cx="4717243" cy="2116309"/>
            <a:chOff x="4100937" y="2740570"/>
            <a:chExt cx="4717243" cy="2116309"/>
          </a:xfrm>
        </p:grpSpPr>
        <p:cxnSp>
          <p:nvCxnSpPr>
            <p:cNvPr id="38" name="Straight Arrow Connector 37"/>
            <p:cNvCxnSpPr/>
            <p:nvPr/>
          </p:nvCxnSpPr>
          <p:spPr>
            <a:xfrm>
              <a:off x="4100937" y="3124200"/>
              <a:ext cx="699663" cy="0"/>
            </a:xfrm>
            <a:prstGeom prst="straightConnector1">
              <a:avLst/>
            </a:prstGeom>
            <a:noFill/>
            <a:ln w="50800" cap="flat" cmpd="sng" algn="ctr">
              <a:solidFill>
                <a:sysClr val="windowText" lastClr="000000"/>
              </a:solidFill>
              <a:prstDash val="solid"/>
              <a:tailEnd type="arrow"/>
            </a:ln>
            <a:effectLst/>
          </p:spPr>
        </p:cxnSp>
        <p:grpSp>
          <p:nvGrpSpPr>
            <p:cNvPr id="24" name="Group 23"/>
            <p:cNvGrpSpPr/>
            <p:nvPr/>
          </p:nvGrpSpPr>
          <p:grpSpPr>
            <a:xfrm>
              <a:off x="4734910" y="2740570"/>
              <a:ext cx="4083270" cy="2116309"/>
              <a:chOff x="4734910" y="2740570"/>
              <a:chExt cx="4083270" cy="2116309"/>
            </a:xfrm>
          </p:grpSpPr>
          <p:sp>
            <p:nvSpPr>
              <p:cNvPr id="5" name="Rectangle 4"/>
              <p:cNvSpPr/>
              <p:nvPr/>
            </p:nvSpPr>
            <p:spPr>
              <a:xfrm>
                <a:off x="4948173" y="3188868"/>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6" name="Rectangle 5"/>
              <p:cNvSpPr/>
              <p:nvPr/>
            </p:nvSpPr>
            <p:spPr>
              <a:xfrm>
                <a:off x="5405373" y="3188868"/>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7" name="Rectangle 6"/>
              <p:cNvSpPr/>
              <p:nvPr/>
            </p:nvSpPr>
            <p:spPr>
              <a:xfrm>
                <a:off x="5862573" y="317412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8" name="Rectangle 7"/>
              <p:cNvSpPr/>
              <p:nvPr/>
            </p:nvSpPr>
            <p:spPr>
              <a:xfrm>
                <a:off x="6319773" y="3188868"/>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9" name="Rectangle 8"/>
              <p:cNvSpPr/>
              <p:nvPr/>
            </p:nvSpPr>
            <p:spPr>
              <a:xfrm>
                <a:off x="7126443" y="3157338"/>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10" name="Rectangle 9"/>
              <p:cNvSpPr/>
              <p:nvPr/>
            </p:nvSpPr>
            <p:spPr>
              <a:xfrm>
                <a:off x="7594153" y="315310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11" name="Rectangle 10"/>
              <p:cNvSpPr/>
              <p:nvPr/>
            </p:nvSpPr>
            <p:spPr>
              <a:xfrm>
                <a:off x="8040843" y="315310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12" name="Rectangle 11"/>
              <p:cNvSpPr/>
              <p:nvPr/>
            </p:nvSpPr>
            <p:spPr>
              <a:xfrm>
                <a:off x="8488681" y="3153100"/>
                <a:ext cx="45719" cy="609600"/>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16" name="Rectangle 15"/>
              <p:cNvSpPr/>
              <p:nvPr/>
            </p:nvSpPr>
            <p:spPr>
              <a:xfrm>
                <a:off x="5184648" y="275108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C3</a:t>
                </a:r>
              </a:p>
            </p:txBody>
          </p:sp>
          <p:sp>
            <p:nvSpPr>
              <p:cNvPr id="35" name="Rounded Rectangle 34"/>
              <p:cNvSpPr/>
              <p:nvPr/>
            </p:nvSpPr>
            <p:spPr>
              <a:xfrm>
                <a:off x="4958683" y="3751032"/>
                <a:ext cx="1371600" cy="76200"/>
              </a:xfrm>
              <a:prstGeom prst="round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36" name="Rounded Rectangle 35"/>
              <p:cNvSpPr/>
              <p:nvPr/>
            </p:nvSpPr>
            <p:spPr>
              <a:xfrm>
                <a:off x="7136953" y="3740522"/>
                <a:ext cx="1371600" cy="76200"/>
              </a:xfrm>
              <a:prstGeom prst="round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entury Schoolbook"/>
                  <a:ea typeface="+mn-ea"/>
                  <a:cs typeface="+mn-cs"/>
                </a:endParaRPr>
              </a:p>
            </p:txBody>
          </p:sp>
          <p:sp>
            <p:nvSpPr>
              <p:cNvPr id="37" name="TextBox 36"/>
              <p:cNvSpPr txBox="1"/>
              <p:nvPr/>
            </p:nvSpPr>
            <p:spPr>
              <a:xfrm>
                <a:off x="5009587" y="4210548"/>
                <a:ext cx="3753413"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entury Schoolbook"/>
                  </a:rPr>
                  <a:t>Round2</a:t>
                </a:r>
                <a:r>
                  <a:rPr lang="en-US" kern="0" dirty="0" smtClean="0">
                    <a:solidFill>
                      <a:prstClr val="black"/>
                    </a:solidFill>
                    <a:latin typeface="Century Schoolbook"/>
                  </a:rPr>
                  <a:t>: Total order each group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rPr>
                  <a:t>(R2)</a:t>
                </a:r>
              </a:p>
            </p:txBody>
          </p:sp>
          <p:sp>
            <p:nvSpPr>
              <p:cNvPr id="39" name="Rectangle 38"/>
              <p:cNvSpPr/>
              <p:nvPr/>
            </p:nvSpPr>
            <p:spPr>
              <a:xfrm>
                <a:off x="6099048" y="275108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C1</a:t>
                </a:r>
              </a:p>
            </p:txBody>
          </p:sp>
          <p:sp>
            <p:nvSpPr>
              <p:cNvPr id="40" name="Rectangle 39"/>
              <p:cNvSpPr/>
              <p:nvPr/>
            </p:nvSpPr>
            <p:spPr>
              <a:xfrm>
                <a:off x="6889530" y="274845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C2</a:t>
                </a:r>
              </a:p>
            </p:txBody>
          </p:sp>
          <p:sp>
            <p:nvSpPr>
              <p:cNvPr id="42" name="Rectangle 41"/>
              <p:cNvSpPr/>
              <p:nvPr/>
            </p:nvSpPr>
            <p:spPr>
              <a:xfrm>
                <a:off x="8287828" y="2740570"/>
                <a:ext cx="530352" cy="533400"/>
              </a:xfrm>
              <a:prstGeom prst="rect">
                <a:avLst/>
              </a:prstGeom>
              <a:solidFill>
                <a:srgbClr val="AEBAD5"/>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entury Schoolbook"/>
                    <a:ea typeface="+mn-ea"/>
                    <a:cs typeface="+mn-cs"/>
                  </a:rPr>
                  <a:t>C4</a:t>
                </a:r>
              </a:p>
            </p:txBody>
          </p:sp>
          <p:sp>
            <p:nvSpPr>
              <p:cNvPr id="47" name="TextBox 46"/>
              <p:cNvSpPr txBox="1"/>
              <p:nvPr/>
            </p:nvSpPr>
            <p:spPr>
              <a:xfrm>
                <a:off x="4734910" y="3873060"/>
                <a:ext cx="169078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kern="0" dirty="0" smtClean="0">
                    <a:solidFill>
                      <a:prstClr val="black"/>
                    </a:solidFill>
                    <a:latin typeface="Century Schoolbook"/>
                  </a:rPr>
                  <a:t>  3    2    1     0</a:t>
                </a:r>
                <a:endParaRPr kumimoji="0" lang="en-US" sz="1800" b="1" i="0" u="none" strike="noStrike" kern="0" cap="none" spc="0" normalizeH="0" baseline="0" noProof="0" dirty="0" smtClean="0">
                  <a:ln>
                    <a:noFill/>
                  </a:ln>
                  <a:solidFill>
                    <a:prstClr val="black"/>
                  </a:solidFill>
                  <a:effectLst/>
                  <a:uLnTx/>
                  <a:uFillTx/>
                  <a:latin typeface="Century Schoolbook"/>
                </a:endParaRPr>
              </a:p>
            </p:txBody>
          </p:sp>
          <p:sp>
            <p:nvSpPr>
              <p:cNvPr id="48" name="TextBox 47"/>
              <p:cNvSpPr txBox="1"/>
              <p:nvPr/>
            </p:nvSpPr>
            <p:spPr>
              <a:xfrm>
                <a:off x="6932951" y="3865180"/>
                <a:ext cx="169078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kern="0" dirty="0" smtClean="0">
                    <a:solidFill>
                      <a:prstClr val="black"/>
                    </a:solidFill>
                    <a:latin typeface="Century Schoolbook"/>
                  </a:rPr>
                  <a:t>  3    2    1     0</a:t>
                </a:r>
                <a:endParaRPr kumimoji="0" lang="en-US" sz="1800" b="1" i="0" u="none" strike="noStrike" kern="0" cap="none" spc="0" normalizeH="0" baseline="0" noProof="0" dirty="0" smtClean="0">
                  <a:ln>
                    <a:noFill/>
                  </a:ln>
                  <a:solidFill>
                    <a:prstClr val="black"/>
                  </a:solidFill>
                  <a:effectLst/>
                  <a:uLnTx/>
                  <a:uFillTx/>
                  <a:latin typeface="Century Schoolbook"/>
                </a:endParaRPr>
              </a:p>
            </p:txBody>
          </p:sp>
        </p:grpSp>
      </p:grpSp>
      <p:grpSp>
        <p:nvGrpSpPr>
          <p:cNvPr id="32" name="Group 31"/>
          <p:cNvGrpSpPr/>
          <p:nvPr/>
        </p:nvGrpSpPr>
        <p:grpSpPr>
          <a:xfrm>
            <a:off x="2622644" y="4832531"/>
            <a:ext cx="1402081" cy="377212"/>
            <a:chOff x="2560319" y="1375388"/>
            <a:chExt cx="1402081" cy="377212"/>
          </a:xfrm>
        </p:grpSpPr>
        <p:cxnSp>
          <p:nvCxnSpPr>
            <p:cNvPr id="26" name="Straight Arrow Connector 25"/>
            <p:cNvCxnSpPr/>
            <p:nvPr/>
          </p:nvCxnSpPr>
          <p:spPr>
            <a:xfrm>
              <a:off x="2560319" y="1752600"/>
              <a:ext cx="1402081" cy="0"/>
            </a:xfrm>
            <a:prstGeom prst="straightConnector1">
              <a:avLst/>
            </a:prstGeom>
            <a:ln w="25400">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849543" y="1375388"/>
              <a:ext cx="785793" cy="369332"/>
            </a:xfrm>
            <a:prstGeom prst="rect">
              <a:avLst/>
            </a:prstGeom>
            <a:noFill/>
          </p:spPr>
          <p:txBody>
            <a:bodyPr wrap="none" rtlCol="0">
              <a:spAutoFit/>
            </a:bodyPr>
            <a:lstStyle/>
            <a:p>
              <a:r>
                <a:rPr lang="en-US" dirty="0" smtClean="0"/>
                <a:t>4 slots</a:t>
              </a:r>
              <a:endParaRPr lang="en-US" dirty="0"/>
            </a:p>
          </p:txBody>
        </p:sp>
      </p:grpSp>
      <p:grpSp>
        <p:nvGrpSpPr>
          <p:cNvPr id="33" name="Group 32"/>
          <p:cNvGrpSpPr/>
          <p:nvPr/>
        </p:nvGrpSpPr>
        <p:grpSpPr>
          <a:xfrm>
            <a:off x="4962143" y="4832182"/>
            <a:ext cx="1402081" cy="377212"/>
            <a:chOff x="5018975" y="1374123"/>
            <a:chExt cx="1402081" cy="377212"/>
          </a:xfrm>
        </p:grpSpPr>
        <p:cxnSp>
          <p:nvCxnSpPr>
            <p:cNvPr id="50" name="Straight Arrow Connector 49"/>
            <p:cNvCxnSpPr/>
            <p:nvPr/>
          </p:nvCxnSpPr>
          <p:spPr>
            <a:xfrm>
              <a:off x="5018975" y="1751335"/>
              <a:ext cx="1402081" cy="0"/>
            </a:xfrm>
            <a:prstGeom prst="straightConnector1">
              <a:avLst/>
            </a:prstGeom>
            <a:ln w="25400">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308199" y="1374123"/>
              <a:ext cx="785793" cy="369332"/>
            </a:xfrm>
            <a:prstGeom prst="rect">
              <a:avLst/>
            </a:prstGeom>
            <a:noFill/>
          </p:spPr>
          <p:txBody>
            <a:bodyPr wrap="none" rtlCol="0">
              <a:spAutoFit/>
            </a:bodyPr>
            <a:lstStyle/>
            <a:p>
              <a:r>
                <a:rPr lang="en-US" dirty="0" smtClean="0"/>
                <a:t>4 slots</a:t>
              </a:r>
              <a:endParaRPr lang="en-US" dirty="0"/>
            </a:p>
          </p:txBody>
        </p:sp>
      </p:grpSp>
      <p:grpSp>
        <p:nvGrpSpPr>
          <p:cNvPr id="44" name="Group 43"/>
          <p:cNvGrpSpPr/>
          <p:nvPr/>
        </p:nvGrpSpPr>
        <p:grpSpPr>
          <a:xfrm>
            <a:off x="7121712" y="4830368"/>
            <a:ext cx="1402081" cy="377212"/>
            <a:chOff x="7049909" y="1372154"/>
            <a:chExt cx="1402081" cy="377212"/>
          </a:xfrm>
        </p:grpSpPr>
        <p:cxnSp>
          <p:nvCxnSpPr>
            <p:cNvPr id="52" name="Straight Arrow Connector 51"/>
            <p:cNvCxnSpPr/>
            <p:nvPr/>
          </p:nvCxnSpPr>
          <p:spPr>
            <a:xfrm>
              <a:off x="7049909" y="1749366"/>
              <a:ext cx="1402081" cy="0"/>
            </a:xfrm>
            <a:prstGeom prst="straightConnector1">
              <a:avLst/>
            </a:prstGeom>
            <a:ln w="25400">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339133" y="1372154"/>
              <a:ext cx="785793" cy="369332"/>
            </a:xfrm>
            <a:prstGeom prst="rect">
              <a:avLst/>
            </a:prstGeom>
            <a:noFill/>
          </p:spPr>
          <p:txBody>
            <a:bodyPr wrap="none" rtlCol="0">
              <a:spAutoFit/>
            </a:bodyPr>
            <a:lstStyle/>
            <a:p>
              <a:r>
                <a:rPr lang="en-US" dirty="0" smtClean="0"/>
                <a:t>4 slots</a:t>
              </a:r>
              <a:endParaRPr lang="en-US" dirty="0"/>
            </a:p>
          </p:txBody>
        </p:sp>
      </p:grpSp>
      <p:sp>
        <p:nvSpPr>
          <p:cNvPr id="54" name="TextBox 53"/>
          <p:cNvSpPr txBox="1"/>
          <p:nvPr/>
        </p:nvSpPr>
        <p:spPr>
          <a:xfrm>
            <a:off x="2968156" y="6197025"/>
            <a:ext cx="3454600" cy="584775"/>
          </a:xfrm>
          <a:prstGeom prst="rect">
            <a:avLst/>
          </a:prstGeom>
          <a:noFill/>
        </p:spPr>
        <p:txBody>
          <a:bodyPr wrap="none" rtlCol="0">
            <a:spAutoFit/>
          </a:bodyPr>
          <a:lstStyle/>
          <a:p>
            <a:pPr algn="ctr"/>
            <a:r>
              <a:rPr lang="en-US" sz="3200" dirty="0" smtClean="0">
                <a:solidFill>
                  <a:srgbClr val="FF0000"/>
                </a:solidFill>
              </a:rPr>
              <a:t>One round: 16 slots</a:t>
            </a:r>
            <a:endParaRPr lang="en-US" sz="3200" dirty="0">
              <a:solidFill>
                <a:srgbClr val="FF0000"/>
              </a:solidFill>
            </a:endParaRPr>
          </a:p>
        </p:txBody>
      </p:sp>
    </p:spTree>
    <p:custDataLst>
      <p:tags r:id="rId1"/>
    </p:custDataLst>
    <p:extLst>
      <p:ext uri="{BB962C8B-B14F-4D97-AF65-F5344CB8AC3E}">
        <p14:creationId xmlns:p14="http://schemas.microsoft.com/office/powerpoint/2010/main" val="3708003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Round Gains via Partial Ordering</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608939405"/>
              </p:ext>
            </p:extLst>
          </p:nvPr>
        </p:nvGraphicFramePr>
        <p:xfrm>
          <a:off x="1143000" y="1600200"/>
          <a:ext cx="6657975" cy="3657599"/>
        </p:xfrm>
        <a:graphic>
          <a:graphicData uri="http://schemas.openxmlformats.org/presentationml/2006/ole">
            <mc:AlternateContent xmlns:mc="http://schemas.openxmlformats.org/markup-compatibility/2006">
              <mc:Choice xmlns:v="urn:schemas-microsoft-com:vml" Requires="v">
                <p:oleObj spid="_x0000_s20712" name="Acrobat Document" r:id="rId5" imgW="5668962" imgH="4068986" progId="AcroExch.Document.11">
                  <p:embed/>
                </p:oleObj>
              </mc:Choice>
              <mc:Fallback>
                <p:oleObj name="Acrobat Document" r:id="rId5" imgW="5668962" imgH="4068986" progId="AcroExch.Document.11">
                  <p:embed/>
                  <p:pic>
                    <p:nvPicPr>
                      <p:cNvPr id="0" name=""/>
                      <p:cNvPicPr/>
                      <p:nvPr/>
                    </p:nvPicPr>
                    <p:blipFill>
                      <a:blip r:embed="rId6"/>
                      <a:stretch>
                        <a:fillRect/>
                      </a:stretch>
                    </p:blipFill>
                    <p:spPr>
                      <a:xfrm>
                        <a:off x="1143000" y="1600200"/>
                        <a:ext cx="6657975" cy="3657599"/>
                      </a:xfrm>
                      <a:prstGeom prst="rect">
                        <a:avLst/>
                      </a:prstGeom>
                    </p:spPr>
                  </p:pic>
                </p:oleObj>
              </mc:Fallback>
            </mc:AlternateContent>
          </a:graphicData>
        </a:graphic>
      </p:graphicFrame>
      <p:cxnSp>
        <p:nvCxnSpPr>
          <p:cNvPr id="5" name="Straight Arrow Connector 4"/>
          <p:cNvCxnSpPr/>
          <p:nvPr/>
        </p:nvCxnSpPr>
        <p:spPr>
          <a:xfrm>
            <a:off x="6934200" y="2743200"/>
            <a:ext cx="0" cy="1371600"/>
          </a:xfrm>
          <a:prstGeom prst="straightConnector1">
            <a:avLst/>
          </a:prstGeom>
          <a:ln w="476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Cloud 5"/>
          <p:cNvSpPr/>
          <p:nvPr/>
        </p:nvSpPr>
        <p:spPr>
          <a:xfrm>
            <a:off x="7010400" y="2590800"/>
            <a:ext cx="1981200" cy="1371600"/>
          </a:xfrm>
          <a:prstGeom prst="cloud">
            <a:avLst/>
          </a:prstGeom>
          <a:solidFill>
            <a:schemeClr val="accent5">
              <a:lumMod val="60000"/>
              <a:lumOff val="4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Higher  Gain at higher densities</a:t>
            </a:r>
            <a:endParaRPr lang="en-US" dirty="0">
              <a:solidFill>
                <a:schemeClr val="tx1"/>
              </a:solidFill>
            </a:endParaRPr>
          </a:p>
        </p:txBody>
      </p:sp>
      <mc:AlternateContent xmlns:mc="http://schemas.openxmlformats.org/markup-compatibility/2006" xmlns:a14="http://schemas.microsoft.com/office/drawing/2010/main">
        <mc:Choice Requires="a14">
          <p:sp>
            <p:nvSpPr>
              <p:cNvPr id="8" name="TextBox 7"/>
              <p:cNvSpPr txBox="1"/>
              <p:nvPr/>
            </p:nvSpPr>
            <p:spPr>
              <a:xfrm>
                <a:off x="0" y="5638800"/>
                <a:ext cx="9144000" cy="1106329"/>
              </a:xfrm>
              <a:prstGeom prst="rect">
                <a:avLst/>
              </a:prstGeom>
              <a:noFill/>
            </p:spPr>
            <p:txBody>
              <a:bodyPr wrap="square" rtlCol="0">
                <a:spAutoFit/>
              </a:bodyPr>
              <a:lstStyle/>
              <a:p>
                <a:pPr algn="ctr"/>
                <a:r>
                  <a:rPr lang="en-US" sz="3200" dirty="0" smtClean="0">
                    <a:solidFill>
                      <a:srgbClr val="FF0000"/>
                    </a:solidFill>
                  </a:rPr>
                  <a:t>Partial </a:t>
                </a:r>
                <a:r>
                  <a:rPr lang="en-US" sz="3200" dirty="0">
                    <a:solidFill>
                      <a:srgbClr val="FF0000"/>
                    </a:solidFill>
                  </a:rPr>
                  <a:t>order (k) + k * Total order </a:t>
                </a:r>
                <a14:m>
                  <m:oMath xmlns:m="http://schemas.openxmlformats.org/officeDocument/2006/math">
                    <m:d>
                      <m:dPr>
                        <m:ctrlPr>
                          <a:rPr lang="en-US" sz="3200" i="1">
                            <a:solidFill>
                              <a:srgbClr val="FF0000"/>
                            </a:solidFill>
                            <a:latin typeface="Cambria Math" panose="02040503050406030204" pitchFamily="18" charset="0"/>
                          </a:rPr>
                        </m:ctrlPr>
                      </m:dPr>
                      <m:e>
                        <m:f>
                          <m:fPr>
                            <m:ctrlPr>
                              <a:rPr lang="en-US" sz="3200" i="1">
                                <a:solidFill>
                                  <a:srgbClr val="FF0000"/>
                                </a:solidFill>
                                <a:latin typeface="Cambria Math" panose="02040503050406030204" pitchFamily="18" charset="0"/>
                              </a:rPr>
                            </m:ctrlPr>
                          </m:fPr>
                          <m:num>
                            <m:r>
                              <a:rPr lang="en-US" sz="3200" i="1">
                                <a:solidFill>
                                  <a:srgbClr val="FF0000"/>
                                </a:solidFill>
                                <a:latin typeface="Cambria Math" panose="02040503050406030204" pitchFamily="18" charset="0"/>
                              </a:rPr>
                              <m:t>𝑛</m:t>
                            </m:r>
                          </m:num>
                          <m:den>
                            <m:r>
                              <a:rPr lang="en-US" sz="3200" i="1">
                                <a:solidFill>
                                  <a:srgbClr val="FF0000"/>
                                </a:solidFill>
                                <a:latin typeface="Cambria Math" panose="02040503050406030204" pitchFamily="18" charset="0"/>
                              </a:rPr>
                              <m:t>𝑘</m:t>
                            </m:r>
                          </m:den>
                        </m:f>
                      </m:e>
                    </m:d>
                  </m:oMath>
                </a14:m>
                <a:r>
                  <a:rPr lang="en-US" sz="3200" i="1" dirty="0" smtClean="0">
                    <a:solidFill>
                      <a:srgbClr val="FF0000"/>
                    </a:solidFill>
                    <a:latin typeface="Cambria Math" panose="02040503050406030204" pitchFamily="18" charset="0"/>
                  </a:rPr>
                  <a:t> &lt;  </a:t>
                </a:r>
                <a:r>
                  <a:rPr lang="en-US" sz="3200" dirty="0" smtClean="0">
                    <a:solidFill>
                      <a:srgbClr val="FF0000"/>
                    </a:solidFill>
                  </a:rPr>
                  <a:t>Total </a:t>
                </a:r>
                <a:r>
                  <a:rPr lang="en-US" sz="3200" dirty="0">
                    <a:solidFill>
                      <a:srgbClr val="FF0000"/>
                    </a:solidFill>
                  </a:rPr>
                  <a:t>order (n) </a:t>
                </a:r>
                <a:endParaRPr lang="en-US" sz="3200" i="1" dirty="0">
                  <a:solidFill>
                    <a:srgbClr val="FF0000"/>
                  </a:solidFill>
                  <a:latin typeface="Cambria Math" panose="02040503050406030204" pitchFamily="18" charset="0"/>
                </a:endParaRPr>
              </a:p>
              <a:p>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0" y="5638800"/>
                <a:ext cx="9144000" cy="1106329"/>
              </a:xfrm>
              <a:prstGeom prst="rect">
                <a:avLst/>
              </a:prstGeom>
              <a:blipFill rotWithShape="0">
                <a:blip r:embed="rId7"/>
                <a:stretch>
                  <a:fillRect l="-1600" r="-2600"/>
                </a:stretch>
              </a:blipFill>
            </p:spPr>
            <p:txBody>
              <a:bodyPr/>
              <a:lstStyle/>
              <a:p>
                <a:r>
                  <a:rPr lang="en-US">
                    <a:noFill/>
                  </a:rPr>
                  <a:t> </a:t>
                </a:r>
              </a:p>
            </p:txBody>
          </p:sp>
        </mc:Fallback>
      </mc:AlternateContent>
      <p:sp>
        <p:nvSpPr>
          <p:cNvPr id="9" name="Rounded Rectangle 8"/>
          <p:cNvSpPr/>
          <p:nvPr/>
        </p:nvSpPr>
        <p:spPr>
          <a:xfrm>
            <a:off x="3352801" y="2136171"/>
            <a:ext cx="1538286" cy="236539"/>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Two Round</a:t>
            </a:r>
            <a:endParaRPr lang="en-US" dirty="0">
              <a:solidFill>
                <a:schemeClr val="tx1"/>
              </a:solidFill>
            </a:endParaRPr>
          </a:p>
        </p:txBody>
      </p:sp>
      <p:sp>
        <p:nvSpPr>
          <p:cNvPr id="10" name="Rounded Rectangle 9"/>
          <p:cNvSpPr/>
          <p:nvPr/>
        </p:nvSpPr>
        <p:spPr>
          <a:xfrm>
            <a:off x="3352800" y="1828800"/>
            <a:ext cx="1538287" cy="2286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Single Round</a:t>
            </a:r>
            <a:endParaRPr lang="en-US" dirty="0">
              <a:solidFill>
                <a:schemeClr val="tx1"/>
              </a:solidFill>
            </a:endParaRPr>
          </a:p>
        </p:txBody>
      </p:sp>
    </p:spTree>
    <p:custDataLst>
      <p:tags r:id="rId2"/>
    </p:custDataLst>
    <p:extLst>
      <p:ext uri="{BB962C8B-B14F-4D97-AF65-F5344CB8AC3E}">
        <p14:creationId xmlns:p14="http://schemas.microsoft.com/office/powerpoint/2010/main" val="19371875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7|5.1"/>
</p:tagLst>
</file>

<file path=ppt/tags/tag10.xml><?xml version="1.0" encoding="utf-8"?>
<p:tagLst xmlns:a="http://schemas.openxmlformats.org/drawingml/2006/main" xmlns:r="http://schemas.openxmlformats.org/officeDocument/2006/relationships" xmlns:p="http://schemas.openxmlformats.org/presentationml/2006/main">
  <p:tag name="TIMING" val="|24.6|1.1|0.7|1.5|1.2|27.1"/>
</p:tagLst>
</file>

<file path=ppt/tags/tag11.xml><?xml version="1.0" encoding="utf-8"?>
<p:tagLst xmlns:a="http://schemas.openxmlformats.org/drawingml/2006/main" xmlns:r="http://schemas.openxmlformats.org/officeDocument/2006/relationships" xmlns:p="http://schemas.openxmlformats.org/presentationml/2006/main">
  <p:tag name="TIMING" val="|1.8|0.9|1.1|1.4|2.4|3.9|1.3|5.4|2|9|0.5|1|0.9|6.9"/>
</p:tagLst>
</file>

<file path=ppt/tags/tag12.xml><?xml version="1.0" encoding="utf-8"?>
<p:tagLst xmlns:a="http://schemas.openxmlformats.org/drawingml/2006/main" xmlns:r="http://schemas.openxmlformats.org/officeDocument/2006/relationships" xmlns:p="http://schemas.openxmlformats.org/presentationml/2006/main">
  <p:tag name="TIMING" val="|16.3|1.2|2.8|0.5|0.9|11.8|1.3"/>
</p:tagLst>
</file>

<file path=ppt/tags/tag13.xml><?xml version="1.0" encoding="utf-8"?>
<p:tagLst xmlns:a="http://schemas.openxmlformats.org/drawingml/2006/main" xmlns:r="http://schemas.openxmlformats.org/officeDocument/2006/relationships" xmlns:p="http://schemas.openxmlformats.org/presentationml/2006/main">
  <p:tag name="TIMING" val="|8.1|0.5|2.3|0.5|1.6|2.8|2|10.4"/>
</p:tagLst>
</file>

<file path=ppt/tags/tag14.xml><?xml version="1.0" encoding="utf-8"?>
<p:tagLst xmlns:a="http://schemas.openxmlformats.org/drawingml/2006/main" xmlns:r="http://schemas.openxmlformats.org/officeDocument/2006/relationships" xmlns:p="http://schemas.openxmlformats.org/presentationml/2006/main">
  <p:tag name="TIMING" val="|11.5|2.9"/>
</p:tagLst>
</file>

<file path=ppt/tags/tag15.xml><?xml version="1.0" encoding="utf-8"?>
<p:tagLst xmlns:a="http://schemas.openxmlformats.org/drawingml/2006/main" xmlns:r="http://schemas.openxmlformats.org/officeDocument/2006/relationships" xmlns:p="http://schemas.openxmlformats.org/presentationml/2006/main">
  <p:tag name="TIMING" val="|1.5|13|13.1|12.6"/>
</p:tagLst>
</file>

<file path=ppt/tags/tag2.xml><?xml version="1.0" encoding="utf-8"?>
<p:tagLst xmlns:a="http://schemas.openxmlformats.org/drawingml/2006/main" xmlns:r="http://schemas.openxmlformats.org/officeDocument/2006/relationships" xmlns:p="http://schemas.openxmlformats.org/presentationml/2006/main">
  <p:tag name="TIMING" val="|6.4|3.4|4.5|10|2.5|4|12.8"/>
</p:tagLst>
</file>

<file path=ppt/tags/tag3.xml><?xml version="1.0" encoding="utf-8"?>
<p:tagLst xmlns:a="http://schemas.openxmlformats.org/drawingml/2006/main" xmlns:r="http://schemas.openxmlformats.org/officeDocument/2006/relationships" xmlns:p="http://schemas.openxmlformats.org/presentationml/2006/main">
  <p:tag name="TIMING" val="|3.6|29.5"/>
</p:tagLst>
</file>

<file path=ppt/tags/tag4.xml><?xml version="1.0" encoding="utf-8"?>
<p:tagLst xmlns:a="http://schemas.openxmlformats.org/drawingml/2006/main" xmlns:r="http://schemas.openxmlformats.org/officeDocument/2006/relationships" xmlns:p="http://schemas.openxmlformats.org/presentationml/2006/main">
  <p:tag name="TIMING" val="|39.4"/>
</p:tagLst>
</file>

<file path=ppt/tags/tag5.xml><?xml version="1.0" encoding="utf-8"?>
<p:tagLst xmlns:a="http://schemas.openxmlformats.org/drawingml/2006/main" xmlns:r="http://schemas.openxmlformats.org/officeDocument/2006/relationships" xmlns:p="http://schemas.openxmlformats.org/presentationml/2006/main">
  <p:tag name="TIMING" val="|6.2|9.4|12.7"/>
</p:tagLst>
</file>

<file path=ppt/tags/tag6.xml><?xml version="1.0" encoding="utf-8"?>
<p:tagLst xmlns:a="http://schemas.openxmlformats.org/drawingml/2006/main" xmlns:r="http://schemas.openxmlformats.org/officeDocument/2006/relationships" xmlns:p="http://schemas.openxmlformats.org/presentationml/2006/main">
  <p:tag name="TIMING" val="|6.1|27.8|1.6|12.3|8.5|2.7"/>
</p:tagLst>
</file>

<file path=ppt/tags/tag7.xml><?xml version="1.0" encoding="utf-8"?>
<p:tagLst xmlns:a="http://schemas.openxmlformats.org/drawingml/2006/main" xmlns:r="http://schemas.openxmlformats.org/officeDocument/2006/relationships" xmlns:p="http://schemas.openxmlformats.org/presentationml/2006/main">
  <p:tag name="TIMING" val="|14.5|14.7"/>
</p:tagLst>
</file>

<file path=ppt/tags/tag8.xml><?xml version="1.0" encoding="utf-8"?>
<p:tagLst xmlns:a="http://schemas.openxmlformats.org/drawingml/2006/main" xmlns:r="http://schemas.openxmlformats.org/officeDocument/2006/relationships" xmlns:p="http://schemas.openxmlformats.org/presentationml/2006/main">
  <p:tag name="TIMING" val="|13.7|3.1|3.7|2.9|3.1|10.8|5.1|4.7|4.9|9.9|1.3|1.8|1.3|1.8|35.1|1.1"/>
</p:tagLst>
</file>

<file path=ppt/tags/tag9.xml><?xml version="1.0" encoding="utf-8"?>
<p:tagLst xmlns:a="http://schemas.openxmlformats.org/drawingml/2006/main" xmlns:r="http://schemas.openxmlformats.org/officeDocument/2006/relationships" xmlns:p="http://schemas.openxmlformats.org/presentationml/2006/main">
  <p:tag name="TIMING" val="|41.3|1.8|6.1|2.2|11|8.2|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23234</TotalTime>
  <Words>2037</Words>
  <Application>Microsoft Office PowerPoint</Application>
  <PresentationFormat>On-screen Show (4:3)</PresentationFormat>
  <Paragraphs>398</Paragraphs>
  <Slides>36</Slides>
  <Notes>29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3" baseType="lpstr">
      <vt:lpstr>Arial</vt:lpstr>
      <vt:lpstr>Calibri</vt:lpstr>
      <vt:lpstr>Cambria Math</vt:lpstr>
      <vt:lpstr>Century Schoolbook</vt:lpstr>
      <vt:lpstr>Wingdings</vt:lpstr>
      <vt:lpstr>Office Theme</vt:lpstr>
      <vt:lpstr>Acrobat Document</vt:lpstr>
      <vt:lpstr>Compressing Backoff in CSMA Networks</vt:lpstr>
      <vt:lpstr>Coordination needed for medium access</vt:lpstr>
      <vt:lpstr>802.11 Contention Resolution</vt:lpstr>
      <vt:lpstr>802.11 Contention Resolution</vt:lpstr>
      <vt:lpstr>802.11 Attempts Total Ordering</vt:lpstr>
      <vt:lpstr>Cost of Total Ordering</vt:lpstr>
      <vt:lpstr>Can we break the tradeoff between collision probability and idle time?</vt:lpstr>
      <vt:lpstr>Two round contention example</vt:lpstr>
      <vt:lpstr>Two Round Gains via Partial Ordering</vt:lpstr>
      <vt:lpstr>Translating the intuition into a practical system</vt:lpstr>
      <vt:lpstr>Basic Two Round Contention</vt:lpstr>
      <vt:lpstr>Prioritizing R2 over R1</vt:lpstr>
      <vt:lpstr>Multiple Contention Domains</vt:lpstr>
      <vt:lpstr>Multiple Contention Domains</vt:lpstr>
      <vt:lpstr>Handling Overexposed Terminals</vt:lpstr>
      <vt:lpstr>Handling Overexposed Terminals</vt:lpstr>
      <vt:lpstr>Applications beyond WiFi</vt:lpstr>
      <vt:lpstr>oCSMA</vt:lpstr>
      <vt:lpstr>o2CSMA</vt:lpstr>
      <vt:lpstr>o2CSMA</vt:lpstr>
      <vt:lpstr>Evaluation</vt:lpstr>
      <vt:lpstr>Overexposed terminal problem</vt:lpstr>
      <vt:lpstr>Energy Detection is not suitable</vt:lpstr>
      <vt:lpstr>Peak counting based energy detection</vt:lpstr>
      <vt:lpstr>Peak counting based energy detection</vt:lpstr>
      <vt:lpstr>Higher gains at higher node densities</vt:lpstr>
      <vt:lpstr>Enhancing scalability of oCSMA</vt:lpstr>
      <vt:lpstr>Enhancing scalability of oCSMA</vt:lpstr>
      <vt:lpstr>Enhancing scalability of oCSMA</vt:lpstr>
      <vt:lpstr>Enhancing scalability of oCSMA</vt:lpstr>
      <vt:lpstr>Multiple Contention Domains</vt:lpstr>
      <vt:lpstr>Related Work</vt:lpstr>
      <vt:lpstr>Summary</vt:lpstr>
      <vt:lpstr>Thank You</vt:lpstr>
      <vt:lpstr>PowerPoint Presentation</vt:lpstr>
      <vt:lpstr>Adapting to Collisions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Cooperative Packet Recovery in Enterprise Wireless - LANs</dc:title>
  <dc:creator>mahanthg</dc:creator>
  <cp:lastModifiedBy>Mahanth Gowda</cp:lastModifiedBy>
  <cp:revision>1436</cp:revision>
  <dcterms:created xsi:type="dcterms:W3CDTF">2006-08-16T00:00:00Z</dcterms:created>
  <dcterms:modified xsi:type="dcterms:W3CDTF">2016-11-05T03:02:46Z</dcterms:modified>
</cp:coreProperties>
</file>