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defRPr>
    </a:lvl1pPr>
    <a:lvl2pPr marL="457200" rtl="0" algn="l" defTabSz="914400">
      <a:defRPr sz="1800" kern="1200" dirty="0">
        <a:solidFill>
          <a:schemeClr val="tx1"/>
        </a:solidFill>
        <a:latin typeface="+mn-lt"/>
        <a:ea typeface="+mn-ea"/>
      </a:defRPr>
    </a:lvl2pPr>
    <a:lvl3pPr marL="914400" rtl="0" algn="l" defTabSz="914400">
      <a:defRPr sz="1800" kern="1200" dirty="0">
        <a:solidFill>
          <a:schemeClr val="tx1"/>
        </a:solidFill>
        <a:latin typeface="+mn-lt"/>
        <a:ea typeface="+mn-ea"/>
      </a:defRPr>
    </a:lvl3pPr>
    <a:lvl4pPr marL="1371600" rtl="0" algn="l" defTabSz="914400">
      <a:defRPr sz="1800" kern="1200" dirty="0">
        <a:solidFill>
          <a:schemeClr val="tx1"/>
        </a:solidFill>
        <a:latin typeface="+mn-lt"/>
        <a:ea typeface="+mn-ea"/>
      </a:defRPr>
    </a:lvl4pPr>
    <a:lvl5pPr marL="1828800" rtl="0" algn="l" defTabSz="914400">
      <a:defRPr sz="1800" kern="1200" dirty="0">
        <a:solidFill>
          <a:schemeClr val="tx1"/>
        </a:solidFill>
        <a:latin typeface="+mn-lt"/>
        <a:ea typeface="+mn-ea"/>
      </a:defRPr>
    </a:lvl5pPr>
    <a:lvl6pPr marL="2286000" rtl="0" algn="l" defTabSz="914400">
      <a:defRPr sz="1800" kern="1200" dirty="0">
        <a:solidFill>
          <a:schemeClr val="tx1"/>
        </a:solidFill>
        <a:latin typeface="+mn-lt"/>
        <a:ea typeface="+mn-ea"/>
      </a:defRPr>
    </a:lvl6pPr>
    <a:lvl7pPr marL="2743200" rtl="0" algn="l" defTabSz="914400">
      <a:defRPr sz="1800" kern="1200" dirty="0">
        <a:solidFill>
          <a:schemeClr val="tx1"/>
        </a:solidFill>
        <a:latin typeface="+mn-lt"/>
        <a:ea typeface="+mn-ea"/>
      </a:defRPr>
    </a:lvl7pPr>
    <a:lvl8pPr marL="3200400" rtl="0" algn="l" defTabSz="914400">
      <a:defRPr sz="1800" kern="1200" dirty="0">
        <a:solidFill>
          <a:schemeClr val="tx1"/>
        </a:solidFill>
        <a:latin typeface="+mn-lt"/>
        <a:ea typeface="+mn-ea"/>
      </a:defRPr>
    </a:lvl8pPr>
    <a:lvl9pPr marL="3657600" rtl="0" algn="l" defTabSz="914400">
      <a:defRPr sz="1800" kern="1200" dirty="0">
        <a:solidFill>
          <a:schemeClr val="tx1"/>
        </a:solidFill>
        <a:latin typeface="+mn-lt"/>
        <a:ea typeface="+mn-ea"/>
      </a:defRPr>
    </a:lvl9pPr>
  </p:defaultTextStyle>
  <p:extLst>
    <p:ext uri="{521415D9-36F7-43E2-AB2F-B90AF26B5E84}"/>
  </p:extLst>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3" Type="http://schemas.openxmlformats.org/officeDocument/2006/relationships/viewProps" Target="viewProps.xml" /><Relationship Id="rId2" Type="http://schemas.openxmlformats.org/officeDocument/2006/relationships/presProps" Target="presProps.xml" /><Relationship Id="rId1" Type="http://schemas.openxmlformats.org/officeDocument/2006/relationships/slideMaster" Target="slideMasters/slideMaster1.xml" /><Relationship Id="rId5" Type="http://schemas.openxmlformats.org/officeDocument/2006/relationships/tableStyles" Target="tableStyles.xml" /><Relationship Id="rId4" Type="http://schemas.openxmlformats.org/officeDocument/2006/relationships/theme" Target="theme/theme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endParaRPr lang="en-US" dirty="0"/>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idx="1"/>
          </p:nvPr>
        </p:nvSpPr>
        <p:spPr bwMode="white">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endParaRPr lang="en-US" dirty="0"/>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endParaRPr lang="en-US" dirty="0"/>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7" name="Date Placeholder 6"/>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Date Placeholder 2"/>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endParaRPr lang="en-US" dirty="0"/>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endParaRPr lang="en-US" dirty="0"/>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D4630D1D-EC81-4D12-BBAE-7AD5C46FE905}" type="datetimeFigureOut">
              <a:rPr lang="en-US" dirty="0"/>
              <a:t>7/8/2015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E1CC4C9C-B29E-4E68-9F89-CA7A1621DE94}"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endParaRPr lang="en-US" dirty="0"/>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D4630D1D-EC81-4D12-BBAE-7AD5C46FE905}" type="datetimeFigureOut">
              <a:rPr lang="en-US" dirty="0"/>
              <a:t>7/8/2015</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E1CC4C9C-B29E-4E68-9F89-CA7A1621DE94}"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defRPr>
      </a:lvl9pPr>
    </p:bodyStyle>
    <p:otherStyle>
      <a:defPPr defTabSz="914400">
        <a:defRPr lang="en-US" dirty="0"/>
      </a:defPPr>
      <a:lvl1pPr marL="0" rtl="0" algn="l" defTabSz="914400">
        <a:defRPr sz="1800" kern="1200" dirty="0">
          <a:solidFill>
            <a:schemeClr val="tx1"/>
          </a:solidFill>
          <a:latin typeface="+mn-lt"/>
          <a:ea typeface="+mn-ea"/>
        </a:defRPr>
      </a:lvl1pPr>
      <a:lvl2pPr marL="457200" rtl="0" algn="l" defTabSz="914400">
        <a:defRPr sz="1800" kern="1200" dirty="0">
          <a:solidFill>
            <a:schemeClr val="tx1"/>
          </a:solidFill>
          <a:latin typeface="+mn-lt"/>
          <a:ea typeface="+mn-ea"/>
        </a:defRPr>
      </a:lvl2pPr>
      <a:lvl3pPr marL="914400" rtl="0" algn="l" defTabSz="914400">
        <a:defRPr sz="1800" kern="1200" dirty="0">
          <a:solidFill>
            <a:schemeClr val="tx1"/>
          </a:solidFill>
          <a:latin typeface="+mn-lt"/>
          <a:ea typeface="+mn-ea"/>
        </a:defRPr>
      </a:lvl3pPr>
      <a:lvl4pPr marL="1371600" rtl="0" algn="l" defTabSz="914400">
        <a:defRPr sz="1800" kern="1200" dirty="0">
          <a:solidFill>
            <a:schemeClr val="tx1"/>
          </a:solidFill>
          <a:latin typeface="+mn-lt"/>
          <a:ea typeface="+mn-ea"/>
        </a:defRPr>
      </a:lvl4pPr>
      <a:lvl5pPr marL="1828800" rtl="0" algn="l" defTabSz="914400">
        <a:defRPr sz="1800" kern="1200" dirty="0">
          <a:solidFill>
            <a:schemeClr val="tx1"/>
          </a:solidFill>
          <a:latin typeface="+mn-lt"/>
          <a:ea typeface="+mn-ea"/>
        </a:defRPr>
      </a:lvl5pPr>
      <a:lvl6pPr marL="2286000" rtl="0" algn="l" defTabSz="914400">
        <a:defRPr sz="1800" kern="1200" dirty="0">
          <a:solidFill>
            <a:schemeClr val="tx1"/>
          </a:solidFill>
          <a:latin typeface="+mn-lt"/>
          <a:ea typeface="+mn-ea"/>
        </a:defRPr>
      </a:lvl6pPr>
      <a:lvl7pPr marL="2743200" rtl="0" algn="l" defTabSz="914400">
        <a:defRPr sz="1800" kern="1200" dirty="0">
          <a:solidFill>
            <a:schemeClr val="tx1"/>
          </a:solidFill>
          <a:latin typeface="+mn-lt"/>
          <a:ea typeface="+mn-ea"/>
        </a:defRPr>
      </a:lvl7pPr>
      <a:lvl8pPr marL="3200400" rtl="0" algn="l" defTabSz="914400">
        <a:defRPr sz="1800" kern="1200" dirty="0">
          <a:solidFill>
            <a:schemeClr val="tx1"/>
          </a:solidFill>
          <a:latin typeface="+mn-lt"/>
          <a:ea typeface="+mn-ea"/>
        </a:defRPr>
      </a:lvl8pPr>
      <a:lvl9pPr marL="3657600" rtl="0" algn="l" defTabSz="914400">
        <a:defRPr sz="1800" kern="1200" dirty="0">
          <a:solidFill>
            <a:schemeClr val="tx1"/>
          </a:solidFill>
          <a:latin typeface="+mn-lt"/>
          <a:ea typeface="+mn-ea"/>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dataset of 5,873 paired scientific documents and associated presentation slide decks is released.
</a:t>
            </a:r>
            <a:r>
              <a:rPr sz="2600" dirty="0"/>
              <a:t>doc2ppt uses recurrent sequence-to-sequence architecture that "reads" the input document and “summarizes” it into structured slides.
</a:t>
            </a:r>
            <a:r>
              <a:rPr sz="2600" dirty="0"/>
              <a:t>to account for the concise nature of text in slides (e.
</a:t>
            </a:r>
            <a:r>
              <a:rPr sz="2600" dirty="0"/>
              <a:t>g.
</a:t>
            </a:r>
            <a:r>
              <a:rPr sz="2600" dirty="0"/>
              <a:t>, bullet points), the model incorporates paraphrasing module that converts document-style full sentences to slide style phrases/clauses.</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we train our network end-to-end using ADAM [21] with a learning rate of 3e-4.</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“flattened” version of our Progress Tracker (flat-PT) replaces the hierarchical RNN.
</a:t>
            </a:r>
            <a:r>
              <a:rPr sz="2600" dirty="0"/>
              <a:t>the flat approach learns to model the section-slide-object structure better than the 'baseline' approach achieves 64.
</a:t>
            </a:r>
            <a:r>
              <a:rPr sz="2600" dirty="0"/>
              <a:t>15% vs.
</a:t>
            </a:r>
            <a:r>
              <a:rPr sz="2600" dirty="0"/>
              <a:t>51.
</a:t>
            </a:r>
            <a:r>
              <a:rPr sz="2600" dirty="0"/>
              <a:t>72% on all metric, compared to 256 in the baseline - 512 in ours! if the model is able to learn the structure, it can bring out higher mIoU with the groundtru.</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482600" y="2197100"/>
            <a:ext cx="11239500" cy="2463800"/>
          </a:xfrm>
          <a:prstGeom prst="rect">
            <a:avLst/>
          </a:prstGeom>
          <a:ln>
            <a:headEnd type="none"/>
            <a:tailEnd type="none"/>
          </a:ln>
        </p:spPr>
      </p:pic>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we present a novel task and approach for generating slides from documents.
</a:t>
            </a:r>
            <a:r>
              <a:rPr sz="2600" dirty="0"/>
              <a:t>the task involves understanding and summarizing documents and structuring it into presentation form.
</a:t>
            </a:r>
            <a:r>
              <a:rPr sz="2600" dirty="0"/>
              <a:t>we hope our work will help advance state-of-the-art in vision and language understanding.</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slide deck contains on average 2.
</a:t>
            </a:r>
            <a:r>
              <a:rPr sz="2600" dirty="0"/>
              <a:t>3 images that are excerpted from the corresponding paper.
</a:t>
            </a:r>
            <a:r>
              <a:rPr sz="2600" dirty="0"/>
              <a:t>for the human-labeled testing set, an average of 2.
</a:t>
            </a:r>
            <a:r>
              <a:rPr sz="2600" dirty="0"/>
              <a:t>4 images are extracted from each slide and matched with the paper's figures using visual embedding from mobilenet (31) if the cosine similarity is larger than the threshold I, more figures will be included, which increases recall but negatively impacts accuracy.</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2971800" y="2070100"/>
            <a:ext cx="6248400" cy="2730500"/>
          </a:xfrm>
          <a:prstGeom prst="rect">
            <a:avLst/>
          </a:prstGeom>
          <a:ln>
            <a:headEnd type="none"/>
            <a:tailEnd type="none"/>
          </a:ln>
        </p:spPr>
      </p:pic>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3644900" y="635000"/>
            <a:ext cx="4902200" cy="2082800"/>
          </a:xfrm>
          <a:prstGeom prst="rect">
            <a:avLst/>
          </a:prstGeom>
          <a:ln>
            <a:headEnd type="none"/>
            <a:tailEnd type="none"/>
          </a:ln>
        </p:spPr>
      </p:pic>
      <p:sp>
        <p:nvSpPr>
          <p:cNvPr id="3" name="TextBox3"/>
          <p:cNvSpPr txBox="1">
            <a:spLocks noChangeArrowheads="1"/>
          </p:cNvSpPr>
          <p:nvPr/>
        </p:nvSpPr>
        <p:spPr bwMode="white">
          <a:xfrm rot="0">
            <a:off x="1270000" y="3352800"/>
            <a:ext cx="9601200" cy="2870200"/>
          </a:xfrm>
          <a:prstGeom prst="rect">
            <a:avLst/>
          </a:prstGeom>
          <a:ln>
            <a:headEnd type="none"/>
            <a:tailEnd type="none"/>
          </a:ln>
        </p:spPr>
        <p:txBody>
          <a:bodyPr wrap="square">
            <a:spAutoFit/>
          </a:bodyPr>
          <a:lstStyle/>
          <a:p>
            <a:pPr indent="-254000" algn="ctr" defTabSz="914400">
              <a:buFont typeface="Symbol"/>
              <a:buChar char="·"/>
            </a:pPr>
            <a:r>
              <a:rPr sz="2600" dirty="0"/>
              <a:t>using hobj provides contextual information, which helps PAR generate a paraphrased sentence more relevant to the content in the document.</a:t>
            </a:r>
          </a:p>
        </p:txBody>
      </p:sp>
      <p:sp>
        <p:nvSpPr>
          <p:cNvPr id="4"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Fig.
</a:t>
            </a:r>
            <a:r>
              <a:rPr sz="2600" dirty="0"/>
              <a:t>15 shows a screenshot of the human rating task for evaluating the quality of generated slides.
</a:t>
            </a:r>
            <a:r>
              <a:rPr sz="2600" dirty="0"/>
              <a:t>the annotators were asked three questions - how similar the text on slide DECK A was to that on the other slide deck b, and if there were no figures on deCK c, they could also indicate that they did not see any 'figures'.</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the output of our approach can be used as a draft slide deck for humans to build upon.
</a:t>
            </a:r>
            <a:r>
              <a:rPr sz="2600" dirty="0"/>
              <a:t>we apply off-the-shelf tools such as Microsoft PowerPoint Design Ideas [3].</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vision and language tasks have not been addressed, e.
</a:t>
            </a:r>
            <a:r>
              <a:rPr sz="2600" dirty="0"/>
              <a:t>g.
</a:t>
            </a:r>
            <a:r>
              <a:rPr sz="2600" dirty="0"/>
              <a:t>, multimodal document generation.
</a:t>
            </a:r>
            <a:r>
              <a:rPr sz="2600" dirty="0"/>
              <a:t>our task involves summarizing a document with text and figures, but it also involves putting the summary in'structured format'.</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the goal of DOC2PPT is to generate a slide deck with text and figures.
</a:t>
            </a:r>
            <a:r>
              <a:rPr sz="2600" dirty="0"/>
              <a:t>the task involves encoding sentences and images and summarizing the sentences - then paraphrasing the sentence and putting it on the output slides.
</a:t>
            </a:r>
            <a:r>
              <a:rPr sz="2600" dirty="0"/>
              <a:t>• A Progress Tracker (PT) maintains pointers to the input (i.
</a:t>
            </a:r>
            <a:r>
              <a:rPr sz="2600" dirty="0"/>
              <a:t>e.
</a:t>
            </a:r>
            <a:r>
              <a:rPr sz="2600" dirty="0"/>
              <a:t>, which section is currently being processed).</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document reader (DR) extracts sentence and figure embeddings from an input document.
</a:t>
            </a:r>
            <a:r>
              <a:rPr sz="2600" dirty="0"/>
              <a:t>we use a bidirectional GRU to extract contextualized sentences xini,k and v in q to shared embedded space txt (x ini k) we then concatenate them as the figure embedded V inq :V enq = [ResNet(F in Q ),RoBERTa(C )].</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 learning objective captures both the structural and content similarity between the ground-truth slides and the generated slides.
</a:t>
            </a:r>
            <a:r>
              <a:rPr sz="2600" dirty="0"/>
              <a:t>sentences in documents have an average of 17.
</a:t>
            </a:r>
            <a:r>
              <a:rPr sz="2600" dirty="0"/>
              <a:t>3 words, while sentences on slides have 11.
</a:t>
            </a:r>
            <a:r>
              <a:rPr sz="2600" dirty="0"/>
              <a:t>6 words; the difference is statistically significant (p = 0.
</a:t>
            </a:r>
            <a:r>
              <a:rPr sz="2600" dirty="0"/>
              <a:t>0031).</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at test time, we utilize the multimodal projection head () to act as a post-processing tool.
</a:t>
            </a:r>
            <a:r>
              <a:rPr sz="2600" dirty="0"/>
              <a:t>we remove figures that have relevance scores lower than 'R' and add figures with scores higher than'A.</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lum/>
          </a:blip>
          <a:srcRect/>
          <a:stretch>
            <a:fillRect/>
          </a:stretch>
        </p:blipFill>
        <p:spPr bwMode="white">
          <a:xfrm rot="0">
            <a:off x="215900" y="635000"/>
            <a:ext cx="11772900" cy="1854200"/>
          </a:xfrm>
          <a:prstGeom prst="rect">
            <a:avLst/>
          </a:prstGeom>
          <a:ln>
            <a:headEnd type="none"/>
            <a:tailEnd type="none"/>
          </a:ln>
        </p:spPr>
      </p:pic>
      <p:sp>
        <p:nvSpPr>
          <p:cNvPr id="3" name="TextBox3"/>
          <p:cNvSpPr txBox="1">
            <a:spLocks noChangeArrowheads="1"/>
          </p:cNvSpPr>
          <p:nvPr/>
        </p:nvSpPr>
        <p:spPr bwMode="white">
          <a:xfrm rot="0">
            <a:off x="1270000" y="3124200"/>
            <a:ext cx="9601200" cy="3098800"/>
          </a:xfrm>
          <a:prstGeom prst="rect">
            <a:avLst/>
          </a:prstGeom>
          <a:ln>
            <a:headEnd type="none"/>
            <a:tailEnd type="none"/>
          </a:ln>
        </p:spPr>
        <p:txBody>
          <a:bodyPr wrap="square">
            <a:spAutoFit/>
          </a:bodyPr>
          <a:lstStyle/>
          <a:p>
            <a:pPr indent="-254000" algn="ctr" defTabSz="914400">
              <a:buFont typeface="Symbol"/>
              <a:buChar char="·"/>
            </a:pPr>
            <a:r>
              <a:rPr sz="2600" dirty="0"/>
              <a:t>our dataset contains PDF documents and slides in the JPEG image format.
</a:t>
            </a:r>
            <a:r>
              <a:rPr sz="2600" dirty="0"/>
              <a:t>to ensure that our test set is clean and reliable, we use Amazon Mechanical Turk (AMT) and have humans perform image extraction and matching for the entire set.</a:t>
            </a:r>
          </a:p>
        </p:txBody>
      </p:sp>
      <p:sp>
        <p:nvSpPr>
          <p:cNvPr id="4"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DOC2PPT is a new task with no established evaluation metrics and baselines.
</a:t>
            </a:r>
            <a:r>
              <a:rPr sz="2600" dirty="0"/>
              <a:t>to enable large-scale evaluation we propose automatic metrics for evaluating slide generation methods.
</a:t>
            </a:r>
            <a:r>
              <a:rPr sz="2600" dirty="0"/>
              <a:t>we also perform human evaluation to assess the generation quality.</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rot="0">
            <a:off x="1270000" y="635000"/>
            <a:ext cx="9601200" cy="6350000"/>
          </a:xfrm>
          <a:prstGeom prst="rect">
            <a:avLst/>
          </a:prstGeom>
          <a:ln>
            <a:headEnd type="none"/>
            <a:tailEnd type="none"/>
          </a:ln>
        </p:spPr>
        <p:txBody>
          <a:bodyPr wrap="square">
            <a:spAutoFit/>
          </a:bodyPr>
          <a:lstStyle/>
          <a:p>
            <a:pPr indent="-254000" algn="ctr" defTabSz="914400">
              <a:buFont typeface="Symbol"/>
              <a:buChar char="·"/>
            </a:pPr>
            <a:r>
              <a:rPr sz="2600" dirty="0"/>
              <a:t>to measure the quality of text in the generated slides, we adapt the ROUGE score [41] widely-used in document summarization.</a:t>
            </a:r>
          </a:p>
        </p:txBody>
      </p:sp>
      <p:sp>
        <p:nvSpPr>
          <p:cNvPr id="3" name="SyncfusionLicense"/>
          <p:cNvSpPr txBox="1">
            <a:spLocks noChangeArrowheads="1"/>
          </p:cNvSpPr>
          <p:nvPr/>
        </p:nvSpPr>
        <p:spPr bwMode="white">
          <a:xfrm rot="0">
            <a:off x="3365500"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Essential Presentation</Application>
  <Characters>0</Characters>
  <Lines>0</Lines>
  <MMClips>0</MMClips>
  <Notes>0</Notes>
  <Pages>0</Pages>
  <Paragraphs>0</Paragraphs>
  <HiddenSlides>0</HiddenSlides>
  <LinksUpToDate>false</LinksUpToDate>
  <ScaleCrop>false</ScaleCrop>
  <Slides>0</Slides>
  <TotalTime>0</TotalTime>
  <Words>0</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erms:modified xsi:type="dcterms:W3CDTF">2021-07-03T15:09:53Z</dcterms:modified>
</cp:coreProperties>
</file>

<file path=docProps/custom.xml><?xml version="1.0" encoding="utf-8"?>
<Properties xmlns:vt="http://schemas.openxmlformats.org/officeDocument/2006/docPropsVTypes" xmlns="http://schemas.openxmlformats.org/officeDocument/2006/custom-properties"/>
</file>