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C32"/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6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32009" y="2292611"/>
            <a:ext cx="5840730" cy="283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999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DEEF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999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EDEEF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999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999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7473" y="472646"/>
            <a:ext cx="13795453" cy="6851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9997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536" y="2631154"/>
            <a:ext cx="11690350" cy="427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EDEEF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/>
              <a:t>Enterprise</a:t>
            </a:r>
            <a:r>
              <a:rPr sz="4450" spc="-55" dirty="0"/>
              <a:t> </a:t>
            </a:r>
            <a:r>
              <a:rPr sz="4450" spc="-10" dirty="0"/>
              <a:t>Network</a:t>
            </a:r>
            <a:endParaRPr sz="4450"/>
          </a:p>
          <a:p>
            <a:pPr marL="12700" marR="5080">
              <a:lnSpc>
                <a:spcPct val="104800"/>
              </a:lnSpc>
              <a:spcBef>
                <a:spcPts val="10"/>
              </a:spcBef>
              <a:tabLst>
                <a:tab pos="5638800" algn="l"/>
              </a:tabLst>
            </a:pPr>
            <a:r>
              <a:rPr sz="4450" spc="-10" dirty="0"/>
              <a:t>Infrastructure</a:t>
            </a:r>
            <a:r>
              <a:rPr sz="4450" spc="-190" dirty="0"/>
              <a:t> </a:t>
            </a:r>
            <a:r>
              <a:rPr sz="4450" spc="-10" dirty="0"/>
              <a:t>Project</a:t>
            </a:r>
            <a:r>
              <a:rPr sz="4450" dirty="0"/>
              <a:t>	</a:t>
            </a:r>
            <a:r>
              <a:rPr sz="4450" spc="-50" dirty="0"/>
              <a:t>- </a:t>
            </a:r>
            <a:r>
              <a:rPr sz="4450" dirty="0"/>
              <a:t>Network</a:t>
            </a:r>
            <a:r>
              <a:rPr sz="4450" spc="-15" dirty="0"/>
              <a:t> </a:t>
            </a:r>
            <a:r>
              <a:rPr sz="4450" dirty="0"/>
              <a:t>Design</a:t>
            </a:r>
            <a:r>
              <a:rPr sz="4450" spc="-10" dirty="0"/>
              <a:t> </a:t>
            </a:r>
            <a:r>
              <a:rPr sz="4450" spc="-25" dirty="0"/>
              <a:t>and </a:t>
            </a:r>
            <a:r>
              <a:rPr sz="4450" spc="-10" dirty="0"/>
              <a:t>Implementation</a:t>
            </a:r>
            <a:endParaRPr sz="4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2303" y="5526023"/>
            <a:ext cx="353567" cy="355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86828" y="5520182"/>
            <a:ext cx="248602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EDEEF5"/>
                </a:solidFill>
                <a:latin typeface="Arial"/>
                <a:cs typeface="Arial"/>
              </a:rPr>
              <a:t>by</a:t>
            </a:r>
            <a:r>
              <a:rPr sz="2100" spc="-1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EDEEF5"/>
                </a:solidFill>
                <a:latin typeface="Arial"/>
                <a:cs typeface="Arial"/>
              </a:rPr>
              <a:t>Ahmed</a:t>
            </a:r>
            <a:r>
              <a:rPr sz="2100" spc="-10" dirty="0">
                <a:solidFill>
                  <a:srgbClr val="EDEEF5"/>
                </a:solidFill>
                <a:latin typeface="Arial"/>
                <a:cs typeface="Arial"/>
              </a:rPr>
              <a:t> Mahmoud</a:t>
            </a:r>
            <a:r>
              <a:rPr lang="en-US" sz="2100" spc="-10" dirty="0">
                <a:solidFill>
                  <a:srgbClr val="EDEEF5"/>
                </a:solidFill>
                <a:latin typeface="Arial"/>
                <a:cs typeface="Arial"/>
              </a:rPr>
              <a:t> &amp; Hatem Said</a:t>
            </a:r>
            <a:endParaRPr sz="2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766" y="502816"/>
            <a:ext cx="10716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76700" algn="l"/>
              </a:tabLst>
            </a:pPr>
            <a:r>
              <a:rPr sz="4000" dirty="0"/>
              <a:t>Network</a:t>
            </a:r>
            <a:r>
              <a:rPr sz="4000" spc="-155" dirty="0"/>
              <a:t> </a:t>
            </a:r>
            <a:r>
              <a:rPr sz="4000" spc="-10" dirty="0"/>
              <a:t>Security</a:t>
            </a:r>
            <a:r>
              <a:rPr sz="4000" dirty="0"/>
              <a:t>	-</a:t>
            </a:r>
            <a:r>
              <a:rPr sz="4000" spc="-110" dirty="0"/>
              <a:t> </a:t>
            </a:r>
            <a:r>
              <a:rPr sz="4000" dirty="0"/>
              <a:t>Access</a:t>
            </a:r>
            <a:r>
              <a:rPr sz="4000" spc="-100" dirty="0"/>
              <a:t> </a:t>
            </a:r>
            <a:r>
              <a:rPr sz="4000" dirty="0"/>
              <a:t>Control</a:t>
            </a:r>
            <a:r>
              <a:rPr sz="4000" spc="-100" dirty="0"/>
              <a:t> </a:t>
            </a:r>
            <a:r>
              <a:rPr sz="4000" dirty="0"/>
              <a:t>Lists</a:t>
            </a:r>
            <a:r>
              <a:rPr sz="4000" spc="-100" dirty="0"/>
              <a:t> </a:t>
            </a:r>
            <a:r>
              <a:rPr sz="4000" spc="-10" dirty="0"/>
              <a:t>(ACLs)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2" y="1601723"/>
            <a:ext cx="487679" cy="4876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52" y="2857500"/>
            <a:ext cx="487679" cy="4876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52" y="4113276"/>
            <a:ext cx="487679" cy="4861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70431" y="1601723"/>
            <a:ext cx="13230860" cy="6015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469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Traffic 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Filtering</a:t>
            </a:r>
            <a:endParaRPr sz="20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1550"/>
              </a:spcBef>
            </a:pP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Filtering</a:t>
            </a:r>
            <a:r>
              <a:rPr sz="15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specific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types</a:t>
            </a:r>
            <a:r>
              <a:rPr sz="15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15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between</a:t>
            </a:r>
            <a:r>
              <a:rPr sz="15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40" dirty="0">
                <a:solidFill>
                  <a:srgbClr val="EDEEF5"/>
                </a:solidFill>
                <a:latin typeface="Century Gothic"/>
                <a:cs typeface="Century Gothic"/>
              </a:rPr>
              <a:t>networks.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Century Gothic"/>
              <a:cs typeface="Century Gothic"/>
            </a:endParaRPr>
          </a:p>
          <a:p>
            <a:pPr marL="694690">
              <a:lnSpc>
                <a:spcPct val="100000"/>
              </a:lnSpc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Access 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1550"/>
              </a:spcBef>
            </a:pP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Controlling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1500" spc="1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specific</a:t>
            </a:r>
            <a:r>
              <a:rPr sz="15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services.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500">
              <a:latin typeface="Century Gothic"/>
              <a:cs typeface="Century Gothic"/>
            </a:endParaRPr>
          </a:p>
          <a:p>
            <a:pPr marL="694690">
              <a:lnSpc>
                <a:spcPct val="100000"/>
              </a:lnSpc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Traffic 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Identification</a:t>
            </a:r>
            <a:endParaRPr sz="2000">
              <a:latin typeface="Arial"/>
              <a:cs typeface="Arial"/>
            </a:endParaRPr>
          </a:p>
          <a:p>
            <a:pPr marL="694690">
              <a:lnSpc>
                <a:spcPct val="100000"/>
              </a:lnSpc>
              <a:spcBef>
                <a:spcPts val="1550"/>
              </a:spcBef>
            </a:pP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Identifying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15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various</a:t>
            </a: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5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services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70" dirty="0">
                <a:solidFill>
                  <a:srgbClr val="EDEEF5"/>
                </a:solidFill>
                <a:latin typeface="Century Gothic"/>
                <a:cs typeface="Century Gothic"/>
              </a:rPr>
              <a:t>(e.g.,</a:t>
            </a:r>
            <a:r>
              <a:rPr sz="15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QoS).</a:t>
            </a:r>
            <a:endParaRPr sz="1500">
              <a:latin typeface="Century Gothic"/>
              <a:cs typeface="Century Gothic"/>
            </a:endParaRPr>
          </a:p>
          <a:p>
            <a:pPr marL="12700" marR="5080">
              <a:lnSpc>
                <a:spcPct val="139000"/>
              </a:lnSpc>
              <a:spcBef>
                <a:spcPts val="1680"/>
              </a:spcBef>
            </a:pP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Extended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ACLs</a:t>
            </a:r>
            <a:r>
              <a:rPr sz="15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are</a:t>
            </a:r>
            <a:r>
              <a:rPr sz="15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used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5" dirty="0">
                <a:solidFill>
                  <a:srgbClr val="EDEEF5"/>
                </a:solidFill>
                <a:latin typeface="Century Gothic"/>
                <a:cs typeface="Century Gothic"/>
              </a:rPr>
              <a:t>filter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15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20" dirty="0">
                <a:solidFill>
                  <a:srgbClr val="EDEEF5"/>
                </a:solidFill>
                <a:latin typeface="Century Gothic"/>
                <a:cs typeface="Century Gothic"/>
              </a:rPr>
              <a:t>based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5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5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5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wider range</a:t>
            </a:r>
            <a:r>
              <a:rPr sz="15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criteria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compared</a:t>
            </a:r>
            <a:r>
              <a:rPr sz="15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standard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ACLs,</a:t>
            </a:r>
            <a:r>
              <a:rPr sz="15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including</a:t>
            </a:r>
            <a:r>
              <a:rPr sz="15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source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and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destination</a:t>
            </a:r>
            <a:r>
              <a:rPr sz="15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45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50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addresses,</a:t>
            </a:r>
            <a:r>
              <a:rPr sz="150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protocols,</a:t>
            </a:r>
            <a:r>
              <a:rPr sz="15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150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5" dirty="0">
                <a:solidFill>
                  <a:srgbClr val="EDEEF5"/>
                </a:solidFill>
                <a:latin typeface="Century Gothic"/>
                <a:cs typeface="Century Gothic"/>
              </a:rPr>
              <a:t>numbers.</a:t>
            </a:r>
            <a:r>
              <a:rPr sz="15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5" dirty="0">
                <a:solidFill>
                  <a:srgbClr val="EDEEF5"/>
                </a:solidFill>
                <a:latin typeface="Century Gothic"/>
                <a:cs typeface="Century Gothic"/>
              </a:rPr>
              <a:t>They</a:t>
            </a:r>
            <a:r>
              <a:rPr sz="150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are</a:t>
            </a:r>
            <a:r>
              <a:rPr sz="15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essential</a:t>
            </a:r>
            <a:r>
              <a:rPr sz="15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500" spc="1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implementing</a:t>
            </a:r>
            <a:r>
              <a:rPr sz="15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granular</a:t>
            </a: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security</a:t>
            </a:r>
            <a:r>
              <a:rPr sz="150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policies</a:t>
            </a: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controlling</a:t>
            </a:r>
            <a:r>
              <a:rPr sz="15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traffic flow.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50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access-</a:t>
            </a:r>
            <a:r>
              <a:rPr sz="1500" spc="105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60" dirty="0">
                <a:solidFill>
                  <a:srgbClr val="EDEEF5"/>
                </a:solidFill>
                <a:latin typeface="Century Gothic"/>
                <a:cs typeface="Century Gothic"/>
              </a:rPr>
              <a:t>110</a:t>
            </a:r>
            <a:r>
              <a:rPr sz="15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permit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tcp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75" dirty="0">
                <a:solidFill>
                  <a:srgbClr val="EDEEF5"/>
                </a:solidFill>
                <a:latin typeface="Century Gothic"/>
                <a:cs typeface="Century Gothic"/>
              </a:rPr>
              <a:t>192.168.1.0</a:t>
            </a:r>
            <a:r>
              <a:rPr sz="15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0.0.0.255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45" dirty="0">
                <a:solidFill>
                  <a:srgbClr val="EDEEF5"/>
                </a:solidFill>
                <a:latin typeface="Century Gothic"/>
                <a:cs typeface="Century Gothic"/>
              </a:rPr>
              <a:t>192.168.2.0</a:t>
            </a:r>
            <a:r>
              <a:rPr sz="15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0.0.0.255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eq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www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access-</a:t>
            </a:r>
            <a:r>
              <a:rPr sz="1500" spc="105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60" dirty="0">
                <a:solidFill>
                  <a:srgbClr val="EDEEF5"/>
                </a:solidFill>
                <a:latin typeface="Century Gothic"/>
                <a:cs typeface="Century Gothic"/>
              </a:rPr>
              <a:t>110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 deny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ip any</a:t>
            </a:r>
            <a:r>
              <a:rPr sz="15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any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(Note: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40" dirty="0">
                <a:solidFill>
                  <a:srgbClr val="EDEEF5"/>
                </a:solidFill>
                <a:latin typeface="Century Gothic"/>
                <a:cs typeface="Century Gothic"/>
              </a:rPr>
              <a:t>This</a:t>
            </a:r>
            <a:r>
              <a:rPr sz="15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example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80" dirty="0">
                <a:solidFill>
                  <a:srgbClr val="EDEEF5"/>
                </a:solidFill>
                <a:latin typeface="Century Gothic"/>
                <a:cs typeface="Century Gothic"/>
              </a:rPr>
              <a:t>permits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200" dirty="0">
                <a:solidFill>
                  <a:srgbClr val="EDEEF5"/>
                </a:solidFill>
                <a:latin typeface="Century Gothic"/>
                <a:cs typeface="Century Gothic"/>
              </a:rPr>
              <a:t>HTTP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15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from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60" dirty="0">
                <a:solidFill>
                  <a:srgbClr val="EDEEF5"/>
                </a:solidFill>
                <a:latin typeface="Century Gothic"/>
                <a:cs typeface="Century Gothic"/>
              </a:rPr>
              <a:t>192.168.1.0/24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5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40" dirty="0">
                <a:solidFill>
                  <a:srgbClr val="EDEEF5"/>
                </a:solidFill>
                <a:latin typeface="Century Gothic"/>
                <a:cs typeface="Century Gothic"/>
              </a:rPr>
              <a:t>192.168.2.0/24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denies</a:t>
            </a:r>
            <a:r>
              <a:rPr sz="15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all</a:t>
            </a:r>
            <a:r>
              <a:rPr sz="15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other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traffic.)</a:t>
            </a:r>
            <a:endParaRPr sz="1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09" y="1580380"/>
            <a:ext cx="819594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/>
              <a:t>Project</a:t>
            </a:r>
            <a:r>
              <a:rPr sz="4450" spc="-25" dirty="0"/>
              <a:t> </a:t>
            </a:r>
            <a:r>
              <a:rPr sz="4450" dirty="0"/>
              <a:t>Overview</a:t>
            </a:r>
            <a:r>
              <a:rPr sz="4450" spc="-15" dirty="0"/>
              <a:t> </a:t>
            </a:r>
            <a:r>
              <a:rPr sz="4450" dirty="0"/>
              <a:t>and</a:t>
            </a:r>
            <a:r>
              <a:rPr sz="4450" spc="-15" dirty="0"/>
              <a:t> </a:t>
            </a:r>
            <a:r>
              <a:rPr sz="4450" spc="-10" dirty="0"/>
              <a:t>Objectives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45392" y="2854396"/>
            <a:ext cx="6097905" cy="1597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9997FF"/>
                </a:solidFill>
                <a:latin typeface="Arial"/>
                <a:cs typeface="Arial"/>
              </a:rPr>
              <a:t>Project</a:t>
            </a:r>
            <a:r>
              <a:rPr sz="2200" spc="-75" dirty="0">
                <a:solidFill>
                  <a:srgbClr val="9997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9997FF"/>
                </a:solidFill>
                <a:latin typeface="Arial"/>
                <a:cs typeface="Arial"/>
              </a:rPr>
              <a:t>Scope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32400"/>
              </a:lnSpc>
              <a:spcBef>
                <a:spcPts val="1635"/>
              </a:spcBef>
            </a:pP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Design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 and</a:t>
            </a:r>
            <a:r>
              <a:rPr sz="17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implement</a:t>
            </a:r>
            <a:r>
              <a:rPr sz="17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7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7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120" dirty="0">
                <a:solidFill>
                  <a:srgbClr val="EDEEF5"/>
                </a:solidFill>
                <a:latin typeface="Century Gothic"/>
                <a:cs typeface="Century Gothic"/>
              </a:rPr>
              <a:t>multi-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55" dirty="0">
                <a:solidFill>
                  <a:srgbClr val="EDEEF5"/>
                </a:solidFill>
                <a:latin typeface="Century Gothic"/>
                <a:cs typeface="Century Gothic"/>
              </a:rPr>
              <a:t>enterprise</a:t>
            </a:r>
            <a:r>
              <a:rPr sz="17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65" dirty="0">
                <a:solidFill>
                  <a:srgbClr val="EDEEF5"/>
                </a:solidFill>
                <a:latin typeface="Century Gothic"/>
                <a:cs typeface="Century Gothic"/>
              </a:rPr>
              <a:t>network </a:t>
            </a:r>
            <a:r>
              <a:rPr sz="1700" spc="95" dirty="0">
                <a:solidFill>
                  <a:srgbClr val="EDEEF5"/>
                </a:solidFill>
                <a:latin typeface="Century Gothic"/>
                <a:cs typeface="Century Gothic"/>
              </a:rPr>
              <a:t>using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Cisco</a:t>
            </a:r>
            <a:r>
              <a:rPr sz="17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devices</a:t>
            </a:r>
            <a:r>
              <a:rPr sz="170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covering</a:t>
            </a:r>
            <a:r>
              <a:rPr sz="1700" spc="-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85" dirty="0">
                <a:solidFill>
                  <a:srgbClr val="EDEEF5"/>
                </a:solidFill>
                <a:latin typeface="Century Gothic"/>
                <a:cs typeface="Century Gothic"/>
              </a:rPr>
              <a:t>user</a:t>
            </a:r>
            <a:r>
              <a:rPr sz="17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access,</a:t>
            </a:r>
            <a:r>
              <a:rPr sz="170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voice,</a:t>
            </a:r>
            <a:r>
              <a:rPr sz="170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40" dirty="0">
                <a:solidFill>
                  <a:srgbClr val="EDEEF5"/>
                </a:solidFill>
                <a:latin typeface="Century Gothic"/>
                <a:cs typeface="Century Gothic"/>
              </a:rPr>
              <a:t>server 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access,</a:t>
            </a:r>
            <a:r>
              <a:rPr sz="17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7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internet</a:t>
            </a:r>
            <a:r>
              <a:rPr sz="1700" spc="-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connectivity.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4438" y="2854396"/>
            <a:ext cx="1436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9997FF"/>
                </a:solidFill>
                <a:latin typeface="Arial"/>
                <a:cs typeface="Arial"/>
              </a:rPr>
              <a:t>Main</a:t>
            </a:r>
            <a:r>
              <a:rPr sz="2200" spc="-70" dirty="0">
                <a:solidFill>
                  <a:srgbClr val="9997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9997FF"/>
                </a:solidFill>
                <a:latin typeface="Arial"/>
                <a:cs typeface="Arial"/>
              </a:rPr>
              <a:t>Goals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4332" y="3397229"/>
            <a:ext cx="6308725" cy="269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20" indent="-343535">
              <a:lnSpc>
                <a:spcPct val="1324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1700" spc="-30" dirty="0">
                <a:solidFill>
                  <a:srgbClr val="EDEEF5"/>
                </a:solidFill>
                <a:latin typeface="Century Gothic"/>
                <a:cs typeface="Century Gothic"/>
              </a:rPr>
              <a:t>Create</a:t>
            </a:r>
            <a:r>
              <a:rPr sz="1700" spc="-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7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7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20" dirty="0">
                <a:solidFill>
                  <a:srgbClr val="EDEEF5"/>
                </a:solidFill>
                <a:latin typeface="Century Gothic"/>
                <a:cs typeface="Century Gothic"/>
              </a:rPr>
              <a:t>scalable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700" spc="-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80" dirty="0">
                <a:solidFill>
                  <a:srgbClr val="EDEEF5"/>
                </a:solidFill>
                <a:latin typeface="Century Gothic"/>
                <a:cs typeface="Century Gothic"/>
              </a:rPr>
              <a:t>robust</a:t>
            </a:r>
            <a:r>
              <a:rPr sz="17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supporting</a:t>
            </a:r>
            <a:r>
              <a:rPr sz="17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35" dirty="0">
                <a:solidFill>
                  <a:srgbClr val="EDEEF5"/>
                </a:solidFill>
                <a:latin typeface="Century Gothic"/>
                <a:cs typeface="Century Gothic"/>
              </a:rPr>
              <a:t>data, </a:t>
            </a:r>
            <a:r>
              <a:rPr sz="1700" spc="-50" dirty="0">
                <a:solidFill>
                  <a:srgbClr val="EDEEF5"/>
                </a:solidFill>
                <a:latin typeface="Century Gothic"/>
                <a:cs typeface="Century Gothic"/>
              </a:rPr>
              <a:t>voice,</a:t>
            </a:r>
            <a:r>
              <a:rPr sz="17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7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60" dirty="0">
                <a:solidFill>
                  <a:srgbClr val="EDEEF5"/>
                </a:solidFill>
                <a:latin typeface="Century Gothic"/>
                <a:cs typeface="Century Gothic"/>
              </a:rPr>
              <a:t>servers</a:t>
            </a:r>
            <a:endParaRPr sz="1700" dirty="0">
              <a:latin typeface="Century Gothic"/>
              <a:cs typeface="Century Gothic"/>
            </a:endParaRPr>
          </a:p>
          <a:p>
            <a:pPr marL="355600" marR="5080" indent="-343535">
              <a:lnSpc>
                <a:spcPct val="132400"/>
              </a:lnSpc>
              <a:spcBef>
                <a:spcPts val="650"/>
              </a:spcBef>
              <a:buChar char="•"/>
              <a:tabLst>
                <a:tab pos="355600" algn="l"/>
              </a:tabLst>
            </a:pPr>
            <a:r>
              <a:rPr sz="1700" spc="110" dirty="0">
                <a:solidFill>
                  <a:srgbClr val="EDEEF5"/>
                </a:solidFill>
                <a:latin typeface="Century Gothic"/>
                <a:cs typeface="Century Gothic"/>
              </a:rPr>
              <a:t>Ensure</a:t>
            </a:r>
            <a:r>
              <a:rPr sz="17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85" dirty="0">
                <a:solidFill>
                  <a:srgbClr val="EDEEF5"/>
                </a:solidFill>
                <a:latin typeface="Century Gothic"/>
                <a:cs typeface="Century Gothic"/>
              </a:rPr>
              <a:t>high</a:t>
            </a:r>
            <a:r>
              <a:rPr sz="17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availability</a:t>
            </a:r>
            <a:r>
              <a:rPr sz="17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7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redundancy</a:t>
            </a:r>
            <a:r>
              <a:rPr sz="17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at</a:t>
            </a:r>
            <a:r>
              <a:rPr sz="17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17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17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EDEEF5"/>
                </a:solidFill>
                <a:latin typeface="Century Gothic"/>
                <a:cs typeface="Century Gothic"/>
              </a:rPr>
              <a:t>and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17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50" dirty="0">
                <a:solidFill>
                  <a:srgbClr val="EDEEF5"/>
                </a:solidFill>
                <a:latin typeface="Century Gothic"/>
                <a:cs typeface="Century Gothic"/>
              </a:rPr>
              <a:t>3</a:t>
            </a:r>
            <a:endParaRPr sz="1700" dirty="0">
              <a:latin typeface="Century Gothic"/>
              <a:cs typeface="Century Gothic"/>
            </a:endParaRPr>
          </a:p>
          <a:p>
            <a:pPr marL="355600" marR="920750" indent="-343535">
              <a:lnSpc>
                <a:spcPct val="1324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1700" spc="65" dirty="0">
                <a:solidFill>
                  <a:srgbClr val="EDEEF5"/>
                </a:solidFill>
                <a:latin typeface="Century Gothic"/>
                <a:cs typeface="Century Gothic"/>
              </a:rPr>
              <a:t>Segment</a:t>
            </a:r>
            <a:r>
              <a:rPr sz="17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5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7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105" dirty="0">
                <a:solidFill>
                  <a:srgbClr val="EDEEF5"/>
                </a:solidFill>
                <a:latin typeface="Century Gothic"/>
                <a:cs typeface="Century Gothic"/>
              </a:rPr>
              <a:t>with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85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r>
              <a:rPr sz="17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for </a:t>
            </a:r>
            <a:r>
              <a:rPr sz="1700" spc="55" dirty="0">
                <a:solidFill>
                  <a:srgbClr val="EDEEF5"/>
                </a:solidFill>
                <a:latin typeface="Century Gothic"/>
                <a:cs typeface="Century Gothic"/>
              </a:rPr>
              <a:t>security</a:t>
            </a:r>
            <a:r>
              <a:rPr sz="17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25" dirty="0">
                <a:solidFill>
                  <a:srgbClr val="EDEEF5"/>
                </a:solidFill>
                <a:latin typeface="Century Gothic"/>
                <a:cs typeface="Century Gothic"/>
              </a:rPr>
              <a:t>and 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performance</a:t>
            </a:r>
            <a:endParaRPr sz="1700" dirty="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1315"/>
              </a:spcBef>
              <a:buChar char="•"/>
              <a:tabLst>
                <a:tab pos="355600" algn="l"/>
              </a:tabLst>
            </a:pPr>
            <a:r>
              <a:rPr sz="1700" spc="45" dirty="0">
                <a:solidFill>
                  <a:srgbClr val="EDEEF5"/>
                </a:solidFill>
                <a:latin typeface="Century Gothic"/>
                <a:cs typeface="Century Gothic"/>
              </a:rPr>
              <a:t>Provide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secure</a:t>
            </a:r>
            <a:r>
              <a:rPr sz="17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7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EDEEF5"/>
                </a:solidFill>
                <a:latin typeface="Century Gothic"/>
                <a:cs typeface="Century Gothic"/>
              </a:rPr>
              <a:t>efficient</a:t>
            </a:r>
            <a:r>
              <a:rPr sz="17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70" dirty="0">
                <a:solidFill>
                  <a:srgbClr val="EDEEF5"/>
                </a:solidFill>
                <a:latin typeface="Century Gothic"/>
                <a:cs typeface="Century Gothic"/>
              </a:rPr>
              <a:t>internet</a:t>
            </a:r>
            <a:r>
              <a:rPr sz="17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endParaRPr sz="17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09" y="1248791"/>
            <a:ext cx="461200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dirty="0"/>
              <a:t>Network </a:t>
            </a:r>
            <a:r>
              <a:rPr sz="4450" spc="-10" dirty="0"/>
              <a:t>Overview</a:t>
            </a:r>
            <a:endParaRPr sz="4450"/>
          </a:p>
        </p:txBody>
      </p:sp>
      <p:grpSp>
        <p:nvGrpSpPr>
          <p:cNvPr id="3" name="object 3"/>
          <p:cNvGrpSpPr/>
          <p:nvPr/>
        </p:nvGrpSpPr>
        <p:grpSpPr>
          <a:xfrm>
            <a:off x="2955036" y="2439936"/>
            <a:ext cx="2164080" cy="1257300"/>
            <a:chOff x="2955036" y="2439936"/>
            <a:chExt cx="2164080" cy="1257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5036" y="2439936"/>
              <a:ext cx="2164079" cy="125728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4676" y="3038856"/>
              <a:ext cx="304787" cy="380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790955" y="3717035"/>
            <a:ext cx="13027660" cy="2621280"/>
            <a:chOff x="790955" y="3717035"/>
            <a:chExt cx="13027660" cy="2621280"/>
          </a:xfrm>
        </p:grpSpPr>
        <p:sp>
          <p:nvSpPr>
            <p:cNvPr id="7" name="object 7"/>
            <p:cNvSpPr/>
            <p:nvPr/>
          </p:nvSpPr>
          <p:spPr>
            <a:xfrm>
              <a:off x="5172455" y="3717035"/>
              <a:ext cx="8646160" cy="15240"/>
            </a:xfrm>
            <a:custGeom>
              <a:avLst/>
              <a:gdLst/>
              <a:ahLst/>
              <a:cxnLst/>
              <a:rect l="l" t="t" r="r" b="b"/>
              <a:pathLst>
                <a:path w="8646160" h="15239">
                  <a:moveTo>
                    <a:pt x="8642235" y="0"/>
                  </a:moveTo>
                  <a:lnTo>
                    <a:pt x="3416" y="0"/>
                  </a:lnTo>
                  <a:lnTo>
                    <a:pt x="0" y="3416"/>
                  </a:lnTo>
                  <a:lnTo>
                    <a:pt x="0" y="7620"/>
                  </a:lnTo>
                  <a:lnTo>
                    <a:pt x="0" y="11823"/>
                  </a:lnTo>
                  <a:lnTo>
                    <a:pt x="3416" y="15240"/>
                  </a:lnTo>
                  <a:lnTo>
                    <a:pt x="8642235" y="15240"/>
                  </a:lnTo>
                  <a:lnTo>
                    <a:pt x="8645652" y="11823"/>
                  </a:lnTo>
                  <a:lnTo>
                    <a:pt x="8645652" y="3416"/>
                  </a:lnTo>
                  <a:lnTo>
                    <a:pt x="8642235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2995" y="3759708"/>
              <a:ext cx="4328147" cy="12588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4676" y="4201667"/>
              <a:ext cx="304787" cy="380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54496" y="5036819"/>
              <a:ext cx="7564120" cy="15240"/>
            </a:xfrm>
            <a:custGeom>
              <a:avLst/>
              <a:gdLst/>
              <a:ahLst/>
              <a:cxnLst/>
              <a:rect l="l" t="t" r="r" b="b"/>
              <a:pathLst>
                <a:path w="7564119" h="15239">
                  <a:moveTo>
                    <a:pt x="7560195" y="0"/>
                  </a:moveTo>
                  <a:lnTo>
                    <a:pt x="3416" y="0"/>
                  </a:lnTo>
                  <a:lnTo>
                    <a:pt x="0" y="3416"/>
                  </a:lnTo>
                  <a:lnTo>
                    <a:pt x="0" y="7619"/>
                  </a:lnTo>
                  <a:lnTo>
                    <a:pt x="0" y="11823"/>
                  </a:lnTo>
                  <a:lnTo>
                    <a:pt x="3416" y="15239"/>
                  </a:lnTo>
                  <a:lnTo>
                    <a:pt x="7560195" y="15239"/>
                  </a:lnTo>
                  <a:lnTo>
                    <a:pt x="7563611" y="11823"/>
                  </a:lnTo>
                  <a:lnTo>
                    <a:pt x="7563611" y="3416"/>
                  </a:lnTo>
                  <a:lnTo>
                    <a:pt x="7560195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955" y="5079491"/>
              <a:ext cx="6490715" cy="12588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4676" y="5521451"/>
              <a:ext cx="304787" cy="380999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8914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Core</a:t>
            </a:r>
          </a:p>
          <a:p>
            <a:pPr marL="4589145">
              <a:lnSpc>
                <a:spcPct val="100000"/>
              </a:lnSpc>
              <a:spcBef>
                <a:spcPts val="1614"/>
              </a:spcBef>
            </a:pPr>
            <a:r>
              <a:rPr sz="1700" spc="85" dirty="0">
                <a:latin typeface="Century Gothic"/>
                <a:cs typeface="Century Gothic"/>
              </a:rPr>
              <a:t>Routing</a:t>
            </a:r>
            <a:r>
              <a:rPr sz="1700" spc="-70" dirty="0">
                <a:latin typeface="Century Gothic"/>
                <a:cs typeface="Century Gothic"/>
              </a:rPr>
              <a:t> </a:t>
            </a:r>
            <a:r>
              <a:rPr sz="1700" spc="-160" dirty="0">
                <a:latin typeface="Century Gothic"/>
                <a:cs typeface="Century Gothic"/>
              </a:rPr>
              <a:t>&amp;</a:t>
            </a:r>
            <a:r>
              <a:rPr sz="1700" spc="-15" dirty="0">
                <a:latin typeface="Century Gothic"/>
                <a:cs typeface="Century Gothic"/>
              </a:rPr>
              <a:t> </a:t>
            </a:r>
            <a:r>
              <a:rPr sz="1700" spc="85" dirty="0">
                <a:latin typeface="Century Gothic"/>
                <a:cs typeface="Century Gothic"/>
              </a:rPr>
              <a:t>high-</a:t>
            </a:r>
            <a:r>
              <a:rPr sz="1700" dirty="0">
                <a:latin typeface="Century Gothic"/>
                <a:cs typeface="Century Gothic"/>
              </a:rPr>
              <a:t>speed</a:t>
            </a:r>
            <a:r>
              <a:rPr sz="1700" spc="-35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entury Gothic"/>
                <a:cs typeface="Century Gothic"/>
              </a:rPr>
              <a:t>traffic</a:t>
            </a:r>
            <a:endParaRPr sz="17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z="1700" dirty="0">
              <a:latin typeface="Century Gothic"/>
              <a:cs typeface="Century Gothic"/>
            </a:endParaRPr>
          </a:p>
          <a:p>
            <a:pPr marL="5671185">
              <a:lnSpc>
                <a:spcPct val="100000"/>
              </a:lnSpc>
            </a:pPr>
            <a:r>
              <a:rPr spc="-10" dirty="0"/>
              <a:t>Distribution</a:t>
            </a:r>
          </a:p>
          <a:p>
            <a:pPr marL="5671185">
              <a:lnSpc>
                <a:spcPct val="100000"/>
              </a:lnSpc>
              <a:spcBef>
                <a:spcPts val="1614"/>
              </a:spcBef>
            </a:pPr>
            <a:r>
              <a:rPr sz="1700" dirty="0">
                <a:latin typeface="Century Gothic"/>
                <a:cs typeface="Century Gothic"/>
              </a:rPr>
              <a:t>Aggregation</a:t>
            </a:r>
            <a:r>
              <a:rPr sz="1700" spc="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and</a:t>
            </a:r>
            <a:r>
              <a:rPr sz="1700" spc="40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entury Gothic"/>
                <a:cs typeface="Century Gothic"/>
              </a:rPr>
              <a:t>control</a:t>
            </a:r>
            <a:endParaRPr sz="17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14"/>
              </a:spcBef>
            </a:pPr>
            <a:endParaRPr sz="1700" dirty="0">
              <a:latin typeface="Century Gothic"/>
              <a:cs typeface="Century Gothic"/>
            </a:endParaRPr>
          </a:p>
          <a:p>
            <a:pPr marL="6753225">
              <a:lnSpc>
                <a:spcPct val="100000"/>
              </a:lnSpc>
            </a:pPr>
            <a:r>
              <a:rPr spc="-10" dirty="0"/>
              <a:t>Access</a:t>
            </a:r>
          </a:p>
          <a:p>
            <a:pPr marL="6753225">
              <a:lnSpc>
                <a:spcPct val="100000"/>
              </a:lnSpc>
              <a:spcBef>
                <a:spcPts val="1614"/>
              </a:spcBef>
            </a:pPr>
            <a:r>
              <a:rPr sz="1700" spc="105" dirty="0">
                <a:latin typeface="Century Gothic"/>
                <a:cs typeface="Century Gothic"/>
              </a:rPr>
              <a:t>End</a:t>
            </a:r>
            <a:r>
              <a:rPr sz="1700" spc="-50" dirty="0">
                <a:latin typeface="Century Gothic"/>
                <a:cs typeface="Century Gothic"/>
              </a:rPr>
              <a:t> </a:t>
            </a:r>
            <a:r>
              <a:rPr sz="1700" spc="-30" dirty="0">
                <a:latin typeface="Century Gothic"/>
                <a:cs typeface="Century Gothic"/>
              </a:rPr>
              <a:t>device</a:t>
            </a:r>
            <a:r>
              <a:rPr sz="1700" spc="-45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entury Gothic"/>
                <a:cs typeface="Century Gothic"/>
              </a:rPr>
              <a:t>connection</a:t>
            </a:r>
            <a:endParaRPr sz="17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7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7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700" spc="160" dirty="0">
                <a:latin typeface="Century Gothic"/>
                <a:cs typeface="Century Gothic"/>
              </a:rPr>
              <a:t>This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spc="75" dirty="0">
                <a:latin typeface="Century Gothic"/>
                <a:cs typeface="Century Gothic"/>
              </a:rPr>
              <a:t>network</a:t>
            </a:r>
            <a:r>
              <a:rPr sz="1700" dirty="0">
                <a:latin typeface="Century Gothic"/>
                <a:cs typeface="Century Gothic"/>
              </a:rPr>
              <a:t> </a:t>
            </a:r>
            <a:r>
              <a:rPr sz="1700" spc="85" dirty="0">
                <a:latin typeface="Century Gothic"/>
                <a:cs typeface="Century Gothic"/>
              </a:rPr>
              <a:t>uses</a:t>
            </a:r>
            <a:r>
              <a:rPr sz="1700" spc="45" dirty="0">
                <a:latin typeface="Century Gothic"/>
                <a:cs typeface="Century Gothic"/>
              </a:rPr>
              <a:t> </a:t>
            </a:r>
            <a:r>
              <a:rPr sz="1700" spc="-170" dirty="0">
                <a:latin typeface="Century Gothic"/>
                <a:cs typeface="Century Gothic"/>
              </a:rPr>
              <a:t>a</a:t>
            </a:r>
            <a:r>
              <a:rPr sz="1700" spc="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hierarchical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spc="50" dirty="0">
                <a:latin typeface="Century Gothic"/>
                <a:cs typeface="Century Gothic"/>
              </a:rPr>
              <a:t>design</a:t>
            </a:r>
            <a:r>
              <a:rPr sz="1700" spc="35" dirty="0">
                <a:latin typeface="Century Gothic"/>
                <a:cs typeface="Century Gothic"/>
              </a:rPr>
              <a:t> </a:t>
            </a:r>
            <a:r>
              <a:rPr sz="1700" spc="105" dirty="0">
                <a:latin typeface="Century Gothic"/>
                <a:cs typeface="Century Gothic"/>
              </a:rPr>
              <a:t>with</a:t>
            </a:r>
            <a:r>
              <a:rPr sz="1700" spc="20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three</a:t>
            </a:r>
            <a:r>
              <a:rPr sz="1700" spc="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layers.</a:t>
            </a:r>
            <a:r>
              <a:rPr sz="1700" spc="30" dirty="0">
                <a:latin typeface="Century Gothic"/>
                <a:cs typeface="Century Gothic"/>
              </a:rPr>
              <a:t> </a:t>
            </a:r>
            <a:r>
              <a:rPr sz="1700" spc="75" dirty="0">
                <a:latin typeface="Century Gothic"/>
                <a:cs typeface="Century Gothic"/>
              </a:rPr>
              <a:t>Helps</a:t>
            </a:r>
            <a:r>
              <a:rPr sz="1700" spc="4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scalability,</a:t>
            </a:r>
            <a:r>
              <a:rPr sz="1700" spc="45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performance,</a:t>
            </a:r>
            <a:r>
              <a:rPr sz="1700" spc="-20" dirty="0">
                <a:latin typeface="Century Gothic"/>
                <a:cs typeface="Century Gothic"/>
              </a:rPr>
              <a:t> </a:t>
            </a:r>
            <a:r>
              <a:rPr sz="1700" dirty="0">
                <a:latin typeface="Century Gothic"/>
                <a:cs typeface="Century Gothic"/>
              </a:rPr>
              <a:t>and</a:t>
            </a:r>
            <a:r>
              <a:rPr sz="1700" spc="20" dirty="0">
                <a:latin typeface="Century Gothic"/>
                <a:cs typeface="Century Gothic"/>
              </a:rPr>
              <a:t> </a:t>
            </a:r>
            <a:r>
              <a:rPr sz="1700" spc="-10" dirty="0">
                <a:latin typeface="Century Gothic"/>
                <a:cs typeface="Century Gothic"/>
              </a:rPr>
              <a:t>manageability.</a:t>
            </a:r>
            <a:endParaRPr sz="17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7" cy="24368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09" y="3068995"/>
            <a:ext cx="69888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Network</a:t>
            </a:r>
            <a:r>
              <a:rPr sz="4000" spc="-110" dirty="0"/>
              <a:t> </a:t>
            </a:r>
            <a:r>
              <a:rPr sz="4000" dirty="0"/>
              <a:t>Topology</a:t>
            </a:r>
            <a:r>
              <a:rPr sz="4000" spc="75" dirty="0"/>
              <a:t> </a:t>
            </a:r>
            <a:r>
              <a:rPr sz="4000" dirty="0"/>
              <a:t>-</a:t>
            </a:r>
            <a:r>
              <a:rPr sz="4000" spc="-110" dirty="0"/>
              <a:t> </a:t>
            </a:r>
            <a:r>
              <a:rPr sz="4000" dirty="0"/>
              <a:t>High</a:t>
            </a:r>
            <a:r>
              <a:rPr sz="4000" spc="-105" dirty="0"/>
              <a:t> </a:t>
            </a:r>
            <a:r>
              <a:rPr sz="4000" spc="-20" dirty="0"/>
              <a:t>Level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936114" y="4210946"/>
            <a:ext cx="11443335" cy="3094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Access 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Connects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end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devices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5" dirty="0">
                <a:solidFill>
                  <a:srgbClr val="EDEEF5"/>
                </a:solidFill>
                <a:latin typeface="Century Gothic"/>
                <a:cs typeface="Century Gothic"/>
              </a:rPr>
              <a:t>like</a:t>
            </a:r>
            <a:r>
              <a:rPr sz="15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PCs,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5" dirty="0">
                <a:solidFill>
                  <a:srgbClr val="EDEEF5"/>
                </a:solidFill>
                <a:latin typeface="Century Gothic"/>
                <a:cs typeface="Century Gothic"/>
              </a:rPr>
              <a:t>printers,</a:t>
            </a:r>
            <a:r>
              <a:rPr sz="150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45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phones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85" dirty="0">
                <a:solidFill>
                  <a:srgbClr val="EDEEF5"/>
                </a:solidFill>
                <a:latin typeface="Century Gothic"/>
                <a:cs typeface="Century Gothic"/>
              </a:rPr>
              <a:t>using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5" dirty="0">
                <a:solidFill>
                  <a:srgbClr val="EDEEF5"/>
                </a:solidFill>
                <a:latin typeface="Century Gothic"/>
                <a:cs typeface="Century Gothic"/>
              </a:rPr>
              <a:t>Switch0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Switch15.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Distribution</a:t>
            </a:r>
            <a:r>
              <a:rPr sz="2000" spc="-5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Aggregates</a:t>
            </a:r>
            <a:r>
              <a:rPr sz="1500" spc="-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5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provides</a:t>
            </a:r>
            <a:r>
              <a:rPr sz="1500" spc="-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inter-</a:t>
            </a:r>
            <a:r>
              <a:rPr sz="1500" spc="6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500" spc="-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via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5" dirty="0">
                <a:solidFill>
                  <a:srgbClr val="EDEEF5"/>
                </a:solidFill>
                <a:latin typeface="Century Gothic"/>
                <a:cs typeface="Century Gothic"/>
              </a:rPr>
              <a:t>multilayer</a:t>
            </a:r>
            <a:r>
              <a:rPr sz="1500" spc="-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14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1500" spc="-305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120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1500" spc="-25" dirty="0">
                <a:solidFill>
                  <a:srgbClr val="EDEEF5"/>
                </a:solidFill>
                <a:latin typeface="Century Gothic"/>
                <a:cs typeface="Century Gothic"/>
              </a:rPr>
              <a:t>2.</a:t>
            </a:r>
            <a:endParaRPr sz="1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Core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EDEEF5"/>
                </a:solidFill>
                <a:latin typeface="Arial"/>
                <a:cs typeface="Arial"/>
              </a:rPr>
              <a:t>&amp;</a:t>
            </a:r>
            <a:r>
              <a:rPr sz="2000" spc="-1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EDEEF5"/>
                </a:solidFill>
                <a:latin typeface="Arial"/>
                <a:cs typeface="Arial"/>
              </a:rPr>
              <a:t>Edge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500" spc="-35" dirty="0">
                <a:solidFill>
                  <a:srgbClr val="EDEEF5"/>
                </a:solidFill>
                <a:latin typeface="Century Gothic"/>
                <a:cs typeface="Century Gothic"/>
              </a:rPr>
              <a:t>Core</a:t>
            </a:r>
            <a:r>
              <a:rPr sz="15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5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CORE-</a:t>
            </a:r>
            <a:r>
              <a:rPr sz="1500" spc="150" dirty="0">
                <a:solidFill>
                  <a:srgbClr val="EDEEF5"/>
                </a:solidFill>
                <a:latin typeface="Century Gothic"/>
                <a:cs typeface="Century Gothic"/>
              </a:rPr>
              <a:t>SW-</a:t>
            </a:r>
            <a:r>
              <a:rPr sz="1500" spc="-305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CORE-</a:t>
            </a:r>
            <a:r>
              <a:rPr sz="1500" spc="150" dirty="0">
                <a:solidFill>
                  <a:srgbClr val="EDEEF5"/>
                </a:solidFill>
                <a:latin typeface="Century Gothic"/>
                <a:cs typeface="Century Gothic"/>
              </a:rPr>
              <a:t>SW-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15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form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5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35" dirty="0">
                <a:solidFill>
                  <a:srgbClr val="EDEEF5"/>
                </a:solidFill>
                <a:latin typeface="Century Gothic"/>
                <a:cs typeface="Century Gothic"/>
              </a:rPr>
              <a:t>backbone;</a:t>
            </a:r>
            <a:r>
              <a:rPr sz="15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50" dirty="0">
                <a:solidFill>
                  <a:srgbClr val="EDEEF5"/>
                </a:solidFill>
                <a:latin typeface="Century Gothic"/>
                <a:cs typeface="Century Gothic"/>
              </a:rPr>
              <a:t>edge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65" dirty="0">
                <a:solidFill>
                  <a:srgbClr val="EDEEF5"/>
                </a:solidFill>
                <a:latin typeface="Century Gothic"/>
                <a:cs typeface="Century Gothic"/>
              </a:rPr>
              <a:t>routers</a:t>
            </a:r>
            <a:r>
              <a:rPr sz="15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connect</a:t>
            </a:r>
            <a:r>
              <a:rPr sz="15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5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external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70" dirty="0">
                <a:solidFill>
                  <a:srgbClr val="EDEEF5"/>
                </a:solidFill>
                <a:latin typeface="Century Gothic"/>
                <a:cs typeface="Century Gothic"/>
              </a:rPr>
              <a:t>networks</a:t>
            </a:r>
            <a:r>
              <a:rPr sz="15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5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Century Gothic"/>
                <a:cs typeface="Century Gothic"/>
              </a:rPr>
              <a:t>internet.</a:t>
            </a:r>
            <a:endParaRPr sz="1500">
              <a:latin typeface="Century Gothic"/>
              <a:cs typeface="Century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2752" y="4046220"/>
            <a:ext cx="973835" cy="35067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68950">
              <a:lnSpc>
                <a:spcPct val="100000"/>
              </a:lnSpc>
              <a:spcBef>
                <a:spcPts val="100"/>
              </a:spcBef>
            </a:pPr>
            <a:r>
              <a:rPr sz="2950" dirty="0"/>
              <a:t>Network</a:t>
            </a:r>
            <a:r>
              <a:rPr sz="2950" spc="-35" dirty="0"/>
              <a:t> </a:t>
            </a:r>
            <a:r>
              <a:rPr sz="2950" dirty="0"/>
              <a:t>Segmentation</a:t>
            </a:r>
            <a:r>
              <a:rPr sz="2950" spc="-25" dirty="0"/>
              <a:t> </a:t>
            </a:r>
            <a:r>
              <a:rPr sz="2950" dirty="0"/>
              <a:t>with</a:t>
            </a:r>
            <a:r>
              <a:rPr sz="2950" spc="-20" dirty="0"/>
              <a:t> </a:t>
            </a:r>
            <a:r>
              <a:rPr sz="2950" spc="-10" dirty="0"/>
              <a:t>VLANs</a:t>
            </a:r>
            <a:endParaRPr sz="2950"/>
          </a:p>
        </p:txBody>
      </p:sp>
      <p:grpSp>
        <p:nvGrpSpPr>
          <p:cNvPr id="4" name="object 4"/>
          <p:cNvGrpSpPr/>
          <p:nvPr/>
        </p:nvGrpSpPr>
        <p:grpSpPr>
          <a:xfrm>
            <a:off x="5935979" y="1143000"/>
            <a:ext cx="8220709" cy="1140460"/>
            <a:chOff x="5935979" y="1143000"/>
            <a:chExt cx="8220709" cy="1140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5979" y="1143000"/>
              <a:ext cx="8220455" cy="11399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86271" y="1193295"/>
              <a:ext cx="8144509" cy="1064260"/>
            </a:xfrm>
            <a:custGeom>
              <a:avLst/>
              <a:gdLst/>
              <a:ahLst/>
              <a:cxnLst/>
              <a:rect l="l" t="t" r="r" b="b"/>
              <a:pathLst>
                <a:path w="8144509" h="1064260">
                  <a:moveTo>
                    <a:pt x="8015655" y="0"/>
                  </a:moveTo>
                  <a:lnTo>
                    <a:pt x="128600" y="0"/>
                  </a:lnTo>
                  <a:lnTo>
                    <a:pt x="78545" y="10105"/>
                  </a:lnTo>
                  <a:lnTo>
                    <a:pt x="37668" y="37663"/>
                  </a:lnTo>
                  <a:lnTo>
                    <a:pt x="10106" y="78540"/>
                  </a:lnTo>
                  <a:lnTo>
                    <a:pt x="0" y="128600"/>
                  </a:lnTo>
                  <a:lnTo>
                    <a:pt x="0" y="935139"/>
                  </a:lnTo>
                  <a:lnTo>
                    <a:pt x="10106" y="985201"/>
                  </a:lnTo>
                  <a:lnTo>
                    <a:pt x="37668" y="1026082"/>
                  </a:lnTo>
                  <a:lnTo>
                    <a:pt x="78545" y="1053644"/>
                  </a:lnTo>
                  <a:lnTo>
                    <a:pt x="128600" y="1063751"/>
                  </a:lnTo>
                  <a:lnTo>
                    <a:pt x="8015655" y="1063751"/>
                  </a:lnTo>
                  <a:lnTo>
                    <a:pt x="8065710" y="1053644"/>
                  </a:lnTo>
                  <a:lnTo>
                    <a:pt x="8106587" y="1026082"/>
                  </a:lnTo>
                  <a:lnTo>
                    <a:pt x="8134149" y="985201"/>
                  </a:lnTo>
                  <a:lnTo>
                    <a:pt x="8144256" y="935139"/>
                  </a:lnTo>
                  <a:lnTo>
                    <a:pt x="8144256" y="128600"/>
                  </a:lnTo>
                  <a:lnTo>
                    <a:pt x="8134149" y="78540"/>
                  </a:lnTo>
                  <a:lnTo>
                    <a:pt x="8106587" y="37663"/>
                  </a:lnTo>
                  <a:lnTo>
                    <a:pt x="8065710" y="10105"/>
                  </a:lnTo>
                  <a:lnTo>
                    <a:pt x="8015655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16756" y="1319774"/>
            <a:ext cx="732409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EDEEF5"/>
                </a:solidFill>
                <a:latin typeface="Arial"/>
                <a:cs typeface="Arial"/>
              </a:rPr>
              <a:t>Purpose</a:t>
            </a:r>
            <a:r>
              <a:rPr sz="1450" spc="-5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EDEEF5"/>
                </a:solidFill>
                <a:latin typeface="Arial"/>
                <a:cs typeface="Arial"/>
              </a:rPr>
              <a:t>of</a:t>
            </a:r>
            <a:r>
              <a:rPr sz="1450" spc="-5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EDEEF5"/>
                </a:solidFill>
                <a:latin typeface="Arial"/>
                <a:cs typeface="Arial"/>
              </a:rPr>
              <a:t>VLANs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36300"/>
              </a:lnSpc>
              <a:spcBef>
                <a:spcPts val="585"/>
              </a:spcBef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Improve</a:t>
            </a:r>
            <a:r>
              <a:rPr sz="11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performance</a:t>
            </a:r>
            <a:r>
              <a:rPr sz="11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by</a:t>
            </a:r>
            <a:r>
              <a:rPr sz="11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reducing</a:t>
            </a:r>
            <a:r>
              <a:rPr sz="11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broadcast</a:t>
            </a:r>
            <a:r>
              <a:rPr sz="11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domains,</a:t>
            </a:r>
            <a:r>
              <a:rPr sz="11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enhance</a:t>
            </a:r>
            <a:r>
              <a:rPr sz="11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security</a:t>
            </a:r>
            <a:r>
              <a:rPr sz="11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by</a:t>
            </a:r>
            <a:r>
              <a:rPr sz="11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isolating</a:t>
            </a:r>
            <a:r>
              <a:rPr sz="11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traffic,</a:t>
            </a:r>
            <a:r>
              <a:rPr sz="11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1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45" dirty="0">
                <a:solidFill>
                  <a:srgbClr val="EDEEF5"/>
                </a:solidFill>
                <a:latin typeface="Century Gothic"/>
                <a:cs typeface="Century Gothic"/>
              </a:rPr>
              <a:t>simplify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management.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35980" y="2350007"/>
            <a:ext cx="8220709" cy="2583180"/>
            <a:chOff x="5935980" y="2350007"/>
            <a:chExt cx="8220709" cy="25831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35980" y="2350007"/>
              <a:ext cx="8220455" cy="258317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986271" y="2400299"/>
              <a:ext cx="8144509" cy="2506980"/>
            </a:xfrm>
            <a:custGeom>
              <a:avLst/>
              <a:gdLst/>
              <a:ahLst/>
              <a:cxnLst/>
              <a:rect l="l" t="t" r="r" b="b"/>
              <a:pathLst>
                <a:path w="8144509" h="2506979">
                  <a:moveTo>
                    <a:pt x="8015643" y="0"/>
                  </a:moveTo>
                  <a:lnTo>
                    <a:pt x="128612" y="0"/>
                  </a:lnTo>
                  <a:lnTo>
                    <a:pt x="78550" y="10107"/>
                  </a:lnTo>
                  <a:lnTo>
                    <a:pt x="37669" y="37669"/>
                  </a:lnTo>
                  <a:lnTo>
                    <a:pt x="10107" y="78550"/>
                  </a:lnTo>
                  <a:lnTo>
                    <a:pt x="0" y="128612"/>
                  </a:lnTo>
                  <a:lnTo>
                    <a:pt x="0" y="2378367"/>
                  </a:lnTo>
                  <a:lnTo>
                    <a:pt x="10107" y="2428429"/>
                  </a:lnTo>
                  <a:lnTo>
                    <a:pt x="37669" y="2469310"/>
                  </a:lnTo>
                  <a:lnTo>
                    <a:pt x="78550" y="2496872"/>
                  </a:lnTo>
                  <a:lnTo>
                    <a:pt x="128612" y="2506980"/>
                  </a:lnTo>
                  <a:lnTo>
                    <a:pt x="8015643" y="2506980"/>
                  </a:lnTo>
                  <a:lnTo>
                    <a:pt x="8065705" y="2496872"/>
                  </a:lnTo>
                  <a:lnTo>
                    <a:pt x="8106586" y="2469310"/>
                  </a:lnTo>
                  <a:lnTo>
                    <a:pt x="8134148" y="2428429"/>
                  </a:lnTo>
                  <a:lnTo>
                    <a:pt x="8144256" y="2378367"/>
                  </a:lnTo>
                  <a:lnTo>
                    <a:pt x="8144256" y="128612"/>
                  </a:lnTo>
                  <a:lnTo>
                    <a:pt x="8134148" y="78550"/>
                  </a:lnTo>
                  <a:lnTo>
                    <a:pt x="8106586" y="37669"/>
                  </a:lnTo>
                  <a:lnTo>
                    <a:pt x="8065705" y="10107"/>
                  </a:lnTo>
                  <a:lnTo>
                    <a:pt x="8015643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116756" y="2526713"/>
            <a:ext cx="3108960" cy="222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EDEEF5"/>
                </a:solidFill>
                <a:latin typeface="Arial"/>
                <a:cs typeface="Arial"/>
              </a:rPr>
              <a:t>Key </a:t>
            </a:r>
            <a:r>
              <a:rPr sz="1450" spc="-10" dirty="0">
                <a:solidFill>
                  <a:srgbClr val="EDEEF5"/>
                </a:solidFill>
                <a:latin typeface="Arial"/>
                <a:cs typeface="Arial"/>
              </a:rPr>
              <a:t>VLANs</a:t>
            </a:r>
            <a:endParaRPr sz="14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6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5:</a:t>
            </a:r>
            <a:r>
              <a:rPr sz="11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60" dirty="0">
                <a:solidFill>
                  <a:srgbClr val="EDEEF5"/>
                </a:solidFill>
                <a:latin typeface="Century Gothic"/>
                <a:cs typeface="Century Gothic"/>
              </a:rPr>
              <a:t>Printer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spc="55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r>
              <a:rPr sz="1100" spc="-55" dirty="0">
                <a:solidFill>
                  <a:srgbClr val="EDEEF5"/>
                </a:solidFill>
                <a:latin typeface="Century Gothic"/>
                <a:cs typeface="Century Gothic"/>
              </a:rPr>
              <a:t> 10,</a:t>
            </a:r>
            <a:r>
              <a:rPr sz="11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0" dirty="0">
                <a:solidFill>
                  <a:srgbClr val="EDEEF5"/>
                </a:solidFill>
                <a:latin typeface="Century Gothic"/>
                <a:cs typeface="Century Gothic"/>
              </a:rPr>
              <a:t>15,</a:t>
            </a:r>
            <a:r>
              <a:rPr sz="11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25,</a:t>
            </a:r>
            <a:r>
              <a:rPr sz="11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35,</a:t>
            </a:r>
            <a:r>
              <a:rPr sz="11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50,</a:t>
            </a:r>
            <a:r>
              <a:rPr sz="110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55:</a:t>
            </a:r>
            <a:r>
              <a:rPr sz="11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General</a:t>
            </a:r>
            <a:r>
              <a:rPr sz="1100" spc="-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20" dirty="0">
                <a:solidFill>
                  <a:srgbClr val="EDEEF5"/>
                </a:solidFill>
                <a:latin typeface="Century Gothic"/>
                <a:cs typeface="Century Gothic"/>
              </a:rPr>
              <a:t>Data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20:</a:t>
            </a:r>
            <a:r>
              <a:rPr sz="11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Group</a:t>
            </a:r>
            <a:r>
              <a:rPr sz="11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5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30,</a:t>
            </a:r>
            <a:r>
              <a:rPr sz="11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50" dirty="0">
                <a:solidFill>
                  <a:srgbClr val="EDEEF5"/>
                </a:solidFill>
                <a:latin typeface="Century Gothic"/>
                <a:cs typeface="Century Gothic"/>
              </a:rPr>
              <a:t>40:</a:t>
            </a:r>
            <a:r>
              <a:rPr sz="11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Group</a:t>
            </a:r>
            <a:r>
              <a:rPr sz="11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140" dirty="0">
                <a:solidFill>
                  <a:srgbClr val="EDEEF5"/>
                </a:solidFill>
                <a:latin typeface="Century Gothic"/>
                <a:cs typeface="Century Gothic"/>
              </a:rPr>
              <a:t>B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70:</a:t>
            </a:r>
            <a:r>
              <a:rPr sz="11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20" dirty="0">
                <a:solidFill>
                  <a:srgbClr val="EDEEF5"/>
                </a:solidFill>
                <a:latin typeface="Century Gothic"/>
                <a:cs typeface="Century Gothic"/>
              </a:rPr>
              <a:t>Voice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1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80:</a:t>
            </a:r>
            <a:r>
              <a:rPr sz="110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Server</a:t>
            </a:r>
            <a:endParaRPr sz="110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100:</a:t>
            </a:r>
            <a:r>
              <a:rPr sz="11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General</a:t>
            </a:r>
            <a:r>
              <a:rPr sz="11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35" dirty="0">
                <a:solidFill>
                  <a:srgbClr val="EDEEF5"/>
                </a:solidFill>
                <a:latin typeface="Century Gothic"/>
                <a:cs typeface="Century Gothic"/>
              </a:rPr>
              <a:t>Purpose</a:t>
            </a:r>
            <a:endParaRPr sz="1100">
              <a:latin typeface="Century Gothic"/>
              <a:cs typeface="Century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35980" y="5000244"/>
            <a:ext cx="8220709" cy="1541145"/>
            <a:chOff x="5935980" y="5000244"/>
            <a:chExt cx="8220709" cy="154114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35980" y="5000244"/>
              <a:ext cx="8220455" cy="15407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86271" y="5050534"/>
              <a:ext cx="8144509" cy="1464945"/>
            </a:xfrm>
            <a:custGeom>
              <a:avLst/>
              <a:gdLst/>
              <a:ahLst/>
              <a:cxnLst/>
              <a:rect l="l" t="t" r="r" b="b"/>
              <a:pathLst>
                <a:path w="8144509" h="1464945">
                  <a:moveTo>
                    <a:pt x="8015579" y="0"/>
                  </a:moveTo>
                  <a:lnTo>
                    <a:pt x="128676" y="0"/>
                  </a:lnTo>
                  <a:lnTo>
                    <a:pt x="78588" y="10111"/>
                  </a:lnTo>
                  <a:lnTo>
                    <a:pt x="37687" y="37687"/>
                  </a:lnTo>
                  <a:lnTo>
                    <a:pt x="10111" y="78588"/>
                  </a:lnTo>
                  <a:lnTo>
                    <a:pt x="0" y="128676"/>
                  </a:lnTo>
                  <a:lnTo>
                    <a:pt x="0" y="1335887"/>
                  </a:lnTo>
                  <a:lnTo>
                    <a:pt x="10111" y="1385975"/>
                  </a:lnTo>
                  <a:lnTo>
                    <a:pt x="37687" y="1426876"/>
                  </a:lnTo>
                  <a:lnTo>
                    <a:pt x="78588" y="1454452"/>
                  </a:lnTo>
                  <a:lnTo>
                    <a:pt x="128676" y="1464564"/>
                  </a:lnTo>
                  <a:lnTo>
                    <a:pt x="8015579" y="1464564"/>
                  </a:lnTo>
                  <a:lnTo>
                    <a:pt x="8065667" y="1454452"/>
                  </a:lnTo>
                  <a:lnTo>
                    <a:pt x="8106568" y="1426876"/>
                  </a:lnTo>
                  <a:lnTo>
                    <a:pt x="8134144" y="1385975"/>
                  </a:lnTo>
                  <a:lnTo>
                    <a:pt x="8144256" y="1335887"/>
                  </a:lnTo>
                  <a:lnTo>
                    <a:pt x="8144256" y="128676"/>
                  </a:lnTo>
                  <a:lnTo>
                    <a:pt x="8134144" y="78588"/>
                  </a:lnTo>
                  <a:lnTo>
                    <a:pt x="8106568" y="37687"/>
                  </a:lnTo>
                  <a:lnTo>
                    <a:pt x="8065667" y="10111"/>
                  </a:lnTo>
                  <a:lnTo>
                    <a:pt x="8015579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16756" y="5331291"/>
            <a:ext cx="2804795" cy="117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dirty="0">
                <a:solidFill>
                  <a:srgbClr val="EDEEF5"/>
                </a:solidFill>
                <a:latin typeface="Arial"/>
                <a:cs typeface="Arial"/>
              </a:rPr>
              <a:t>VLAN</a:t>
            </a:r>
            <a:r>
              <a:rPr sz="1450" spc="-1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EDEEF5"/>
                </a:solidFill>
                <a:latin typeface="Arial"/>
                <a:cs typeface="Arial"/>
              </a:rPr>
              <a:t>Configuration</a:t>
            </a:r>
            <a:endParaRPr sz="1450">
              <a:latin typeface="Arial"/>
              <a:cs typeface="Arial"/>
            </a:endParaRPr>
          </a:p>
          <a:p>
            <a:pPr marL="12700" marR="242570">
              <a:lnSpc>
                <a:spcPts val="2480"/>
              </a:lnSpc>
              <a:spcBef>
                <a:spcPts val="180"/>
              </a:spcBef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Defined</a:t>
            </a:r>
            <a:r>
              <a:rPr sz="11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55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r>
              <a:rPr sz="11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isolate</a:t>
            </a:r>
            <a:r>
              <a:rPr sz="11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departments. </a:t>
            </a:r>
            <a:r>
              <a:rPr sz="110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1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5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name</a:t>
            </a:r>
            <a:r>
              <a:rPr sz="11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135" dirty="0">
                <a:solidFill>
                  <a:srgbClr val="EDEEF5"/>
                </a:solidFill>
                <a:latin typeface="Century Gothic"/>
                <a:cs typeface="Century Gothic"/>
              </a:rPr>
              <a:t>HR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60" dirty="0">
                <a:solidFill>
                  <a:srgbClr val="EDEEF5"/>
                </a:solidFill>
                <a:latin typeface="Century Gothic"/>
                <a:cs typeface="Century Gothic"/>
              </a:rPr>
              <a:t>30</a:t>
            </a:r>
            <a:r>
              <a:rPr sz="1100" dirty="0">
                <a:solidFill>
                  <a:srgbClr val="EDEEF5"/>
                </a:solidFill>
                <a:latin typeface="Century Gothic"/>
                <a:cs typeface="Century Gothic"/>
              </a:rPr>
              <a:t> name</a:t>
            </a:r>
            <a:r>
              <a:rPr sz="11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00" spc="-10" dirty="0">
                <a:solidFill>
                  <a:srgbClr val="EDEEF5"/>
                </a:solidFill>
                <a:latin typeface="Century Gothic"/>
                <a:cs typeface="Century Gothic"/>
              </a:rPr>
              <a:t>Finance</a:t>
            </a:r>
            <a:endParaRPr sz="1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6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/>
              <a:t>Switching</a:t>
            </a:r>
            <a:r>
              <a:rPr sz="2500" spc="-45" dirty="0"/>
              <a:t> </a:t>
            </a:r>
            <a:r>
              <a:rPr sz="2500" spc="-10" dirty="0"/>
              <a:t>Infrastructure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6822947" y="1339596"/>
            <a:ext cx="984885" cy="6158865"/>
            <a:chOff x="6822947" y="1339596"/>
            <a:chExt cx="984885" cy="6158865"/>
          </a:xfrm>
        </p:grpSpPr>
        <p:sp>
          <p:nvSpPr>
            <p:cNvPr id="4" name="object 4"/>
            <p:cNvSpPr/>
            <p:nvPr/>
          </p:nvSpPr>
          <p:spPr>
            <a:xfrm>
              <a:off x="6822948" y="1382267"/>
              <a:ext cx="500380" cy="6116320"/>
            </a:xfrm>
            <a:custGeom>
              <a:avLst/>
              <a:gdLst/>
              <a:ahLst/>
              <a:cxnLst/>
              <a:rect l="l" t="t" r="r" b="b"/>
              <a:pathLst>
                <a:path w="500379" h="6116320">
                  <a:moveTo>
                    <a:pt x="368808" y="134480"/>
                  </a:moveTo>
                  <a:lnTo>
                    <a:pt x="365391" y="131064"/>
                  </a:lnTo>
                  <a:lnTo>
                    <a:pt x="3416" y="131064"/>
                  </a:lnTo>
                  <a:lnTo>
                    <a:pt x="0" y="134480"/>
                  </a:lnTo>
                  <a:lnTo>
                    <a:pt x="0" y="138684"/>
                  </a:lnTo>
                  <a:lnTo>
                    <a:pt x="0" y="142887"/>
                  </a:lnTo>
                  <a:lnTo>
                    <a:pt x="3416" y="146304"/>
                  </a:lnTo>
                  <a:lnTo>
                    <a:pt x="365391" y="146304"/>
                  </a:lnTo>
                  <a:lnTo>
                    <a:pt x="368808" y="142887"/>
                  </a:lnTo>
                  <a:lnTo>
                    <a:pt x="368808" y="134480"/>
                  </a:lnTo>
                  <a:close/>
                </a:path>
                <a:path w="500379" h="6116320">
                  <a:moveTo>
                    <a:pt x="499872" y="3416"/>
                  </a:moveTo>
                  <a:lnTo>
                    <a:pt x="496455" y="0"/>
                  </a:lnTo>
                  <a:lnTo>
                    <a:pt x="488048" y="0"/>
                  </a:lnTo>
                  <a:lnTo>
                    <a:pt x="484632" y="3416"/>
                  </a:lnTo>
                  <a:lnTo>
                    <a:pt x="484632" y="7620"/>
                  </a:lnTo>
                  <a:lnTo>
                    <a:pt x="484632" y="6112395"/>
                  </a:lnTo>
                  <a:lnTo>
                    <a:pt x="488048" y="6115812"/>
                  </a:lnTo>
                  <a:lnTo>
                    <a:pt x="496455" y="6115812"/>
                  </a:lnTo>
                  <a:lnTo>
                    <a:pt x="499872" y="6112395"/>
                  </a:lnTo>
                  <a:lnTo>
                    <a:pt x="499872" y="3416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843" y="1339596"/>
              <a:ext cx="341374" cy="339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6515" y="1382270"/>
              <a:ext cx="277368" cy="27584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438643" y="2249424"/>
              <a:ext cx="368935" cy="15240"/>
            </a:xfrm>
            <a:custGeom>
              <a:avLst/>
              <a:gdLst/>
              <a:ahLst/>
              <a:cxnLst/>
              <a:rect l="l" t="t" r="r" b="b"/>
              <a:pathLst>
                <a:path w="368934" h="15239">
                  <a:moveTo>
                    <a:pt x="365391" y="0"/>
                  </a:moveTo>
                  <a:lnTo>
                    <a:pt x="3416" y="0"/>
                  </a:lnTo>
                  <a:lnTo>
                    <a:pt x="0" y="3416"/>
                  </a:lnTo>
                  <a:lnTo>
                    <a:pt x="0" y="7620"/>
                  </a:lnTo>
                  <a:lnTo>
                    <a:pt x="0" y="11823"/>
                  </a:lnTo>
                  <a:lnTo>
                    <a:pt x="3416" y="15240"/>
                  </a:lnTo>
                  <a:lnTo>
                    <a:pt x="365391" y="15240"/>
                  </a:lnTo>
                  <a:lnTo>
                    <a:pt x="368808" y="11823"/>
                  </a:lnTo>
                  <a:lnTo>
                    <a:pt x="368808" y="3416"/>
                  </a:lnTo>
                  <a:lnTo>
                    <a:pt x="365391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843" y="2077212"/>
              <a:ext cx="341374" cy="33985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176515" y="2119886"/>
              <a:ext cx="277495" cy="276225"/>
            </a:xfrm>
            <a:custGeom>
              <a:avLst/>
              <a:gdLst/>
              <a:ahLst/>
              <a:cxnLst/>
              <a:rect l="l" t="t" r="r" b="b"/>
              <a:pathLst>
                <a:path w="277495" h="276225">
                  <a:moveTo>
                    <a:pt x="167030" y="0"/>
                  </a:moveTo>
                  <a:lnTo>
                    <a:pt x="110337" y="0"/>
                  </a:lnTo>
                  <a:lnTo>
                    <a:pt x="67390" y="8671"/>
                  </a:lnTo>
                  <a:lnTo>
                    <a:pt x="32318" y="32318"/>
                  </a:lnTo>
                  <a:lnTo>
                    <a:pt x="8671" y="67390"/>
                  </a:lnTo>
                  <a:lnTo>
                    <a:pt x="0" y="110337"/>
                  </a:lnTo>
                  <a:lnTo>
                    <a:pt x="0" y="165506"/>
                  </a:lnTo>
                  <a:lnTo>
                    <a:pt x="8671" y="208453"/>
                  </a:lnTo>
                  <a:lnTo>
                    <a:pt x="32318" y="243525"/>
                  </a:lnTo>
                  <a:lnTo>
                    <a:pt x="67390" y="267172"/>
                  </a:lnTo>
                  <a:lnTo>
                    <a:pt x="110337" y="275843"/>
                  </a:lnTo>
                  <a:lnTo>
                    <a:pt x="167030" y="275843"/>
                  </a:lnTo>
                  <a:lnTo>
                    <a:pt x="209977" y="267172"/>
                  </a:lnTo>
                  <a:lnTo>
                    <a:pt x="245049" y="243525"/>
                  </a:lnTo>
                  <a:lnTo>
                    <a:pt x="268696" y="208453"/>
                  </a:lnTo>
                  <a:lnTo>
                    <a:pt x="277368" y="165506"/>
                  </a:lnTo>
                  <a:lnTo>
                    <a:pt x="277368" y="110337"/>
                  </a:lnTo>
                  <a:lnTo>
                    <a:pt x="268696" y="67390"/>
                  </a:lnTo>
                  <a:lnTo>
                    <a:pt x="245049" y="32318"/>
                  </a:lnTo>
                  <a:lnTo>
                    <a:pt x="209977" y="8671"/>
                  </a:lnTo>
                  <a:lnTo>
                    <a:pt x="167030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74317" y="1405548"/>
            <a:ext cx="565848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EDEEF5"/>
                </a:solidFill>
                <a:latin typeface="Arial"/>
                <a:cs typeface="Arial"/>
              </a:rPr>
              <a:t>Access</a:t>
            </a:r>
            <a:r>
              <a:rPr sz="1250" spc="-4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r>
              <a:rPr sz="1250" spc="-4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250" spc="-20" dirty="0">
                <a:solidFill>
                  <a:srgbClr val="EDEEF5"/>
                </a:solidFill>
                <a:latin typeface="Arial"/>
                <a:cs typeface="Arial"/>
              </a:rPr>
              <a:t>Role</a:t>
            </a:r>
            <a:endParaRPr sz="1250">
              <a:latin typeface="Arial"/>
              <a:cs typeface="Arial"/>
            </a:endParaRPr>
          </a:p>
          <a:p>
            <a:pPr marR="24765" algn="r">
              <a:lnSpc>
                <a:spcPct val="100000"/>
              </a:lnSpc>
              <a:spcBef>
                <a:spcPts val="90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Provides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end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devices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with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ports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assigned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trunk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ports</a:t>
            </a:r>
            <a:endParaRPr sz="950">
              <a:latin typeface="Century Gothic"/>
              <a:cs typeface="Century Gothic"/>
            </a:endParaRPr>
          </a:p>
          <a:p>
            <a:pPr marR="25400" algn="r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connecting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distribution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 switches.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7659" y="2177147"/>
            <a:ext cx="120523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Key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Configurations: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436" y="2447436"/>
            <a:ext cx="6296025" cy="1380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ports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assigned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specific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</a:tabLst>
            </a:pP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PortFast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BPDUGuard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ports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fast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secure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connections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</a:tabLst>
            </a:pP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security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configurations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limit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MAC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addresses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(if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applied)</a:t>
            </a:r>
            <a:endParaRPr sz="95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950" spc="1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950">
              <a:latin typeface="Century Gothic"/>
              <a:cs typeface="Century Gothic"/>
            </a:endParaRPr>
          </a:p>
          <a:p>
            <a:pPr marL="899160" marR="5080" indent="-387350" algn="r">
              <a:lnSpc>
                <a:spcPct val="131600"/>
              </a:lnSpc>
              <a:spcBef>
                <a:spcPts val="625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50" dirty="0">
                <a:solidFill>
                  <a:srgbClr val="EDEEF5"/>
                </a:solidFill>
                <a:latin typeface="Century Gothic"/>
                <a:cs typeface="Century Gothic"/>
              </a:rPr>
              <a:t>f0/1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30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f0/2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9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Switch(config-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if-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range)#spanning-tree</a:t>
            </a:r>
            <a:r>
              <a:rPr sz="950" spc="25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portfast</a:t>
            </a:r>
            <a:r>
              <a:rPr sz="950" spc="2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Switch(config-if-range)#spanning-tree</a:t>
            </a:r>
            <a:r>
              <a:rPr sz="950" spc="3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bpduguard</a:t>
            </a:r>
            <a:r>
              <a:rPr sz="950" spc="2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enable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8306" y="2076573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EDEEF5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17101" y="2142902"/>
            <a:ext cx="624205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10" dirty="0">
                <a:solidFill>
                  <a:srgbClr val="EDEEF5"/>
                </a:solidFill>
                <a:latin typeface="Arial"/>
                <a:cs typeface="Arial"/>
              </a:rPr>
              <a:t>Distribution</a:t>
            </a:r>
            <a:r>
              <a:rPr sz="1250" spc="-2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r>
              <a:rPr sz="1250" spc="-20" dirty="0">
                <a:solidFill>
                  <a:srgbClr val="EDEEF5"/>
                </a:solidFill>
                <a:latin typeface="Arial"/>
                <a:cs typeface="Arial"/>
              </a:rPr>
              <a:t> Role</a:t>
            </a:r>
            <a:endParaRPr sz="1250">
              <a:latin typeface="Arial"/>
              <a:cs typeface="Arial"/>
            </a:endParaRPr>
          </a:p>
          <a:p>
            <a:pPr marL="12700" marR="5080">
              <a:lnSpc>
                <a:spcPct val="131600"/>
              </a:lnSpc>
              <a:spcBef>
                <a:spcPts val="54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Aggregates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traffic,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performs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inter-VLAN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routing,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connects</a:t>
            </a:r>
            <a:r>
              <a:rPr sz="95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core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using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multilayer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950" spc="-190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950" spc="-25" dirty="0">
                <a:solidFill>
                  <a:srgbClr val="EDEEF5"/>
                </a:solidFill>
                <a:latin typeface="Century Gothic"/>
                <a:cs typeface="Century Gothic"/>
              </a:rPr>
              <a:t>2.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17221" y="2914502"/>
            <a:ext cx="120523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Key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Configurations: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7101" y="3184791"/>
            <a:ext cx="3703954" cy="64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802.1Q</a:t>
            </a:r>
            <a:r>
              <a:rPr sz="95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trunking</a:t>
            </a:r>
            <a:r>
              <a:rPr sz="9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between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distribution</a:t>
            </a:r>
            <a:r>
              <a:rPr sz="950" spc="-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layers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50"/>
              </a:spcBef>
              <a:buChar char="•"/>
              <a:tabLst>
                <a:tab pos="354965" algn="l"/>
              </a:tabLst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3</a:t>
            </a:r>
            <a:r>
              <a:rPr sz="95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interfaces</a:t>
            </a:r>
            <a:r>
              <a:rPr sz="95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(SVI)</a:t>
            </a:r>
            <a:r>
              <a:rPr sz="95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inter-VLAN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</a:tabLst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Redundancy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protocols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like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HSRP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(discussed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later)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7113" y="3934273"/>
            <a:ext cx="520763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950" spc="1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9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Switch(config)#interface</a:t>
            </a:r>
            <a:r>
              <a:rPr sz="950" spc="2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range</a:t>
            </a:r>
            <a:r>
              <a:rPr sz="95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f0/4-7</a:t>
            </a:r>
            <a:r>
              <a:rPr sz="950" spc="1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Switch(config-if-range)#switchport</a:t>
            </a:r>
            <a:r>
              <a:rPr sz="950" spc="25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9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trunk</a:t>
            </a:r>
            <a:endParaRPr sz="950">
              <a:latin typeface="Century Gothic"/>
              <a:cs typeface="Century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822947" y="4053840"/>
            <a:ext cx="652780" cy="340360"/>
            <a:chOff x="6822947" y="4053840"/>
            <a:chExt cx="652780" cy="340360"/>
          </a:xfrm>
        </p:grpSpPr>
        <p:sp>
          <p:nvSpPr>
            <p:cNvPr id="19" name="object 19"/>
            <p:cNvSpPr/>
            <p:nvPr/>
          </p:nvSpPr>
          <p:spPr>
            <a:xfrm>
              <a:off x="6822947" y="4226052"/>
              <a:ext cx="368935" cy="15240"/>
            </a:xfrm>
            <a:custGeom>
              <a:avLst/>
              <a:gdLst/>
              <a:ahLst/>
              <a:cxnLst/>
              <a:rect l="l" t="t" r="r" b="b"/>
              <a:pathLst>
                <a:path w="368934" h="15239">
                  <a:moveTo>
                    <a:pt x="365391" y="0"/>
                  </a:moveTo>
                  <a:lnTo>
                    <a:pt x="3416" y="0"/>
                  </a:lnTo>
                  <a:lnTo>
                    <a:pt x="0" y="3416"/>
                  </a:lnTo>
                  <a:lnTo>
                    <a:pt x="0" y="7620"/>
                  </a:lnTo>
                  <a:lnTo>
                    <a:pt x="0" y="11823"/>
                  </a:lnTo>
                  <a:lnTo>
                    <a:pt x="3416" y="15240"/>
                  </a:lnTo>
                  <a:lnTo>
                    <a:pt x="365391" y="15240"/>
                  </a:lnTo>
                  <a:lnTo>
                    <a:pt x="368808" y="11823"/>
                  </a:lnTo>
                  <a:lnTo>
                    <a:pt x="368808" y="3416"/>
                  </a:lnTo>
                  <a:lnTo>
                    <a:pt x="365391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843" y="4053840"/>
              <a:ext cx="341374" cy="3398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76515" y="4096514"/>
              <a:ext cx="277368" cy="2758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19225" y="4119220"/>
            <a:ext cx="603694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250" dirty="0">
                <a:solidFill>
                  <a:srgbClr val="EDEEF5"/>
                </a:solidFill>
                <a:latin typeface="Arial"/>
                <a:cs typeface="Arial"/>
              </a:rPr>
              <a:t>Core</a:t>
            </a:r>
            <a:r>
              <a:rPr sz="1250" spc="-4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250" dirty="0">
                <a:solidFill>
                  <a:srgbClr val="EDEEF5"/>
                </a:solidFill>
                <a:latin typeface="Arial"/>
                <a:cs typeface="Arial"/>
              </a:rPr>
              <a:t>Layer</a:t>
            </a:r>
            <a:r>
              <a:rPr sz="1250" spc="-4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250" spc="-20" dirty="0">
                <a:solidFill>
                  <a:srgbClr val="EDEEF5"/>
                </a:solidFill>
                <a:latin typeface="Arial"/>
                <a:cs typeface="Arial"/>
              </a:rPr>
              <a:t>Role</a:t>
            </a:r>
            <a:endParaRPr sz="1250">
              <a:latin typeface="Arial"/>
              <a:cs typeface="Arial"/>
            </a:endParaRPr>
          </a:p>
          <a:p>
            <a:pPr marR="46990" algn="r">
              <a:lnSpc>
                <a:spcPct val="100000"/>
              </a:lnSpc>
              <a:spcBef>
                <a:spcPts val="90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Provides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high-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speed,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low-latency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backbone</a:t>
            </a:r>
            <a:r>
              <a:rPr sz="95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interconnecting</a:t>
            </a:r>
            <a:r>
              <a:rPr sz="95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distribution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layers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9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efficient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endParaRPr sz="950">
              <a:latin typeface="Century Gothic"/>
              <a:cs typeface="Century Gothic"/>
            </a:endParaRPr>
          </a:p>
          <a:p>
            <a:pPr marR="48260" algn="r">
              <a:lnSpc>
                <a:spcPct val="100000"/>
              </a:lnSpc>
              <a:spcBef>
                <a:spcPts val="360"/>
              </a:spcBef>
            </a:pP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flow.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Manages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inter-VLAN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traffic.</a:t>
            </a:r>
            <a:endParaRPr sz="950">
              <a:latin typeface="Century Gothic"/>
              <a:cs typeface="Century Gothic"/>
            </a:endParaRPr>
          </a:p>
          <a:p>
            <a:pPr marR="48260" algn="r">
              <a:lnSpc>
                <a:spcPct val="100000"/>
              </a:lnSpc>
              <a:spcBef>
                <a:spcPts val="1035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Devices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Used: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7485" y="5161109"/>
            <a:ext cx="6295390" cy="146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Core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CORE-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SW-</a:t>
            </a:r>
            <a:r>
              <a:rPr sz="950" spc="-190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9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CORE-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SW-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handle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backbone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connectivity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routing.</a:t>
            </a:r>
            <a:endParaRPr sz="95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Key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Configurations: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</a:tabLst>
            </a:pP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High-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bandwidth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links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such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as</a:t>
            </a:r>
            <a:r>
              <a:rPr sz="9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GigabitEthernet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or</a:t>
            </a:r>
            <a:r>
              <a:rPr sz="9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EtherChannel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</a:tabLst>
            </a:pPr>
            <a:r>
              <a:rPr sz="950" spc="120" dirty="0">
                <a:solidFill>
                  <a:srgbClr val="EDEEF5"/>
                </a:solidFill>
                <a:latin typeface="Century Gothic"/>
                <a:cs typeface="Century Gothic"/>
              </a:rPr>
              <a:t>STP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Root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Bridge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placement</a:t>
            </a:r>
            <a:r>
              <a:rPr sz="95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core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95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critical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r>
              <a:rPr sz="9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95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optimize</a:t>
            </a:r>
            <a:r>
              <a:rPr sz="9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paths</a:t>
            </a:r>
            <a:endParaRPr sz="950">
              <a:latin typeface="Century Gothic"/>
              <a:cs typeface="Century Gothic"/>
            </a:endParaRPr>
          </a:p>
          <a:p>
            <a:pPr marL="354965" indent="-342265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</a:tabLst>
            </a:pP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Services</a:t>
            </a:r>
            <a:r>
              <a:rPr sz="9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Management:</a:t>
            </a:r>
            <a:r>
              <a:rPr sz="9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Uses</a:t>
            </a:r>
            <a:r>
              <a:rPr sz="95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interfaces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9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r>
              <a:rPr sz="95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management.</a:t>
            </a:r>
            <a:endParaRPr sz="950">
              <a:latin typeface="Century Gothic"/>
              <a:cs typeface="Century Gothic"/>
            </a:endParaRPr>
          </a:p>
          <a:p>
            <a:pPr marR="5080" algn="r">
              <a:lnSpc>
                <a:spcPct val="100000"/>
              </a:lnSpc>
              <a:spcBef>
                <a:spcPts val="99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950" spc="1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950">
              <a:latin typeface="Century Gothic"/>
              <a:cs typeface="Century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4487" y="6675398"/>
            <a:ext cx="59785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3230" algn="r">
              <a:lnSpc>
                <a:spcPct val="131600"/>
              </a:lnSpc>
              <a:spcBef>
                <a:spcPts val="100"/>
              </a:spcBef>
            </a:pP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30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95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30" dirty="0">
                <a:solidFill>
                  <a:srgbClr val="EDEEF5"/>
                </a:solidFill>
                <a:latin typeface="Century Gothic"/>
                <a:cs typeface="Century Gothic"/>
              </a:rPr>
              <a:t>192.168.30.2</a:t>
            </a:r>
            <a:r>
              <a:rPr sz="9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255.255.255.0 interface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range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35" dirty="0">
                <a:solidFill>
                  <a:srgbClr val="EDEEF5"/>
                </a:solidFill>
                <a:latin typeface="Century Gothic"/>
                <a:cs typeface="Century Gothic"/>
              </a:rPr>
              <a:t>f0/1-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8</a:t>
            </a:r>
            <a:r>
              <a:rPr sz="9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trunk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encapsulation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30" dirty="0">
                <a:solidFill>
                  <a:srgbClr val="EDEEF5"/>
                </a:solidFill>
                <a:latin typeface="Century Gothic"/>
                <a:cs typeface="Century Gothic"/>
              </a:rPr>
              <a:t>dot1q</a:t>
            </a:r>
            <a:r>
              <a:rPr sz="9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9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trunk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range</a:t>
            </a:r>
            <a:r>
              <a:rPr sz="9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35" dirty="0">
                <a:solidFill>
                  <a:srgbClr val="EDEEF5"/>
                </a:solidFill>
                <a:latin typeface="Century Gothic"/>
                <a:cs typeface="Century Gothic"/>
              </a:rPr>
              <a:t>f0/1-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9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channel-protocol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pagp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channel-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group</a:t>
            </a:r>
            <a:r>
              <a:rPr sz="9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90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95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desirable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spanning-tree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20,30,40,50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root</a:t>
            </a:r>
            <a:r>
              <a:rPr sz="9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primary</a:t>
            </a:r>
            <a:r>
              <a:rPr sz="9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9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9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95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endParaRPr sz="950">
              <a:latin typeface="Century Gothic"/>
              <a:cs typeface="Century Gothic"/>
            </a:endParaRPr>
          </a:p>
          <a:p>
            <a:pPr marR="5715" algn="r">
              <a:lnSpc>
                <a:spcPct val="100000"/>
              </a:lnSpc>
              <a:spcBef>
                <a:spcPts val="359"/>
              </a:spcBef>
            </a:pPr>
            <a:r>
              <a:rPr sz="950" spc="-30" dirty="0">
                <a:solidFill>
                  <a:srgbClr val="EDEEF5"/>
                </a:solidFill>
                <a:latin typeface="Century Gothic"/>
                <a:cs typeface="Century Gothic"/>
              </a:rPr>
              <a:t>192.168.20.2</a:t>
            </a:r>
            <a:r>
              <a:rPr sz="95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255.255.255.0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standby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5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9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9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950" spc="-10" dirty="0">
                <a:solidFill>
                  <a:srgbClr val="EDEEF5"/>
                </a:solidFill>
                <a:latin typeface="Century Gothic"/>
                <a:cs typeface="Century Gothic"/>
              </a:rPr>
              <a:t>192.168.20.1</a:t>
            </a:r>
            <a:endParaRPr sz="9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Redundancy</a:t>
            </a:r>
            <a:r>
              <a:rPr sz="3500" spc="-30" dirty="0"/>
              <a:t> </a:t>
            </a:r>
            <a:r>
              <a:rPr sz="3500" dirty="0"/>
              <a:t>and</a:t>
            </a:r>
            <a:r>
              <a:rPr sz="3500" spc="-30" dirty="0"/>
              <a:t> </a:t>
            </a:r>
            <a:r>
              <a:rPr sz="3500" dirty="0"/>
              <a:t>High</a:t>
            </a:r>
            <a:r>
              <a:rPr sz="3500" spc="-25" dirty="0"/>
              <a:t> </a:t>
            </a:r>
            <a:r>
              <a:rPr sz="3500" spc="-10" dirty="0"/>
              <a:t>Availability</a:t>
            </a:r>
            <a:endParaRPr sz="3500"/>
          </a:p>
        </p:txBody>
      </p:sp>
      <p:grpSp>
        <p:nvGrpSpPr>
          <p:cNvPr id="3" name="object 3"/>
          <p:cNvGrpSpPr/>
          <p:nvPr/>
        </p:nvGrpSpPr>
        <p:grpSpPr>
          <a:xfrm>
            <a:off x="539495" y="1356360"/>
            <a:ext cx="13408660" cy="4067810"/>
            <a:chOff x="539495" y="1356360"/>
            <a:chExt cx="13408660" cy="40678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1356360"/>
              <a:ext cx="2327147" cy="13578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7407" y="1414274"/>
              <a:ext cx="2239010" cy="1270000"/>
            </a:xfrm>
            <a:custGeom>
              <a:avLst/>
              <a:gdLst/>
              <a:ahLst/>
              <a:cxnLst/>
              <a:rect l="l" t="t" r="r" b="b"/>
              <a:pathLst>
                <a:path w="2239010" h="1270000">
                  <a:moveTo>
                    <a:pt x="2085238" y="0"/>
                  </a:moveTo>
                  <a:lnTo>
                    <a:pt x="153517" y="0"/>
                  </a:lnTo>
                  <a:lnTo>
                    <a:pt x="104994" y="7826"/>
                  </a:lnTo>
                  <a:lnTo>
                    <a:pt x="62852" y="29620"/>
                  </a:lnTo>
                  <a:lnTo>
                    <a:pt x="29620" y="62852"/>
                  </a:lnTo>
                  <a:lnTo>
                    <a:pt x="7826" y="104994"/>
                  </a:lnTo>
                  <a:lnTo>
                    <a:pt x="0" y="153517"/>
                  </a:lnTo>
                  <a:lnTo>
                    <a:pt x="0" y="1115974"/>
                  </a:lnTo>
                  <a:lnTo>
                    <a:pt x="7826" y="1164497"/>
                  </a:lnTo>
                  <a:lnTo>
                    <a:pt x="29620" y="1206639"/>
                  </a:lnTo>
                  <a:lnTo>
                    <a:pt x="62852" y="1239871"/>
                  </a:lnTo>
                  <a:lnTo>
                    <a:pt x="104994" y="1261665"/>
                  </a:lnTo>
                  <a:lnTo>
                    <a:pt x="153517" y="1269491"/>
                  </a:lnTo>
                  <a:lnTo>
                    <a:pt x="2085238" y="1269491"/>
                  </a:lnTo>
                  <a:lnTo>
                    <a:pt x="2133761" y="1261665"/>
                  </a:lnTo>
                  <a:lnTo>
                    <a:pt x="2175903" y="1239871"/>
                  </a:lnTo>
                  <a:lnTo>
                    <a:pt x="2209135" y="1206639"/>
                  </a:lnTo>
                  <a:lnTo>
                    <a:pt x="2230929" y="1164497"/>
                  </a:lnTo>
                  <a:lnTo>
                    <a:pt x="2238756" y="1115974"/>
                  </a:lnTo>
                  <a:lnTo>
                    <a:pt x="2238756" y="153517"/>
                  </a:lnTo>
                  <a:lnTo>
                    <a:pt x="2230929" y="104994"/>
                  </a:lnTo>
                  <a:lnTo>
                    <a:pt x="2209135" y="62852"/>
                  </a:lnTo>
                  <a:lnTo>
                    <a:pt x="2175903" y="29620"/>
                  </a:lnTo>
                  <a:lnTo>
                    <a:pt x="2133761" y="7826"/>
                  </a:lnTo>
                  <a:lnTo>
                    <a:pt x="2085238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151" y="1898904"/>
              <a:ext cx="239267" cy="3002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21507" y="2674620"/>
              <a:ext cx="11026140" cy="10795"/>
            </a:xfrm>
            <a:custGeom>
              <a:avLst/>
              <a:gdLst/>
              <a:ahLst/>
              <a:cxnLst/>
              <a:rect l="l" t="t" r="r" b="b"/>
              <a:pathLst>
                <a:path w="11026140" h="10794">
                  <a:moveTo>
                    <a:pt x="11023752" y="0"/>
                  </a:moveTo>
                  <a:lnTo>
                    <a:pt x="2387" y="0"/>
                  </a:lnTo>
                  <a:lnTo>
                    <a:pt x="0" y="2387"/>
                  </a:lnTo>
                  <a:lnTo>
                    <a:pt x="0" y="5334"/>
                  </a:lnTo>
                  <a:lnTo>
                    <a:pt x="0" y="8280"/>
                  </a:lnTo>
                  <a:lnTo>
                    <a:pt x="2387" y="10668"/>
                  </a:lnTo>
                  <a:lnTo>
                    <a:pt x="11023752" y="10668"/>
                  </a:lnTo>
                  <a:lnTo>
                    <a:pt x="11026140" y="8280"/>
                  </a:lnTo>
                  <a:lnTo>
                    <a:pt x="11026140" y="2387"/>
                  </a:lnTo>
                  <a:lnTo>
                    <a:pt x="11023752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5" y="2711196"/>
              <a:ext cx="4567427" cy="13578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7407" y="2769109"/>
              <a:ext cx="4479290" cy="1270000"/>
            </a:xfrm>
            <a:custGeom>
              <a:avLst/>
              <a:gdLst/>
              <a:ahLst/>
              <a:cxnLst/>
              <a:rect l="l" t="t" r="r" b="b"/>
              <a:pathLst>
                <a:path w="4479290" h="1270000">
                  <a:moveTo>
                    <a:pt x="4325518" y="0"/>
                  </a:moveTo>
                  <a:lnTo>
                    <a:pt x="153517" y="0"/>
                  </a:lnTo>
                  <a:lnTo>
                    <a:pt x="104994" y="7826"/>
                  </a:lnTo>
                  <a:lnTo>
                    <a:pt x="62852" y="29620"/>
                  </a:lnTo>
                  <a:lnTo>
                    <a:pt x="29620" y="62852"/>
                  </a:lnTo>
                  <a:lnTo>
                    <a:pt x="7826" y="104994"/>
                  </a:lnTo>
                  <a:lnTo>
                    <a:pt x="0" y="153517"/>
                  </a:lnTo>
                  <a:lnTo>
                    <a:pt x="0" y="1115974"/>
                  </a:lnTo>
                  <a:lnTo>
                    <a:pt x="7826" y="1164497"/>
                  </a:lnTo>
                  <a:lnTo>
                    <a:pt x="29620" y="1206639"/>
                  </a:lnTo>
                  <a:lnTo>
                    <a:pt x="62852" y="1239871"/>
                  </a:lnTo>
                  <a:lnTo>
                    <a:pt x="104994" y="1261665"/>
                  </a:lnTo>
                  <a:lnTo>
                    <a:pt x="153517" y="1269492"/>
                  </a:lnTo>
                  <a:lnTo>
                    <a:pt x="4325518" y="1269492"/>
                  </a:lnTo>
                  <a:lnTo>
                    <a:pt x="4374041" y="1261665"/>
                  </a:lnTo>
                  <a:lnTo>
                    <a:pt x="4416183" y="1239871"/>
                  </a:lnTo>
                  <a:lnTo>
                    <a:pt x="4449415" y="1206639"/>
                  </a:lnTo>
                  <a:lnTo>
                    <a:pt x="4471209" y="1164497"/>
                  </a:lnTo>
                  <a:lnTo>
                    <a:pt x="4479036" y="1115974"/>
                  </a:lnTo>
                  <a:lnTo>
                    <a:pt x="4479036" y="153517"/>
                  </a:lnTo>
                  <a:lnTo>
                    <a:pt x="4471209" y="104994"/>
                  </a:lnTo>
                  <a:lnTo>
                    <a:pt x="4449415" y="62852"/>
                  </a:lnTo>
                  <a:lnTo>
                    <a:pt x="4416183" y="29620"/>
                  </a:lnTo>
                  <a:lnTo>
                    <a:pt x="4374041" y="7826"/>
                  </a:lnTo>
                  <a:lnTo>
                    <a:pt x="4325518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7292" y="3253739"/>
              <a:ext cx="239267" cy="3002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60263" y="4029455"/>
              <a:ext cx="8787765" cy="10795"/>
            </a:xfrm>
            <a:custGeom>
              <a:avLst/>
              <a:gdLst/>
              <a:ahLst/>
              <a:cxnLst/>
              <a:rect l="l" t="t" r="r" b="b"/>
              <a:pathLst>
                <a:path w="8787765" h="10795">
                  <a:moveTo>
                    <a:pt x="8784996" y="0"/>
                  </a:moveTo>
                  <a:lnTo>
                    <a:pt x="2387" y="0"/>
                  </a:lnTo>
                  <a:lnTo>
                    <a:pt x="0" y="2387"/>
                  </a:lnTo>
                  <a:lnTo>
                    <a:pt x="0" y="5334"/>
                  </a:lnTo>
                  <a:lnTo>
                    <a:pt x="0" y="8280"/>
                  </a:lnTo>
                  <a:lnTo>
                    <a:pt x="2387" y="10668"/>
                  </a:lnTo>
                  <a:lnTo>
                    <a:pt x="8784996" y="10668"/>
                  </a:lnTo>
                  <a:lnTo>
                    <a:pt x="8787384" y="8280"/>
                  </a:lnTo>
                  <a:lnTo>
                    <a:pt x="8787384" y="2387"/>
                  </a:lnTo>
                  <a:lnTo>
                    <a:pt x="8784996" y="0"/>
                  </a:lnTo>
                  <a:close/>
                </a:path>
              </a:pathLst>
            </a:custGeom>
            <a:solidFill>
              <a:srgbClr val="5F6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9495" y="4066032"/>
              <a:ext cx="6806183" cy="13578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97407" y="4123942"/>
              <a:ext cx="6718300" cy="1270000"/>
            </a:xfrm>
            <a:custGeom>
              <a:avLst/>
              <a:gdLst/>
              <a:ahLst/>
              <a:cxnLst/>
              <a:rect l="l" t="t" r="r" b="b"/>
              <a:pathLst>
                <a:path w="6718300" h="1270000">
                  <a:moveTo>
                    <a:pt x="6564274" y="0"/>
                  </a:moveTo>
                  <a:lnTo>
                    <a:pt x="153517" y="0"/>
                  </a:lnTo>
                  <a:lnTo>
                    <a:pt x="104994" y="7826"/>
                  </a:lnTo>
                  <a:lnTo>
                    <a:pt x="62852" y="29620"/>
                  </a:lnTo>
                  <a:lnTo>
                    <a:pt x="29620" y="62852"/>
                  </a:lnTo>
                  <a:lnTo>
                    <a:pt x="7826" y="104994"/>
                  </a:lnTo>
                  <a:lnTo>
                    <a:pt x="0" y="153517"/>
                  </a:lnTo>
                  <a:lnTo>
                    <a:pt x="0" y="1115974"/>
                  </a:lnTo>
                  <a:lnTo>
                    <a:pt x="7826" y="1164497"/>
                  </a:lnTo>
                  <a:lnTo>
                    <a:pt x="29620" y="1206639"/>
                  </a:lnTo>
                  <a:lnTo>
                    <a:pt x="62852" y="1239871"/>
                  </a:lnTo>
                  <a:lnTo>
                    <a:pt x="104994" y="1261665"/>
                  </a:lnTo>
                  <a:lnTo>
                    <a:pt x="153517" y="1269492"/>
                  </a:lnTo>
                  <a:lnTo>
                    <a:pt x="6564274" y="1269492"/>
                  </a:lnTo>
                  <a:lnTo>
                    <a:pt x="6612797" y="1261665"/>
                  </a:lnTo>
                  <a:lnTo>
                    <a:pt x="6654939" y="1239871"/>
                  </a:lnTo>
                  <a:lnTo>
                    <a:pt x="6688171" y="1206639"/>
                  </a:lnTo>
                  <a:lnTo>
                    <a:pt x="6709965" y="1164497"/>
                  </a:lnTo>
                  <a:lnTo>
                    <a:pt x="6717792" y="1115974"/>
                  </a:lnTo>
                  <a:lnTo>
                    <a:pt x="6717792" y="153517"/>
                  </a:lnTo>
                  <a:lnTo>
                    <a:pt x="6709965" y="104994"/>
                  </a:lnTo>
                  <a:lnTo>
                    <a:pt x="6688171" y="62852"/>
                  </a:lnTo>
                  <a:lnTo>
                    <a:pt x="6654939" y="29620"/>
                  </a:lnTo>
                  <a:lnTo>
                    <a:pt x="6612797" y="7826"/>
                  </a:lnTo>
                  <a:lnTo>
                    <a:pt x="6564274" y="0"/>
                  </a:lnTo>
                  <a:close/>
                </a:path>
              </a:pathLst>
            </a:custGeom>
            <a:solidFill>
              <a:srgbClr val="282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5907" y="4608576"/>
              <a:ext cx="240791" cy="30022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84447" y="1559591"/>
            <a:ext cx="13254355" cy="613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2525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EDEEF5"/>
                </a:solidFill>
                <a:latin typeface="Arial"/>
                <a:cs typeface="Arial"/>
              </a:rPr>
              <a:t>Spanning</a:t>
            </a:r>
            <a:r>
              <a:rPr sz="1750" spc="-4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EDEEF5"/>
                </a:solidFill>
                <a:latin typeface="Arial"/>
                <a:cs typeface="Arial"/>
              </a:rPr>
              <a:t>Tree</a:t>
            </a:r>
            <a:r>
              <a:rPr sz="1750" spc="-4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EDEEF5"/>
                </a:solidFill>
                <a:latin typeface="Arial"/>
                <a:cs typeface="Arial"/>
              </a:rPr>
              <a:t>Protocol</a:t>
            </a:r>
            <a:r>
              <a:rPr sz="1750" spc="-4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EDEEF5"/>
                </a:solidFill>
                <a:latin typeface="Arial"/>
                <a:cs typeface="Arial"/>
              </a:rPr>
              <a:t>(STP)</a:t>
            </a:r>
            <a:endParaRPr sz="1750">
              <a:latin typeface="Arial"/>
              <a:cs typeface="Arial"/>
            </a:endParaRPr>
          </a:p>
          <a:p>
            <a:pPr marL="2422525" marR="78740">
              <a:lnSpc>
                <a:spcPct val="134600"/>
              </a:lnSpc>
              <a:spcBef>
                <a:spcPts val="740"/>
              </a:spcBef>
            </a:pP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Prevents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loops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by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allowing</a:t>
            </a:r>
            <a:r>
              <a:rPr sz="13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only</a:t>
            </a:r>
            <a:r>
              <a:rPr sz="13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one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active</a:t>
            </a:r>
            <a:r>
              <a:rPr sz="13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path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between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EDEEF5"/>
                </a:solidFill>
                <a:latin typeface="Century Gothic"/>
                <a:cs typeface="Century Gothic"/>
              </a:rPr>
              <a:t>devices,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blocking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redundant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links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EDEEF5"/>
                </a:solidFill>
                <a:latin typeface="Century Gothic"/>
                <a:cs typeface="Century Gothic"/>
              </a:rPr>
              <a:t>avoid</a:t>
            </a:r>
            <a:r>
              <a:rPr sz="13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broadcast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storms.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85" dirty="0">
                <a:solidFill>
                  <a:srgbClr val="EDEEF5"/>
                </a:solidFill>
                <a:latin typeface="Century Gothic"/>
                <a:cs typeface="Century Gothic"/>
              </a:rPr>
              <a:t>Uses</a:t>
            </a:r>
            <a:r>
              <a:rPr sz="13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PVST+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or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Rapid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80" dirty="0">
                <a:solidFill>
                  <a:srgbClr val="EDEEF5"/>
                </a:solidFill>
                <a:latin typeface="Century Gothic"/>
                <a:cs typeface="Century Gothic"/>
              </a:rPr>
              <a:t>PVST+</a:t>
            </a:r>
            <a:r>
              <a:rPr sz="13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75" dirty="0">
                <a:solidFill>
                  <a:srgbClr val="EDEEF5"/>
                </a:solidFill>
                <a:latin typeface="Century Gothic"/>
                <a:cs typeface="Century Gothic"/>
              </a:rPr>
              <a:t>with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root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bridges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strategically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35" dirty="0">
                <a:solidFill>
                  <a:srgbClr val="EDEEF5"/>
                </a:solidFill>
                <a:latin typeface="Century Gothic"/>
                <a:cs typeface="Century Gothic"/>
              </a:rPr>
              <a:t>placed</a:t>
            </a:r>
            <a:r>
              <a:rPr sz="13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core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traffic</a:t>
            </a:r>
            <a:r>
              <a:rPr sz="13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control.</a:t>
            </a: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300">
              <a:latin typeface="Century Gothic"/>
              <a:cs typeface="Century Gothic"/>
            </a:endParaRPr>
          </a:p>
          <a:p>
            <a:pPr marL="4661535">
              <a:lnSpc>
                <a:spcPct val="100000"/>
              </a:lnSpc>
            </a:pPr>
            <a:r>
              <a:rPr sz="1750" spc="-10" dirty="0">
                <a:solidFill>
                  <a:srgbClr val="EDEEF5"/>
                </a:solidFill>
                <a:latin typeface="Arial"/>
                <a:cs typeface="Arial"/>
              </a:rPr>
              <a:t>EtherChannel</a:t>
            </a:r>
            <a:endParaRPr sz="1750">
              <a:latin typeface="Arial"/>
              <a:cs typeface="Arial"/>
            </a:endParaRPr>
          </a:p>
          <a:p>
            <a:pPr marL="4661535" marR="927100">
              <a:lnSpc>
                <a:spcPct val="134600"/>
              </a:lnSpc>
              <a:spcBef>
                <a:spcPts val="740"/>
              </a:spcBef>
            </a:pP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Bundles</a:t>
            </a:r>
            <a:r>
              <a:rPr sz="13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multiple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physical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links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into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one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logical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link,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increasing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bandwidth</a:t>
            </a: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providing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link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redundancy.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Protocols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used:</a:t>
            </a:r>
            <a:r>
              <a:rPr sz="13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PAgP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0" dirty="0">
                <a:solidFill>
                  <a:srgbClr val="EDEEF5"/>
                </a:solidFill>
                <a:latin typeface="Century Gothic"/>
                <a:cs typeface="Century Gothic"/>
              </a:rPr>
              <a:t>(Cisco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proprietary)</a:t>
            </a: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LACP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100" dirty="0">
                <a:solidFill>
                  <a:srgbClr val="EDEEF5"/>
                </a:solidFill>
                <a:latin typeface="Century Gothic"/>
                <a:cs typeface="Century Gothic"/>
              </a:rPr>
              <a:t>(IEEE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standard).</a:t>
            </a: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300">
              <a:latin typeface="Century Gothic"/>
              <a:cs typeface="Century Gothic"/>
            </a:endParaRPr>
          </a:p>
          <a:p>
            <a:pPr marL="6901180">
              <a:lnSpc>
                <a:spcPct val="100000"/>
              </a:lnSpc>
              <a:spcBef>
                <a:spcPts val="5"/>
              </a:spcBef>
            </a:pPr>
            <a:r>
              <a:rPr sz="1750" dirty="0">
                <a:solidFill>
                  <a:srgbClr val="EDEEF5"/>
                </a:solidFill>
                <a:latin typeface="Arial"/>
                <a:cs typeface="Arial"/>
              </a:rPr>
              <a:t>HSRP</a:t>
            </a:r>
            <a:r>
              <a:rPr sz="1750" spc="-3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EDEEF5"/>
                </a:solidFill>
                <a:latin typeface="Arial"/>
                <a:cs typeface="Arial"/>
              </a:rPr>
              <a:t>(High</a:t>
            </a:r>
            <a:r>
              <a:rPr sz="1750" spc="-3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EDEEF5"/>
                </a:solidFill>
                <a:latin typeface="Arial"/>
                <a:cs typeface="Arial"/>
              </a:rPr>
              <a:t>Availability)</a:t>
            </a:r>
            <a:endParaRPr sz="1750">
              <a:latin typeface="Arial"/>
              <a:cs typeface="Arial"/>
            </a:endParaRPr>
          </a:p>
          <a:p>
            <a:pPr marL="6901180" marR="5080">
              <a:lnSpc>
                <a:spcPct val="134600"/>
              </a:lnSpc>
              <a:spcBef>
                <a:spcPts val="740"/>
              </a:spcBef>
            </a:pP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Ensures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3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3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virtual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gateway</a:t>
            </a:r>
            <a:r>
              <a:rPr sz="13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3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remains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up.</a:t>
            </a:r>
            <a:r>
              <a:rPr sz="13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One</a:t>
            </a:r>
            <a:r>
              <a:rPr sz="13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router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100" dirty="0">
                <a:solidFill>
                  <a:srgbClr val="EDEEF5"/>
                </a:solidFill>
                <a:latin typeface="Century Gothic"/>
                <a:cs typeface="Century Gothic"/>
              </a:rPr>
              <a:t>is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active</a:t>
            </a:r>
            <a:r>
              <a:rPr sz="13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handling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traffic;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others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 are</a:t>
            </a:r>
            <a:r>
              <a:rPr sz="13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standby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ready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 to</a:t>
            </a:r>
            <a:r>
              <a:rPr sz="13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take</a:t>
            </a:r>
            <a:r>
              <a:rPr sz="13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over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if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active</a:t>
            </a:r>
            <a:r>
              <a:rPr sz="13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fails.</a:t>
            </a: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300" spc="2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300">
              <a:latin typeface="Century Gothic"/>
              <a:cs typeface="Century Gothic"/>
            </a:endParaRPr>
          </a:p>
          <a:p>
            <a:pPr marL="12700" marR="886460" indent="-635">
              <a:lnSpc>
                <a:spcPct val="234600"/>
              </a:lnSpc>
            </a:pP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30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range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f0/4-5</a:t>
            </a:r>
            <a:r>
              <a:rPr sz="1300" spc="1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channel-group</a:t>
            </a:r>
            <a:r>
              <a:rPr sz="130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65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desirable</a:t>
            </a:r>
            <a:r>
              <a:rPr sz="1300" spc="1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f0/3</a:t>
            </a: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30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trunk</a:t>
            </a:r>
            <a:r>
              <a:rPr sz="13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spanning-tree</a:t>
            </a:r>
            <a:r>
              <a:rPr sz="130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portfast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spanning-tree</a:t>
            </a:r>
            <a:r>
              <a:rPr sz="130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bpduguard</a:t>
            </a:r>
            <a:r>
              <a:rPr sz="1300" spc="1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enable </a:t>
            </a:r>
            <a:r>
              <a:rPr sz="1300" spc="145" dirty="0">
                <a:solidFill>
                  <a:srgbClr val="EDEEF5"/>
                </a:solidFill>
                <a:latin typeface="Century Gothic"/>
                <a:cs typeface="Century Gothic"/>
              </a:rPr>
              <a:t>HSRP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configured</a:t>
            </a:r>
            <a:r>
              <a:rPr sz="13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3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interfaces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1300" spc="-185" dirty="0">
                <a:solidFill>
                  <a:srgbClr val="EDEEF5"/>
                </a:solidFill>
                <a:latin typeface="Century Gothic"/>
                <a:cs typeface="Century Gothic"/>
              </a:rPr>
              <a:t>1,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MLS-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2,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MYGETWAY-</a:t>
            </a:r>
            <a:r>
              <a:rPr sz="1300" spc="114" dirty="0">
                <a:solidFill>
                  <a:srgbClr val="EDEEF5"/>
                </a:solidFill>
                <a:latin typeface="Century Gothic"/>
                <a:cs typeface="Century Gothic"/>
              </a:rPr>
              <a:t>ROUTER-</a:t>
            </a:r>
            <a:r>
              <a:rPr sz="1300" spc="-175" dirty="0">
                <a:solidFill>
                  <a:srgbClr val="EDEEF5"/>
                </a:solidFill>
                <a:latin typeface="Century Gothic"/>
                <a:cs typeface="Century Gothic"/>
              </a:rPr>
              <a:t>1,</a:t>
            </a:r>
            <a:r>
              <a:rPr sz="13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MYGETWAY-</a:t>
            </a:r>
            <a:r>
              <a:rPr sz="1300" spc="114" dirty="0">
                <a:solidFill>
                  <a:srgbClr val="EDEEF5"/>
                </a:solidFill>
                <a:latin typeface="Century Gothic"/>
                <a:cs typeface="Century Gothic"/>
              </a:rPr>
              <a:t>ROUTER-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13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75" dirty="0">
                <a:solidFill>
                  <a:srgbClr val="EDEEF5"/>
                </a:solidFill>
                <a:latin typeface="Century Gothic"/>
                <a:cs typeface="Century Gothic"/>
              </a:rPr>
              <a:t>with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priorities</a:t>
            </a:r>
            <a:r>
              <a:rPr sz="13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3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determine</a:t>
            </a:r>
            <a:r>
              <a:rPr sz="13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active</a:t>
            </a:r>
            <a:r>
              <a:rPr sz="13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devices.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300" spc="2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3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3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standby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3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3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60" dirty="0">
                <a:solidFill>
                  <a:srgbClr val="EDEEF5"/>
                </a:solidFill>
                <a:latin typeface="Century Gothic"/>
                <a:cs typeface="Century Gothic"/>
              </a:rPr>
              <a:t>192.168.20.1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standby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3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50" dirty="0">
                <a:solidFill>
                  <a:srgbClr val="EDEEF5"/>
                </a:solidFill>
                <a:latin typeface="Century Gothic"/>
                <a:cs typeface="Century Gothic"/>
              </a:rPr>
              <a:t>priority</a:t>
            </a:r>
            <a:r>
              <a:rPr sz="13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25" dirty="0">
                <a:solidFill>
                  <a:srgbClr val="EDEEF5"/>
                </a:solidFill>
                <a:latin typeface="Century Gothic"/>
                <a:cs typeface="Century Gothic"/>
              </a:rPr>
              <a:t>150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dirty="0">
                <a:solidFill>
                  <a:srgbClr val="EDEEF5"/>
                </a:solidFill>
                <a:latin typeface="Century Gothic"/>
                <a:cs typeface="Century Gothic"/>
              </a:rPr>
              <a:t>standby</a:t>
            </a:r>
            <a:r>
              <a:rPr sz="13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6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3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300" spc="-10" dirty="0">
                <a:solidFill>
                  <a:srgbClr val="EDEEF5"/>
                </a:solidFill>
                <a:latin typeface="Century Gothic"/>
                <a:cs typeface="Century Gothic"/>
              </a:rPr>
              <a:t>preempt</a:t>
            </a:r>
            <a:endParaRPr sz="13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8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95"/>
              </a:spcBef>
            </a:pPr>
            <a:r>
              <a:rPr dirty="0"/>
              <a:t>Network</a:t>
            </a:r>
            <a:r>
              <a:rPr spc="-125" dirty="0"/>
              <a:t> </a:t>
            </a:r>
            <a:r>
              <a:rPr dirty="0"/>
              <a:t>Services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Routing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6927" y="1490471"/>
            <a:ext cx="498475" cy="498475"/>
            <a:chOff x="566927" y="1490471"/>
            <a:chExt cx="498475" cy="49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1490471"/>
              <a:ext cx="498347" cy="4983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411" y="1552955"/>
              <a:ext cx="403859" cy="40385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00308" y="1586905"/>
            <a:ext cx="3534410" cy="282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EDEEF5"/>
                </a:solidFill>
                <a:latin typeface="Arial"/>
                <a:cs typeface="Arial"/>
              </a:rPr>
              <a:t>DHCP</a:t>
            </a:r>
            <a:r>
              <a:rPr sz="1850" spc="-3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EDEEF5"/>
                </a:solidFill>
                <a:latin typeface="Arial"/>
                <a:cs typeface="Arial"/>
              </a:rPr>
              <a:t>Relay</a:t>
            </a:r>
            <a:r>
              <a:rPr sz="1850" spc="-30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EDEEF5"/>
                </a:solidFill>
                <a:latin typeface="Arial"/>
                <a:cs typeface="Arial"/>
              </a:rPr>
              <a:t>Agent</a:t>
            </a:r>
            <a:endParaRPr sz="1850">
              <a:latin typeface="Arial"/>
              <a:cs typeface="Arial"/>
            </a:endParaRPr>
          </a:p>
          <a:p>
            <a:pPr marL="12700" marR="5080">
              <a:lnSpc>
                <a:spcPct val="136900"/>
              </a:lnSpc>
              <a:spcBef>
                <a:spcPts val="785"/>
              </a:spcBef>
            </a:pPr>
            <a:r>
              <a:rPr sz="1400" spc="95" dirty="0">
                <a:solidFill>
                  <a:srgbClr val="EDEEF5"/>
                </a:solidFill>
                <a:latin typeface="Century Gothic"/>
                <a:cs typeface="Century Gothic"/>
              </a:rPr>
              <a:t>In</a:t>
            </a:r>
            <a:r>
              <a:rPr sz="140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4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40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switched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network,</a:t>
            </a:r>
            <a:r>
              <a:rPr sz="14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400" spc="1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clients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cannot </a:t>
            </a:r>
            <a:r>
              <a:rPr sz="1400" spc="-20" dirty="0">
                <a:solidFill>
                  <a:srgbClr val="EDEEF5"/>
                </a:solidFill>
                <a:latin typeface="Century Gothic"/>
                <a:cs typeface="Century Gothic"/>
              </a:rPr>
              <a:t>reach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4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server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if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90" dirty="0">
                <a:solidFill>
                  <a:srgbClr val="EDEEF5"/>
                </a:solidFill>
                <a:latin typeface="Century Gothic"/>
                <a:cs typeface="Century Gothic"/>
              </a:rPr>
              <a:t>it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resides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4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different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subnet.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resolve</a:t>
            </a:r>
            <a:r>
              <a:rPr sz="1400" spc="10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this,</a:t>
            </a:r>
            <a:r>
              <a:rPr sz="14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50" dirty="0">
                <a:solidFill>
                  <a:srgbClr val="EDEEF5"/>
                </a:solidFill>
                <a:latin typeface="Century Gothic"/>
                <a:cs typeface="Century Gothic"/>
              </a:rPr>
              <a:t>a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relay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agent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14" dirty="0">
                <a:solidFill>
                  <a:srgbClr val="EDEEF5"/>
                </a:solidFill>
                <a:latin typeface="Century Gothic"/>
                <a:cs typeface="Century Gothic"/>
              </a:rPr>
              <a:t>is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configured on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the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3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VLAN.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10" dirty="0">
                <a:solidFill>
                  <a:srgbClr val="EDEEF5"/>
                </a:solidFill>
                <a:latin typeface="Century Gothic"/>
                <a:cs typeface="Century Gothic"/>
              </a:rPr>
              <a:t>This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forwards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requests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server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across</a:t>
            </a:r>
            <a:r>
              <a:rPr sz="1400" spc="1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different</a:t>
            </a:r>
            <a:r>
              <a:rPr sz="140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subnets.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Benefits: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0308" y="4563374"/>
            <a:ext cx="3323590" cy="1519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Centralized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management</a:t>
            </a:r>
            <a:endParaRPr sz="1400">
              <a:latin typeface="Century Gothic"/>
              <a:cs typeface="Century Gothic"/>
            </a:endParaRPr>
          </a:p>
          <a:p>
            <a:pPr marL="354965" marR="5080" indent="-342900">
              <a:lnSpc>
                <a:spcPct val="136400"/>
              </a:lnSpc>
              <a:spcBef>
                <a:spcPts val="465"/>
              </a:spcBef>
              <a:buChar char="•"/>
              <a:tabLst>
                <a:tab pos="354965" algn="l"/>
              </a:tabLst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Reduces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need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multiple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DHCP 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servers</a:t>
            </a:r>
            <a:endParaRPr sz="1400">
              <a:latin typeface="Century Gothic"/>
              <a:cs typeface="Century Gothic"/>
            </a:endParaRPr>
          </a:p>
          <a:p>
            <a:pPr marL="355600" marR="165100" indent="-342900">
              <a:lnSpc>
                <a:spcPct val="136400"/>
              </a:lnSpc>
              <a:spcBef>
                <a:spcPts val="440"/>
              </a:spcBef>
              <a:buChar char="•"/>
              <a:tabLst>
                <a:tab pos="355600" algn="l"/>
              </a:tabLst>
            </a:pPr>
            <a:r>
              <a:rPr sz="1400" spc="100" dirty="0">
                <a:solidFill>
                  <a:srgbClr val="EDEEF5"/>
                </a:solidFill>
                <a:latin typeface="Century Gothic"/>
                <a:cs typeface="Century Gothic"/>
              </a:rPr>
              <a:t>Ensures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efficient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4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distribution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across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VLANs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0322" y="6234915"/>
            <a:ext cx="3615054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400" spc="1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192.168.20.2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255.255.255.0</a:t>
            </a:r>
            <a:r>
              <a:rPr sz="14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1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helper-address</a:t>
            </a:r>
            <a:r>
              <a:rPr sz="1400" spc="1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80" dirty="0">
                <a:solidFill>
                  <a:srgbClr val="EDEEF5"/>
                </a:solidFill>
                <a:latin typeface="Century Gothic"/>
                <a:cs typeface="Century Gothic"/>
              </a:rPr>
              <a:t>192.168.1.1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099303" y="1490471"/>
            <a:ext cx="498475" cy="498475"/>
            <a:chOff x="5099303" y="1490471"/>
            <a:chExt cx="498475" cy="4984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303" y="1490471"/>
              <a:ext cx="498347" cy="4983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1788" y="1552955"/>
              <a:ext cx="403860" cy="40385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732660" y="1586905"/>
            <a:ext cx="3583304" cy="3804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" dirty="0">
                <a:solidFill>
                  <a:srgbClr val="EDEEF5"/>
                </a:solidFill>
                <a:latin typeface="Arial"/>
                <a:cs typeface="Arial"/>
              </a:rPr>
              <a:t>OSPF</a:t>
            </a:r>
            <a:endParaRPr sz="1850">
              <a:latin typeface="Arial"/>
              <a:cs typeface="Arial"/>
            </a:endParaRPr>
          </a:p>
          <a:p>
            <a:pPr marL="12700" marR="323850">
              <a:lnSpc>
                <a:spcPct val="136800"/>
              </a:lnSpc>
              <a:spcBef>
                <a:spcPts val="790"/>
              </a:spcBef>
            </a:pP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Interior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gateway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protocol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used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for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dynamic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r>
              <a:rPr sz="14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90" dirty="0">
                <a:solidFill>
                  <a:srgbClr val="EDEEF5"/>
                </a:solidFill>
                <a:latin typeface="Century Gothic"/>
                <a:cs typeface="Century Gothic"/>
              </a:rPr>
              <a:t>within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network 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using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95" dirty="0">
                <a:solidFill>
                  <a:srgbClr val="EDEEF5"/>
                </a:solidFill>
                <a:latin typeface="Century Gothic"/>
                <a:cs typeface="Century Gothic"/>
              </a:rPr>
              <a:t>link-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state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advertisements.</a:t>
            </a:r>
            <a:endParaRPr sz="1400">
              <a:latin typeface="Century Gothic"/>
              <a:cs typeface="Century Gothic"/>
            </a:endParaRPr>
          </a:p>
          <a:p>
            <a:pPr marL="12700" marR="5080">
              <a:lnSpc>
                <a:spcPct val="136800"/>
              </a:lnSpc>
              <a:spcBef>
                <a:spcPts val="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Configured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90" dirty="0">
                <a:solidFill>
                  <a:srgbClr val="EDEEF5"/>
                </a:solidFill>
                <a:latin typeface="Century Gothic"/>
                <a:cs typeface="Century Gothic"/>
              </a:rPr>
              <a:t>in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0" dirty="0">
                <a:solidFill>
                  <a:srgbClr val="EDEEF5"/>
                </a:solidFill>
                <a:latin typeface="Century Gothic"/>
                <a:cs typeface="Century Gothic"/>
              </a:rPr>
              <a:t>Area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45" dirty="0">
                <a:solidFill>
                  <a:srgbClr val="EDEEF5"/>
                </a:solidFill>
                <a:latin typeface="Century Gothic"/>
                <a:cs typeface="Century Gothic"/>
              </a:rPr>
              <a:t>0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30" dirty="0">
                <a:solidFill>
                  <a:srgbClr val="EDEEF5"/>
                </a:solidFill>
                <a:latin typeface="Century Gothic"/>
                <a:cs typeface="Century Gothic"/>
              </a:rPr>
              <a:t>(backbone)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on 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multiple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routers,</a:t>
            </a:r>
            <a:r>
              <a:rPr sz="14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sharing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routing</a:t>
            </a:r>
            <a:r>
              <a:rPr sz="14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info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build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topology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calculate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best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paths.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400" spc="1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ospf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75" dirty="0">
                <a:solidFill>
                  <a:srgbClr val="EDEEF5"/>
                </a:solidFill>
                <a:latin typeface="Century Gothic"/>
                <a:cs typeface="Century Gothic"/>
              </a:rPr>
              <a:t>1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55" dirty="0">
                <a:solidFill>
                  <a:srgbClr val="EDEEF5"/>
                </a:solidFill>
                <a:latin typeface="Century Gothic"/>
                <a:cs typeface="Century Gothic"/>
              </a:rPr>
              <a:t>area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45" dirty="0">
                <a:solidFill>
                  <a:srgbClr val="EDEEF5"/>
                </a:solidFill>
                <a:latin typeface="Century Gothic"/>
                <a:cs typeface="Century Gothic"/>
              </a:rPr>
              <a:t>0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route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0.0.0.0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0.0.0.0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00" spc="-70" dirty="0">
                <a:solidFill>
                  <a:srgbClr val="EDEEF5"/>
                </a:solidFill>
                <a:latin typeface="Century Gothic"/>
                <a:cs typeface="Century Gothic"/>
              </a:rPr>
              <a:t>192.168.100.1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114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route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192.168.0.0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255.255.0.0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35" dirty="0">
                <a:solidFill>
                  <a:srgbClr val="EDEEF5"/>
                </a:solidFill>
                <a:latin typeface="Century Gothic"/>
                <a:cs typeface="Century Gothic"/>
              </a:rPr>
              <a:t>192.168.100.4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default-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information</a:t>
            </a:r>
            <a:r>
              <a:rPr sz="140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originate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31679" y="1490471"/>
            <a:ext cx="498475" cy="498475"/>
            <a:chOff x="9631679" y="1490471"/>
            <a:chExt cx="498475" cy="4984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1679" y="1490471"/>
              <a:ext cx="498347" cy="49834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94164" y="1552955"/>
              <a:ext cx="403859" cy="40385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265012" y="1586905"/>
            <a:ext cx="3700779" cy="605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EDEEF5"/>
                </a:solidFill>
                <a:latin typeface="Arial"/>
                <a:cs typeface="Arial"/>
              </a:rPr>
              <a:t>Edge</a:t>
            </a:r>
            <a:r>
              <a:rPr sz="1850" spc="-1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EDEEF5"/>
                </a:solidFill>
                <a:latin typeface="Arial"/>
                <a:cs typeface="Arial"/>
              </a:rPr>
              <a:t>and</a:t>
            </a:r>
            <a:r>
              <a:rPr sz="1850" spc="-1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EDEEF5"/>
                </a:solidFill>
                <a:latin typeface="Arial"/>
                <a:cs typeface="Arial"/>
              </a:rPr>
              <a:t>Internet</a:t>
            </a:r>
            <a:r>
              <a:rPr sz="1850" spc="-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EDEEF5"/>
                </a:solidFill>
                <a:latin typeface="Arial"/>
                <a:cs typeface="Arial"/>
              </a:rPr>
              <a:t>Connectivity</a:t>
            </a:r>
            <a:endParaRPr sz="1850">
              <a:latin typeface="Arial"/>
              <a:cs typeface="Arial"/>
            </a:endParaRPr>
          </a:p>
          <a:p>
            <a:pPr marL="12700" marR="8890">
              <a:lnSpc>
                <a:spcPct val="136400"/>
              </a:lnSpc>
              <a:spcBef>
                <a:spcPts val="79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Edge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Routers: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Router0,</a:t>
            </a:r>
            <a:r>
              <a:rPr sz="14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Router1, 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MYGETWAY-</a:t>
            </a:r>
            <a:r>
              <a:rPr sz="1400" spc="125" dirty="0">
                <a:solidFill>
                  <a:srgbClr val="EDEEF5"/>
                </a:solidFill>
                <a:latin typeface="Century Gothic"/>
                <a:cs typeface="Century Gothic"/>
              </a:rPr>
              <a:t>ROUTER-</a:t>
            </a:r>
            <a:r>
              <a:rPr sz="1400" spc="-190" dirty="0">
                <a:solidFill>
                  <a:srgbClr val="EDEEF5"/>
                </a:solidFill>
                <a:latin typeface="Century Gothic"/>
                <a:cs typeface="Century Gothic"/>
              </a:rPr>
              <a:t>1,</a:t>
            </a:r>
            <a:r>
              <a:rPr sz="14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4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MYGETWAY-</a:t>
            </a:r>
            <a:endParaRPr sz="1400">
              <a:latin typeface="Century Gothic"/>
              <a:cs typeface="Century Gothic"/>
            </a:endParaRPr>
          </a:p>
          <a:p>
            <a:pPr marL="12700" marR="204470" indent="-635">
              <a:lnSpc>
                <a:spcPct val="137100"/>
              </a:lnSpc>
            </a:pPr>
            <a:r>
              <a:rPr sz="1400" spc="130" dirty="0">
                <a:solidFill>
                  <a:srgbClr val="EDEEF5"/>
                </a:solidFill>
                <a:latin typeface="Century Gothic"/>
                <a:cs typeface="Century Gothic"/>
              </a:rPr>
              <a:t>ROUTER-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connect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internal</a:t>
            </a:r>
            <a:r>
              <a:rPr sz="140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network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to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external</a:t>
            </a:r>
            <a:r>
              <a:rPr sz="14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networks</a:t>
            </a:r>
            <a:r>
              <a:rPr sz="14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internet.</a:t>
            </a:r>
            <a:endParaRPr sz="1400">
              <a:latin typeface="Century Gothic"/>
              <a:cs typeface="Century Gothic"/>
            </a:endParaRPr>
          </a:p>
          <a:p>
            <a:pPr marL="12700" marR="5080">
              <a:lnSpc>
                <a:spcPct val="136800"/>
              </a:lnSpc>
              <a:spcBef>
                <a:spcPts val="710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NAT:</a:t>
            </a:r>
            <a:r>
              <a:rPr sz="14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40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Overload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(PAT)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allows</a:t>
            </a:r>
            <a:r>
              <a:rPr sz="140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multiple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private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40" dirty="0">
                <a:solidFill>
                  <a:srgbClr val="EDEEF5"/>
                </a:solidFill>
                <a:latin typeface="Century Gothic"/>
                <a:cs typeface="Century Gothic"/>
              </a:rPr>
              <a:t>IPs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share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public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40" dirty="0">
                <a:solidFill>
                  <a:srgbClr val="EDEEF5"/>
                </a:solidFill>
                <a:latin typeface="Century Gothic"/>
                <a:cs typeface="Century Gothic"/>
              </a:rPr>
              <a:t>IPs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internet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access.</a:t>
            </a:r>
            <a:endParaRPr sz="1400">
              <a:latin typeface="Century Gothic"/>
              <a:cs typeface="Century Gothic"/>
            </a:endParaRPr>
          </a:p>
          <a:p>
            <a:pPr marL="12700" marR="29209">
              <a:lnSpc>
                <a:spcPct val="136400"/>
              </a:lnSpc>
              <a:spcBef>
                <a:spcPts val="760"/>
              </a:spcBef>
            </a:pP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Security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Features:</a:t>
            </a:r>
            <a:r>
              <a:rPr sz="14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14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140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protection and</a:t>
            </a:r>
            <a:r>
              <a:rPr sz="14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80" dirty="0">
                <a:solidFill>
                  <a:srgbClr val="EDEEF5"/>
                </a:solidFill>
                <a:latin typeface="Century Gothic"/>
                <a:cs typeface="Century Gothic"/>
              </a:rPr>
              <a:t>STP</a:t>
            </a:r>
            <a:r>
              <a:rPr sz="1400" spc="-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45" dirty="0">
                <a:solidFill>
                  <a:srgbClr val="EDEEF5"/>
                </a:solidFill>
                <a:latin typeface="Century Gothic"/>
                <a:cs typeface="Century Gothic"/>
              </a:rPr>
              <a:t>tuning.</a:t>
            </a:r>
            <a:endParaRPr sz="1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400" spc="1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400">
              <a:latin typeface="Century Gothic"/>
              <a:cs typeface="Century Gothic"/>
            </a:endParaRPr>
          </a:p>
          <a:p>
            <a:pPr marL="12700" marR="152400">
              <a:lnSpc>
                <a:spcPct val="136900"/>
              </a:lnSpc>
              <a:spcBef>
                <a:spcPts val="815"/>
              </a:spcBef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40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range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45" dirty="0">
                <a:solidFill>
                  <a:srgbClr val="EDEEF5"/>
                </a:solidFill>
                <a:latin typeface="Century Gothic"/>
                <a:cs typeface="Century Gothic"/>
              </a:rPr>
              <a:t>f0/1-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2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spanning-</a:t>
            </a:r>
            <a:r>
              <a:rPr sz="1400" spc="-20" dirty="0">
                <a:solidFill>
                  <a:srgbClr val="EDEEF5"/>
                </a:solidFill>
                <a:latin typeface="Century Gothic"/>
                <a:cs typeface="Century Gothic"/>
              </a:rPr>
              <a:t>tree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portfast</a:t>
            </a:r>
            <a:r>
              <a:rPr sz="140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spanning-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tree</a:t>
            </a:r>
            <a:r>
              <a:rPr sz="140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bpduguard enable</a:t>
            </a:r>
            <a:r>
              <a:rPr sz="140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pool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hatem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19.19.19.5 </a:t>
            </a:r>
            <a:r>
              <a:rPr sz="1400" spc="-100" dirty="0">
                <a:solidFill>
                  <a:srgbClr val="EDEEF5"/>
                </a:solidFill>
                <a:latin typeface="Century Gothic"/>
                <a:cs typeface="Century Gothic"/>
              </a:rPr>
              <a:t>19.19.19.10</a:t>
            </a:r>
            <a:r>
              <a:rPr sz="1400" spc="-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0" dirty="0">
                <a:solidFill>
                  <a:srgbClr val="EDEEF5"/>
                </a:solidFill>
                <a:latin typeface="Century Gothic"/>
                <a:cs typeface="Century Gothic"/>
              </a:rPr>
              <a:t>netmask</a:t>
            </a:r>
            <a:r>
              <a:rPr sz="140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255.255.255.0</a:t>
            </a:r>
            <a:r>
              <a:rPr sz="140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access-</a:t>
            </a:r>
            <a:endParaRPr sz="1400">
              <a:latin typeface="Century Gothic"/>
              <a:cs typeface="Century Gothic"/>
            </a:endParaRPr>
          </a:p>
          <a:p>
            <a:pPr marL="12700" marR="35560">
              <a:lnSpc>
                <a:spcPts val="2300"/>
              </a:lnSpc>
              <a:spcBef>
                <a:spcPts val="170"/>
              </a:spcBef>
            </a:pPr>
            <a:r>
              <a:rPr sz="1400" spc="100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65" dirty="0">
                <a:solidFill>
                  <a:srgbClr val="EDEEF5"/>
                </a:solidFill>
                <a:latin typeface="Century Gothic"/>
                <a:cs typeface="Century Gothic"/>
              </a:rPr>
              <a:t>10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permit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30" dirty="0">
                <a:solidFill>
                  <a:srgbClr val="EDEEF5"/>
                </a:solidFill>
                <a:latin typeface="Century Gothic"/>
                <a:cs typeface="Century Gothic"/>
              </a:rPr>
              <a:t>192.168.0.0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0.0.255.255</a:t>
            </a:r>
            <a:r>
              <a:rPr sz="140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25" dirty="0">
                <a:solidFill>
                  <a:srgbClr val="EDEEF5"/>
                </a:solidFill>
                <a:latin typeface="Century Gothic"/>
                <a:cs typeface="Century Gothic"/>
              </a:rPr>
              <a:t>nat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inside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source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100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40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65" dirty="0">
                <a:solidFill>
                  <a:srgbClr val="EDEEF5"/>
                </a:solidFill>
                <a:latin typeface="Century Gothic"/>
                <a:cs typeface="Century Gothic"/>
              </a:rPr>
              <a:t>10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pool</a:t>
            </a:r>
            <a:r>
              <a:rPr sz="140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hatem</a:t>
            </a:r>
            <a:r>
              <a:rPr sz="140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overload</a:t>
            </a:r>
            <a:endParaRPr sz="1400">
              <a:latin typeface="Century Gothic"/>
              <a:cs typeface="Century Gothic"/>
            </a:endParaRPr>
          </a:p>
          <a:p>
            <a:pPr marL="12700" marR="447675">
              <a:lnSpc>
                <a:spcPts val="2290"/>
              </a:lnSpc>
            </a:pP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40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g0/0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40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50" dirty="0">
                <a:solidFill>
                  <a:srgbClr val="EDEEF5"/>
                </a:solidFill>
                <a:latin typeface="Century Gothic"/>
                <a:cs typeface="Century Gothic"/>
              </a:rPr>
              <a:t>inside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interface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s0/3/0</a:t>
            </a:r>
            <a:r>
              <a:rPr sz="140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40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40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400" spc="-10" dirty="0">
                <a:solidFill>
                  <a:srgbClr val="EDEEF5"/>
                </a:solidFill>
                <a:latin typeface="Century Gothic"/>
                <a:cs typeface="Century Gothic"/>
              </a:rPr>
              <a:t>outside</a:t>
            </a:r>
            <a:endParaRPr sz="1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507" y="137366"/>
            <a:ext cx="74117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8795" algn="l"/>
              </a:tabLst>
            </a:pPr>
            <a:r>
              <a:rPr sz="3000" dirty="0"/>
              <a:t>Network </a:t>
            </a:r>
            <a:r>
              <a:rPr sz="3000" spc="-10" dirty="0"/>
              <a:t>Security</a:t>
            </a:r>
            <a:r>
              <a:rPr sz="3000" dirty="0"/>
              <a:t>	-</a:t>
            </a:r>
            <a:r>
              <a:rPr sz="3000" spc="-25" dirty="0"/>
              <a:t> </a:t>
            </a:r>
            <a:r>
              <a:rPr sz="3000" dirty="0"/>
              <a:t>Access</a:t>
            </a:r>
            <a:r>
              <a:rPr sz="3000" spc="-5" dirty="0"/>
              <a:t> </a:t>
            </a:r>
            <a:r>
              <a:rPr sz="3000" dirty="0"/>
              <a:t>Layer </a:t>
            </a:r>
            <a:r>
              <a:rPr sz="3000" spc="-10" dirty="0"/>
              <a:t>Protection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630571" y="1599310"/>
            <a:ext cx="4096385" cy="1021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3020" algn="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EDEEF5"/>
                </a:solidFill>
                <a:latin typeface="Arial"/>
                <a:cs typeface="Arial"/>
              </a:rPr>
              <a:t>Port </a:t>
            </a:r>
            <a:r>
              <a:rPr sz="1500" spc="-10" dirty="0">
                <a:solidFill>
                  <a:srgbClr val="EDEEF5"/>
                </a:solidFill>
                <a:latin typeface="Arial"/>
                <a:cs typeface="Arial"/>
              </a:rPr>
              <a:t>Security</a:t>
            </a:r>
            <a:endParaRPr sz="1500">
              <a:latin typeface="Arial"/>
              <a:cs typeface="Arial"/>
            </a:endParaRPr>
          </a:p>
          <a:p>
            <a:pPr marL="94615" marR="5080" indent="-82550" algn="r">
              <a:lnSpc>
                <a:spcPct val="130400"/>
              </a:lnSpc>
              <a:spcBef>
                <a:spcPts val="645"/>
              </a:spcBef>
            </a:pP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Restricts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input</a:t>
            </a:r>
            <a:r>
              <a:rPr sz="115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an</a:t>
            </a:r>
            <a:r>
              <a:rPr sz="115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15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based</a:t>
            </a:r>
            <a:r>
              <a:rPr sz="115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EDEEF5"/>
                </a:solidFill>
                <a:latin typeface="Century Gothic"/>
                <a:cs typeface="Century Gothic"/>
              </a:rPr>
              <a:t>MAC</a:t>
            </a:r>
            <a:r>
              <a:rPr sz="115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addresses. 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It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EDEEF5"/>
                </a:solidFill>
                <a:latin typeface="Century Gothic"/>
                <a:cs typeface="Century Gothic"/>
              </a:rPr>
              <a:t>can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limit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 the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number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EDEEF5"/>
                </a:solidFill>
                <a:latin typeface="Century Gothic"/>
                <a:cs typeface="Century Gothic"/>
              </a:rPr>
              <a:t>MAC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addresses</a:t>
            </a:r>
            <a:r>
              <a:rPr sz="115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learned</a:t>
            </a:r>
            <a:r>
              <a:rPr sz="115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EDEEF5"/>
                </a:solidFill>
                <a:latin typeface="Century Gothic"/>
                <a:cs typeface="Century Gothic"/>
              </a:rPr>
              <a:t>a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or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allow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only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specific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40" dirty="0">
                <a:solidFill>
                  <a:srgbClr val="EDEEF5"/>
                </a:solidFill>
                <a:latin typeface="Century Gothic"/>
                <a:cs typeface="Century Gothic"/>
              </a:rPr>
              <a:t>MAC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addresses.</a:t>
            </a:r>
            <a:endParaRPr sz="115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34711" y="941832"/>
            <a:ext cx="4761230" cy="4762500"/>
            <a:chOff x="4934711" y="941832"/>
            <a:chExt cx="4761230" cy="4762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4711" y="941832"/>
              <a:ext cx="4760975" cy="47624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6876" y="1822704"/>
              <a:ext cx="219443" cy="2743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4711" y="941832"/>
              <a:ext cx="4760975" cy="4762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69452" y="2228088"/>
              <a:ext cx="217931" cy="2743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4711" y="941832"/>
              <a:ext cx="4760975" cy="476249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4067" y="4550664"/>
              <a:ext cx="219455" cy="2727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4711" y="941832"/>
              <a:ext cx="4760975" cy="47624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41504" y="4145280"/>
              <a:ext cx="219442" cy="272783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902942" y="1365233"/>
            <a:ext cx="4170679" cy="147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EDEEF5"/>
                </a:solidFill>
                <a:latin typeface="Arial"/>
                <a:cs typeface="Arial"/>
              </a:rPr>
              <a:t>BPDUGuard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30400"/>
              </a:lnSpc>
              <a:spcBef>
                <a:spcPts val="645"/>
              </a:spcBef>
            </a:pP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Protects</a:t>
            </a:r>
            <a:r>
              <a:rPr sz="1150" spc="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150" spc="1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Spanning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Tree</a:t>
            </a:r>
            <a:r>
              <a:rPr sz="1150" spc="1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Protocol</a:t>
            </a:r>
            <a:r>
              <a:rPr sz="1150" spc="1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(STP)</a:t>
            </a:r>
            <a:r>
              <a:rPr sz="1150" spc="1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topology. 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When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enabled</a:t>
            </a:r>
            <a:r>
              <a:rPr sz="1150" spc="-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on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2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PortFast-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configured</a:t>
            </a:r>
            <a:r>
              <a:rPr sz="1150" spc="-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interface,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it 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shuts</a:t>
            </a:r>
            <a:r>
              <a:rPr sz="115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down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11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if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it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receives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2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15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Bridge</a:t>
            </a:r>
            <a:r>
              <a:rPr sz="11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Protocol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EDEEF5"/>
                </a:solidFill>
                <a:latin typeface="Century Gothic"/>
                <a:cs typeface="Century Gothic"/>
              </a:rPr>
              <a:t>Data </a:t>
            </a:r>
            <a:r>
              <a:rPr sz="1150" spc="95" dirty="0">
                <a:solidFill>
                  <a:srgbClr val="EDEEF5"/>
                </a:solidFill>
                <a:latin typeface="Century Gothic"/>
                <a:cs typeface="Century Gothic"/>
              </a:rPr>
              <a:t>Unit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(BPDU),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preventing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rogue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switches</a:t>
            </a:r>
            <a:r>
              <a:rPr sz="11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from 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interfering 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with</a:t>
            </a:r>
            <a:r>
              <a:rPr sz="1150" spc="-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STP.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02942" y="4207136"/>
            <a:ext cx="389953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EDEEF5"/>
                </a:solidFill>
                <a:latin typeface="Arial"/>
                <a:cs typeface="Arial"/>
              </a:rPr>
              <a:t>DHCP</a:t>
            </a:r>
            <a:r>
              <a:rPr sz="1500" spc="-45" dirty="0">
                <a:solidFill>
                  <a:srgbClr val="EDEEF5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EDEEF5"/>
                </a:solidFill>
                <a:latin typeface="Arial"/>
                <a:cs typeface="Arial"/>
              </a:rPr>
              <a:t>Snooping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30400"/>
              </a:lnSpc>
              <a:spcBef>
                <a:spcPts val="645"/>
              </a:spcBef>
            </a:pP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(Not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explicitly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shown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but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common):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Filters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untrusted 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messages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prevent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rogue</a:t>
            </a:r>
            <a:r>
              <a:rPr sz="11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DHCP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servers.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243" y="3973060"/>
            <a:ext cx="4164965" cy="12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EDEEF5"/>
                </a:solidFill>
                <a:latin typeface="Arial"/>
                <a:cs typeface="Arial"/>
              </a:rPr>
              <a:t>NAT</a:t>
            </a:r>
            <a:endParaRPr sz="1500">
              <a:latin typeface="Arial"/>
              <a:cs typeface="Arial"/>
            </a:endParaRPr>
          </a:p>
          <a:p>
            <a:pPr marL="12700" marR="20320" indent="62230" algn="r">
              <a:lnSpc>
                <a:spcPct val="130400"/>
              </a:lnSpc>
              <a:spcBef>
                <a:spcPts val="645"/>
              </a:spcBef>
            </a:pP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Primarily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used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conservation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and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allowing 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multiple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devices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share</a:t>
            </a:r>
            <a:r>
              <a:rPr sz="115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2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15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public</a:t>
            </a:r>
            <a:r>
              <a:rPr sz="11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150" spc="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for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internet </a:t>
            </a:r>
            <a:r>
              <a:rPr sz="1150" spc="-35" dirty="0">
                <a:solidFill>
                  <a:srgbClr val="EDEEF5"/>
                </a:solidFill>
                <a:latin typeface="Century Gothic"/>
                <a:cs typeface="Century Gothic"/>
              </a:rPr>
              <a:t>access.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It</a:t>
            </a:r>
            <a:r>
              <a:rPr sz="11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also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adds</a:t>
            </a:r>
            <a:r>
              <a:rPr sz="1150" spc="-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2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layer</a:t>
            </a:r>
            <a:r>
              <a:rPr sz="115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of</a:t>
            </a:r>
            <a:r>
              <a:rPr sz="1150" spc="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security by</a:t>
            </a:r>
            <a:r>
              <a:rPr sz="1150" spc="2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hiding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EDEEF5"/>
                </a:solidFill>
                <a:latin typeface="Century Gothic"/>
                <a:cs typeface="Century Gothic"/>
              </a:rPr>
              <a:t>the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internal</a:t>
            </a:r>
            <a:r>
              <a:rPr sz="1150" spc="2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scheme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from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the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external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network.</a:t>
            </a:r>
            <a:endParaRPr sz="115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214" y="5882156"/>
            <a:ext cx="13602335" cy="225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15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150">
              <a:latin typeface="Century Gothic"/>
              <a:cs typeface="Century Gothic"/>
            </a:endParaRPr>
          </a:p>
          <a:p>
            <a:pPr marL="12700" marR="304800">
              <a:lnSpc>
                <a:spcPct val="130500"/>
              </a:lnSpc>
              <a:spcBef>
                <a:spcPts val="1340"/>
              </a:spcBef>
            </a:pP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150" spc="1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EDEEF5"/>
                </a:solidFill>
                <a:latin typeface="Century Gothic"/>
                <a:cs typeface="Century Gothic"/>
              </a:rPr>
              <a:t>f0/1</a:t>
            </a:r>
            <a:r>
              <a:rPr sz="1150" spc="1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15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mode</a:t>
            </a:r>
            <a:r>
              <a:rPr sz="1150" spc="21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1150" spc="1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1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</a:t>
            </a:r>
            <a:r>
              <a:rPr sz="1150" spc="20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vlan</a:t>
            </a:r>
            <a:r>
              <a:rPr sz="11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20</a:t>
            </a:r>
            <a:r>
              <a:rPr sz="1150" spc="1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1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port-security</a:t>
            </a:r>
            <a:r>
              <a:rPr sz="1150" spc="1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150" spc="1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port-security</a:t>
            </a:r>
            <a:r>
              <a:rPr sz="115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maximum</a:t>
            </a:r>
            <a:r>
              <a:rPr sz="1150" spc="1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5</a:t>
            </a:r>
            <a:r>
              <a:rPr sz="1150" spc="19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switchport</a:t>
            </a:r>
            <a:r>
              <a:rPr sz="1150" spc="1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port-security</a:t>
            </a:r>
            <a:r>
              <a:rPr sz="1150" spc="1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violation</a:t>
            </a:r>
            <a:r>
              <a:rPr sz="11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shutdown</a:t>
            </a:r>
            <a:r>
              <a:rPr sz="1150" spc="1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switchport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port-security</a:t>
            </a:r>
            <a:r>
              <a:rPr sz="1150" spc="2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mac-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150" spc="2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sticky</a:t>
            </a:r>
            <a:r>
              <a:rPr sz="1150" spc="2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spanning-tree</a:t>
            </a:r>
            <a:r>
              <a:rPr sz="1150" spc="2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portfast</a:t>
            </a:r>
            <a:r>
              <a:rPr sz="1150" spc="2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spanning-tree</a:t>
            </a:r>
            <a:r>
              <a:rPr sz="1150" spc="2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bpduguard</a:t>
            </a:r>
            <a:r>
              <a:rPr sz="1150" spc="2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enable</a:t>
            </a:r>
            <a:endParaRPr sz="1150">
              <a:latin typeface="Century Gothic"/>
              <a:cs typeface="Century Gothic"/>
            </a:endParaRPr>
          </a:p>
          <a:p>
            <a:pPr marL="12700" marR="3545840">
              <a:lnSpc>
                <a:spcPct val="227500"/>
              </a:lnSpc>
              <a:spcBef>
                <a:spcPts val="40"/>
              </a:spcBef>
            </a:pPr>
            <a:r>
              <a:rPr sz="1150" spc="75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Overload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(PAT):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Allows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many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internal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private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addresses</a:t>
            </a:r>
            <a:r>
              <a:rPr sz="11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30" dirty="0">
                <a:solidFill>
                  <a:srgbClr val="EDEEF5"/>
                </a:solidFill>
                <a:latin typeface="Century Gothic"/>
                <a:cs typeface="Century Gothic"/>
              </a:rPr>
              <a:t>be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translated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to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20" dirty="0">
                <a:solidFill>
                  <a:srgbClr val="EDEEF5"/>
                </a:solidFill>
                <a:latin typeface="Century Gothic"/>
                <a:cs typeface="Century Gothic"/>
              </a:rPr>
              <a:t>a</a:t>
            </a:r>
            <a:r>
              <a:rPr sz="1150" spc="7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single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public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114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address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using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different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port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35" dirty="0">
                <a:solidFill>
                  <a:srgbClr val="EDEEF5"/>
                </a:solidFill>
                <a:latin typeface="Century Gothic"/>
                <a:cs typeface="Century Gothic"/>
              </a:rPr>
              <a:t>numbers. </a:t>
            </a:r>
            <a:r>
              <a:rPr sz="1150" spc="10" dirty="0">
                <a:solidFill>
                  <a:srgbClr val="EDEEF5"/>
                </a:solidFill>
                <a:latin typeface="Century Gothic"/>
                <a:cs typeface="Century Gothic"/>
              </a:rPr>
              <a:t>Configuration</a:t>
            </a:r>
            <a:r>
              <a:rPr sz="1150" spc="1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Examples:</a:t>
            </a:r>
            <a:endParaRPr sz="1150">
              <a:latin typeface="Century Gothic"/>
              <a:cs typeface="Century Gothic"/>
            </a:endParaRPr>
          </a:p>
          <a:p>
            <a:pPr marL="12700" marR="5080">
              <a:lnSpc>
                <a:spcPct val="130500"/>
              </a:lnSpc>
              <a:spcBef>
                <a:spcPts val="1340"/>
              </a:spcBef>
            </a:pP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pool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hatem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80" dirty="0">
                <a:solidFill>
                  <a:srgbClr val="EDEEF5"/>
                </a:solidFill>
                <a:latin typeface="Century Gothic"/>
                <a:cs typeface="Century Gothic"/>
              </a:rPr>
              <a:t>19.19.19.5</a:t>
            </a:r>
            <a:r>
              <a:rPr sz="1150" spc="9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85" dirty="0">
                <a:solidFill>
                  <a:srgbClr val="EDEEF5"/>
                </a:solidFill>
                <a:latin typeface="Century Gothic"/>
                <a:cs typeface="Century Gothic"/>
              </a:rPr>
              <a:t>19.19.19.10</a:t>
            </a:r>
            <a:r>
              <a:rPr sz="1150" spc="8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netmask</a:t>
            </a:r>
            <a:r>
              <a:rPr sz="1150" spc="4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255.255.255.0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5" dirty="0">
                <a:solidFill>
                  <a:srgbClr val="EDEEF5"/>
                </a:solidFill>
                <a:latin typeface="Century Gothic"/>
                <a:cs typeface="Century Gothic"/>
              </a:rPr>
              <a:t>access-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50" dirty="0">
                <a:solidFill>
                  <a:srgbClr val="EDEEF5"/>
                </a:solidFill>
                <a:latin typeface="Century Gothic"/>
                <a:cs typeface="Century Gothic"/>
              </a:rPr>
              <a:t>10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permit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20" dirty="0">
                <a:solidFill>
                  <a:srgbClr val="EDEEF5"/>
                </a:solidFill>
                <a:latin typeface="Century Gothic"/>
                <a:cs typeface="Century Gothic"/>
              </a:rPr>
              <a:t>192.168.0.0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0.0.255.255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inside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source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85" dirty="0">
                <a:solidFill>
                  <a:srgbClr val="EDEEF5"/>
                </a:solidFill>
                <a:latin typeface="Century Gothic"/>
                <a:cs typeface="Century Gothic"/>
              </a:rPr>
              <a:t>list</a:t>
            </a:r>
            <a:r>
              <a:rPr sz="1150" spc="6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55" dirty="0">
                <a:solidFill>
                  <a:srgbClr val="EDEEF5"/>
                </a:solidFill>
                <a:latin typeface="Century Gothic"/>
                <a:cs typeface="Century Gothic"/>
              </a:rPr>
              <a:t>10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pool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hatem</a:t>
            </a:r>
            <a:r>
              <a:rPr sz="1150" spc="5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overload</a:t>
            </a:r>
            <a:r>
              <a:rPr sz="1150" spc="6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interface</a:t>
            </a:r>
            <a:r>
              <a:rPr sz="1150" spc="3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g0/0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na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  <a:hlinkClick r:id="rId10"/>
              </a:rPr>
              <a:t>t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  <a:hlinkClick r:id="rId10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  <a:hlinkClick r:id="rId10"/>
              </a:rPr>
              <a:t>inside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  <a:hlinkClick r:id="rId10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  <a:hlinkClick r:id="rId10"/>
              </a:rPr>
              <a:t>interface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s0/3/0</a:t>
            </a:r>
            <a:r>
              <a:rPr sz="1150" spc="70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ip</a:t>
            </a:r>
            <a:r>
              <a:rPr sz="1150" spc="4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dirty="0">
                <a:solidFill>
                  <a:srgbClr val="EDEEF5"/>
                </a:solidFill>
                <a:latin typeface="Century Gothic"/>
                <a:cs typeface="Century Gothic"/>
              </a:rPr>
              <a:t>nat</a:t>
            </a:r>
            <a:r>
              <a:rPr sz="1150" spc="55" dirty="0">
                <a:solidFill>
                  <a:srgbClr val="EDEEF5"/>
                </a:solidFill>
                <a:latin typeface="Century Gothic"/>
                <a:cs typeface="Century Gothic"/>
              </a:rPr>
              <a:t> </a:t>
            </a:r>
            <a:r>
              <a:rPr sz="1150" spc="-10" dirty="0">
                <a:solidFill>
                  <a:srgbClr val="EDEEF5"/>
                </a:solidFill>
                <a:latin typeface="Century Gothic"/>
                <a:cs typeface="Century Gothic"/>
              </a:rPr>
              <a:t>outside</a:t>
            </a:r>
            <a:endParaRPr sz="115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DEEF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1310</Words>
  <Application>Microsoft Office PowerPoint</Application>
  <PresentationFormat>Custom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Office Theme</vt:lpstr>
      <vt:lpstr>Enterprise Network Infrastructure Project - Network Design and Implementation</vt:lpstr>
      <vt:lpstr>Project Overview and Objectives</vt:lpstr>
      <vt:lpstr>Network Overview</vt:lpstr>
      <vt:lpstr>Network Topology - High Level</vt:lpstr>
      <vt:lpstr>Network Segmentation with VLANs</vt:lpstr>
      <vt:lpstr>Switching Infrastructure</vt:lpstr>
      <vt:lpstr>Redundancy and High Availability</vt:lpstr>
      <vt:lpstr>Network Services and Routing</vt:lpstr>
      <vt:lpstr>Network Security - Access Layer Protection</vt:lpstr>
      <vt:lpstr>Network Security - Access Control Lists (ACLs)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Mahmoud</cp:lastModifiedBy>
  <cp:revision>4</cp:revision>
  <dcterms:created xsi:type="dcterms:W3CDTF">2025-05-15T12:02:11Z</dcterms:created>
  <dcterms:modified xsi:type="dcterms:W3CDTF">2025-05-15T15:39:48Z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Creator">
    <vt:lpwstr>Acrobat PDFMaker 25 for PowerPoint</vt:lpwstr>
  </property>
  <property fmtid="{D5CDD505-2E9C-101B-9397-08002B2CF9AE}" pid="4" name="LastSaved">
    <vt:filetime>2025-05-15T00:00:00Z</vt:filetime>
  </property>
  <property fmtid="{D5CDD505-2E9C-101B-9397-08002B2CF9AE}" pid="5" name="Producer">
    <vt:lpwstr>Adobe PDF Library 25.1.211</vt:lpwstr>
  </property>
</Properties>
</file>