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48" r:id="rId2"/>
  </p:sldMasterIdLst>
  <p:sldIdLst>
    <p:sldId id="256" r:id="rId3"/>
    <p:sldId id="295" r:id="rId4"/>
    <p:sldId id="296" r:id="rId5"/>
    <p:sldId id="283" r:id="rId6"/>
    <p:sldId id="284" r:id="rId7"/>
    <p:sldId id="286" r:id="rId8"/>
    <p:sldId id="297" r:id="rId9"/>
    <p:sldId id="298" r:id="rId10"/>
    <p:sldId id="299" r:id="rId11"/>
    <p:sldId id="303" r:id="rId12"/>
    <p:sldId id="258" r:id="rId13"/>
    <p:sldId id="300" r:id="rId14"/>
    <p:sldId id="263" r:id="rId15"/>
    <p:sldId id="301" r:id="rId16"/>
    <p:sldId id="261" r:id="rId17"/>
    <p:sldId id="293" r:id="rId18"/>
    <p:sldId id="292" r:id="rId19"/>
    <p:sldId id="288" r:id="rId20"/>
    <p:sldId id="289" r:id="rId21"/>
    <p:sldId id="302" r:id="rId22"/>
    <p:sldId id="276" r:id="rId23"/>
    <p:sldId id="279" r:id="rId24"/>
    <p:sldId id="266" r:id="rId25"/>
    <p:sldId id="267" r:id="rId26"/>
    <p:sldId id="270" r:id="rId27"/>
    <p:sldId id="271" r:id="rId28"/>
    <p:sldId id="273" r:id="rId29"/>
    <p:sldId id="275" r:id="rId30"/>
    <p:sldId id="306" r:id="rId31"/>
    <p:sldId id="257" r:id="rId32"/>
    <p:sldId id="260" r:id="rId33"/>
    <p:sldId id="262" r:id="rId34"/>
    <p:sldId id="308" r:id="rId35"/>
    <p:sldId id="30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iagrams/_rels/data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image" Target="../media/image30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28B2D2-2F11-445F-8DBF-B458C9F8F8C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727E143-5D9E-4B54-A65B-D083253AC5DE}">
      <dgm:prSet/>
      <dgm:spPr/>
      <dgm:t>
        <a:bodyPr/>
        <a:lstStyle/>
        <a:p>
          <a:r>
            <a:rPr lang="en-US" b="0" dirty="0">
              <a:latin typeface="Cambria Math" panose="02040503050406030204" pitchFamily="18" charset="0"/>
              <a:ea typeface="Cambria Math" panose="02040503050406030204" pitchFamily="18" charset="0"/>
            </a:rPr>
            <a:t>Rf = R15 = 49K</a:t>
          </a:r>
        </a:p>
      </dgm:t>
    </dgm:pt>
    <dgm:pt modelId="{B9BCE793-C29F-46D1-9D49-F648518B66CD}" type="parTrans" cxnId="{8AB77A32-9EE0-40EB-BCE5-AB079599CEA8}">
      <dgm:prSet/>
      <dgm:spPr/>
      <dgm:t>
        <a:bodyPr/>
        <a:lstStyle/>
        <a:p>
          <a:endParaRPr lang="en-US"/>
        </a:p>
      </dgm:t>
    </dgm:pt>
    <dgm:pt modelId="{46F20154-5EDA-4D49-961D-577345B4C41A}" type="sibTrans" cxnId="{8AB77A32-9EE0-40EB-BCE5-AB079599CEA8}">
      <dgm:prSet/>
      <dgm:spPr/>
      <dgm:t>
        <a:bodyPr/>
        <a:lstStyle/>
        <a:p>
          <a:endParaRPr lang="en-US"/>
        </a:p>
      </dgm:t>
    </dgm:pt>
    <dgm:pt modelId="{20E7B5B4-A6CF-4A42-91B0-A1FF3A9ADE3A}">
      <dgm:prSet/>
      <dgm:spPr/>
      <dgm:t>
        <a:bodyPr/>
        <a:lstStyle/>
        <a:p>
          <a:r>
            <a:rPr lang="en-US" dirty="0">
              <a:latin typeface="Cambria Math" panose="02040503050406030204" pitchFamily="18" charset="0"/>
              <a:ea typeface="Cambria Math" panose="02040503050406030204" pitchFamily="18" charset="0"/>
            </a:rPr>
            <a:t>R2 = R14 = 1K</a:t>
          </a:r>
        </a:p>
      </dgm:t>
    </dgm:pt>
    <dgm:pt modelId="{BDA3BEA5-1059-496C-B7E4-431DA2E56F07}" type="parTrans" cxnId="{97827DEB-178F-43E0-B658-74EFE25CBD03}">
      <dgm:prSet/>
      <dgm:spPr/>
      <dgm:t>
        <a:bodyPr/>
        <a:lstStyle/>
        <a:p>
          <a:endParaRPr lang="en-US"/>
        </a:p>
      </dgm:t>
    </dgm:pt>
    <dgm:pt modelId="{8F38EE45-CC7E-4E5F-A56D-DA6C290853AF}" type="sibTrans" cxnId="{97827DEB-178F-43E0-B658-74EFE25CBD03}">
      <dgm:prSet/>
      <dgm:spPr/>
      <dgm:t>
        <a:bodyPr/>
        <a:lstStyle/>
        <a:p>
          <a:endParaRPr lang="en-US"/>
        </a:p>
      </dgm:t>
    </dgm:pt>
    <mc:AlternateContent xmlns:mc="http://schemas.openxmlformats.org/markup-compatibility/2006" xmlns:a14="http://schemas.microsoft.com/office/drawing/2010/main">
      <mc:Choice Requires="a14">
        <dgm:pt modelId="{322F1081-CC69-469E-9AF7-D292BBC16BF8}">
          <dgm:prSet custT="1"/>
          <dgm:spPr/>
          <dgm:t>
            <a:bodyPr/>
            <a:lstStyle/>
            <a:p>
              <a:r>
                <a:rPr lang="en-US" sz="2400" kern="1200" dirty="0"/>
                <a:t>So, Gain  </a:t>
              </a:r>
              <a:r>
                <a:rPr lang="en-US" sz="2400" b="1" i="1" kern="1200" dirty="0">
                  <a:solidFill>
                    <a:schemeClr val="accent4">
                      <a:lumMod val="50000"/>
                    </a:schemeClr>
                  </a:solidFill>
                  <a:latin typeface="Cambria Math" panose="02040503050406030204" pitchFamily="18" charset="0"/>
                  <a:ea typeface="Cambria Math" panose="02040503050406030204" pitchFamily="18" charset="0"/>
                </a:rPr>
                <a:t>A(v) </a:t>
              </a:r>
              <a:r>
                <a:rPr lang="en-US" sz="2400" b="1" i="1" kern="1200" dirty="0">
                  <a:solidFill>
                    <a:schemeClr val="accent4">
                      <a:lumMod val="50000"/>
                    </a:schemeClr>
                  </a:solidFill>
                  <a:latin typeface="Cambria Math" panose="02040503050406030204" pitchFamily="18" charset="0"/>
                  <a:ea typeface="Cambria Math" panose="02040503050406030204" pitchFamily="18" charset="0"/>
                  <a:cs typeface="+mn-cs"/>
                </a:rPr>
                <a:t>= 1+</a:t>
              </a:r>
              <a:r>
                <a:rPr lang="en-US" sz="2400" b="1" i="1" kern="1200" dirty="0">
                  <a:solidFill>
                    <a:schemeClr val="accent4">
                      <a:lumMod val="50000"/>
                    </a:schemeClr>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400" b="1" i="1" kern="1200" smtClean="0">
                          <a:solidFill>
                            <a:schemeClr val="accent4">
                              <a:lumMod val="50000"/>
                            </a:schemeClr>
                          </a:solidFill>
                          <a:latin typeface="Cambria Math" panose="02040503050406030204" pitchFamily="18" charset="0"/>
                          <a:ea typeface="Cambria Math" panose="02040503050406030204" pitchFamily="18" charset="0"/>
                        </a:rPr>
                      </m:ctrlPr>
                    </m:fPr>
                    <m:num>
                      <m:r>
                        <a:rPr lang="en-US" sz="2400" b="1" i="1" kern="1200" smtClean="0">
                          <a:solidFill>
                            <a:schemeClr val="accent4">
                              <a:lumMod val="50000"/>
                            </a:schemeClr>
                          </a:solidFill>
                          <a:latin typeface="Cambria Math" panose="02040503050406030204" pitchFamily="18" charset="0"/>
                          <a:ea typeface="Cambria Math" panose="02040503050406030204" pitchFamily="18" charset="0"/>
                        </a:rPr>
                        <m:t>𝑹𝑭</m:t>
                      </m:r>
                    </m:num>
                    <m:den>
                      <m:r>
                        <a:rPr lang="en-US" sz="2400" b="1" i="1" kern="1200" smtClean="0">
                          <a:solidFill>
                            <a:schemeClr val="accent4">
                              <a:lumMod val="50000"/>
                            </a:schemeClr>
                          </a:solidFill>
                          <a:latin typeface="Cambria Math" panose="02040503050406030204" pitchFamily="18" charset="0"/>
                          <a:ea typeface="Cambria Math" panose="02040503050406030204" pitchFamily="18" charset="0"/>
                        </a:rPr>
                        <m:t>𝑹</m:t>
                      </m:r>
                      <m:r>
                        <a:rPr lang="en-US" sz="2400" b="1" i="1" kern="1200" smtClean="0">
                          <a:solidFill>
                            <a:schemeClr val="accent4">
                              <a:lumMod val="50000"/>
                            </a:schemeClr>
                          </a:solidFill>
                          <a:latin typeface="Cambria Math" panose="02040503050406030204" pitchFamily="18" charset="0"/>
                          <a:ea typeface="Cambria Math" panose="02040503050406030204" pitchFamily="18" charset="0"/>
                        </a:rPr>
                        <m:t>𝟐</m:t>
                      </m:r>
                    </m:den>
                  </m:f>
                </m:oMath>
              </a14:m>
              <a:endParaRPr lang="en-US" sz="2400" b="1" i="1" kern="1200" dirty="0">
                <a:latin typeface="Cambria Math" panose="02040503050406030204" pitchFamily="18" charset="0"/>
                <a:ea typeface="Cambria Math" panose="02040503050406030204" pitchFamily="18" charset="0"/>
              </a:endParaRPr>
            </a:p>
          </dgm:t>
        </dgm:pt>
      </mc:Choice>
      <mc:Fallback xmlns="">
        <dgm:pt modelId="{322F1081-CC69-469E-9AF7-D292BBC16BF8}">
          <dgm:prSet custT="1"/>
          <dgm:spPr/>
          <dgm:t>
            <a:bodyPr/>
            <a:lstStyle/>
            <a:p>
              <a:r>
                <a:rPr lang="en-US" sz="2400" kern="1200" dirty="0"/>
                <a:t>So, Gain  </a:t>
              </a:r>
              <a:r>
                <a:rPr lang="en-US" sz="2400" b="1" i="1" kern="1200" dirty="0">
                  <a:solidFill>
                    <a:schemeClr val="accent4">
                      <a:lumMod val="50000"/>
                    </a:schemeClr>
                  </a:solidFill>
                  <a:latin typeface="Cambria Math" panose="02040503050406030204" pitchFamily="18" charset="0"/>
                  <a:ea typeface="Cambria Math" panose="02040503050406030204" pitchFamily="18" charset="0"/>
                </a:rPr>
                <a:t>A(v) </a:t>
              </a:r>
              <a:r>
                <a:rPr lang="en-US" sz="2400" b="1" i="1" kern="1200" dirty="0">
                  <a:solidFill>
                    <a:schemeClr val="accent4">
                      <a:lumMod val="50000"/>
                    </a:schemeClr>
                  </a:solidFill>
                  <a:latin typeface="Cambria Math" panose="02040503050406030204" pitchFamily="18" charset="0"/>
                  <a:ea typeface="Cambria Math" panose="02040503050406030204" pitchFamily="18" charset="0"/>
                  <a:cs typeface="+mn-cs"/>
                </a:rPr>
                <a:t>= 1+</a:t>
              </a:r>
              <a:r>
                <a:rPr lang="en-US" sz="2400" b="1" i="1" kern="1200" dirty="0">
                  <a:solidFill>
                    <a:schemeClr val="accent4">
                      <a:lumMod val="50000"/>
                    </a:schemeClr>
                  </a:solidFill>
                  <a:latin typeface="Cambria Math" panose="02040503050406030204" pitchFamily="18" charset="0"/>
                  <a:ea typeface="Cambria Math" panose="02040503050406030204" pitchFamily="18" charset="0"/>
                </a:rPr>
                <a:t> </a:t>
              </a:r>
              <a:r>
                <a:rPr lang="en-US" sz="2400" b="1" i="0" kern="1200">
                  <a:solidFill>
                    <a:schemeClr val="accent4">
                      <a:lumMod val="50000"/>
                    </a:schemeClr>
                  </a:solidFill>
                  <a:latin typeface="Cambria Math" panose="02040503050406030204" pitchFamily="18" charset="0"/>
                  <a:ea typeface="Cambria Math" panose="02040503050406030204" pitchFamily="18" charset="0"/>
                </a:rPr>
                <a:t>𝑹𝑭/𝑹𝟐</a:t>
              </a:r>
              <a:endParaRPr lang="en-US" sz="2400" b="1" i="1" kern="1200" dirty="0">
                <a:latin typeface="Cambria Math" panose="02040503050406030204" pitchFamily="18" charset="0"/>
                <a:ea typeface="Cambria Math" panose="02040503050406030204" pitchFamily="18" charset="0"/>
              </a:endParaRPr>
            </a:p>
          </dgm:t>
        </dgm:pt>
      </mc:Fallback>
    </mc:AlternateContent>
    <dgm:pt modelId="{4BD218F9-A598-4730-B6BC-DEAC6E3E3DAA}" type="parTrans" cxnId="{A524DB3D-17FA-44A8-B099-52AC6078F4B2}">
      <dgm:prSet/>
      <dgm:spPr/>
      <dgm:t>
        <a:bodyPr/>
        <a:lstStyle/>
        <a:p>
          <a:endParaRPr lang="en-US"/>
        </a:p>
      </dgm:t>
    </dgm:pt>
    <dgm:pt modelId="{DEDD49FF-DCF1-4217-B76B-5D3D352B61EE}" type="sibTrans" cxnId="{A524DB3D-17FA-44A8-B099-52AC6078F4B2}">
      <dgm:prSet/>
      <dgm:spPr/>
      <dgm:t>
        <a:bodyPr/>
        <a:lstStyle/>
        <a:p>
          <a:endParaRPr lang="en-US"/>
        </a:p>
      </dgm:t>
    </dgm:pt>
    <mc:AlternateContent xmlns:mc="http://schemas.openxmlformats.org/markup-compatibility/2006" xmlns:a14="http://schemas.microsoft.com/office/drawing/2010/main">
      <mc:Choice Requires="a14">
        <dgm:pt modelId="{8560366F-2E28-47DC-A40F-944C1C56430D}">
          <dgm:prSet/>
          <dgm:spPr/>
          <dgm:t>
            <a:bodyPr/>
            <a:lstStyle/>
            <a:p>
              <a:r>
                <a:rPr lang="en-US" b="1" i="1" dirty="0">
                  <a:latin typeface="Cambria Math" panose="02040503050406030204" pitchFamily="18" charset="0"/>
                  <a:ea typeface="Cambria Math" panose="02040503050406030204" pitchFamily="18" charset="0"/>
                </a:rPr>
                <a:t>A(v) = 1 + </a:t>
              </a:r>
              <a14:m>
                <m:oMath xmlns:m="http://schemas.openxmlformats.org/officeDocument/2006/math">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𝟒𝟗</m:t>
                      </m:r>
                    </m:num>
                    <m:den>
                      <m:r>
                        <a:rPr lang="en-US" b="1" i="1" smtClean="0">
                          <a:latin typeface="Cambria Math" panose="02040503050406030204" pitchFamily="18" charset="0"/>
                          <a:ea typeface="Cambria Math" panose="02040503050406030204" pitchFamily="18" charset="0"/>
                        </a:rPr>
                        <m:t>𝟏</m:t>
                      </m:r>
                    </m:den>
                  </m:f>
                </m:oMath>
              </a14:m>
              <a:r>
                <a:rPr lang="en-US" b="1" i="1" dirty="0">
                  <a:latin typeface="Cambria Math" panose="02040503050406030204" pitchFamily="18" charset="0"/>
                  <a:ea typeface="Cambria Math" panose="02040503050406030204" pitchFamily="18" charset="0"/>
                </a:rPr>
                <a:t>= 50</a:t>
              </a:r>
            </a:p>
          </dgm:t>
        </dgm:pt>
      </mc:Choice>
      <mc:Fallback xmlns="">
        <dgm:pt modelId="{8560366F-2E28-47DC-A40F-944C1C56430D}">
          <dgm:prSet/>
          <dgm:spPr/>
          <dgm:t>
            <a:bodyPr/>
            <a:lstStyle/>
            <a:p>
              <a:r>
                <a:rPr lang="en-US" b="1" i="1" dirty="0">
                  <a:latin typeface="Cambria Math" panose="02040503050406030204" pitchFamily="18" charset="0"/>
                  <a:ea typeface="Cambria Math" panose="02040503050406030204" pitchFamily="18" charset="0"/>
                </a:rPr>
                <a:t>A(v) = 1 + </a:t>
              </a:r>
              <a:r>
                <a:rPr lang="en-US" b="1" i="0">
                  <a:latin typeface="Cambria Math" panose="02040503050406030204" pitchFamily="18" charset="0"/>
                  <a:ea typeface="Cambria Math" panose="02040503050406030204" pitchFamily="18" charset="0"/>
                </a:rPr>
                <a:t>𝟒𝟗/𝟏</a:t>
              </a:r>
              <a:r>
                <a:rPr lang="en-US" b="1" i="1" dirty="0">
                  <a:latin typeface="Cambria Math" panose="02040503050406030204" pitchFamily="18" charset="0"/>
                  <a:ea typeface="Cambria Math" panose="02040503050406030204" pitchFamily="18" charset="0"/>
                </a:rPr>
                <a:t>= 50</a:t>
              </a:r>
            </a:p>
          </dgm:t>
        </dgm:pt>
      </mc:Fallback>
    </mc:AlternateContent>
    <dgm:pt modelId="{DE6282D7-ACDD-4809-902C-60EF017E99D4}" type="parTrans" cxnId="{07F86912-FFE5-4BFB-9AB6-2446D7FEC9C4}">
      <dgm:prSet/>
      <dgm:spPr/>
      <dgm:t>
        <a:bodyPr/>
        <a:lstStyle/>
        <a:p>
          <a:endParaRPr lang="en-US"/>
        </a:p>
      </dgm:t>
    </dgm:pt>
    <dgm:pt modelId="{5331CF53-E04A-428B-A5E5-B47272A0AFDB}" type="sibTrans" cxnId="{07F86912-FFE5-4BFB-9AB6-2446D7FEC9C4}">
      <dgm:prSet/>
      <dgm:spPr/>
      <dgm:t>
        <a:bodyPr/>
        <a:lstStyle/>
        <a:p>
          <a:endParaRPr lang="en-US"/>
        </a:p>
      </dgm:t>
    </dgm:pt>
    <dgm:pt modelId="{A37BF764-706A-48C1-AADE-1781B4E799BF}">
      <dgm:prSet/>
      <dgm:spPr/>
      <dgm:t>
        <a:bodyPr/>
        <a:lstStyle/>
        <a:p>
          <a:r>
            <a:rPr lang="en-US" dirty="0">
              <a:latin typeface="Times New Roman" panose="02020603050405020304" pitchFamily="18" charset="0"/>
              <a:cs typeface="Times New Roman" panose="02020603050405020304" pitchFamily="18" charset="0"/>
            </a:rPr>
            <a:t>The input signal will be amplified by 50 times.  </a:t>
          </a:r>
        </a:p>
      </dgm:t>
    </dgm:pt>
    <dgm:pt modelId="{0D7B8E88-C67C-4C9B-8593-C1DF8CE9F037}" type="parTrans" cxnId="{54D2025E-6A29-49C1-81D9-5C403B78B495}">
      <dgm:prSet/>
      <dgm:spPr/>
      <dgm:t>
        <a:bodyPr/>
        <a:lstStyle/>
        <a:p>
          <a:endParaRPr lang="en-US"/>
        </a:p>
      </dgm:t>
    </dgm:pt>
    <dgm:pt modelId="{42CFEC92-E5B4-4454-A0C8-9FD705C29728}" type="sibTrans" cxnId="{54D2025E-6A29-49C1-81D9-5C403B78B495}">
      <dgm:prSet/>
      <dgm:spPr/>
      <dgm:t>
        <a:bodyPr/>
        <a:lstStyle/>
        <a:p>
          <a:endParaRPr lang="en-US"/>
        </a:p>
      </dgm:t>
    </dgm:pt>
    <dgm:pt modelId="{CABB8DA2-6C84-4DF3-A6EA-0CD8723D7345}" type="pres">
      <dgm:prSet presAssocID="{DB28B2D2-2F11-445F-8DBF-B458C9F8F8C0}" presName="vert0" presStyleCnt="0">
        <dgm:presLayoutVars>
          <dgm:dir/>
          <dgm:animOne val="branch"/>
          <dgm:animLvl val="lvl"/>
        </dgm:presLayoutVars>
      </dgm:prSet>
      <dgm:spPr/>
    </dgm:pt>
    <dgm:pt modelId="{CA898FD7-0D78-4E3E-8E2E-28F38D926953}" type="pres">
      <dgm:prSet presAssocID="{5727E143-5D9E-4B54-A65B-D083253AC5DE}" presName="thickLine" presStyleLbl="alignNode1" presStyleIdx="0" presStyleCnt="5"/>
      <dgm:spPr/>
    </dgm:pt>
    <dgm:pt modelId="{D76B9B92-F02F-440C-9278-8EC7F99C0B4F}" type="pres">
      <dgm:prSet presAssocID="{5727E143-5D9E-4B54-A65B-D083253AC5DE}" presName="horz1" presStyleCnt="0"/>
      <dgm:spPr/>
    </dgm:pt>
    <dgm:pt modelId="{978AD47C-D73C-493C-948E-3B0BEC214015}" type="pres">
      <dgm:prSet presAssocID="{5727E143-5D9E-4B54-A65B-D083253AC5DE}" presName="tx1" presStyleLbl="revTx" presStyleIdx="0" presStyleCnt="5"/>
      <dgm:spPr/>
    </dgm:pt>
    <dgm:pt modelId="{015319DD-8548-4F4A-A410-D724393BE0AE}" type="pres">
      <dgm:prSet presAssocID="{5727E143-5D9E-4B54-A65B-D083253AC5DE}" presName="vert1" presStyleCnt="0"/>
      <dgm:spPr/>
    </dgm:pt>
    <dgm:pt modelId="{3911984D-C113-493E-B26D-BC6070A2C0AB}" type="pres">
      <dgm:prSet presAssocID="{20E7B5B4-A6CF-4A42-91B0-A1FF3A9ADE3A}" presName="thickLine" presStyleLbl="alignNode1" presStyleIdx="1" presStyleCnt="5"/>
      <dgm:spPr/>
    </dgm:pt>
    <dgm:pt modelId="{4C1641A0-7FD4-4F66-A545-6F562E84E5DF}" type="pres">
      <dgm:prSet presAssocID="{20E7B5B4-A6CF-4A42-91B0-A1FF3A9ADE3A}" presName="horz1" presStyleCnt="0"/>
      <dgm:spPr/>
    </dgm:pt>
    <dgm:pt modelId="{98FD4D20-AF9C-466B-B271-ACF4F9BD44C0}" type="pres">
      <dgm:prSet presAssocID="{20E7B5B4-A6CF-4A42-91B0-A1FF3A9ADE3A}" presName="tx1" presStyleLbl="revTx" presStyleIdx="1" presStyleCnt="5"/>
      <dgm:spPr/>
    </dgm:pt>
    <dgm:pt modelId="{7D850504-4A7E-4650-8EDC-1D0B0CBFCDFB}" type="pres">
      <dgm:prSet presAssocID="{20E7B5B4-A6CF-4A42-91B0-A1FF3A9ADE3A}" presName="vert1" presStyleCnt="0"/>
      <dgm:spPr/>
    </dgm:pt>
    <dgm:pt modelId="{7C0A7FD1-5952-4C35-BDEB-9D5693A5FB99}" type="pres">
      <dgm:prSet presAssocID="{322F1081-CC69-469E-9AF7-D292BBC16BF8}" presName="thickLine" presStyleLbl="alignNode1" presStyleIdx="2" presStyleCnt="5"/>
      <dgm:spPr/>
    </dgm:pt>
    <dgm:pt modelId="{4FEC3208-0491-4360-A583-BFC38607E86A}" type="pres">
      <dgm:prSet presAssocID="{322F1081-CC69-469E-9AF7-D292BBC16BF8}" presName="horz1" presStyleCnt="0"/>
      <dgm:spPr/>
    </dgm:pt>
    <dgm:pt modelId="{200DA9F8-2974-40F6-BB42-40CDFF97D153}" type="pres">
      <dgm:prSet presAssocID="{322F1081-CC69-469E-9AF7-D292BBC16BF8}" presName="tx1" presStyleLbl="revTx" presStyleIdx="2" presStyleCnt="5"/>
      <dgm:spPr/>
    </dgm:pt>
    <dgm:pt modelId="{9CEA89AC-34A2-45CB-B033-19D3AF910466}" type="pres">
      <dgm:prSet presAssocID="{322F1081-CC69-469E-9AF7-D292BBC16BF8}" presName="vert1" presStyleCnt="0"/>
      <dgm:spPr/>
    </dgm:pt>
    <dgm:pt modelId="{9C70940A-47B4-4C9A-B97A-35893B5C1758}" type="pres">
      <dgm:prSet presAssocID="{8560366F-2E28-47DC-A40F-944C1C56430D}" presName="thickLine" presStyleLbl="alignNode1" presStyleIdx="3" presStyleCnt="5"/>
      <dgm:spPr/>
    </dgm:pt>
    <dgm:pt modelId="{24A96379-A762-41D5-8222-5B72214388B4}" type="pres">
      <dgm:prSet presAssocID="{8560366F-2E28-47DC-A40F-944C1C56430D}" presName="horz1" presStyleCnt="0"/>
      <dgm:spPr/>
    </dgm:pt>
    <dgm:pt modelId="{2EBA0D9D-482E-4E28-9FC1-547EB0575029}" type="pres">
      <dgm:prSet presAssocID="{8560366F-2E28-47DC-A40F-944C1C56430D}" presName="tx1" presStyleLbl="revTx" presStyleIdx="3" presStyleCnt="5"/>
      <dgm:spPr/>
    </dgm:pt>
    <dgm:pt modelId="{1865BE33-5410-42F9-8B1E-1CDB9E103E00}" type="pres">
      <dgm:prSet presAssocID="{8560366F-2E28-47DC-A40F-944C1C56430D}" presName="vert1" presStyleCnt="0"/>
      <dgm:spPr/>
    </dgm:pt>
    <dgm:pt modelId="{B88C52D8-A405-45EE-ACD1-E33F065BA98E}" type="pres">
      <dgm:prSet presAssocID="{A37BF764-706A-48C1-AADE-1781B4E799BF}" presName="thickLine" presStyleLbl="alignNode1" presStyleIdx="4" presStyleCnt="5"/>
      <dgm:spPr/>
    </dgm:pt>
    <dgm:pt modelId="{A8F5D904-BEB0-4944-B646-717C134D229C}" type="pres">
      <dgm:prSet presAssocID="{A37BF764-706A-48C1-AADE-1781B4E799BF}" presName="horz1" presStyleCnt="0"/>
      <dgm:spPr/>
    </dgm:pt>
    <dgm:pt modelId="{A568A3B1-14BD-4801-BD03-A1FA25E9490C}" type="pres">
      <dgm:prSet presAssocID="{A37BF764-706A-48C1-AADE-1781B4E799BF}" presName="tx1" presStyleLbl="revTx" presStyleIdx="4" presStyleCnt="5"/>
      <dgm:spPr/>
    </dgm:pt>
    <dgm:pt modelId="{60331A43-F7D3-4DFF-B511-0727D72A2C2C}" type="pres">
      <dgm:prSet presAssocID="{A37BF764-706A-48C1-AADE-1781B4E799BF}" presName="vert1" presStyleCnt="0"/>
      <dgm:spPr/>
    </dgm:pt>
  </dgm:ptLst>
  <dgm:cxnLst>
    <dgm:cxn modelId="{47888D08-F4D1-47AC-AD09-FBC0702800D0}" type="presOf" srcId="{A37BF764-706A-48C1-AADE-1781B4E799BF}" destId="{A568A3B1-14BD-4801-BD03-A1FA25E9490C}" srcOrd="0" destOrd="0" presId="urn:microsoft.com/office/officeart/2008/layout/LinedList"/>
    <dgm:cxn modelId="{D3EA5911-7083-49B1-8802-6F70D35E7255}" type="presOf" srcId="{8560366F-2E28-47DC-A40F-944C1C56430D}" destId="{2EBA0D9D-482E-4E28-9FC1-547EB0575029}" srcOrd="0" destOrd="0" presId="urn:microsoft.com/office/officeart/2008/layout/LinedList"/>
    <dgm:cxn modelId="{07F86912-FFE5-4BFB-9AB6-2446D7FEC9C4}" srcId="{DB28B2D2-2F11-445F-8DBF-B458C9F8F8C0}" destId="{8560366F-2E28-47DC-A40F-944C1C56430D}" srcOrd="3" destOrd="0" parTransId="{DE6282D7-ACDD-4809-902C-60EF017E99D4}" sibTransId="{5331CF53-E04A-428B-A5E5-B47272A0AFDB}"/>
    <dgm:cxn modelId="{8AB77A32-9EE0-40EB-BCE5-AB079599CEA8}" srcId="{DB28B2D2-2F11-445F-8DBF-B458C9F8F8C0}" destId="{5727E143-5D9E-4B54-A65B-D083253AC5DE}" srcOrd="0" destOrd="0" parTransId="{B9BCE793-C29F-46D1-9D49-F648518B66CD}" sibTransId="{46F20154-5EDA-4D49-961D-577345B4C41A}"/>
    <dgm:cxn modelId="{A524DB3D-17FA-44A8-B099-52AC6078F4B2}" srcId="{DB28B2D2-2F11-445F-8DBF-B458C9F8F8C0}" destId="{322F1081-CC69-469E-9AF7-D292BBC16BF8}" srcOrd="2" destOrd="0" parTransId="{4BD218F9-A598-4730-B6BC-DEAC6E3E3DAA}" sibTransId="{DEDD49FF-DCF1-4217-B76B-5D3D352B61EE}"/>
    <dgm:cxn modelId="{54D2025E-6A29-49C1-81D9-5C403B78B495}" srcId="{DB28B2D2-2F11-445F-8DBF-B458C9F8F8C0}" destId="{A37BF764-706A-48C1-AADE-1781B4E799BF}" srcOrd="4" destOrd="0" parTransId="{0D7B8E88-C67C-4C9B-8593-C1DF8CE9F037}" sibTransId="{42CFEC92-E5B4-4454-A0C8-9FD705C29728}"/>
    <dgm:cxn modelId="{E483B543-8EE5-43AE-9641-56EB133F8384}" type="presOf" srcId="{DB28B2D2-2F11-445F-8DBF-B458C9F8F8C0}" destId="{CABB8DA2-6C84-4DF3-A6EA-0CD8723D7345}" srcOrd="0" destOrd="0" presId="urn:microsoft.com/office/officeart/2008/layout/LinedList"/>
    <dgm:cxn modelId="{6D82334B-664B-48FF-BECB-DE1D975F538A}" type="presOf" srcId="{5727E143-5D9E-4B54-A65B-D083253AC5DE}" destId="{978AD47C-D73C-493C-948E-3B0BEC214015}" srcOrd="0" destOrd="0" presId="urn:microsoft.com/office/officeart/2008/layout/LinedList"/>
    <dgm:cxn modelId="{730682E3-D9A4-42B4-BA6C-60E5EEA587AF}" type="presOf" srcId="{20E7B5B4-A6CF-4A42-91B0-A1FF3A9ADE3A}" destId="{98FD4D20-AF9C-466B-B271-ACF4F9BD44C0}" srcOrd="0" destOrd="0" presId="urn:microsoft.com/office/officeart/2008/layout/LinedList"/>
    <dgm:cxn modelId="{97827DEB-178F-43E0-B658-74EFE25CBD03}" srcId="{DB28B2D2-2F11-445F-8DBF-B458C9F8F8C0}" destId="{20E7B5B4-A6CF-4A42-91B0-A1FF3A9ADE3A}" srcOrd="1" destOrd="0" parTransId="{BDA3BEA5-1059-496C-B7E4-431DA2E56F07}" sibTransId="{8F38EE45-CC7E-4E5F-A56D-DA6C290853AF}"/>
    <dgm:cxn modelId="{49A724FB-8C4C-4C34-9655-DDC1F8F0ABB9}" type="presOf" srcId="{322F1081-CC69-469E-9AF7-D292BBC16BF8}" destId="{200DA9F8-2974-40F6-BB42-40CDFF97D153}" srcOrd="0" destOrd="0" presId="urn:microsoft.com/office/officeart/2008/layout/LinedList"/>
    <dgm:cxn modelId="{A14708F8-B175-40BC-BCF5-0D86B8BEF8E4}" type="presParOf" srcId="{CABB8DA2-6C84-4DF3-A6EA-0CD8723D7345}" destId="{CA898FD7-0D78-4E3E-8E2E-28F38D926953}" srcOrd="0" destOrd="0" presId="urn:microsoft.com/office/officeart/2008/layout/LinedList"/>
    <dgm:cxn modelId="{4E122B25-6041-487E-A8EC-2DF8D1ED73D7}" type="presParOf" srcId="{CABB8DA2-6C84-4DF3-A6EA-0CD8723D7345}" destId="{D76B9B92-F02F-440C-9278-8EC7F99C0B4F}" srcOrd="1" destOrd="0" presId="urn:microsoft.com/office/officeart/2008/layout/LinedList"/>
    <dgm:cxn modelId="{901E4BCC-D429-4033-96F6-4AF9B91098AB}" type="presParOf" srcId="{D76B9B92-F02F-440C-9278-8EC7F99C0B4F}" destId="{978AD47C-D73C-493C-948E-3B0BEC214015}" srcOrd="0" destOrd="0" presId="urn:microsoft.com/office/officeart/2008/layout/LinedList"/>
    <dgm:cxn modelId="{0DE3DE6B-0F7E-4DB2-9215-1531E59DB260}" type="presParOf" srcId="{D76B9B92-F02F-440C-9278-8EC7F99C0B4F}" destId="{015319DD-8548-4F4A-A410-D724393BE0AE}" srcOrd="1" destOrd="0" presId="urn:microsoft.com/office/officeart/2008/layout/LinedList"/>
    <dgm:cxn modelId="{2BB84A8D-9922-4A55-8055-9E4CD746C15F}" type="presParOf" srcId="{CABB8DA2-6C84-4DF3-A6EA-0CD8723D7345}" destId="{3911984D-C113-493E-B26D-BC6070A2C0AB}" srcOrd="2" destOrd="0" presId="urn:microsoft.com/office/officeart/2008/layout/LinedList"/>
    <dgm:cxn modelId="{738D5146-76AD-4802-B31F-D31CFF51D5B4}" type="presParOf" srcId="{CABB8DA2-6C84-4DF3-A6EA-0CD8723D7345}" destId="{4C1641A0-7FD4-4F66-A545-6F562E84E5DF}" srcOrd="3" destOrd="0" presId="urn:microsoft.com/office/officeart/2008/layout/LinedList"/>
    <dgm:cxn modelId="{3B4439ED-0690-41F8-8B07-59B36EF9C54E}" type="presParOf" srcId="{4C1641A0-7FD4-4F66-A545-6F562E84E5DF}" destId="{98FD4D20-AF9C-466B-B271-ACF4F9BD44C0}" srcOrd="0" destOrd="0" presId="urn:microsoft.com/office/officeart/2008/layout/LinedList"/>
    <dgm:cxn modelId="{F0AC14E3-FF15-4AAB-BA71-14FABC211C1F}" type="presParOf" srcId="{4C1641A0-7FD4-4F66-A545-6F562E84E5DF}" destId="{7D850504-4A7E-4650-8EDC-1D0B0CBFCDFB}" srcOrd="1" destOrd="0" presId="urn:microsoft.com/office/officeart/2008/layout/LinedList"/>
    <dgm:cxn modelId="{FFF1112A-0A4A-45C7-8A2D-A3508DBA4144}" type="presParOf" srcId="{CABB8DA2-6C84-4DF3-A6EA-0CD8723D7345}" destId="{7C0A7FD1-5952-4C35-BDEB-9D5693A5FB99}" srcOrd="4" destOrd="0" presId="urn:microsoft.com/office/officeart/2008/layout/LinedList"/>
    <dgm:cxn modelId="{AAC48918-296C-4B24-96FA-A5A8D432C0D4}" type="presParOf" srcId="{CABB8DA2-6C84-4DF3-A6EA-0CD8723D7345}" destId="{4FEC3208-0491-4360-A583-BFC38607E86A}" srcOrd="5" destOrd="0" presId="urn:microsoft.com/office/officeart/2008/layout/LinedList"/>
    <dgm:cxn modelId="{9AAAE76B-EDFC-45F2-971D-92883665F1F9}" type="presParOf" srcId="{4FEC3208-0491-4360-A583-BFC38607E86A}" destId="{200DA9F8-2974-40F6-BB42-40CDFF97D153}" srcOrd="0" destOrd="0" presId="urn:microsoft.com/office/officeart/2008/layout/LinedList"/>
    <dgm:cxn modelId="{D56A5176-CC47-4119-BB64-DF30E77AC1D7}" type="presParOf" srcId="{4FEC3208-0491-4360-A583-BFC38607E86A}" destId="{9CEA89AC-34A2-45CB-B033-19D3AF910466}" srcOrd="1" destOrd="0" presId="urn:microsoft.com/office/officeart/2008/layout/LinedList"/>
    <dgm:cxn modelId="{9A97AD55-B2B1-4BAC-B6C8-70FB4633D796}" type="presParOf" srcId="{CABB8DA2-6C84-4DF3-A6EA-0CD8723D7345}" destId="{9C70940A-47B4-4C9A-B97A-35893B5C1758}" srcOrd="6" destOrd="0" presId="urn:microsoft.com/office/officeart/2008/layout/LinedList"/>
    <dgm:cxn modelId="{C785C49A-CAD4-4CB7-B830-05F697D1AF0A}" type="presParOf" srcId="{CABB8DA2-6C84-4DF3-A6EA-0CD8723D7345}" destId="{24A96379-A762-41D5-8222-5B72214388B4}" srcOrd="7" destOrd="0" presId="urn:microsoft.com/office/officeart/2008/layout/LinedList"/>
    <dgm:cxn modelId="{2489A4C9-B639-439B-98BE-4A0A13113E91}" type="presParOf" srcId="{24A96379-A762-41D5-8222-5B72214388B4}" destId="{2EBA0D9D-482E-4E28-9FC1-547EB0575029}" srcOrd="0" destOrd="0" presId="urn:microsoft.com/office/officeart/2008/layout/LinedList"/>
    <dgm:cxn modelId="{0B5DC219-BF2E-411D-9DD3-9528F10E0A73}" type="presParOf" srcId="{24A96379-A762-41D5-8222-5B72214388B4}" destId="{1865BE33-5410-42F9-8B1E-1CDB9E103E00}" srcOrd="1" destOrd="0" presId="urn:microsoft.com/office/officeart/2008/layout/LinedList"/>
    <dgm:cxn modelId="{57DE4A1E-430B-41A2-9C3E-2C548FE44511}" type="presParOf" srcId="{CABB8DA2-6C84-4DF3-A6EA-0CD8723D7345}" destId="{B88C52D8-A405-45EE-ACD1-E33F065BA98E}" srcOrd="8" destOrd="0" presId="urn:microsoft.com/office/officeart/2008/layout/LinedList"/>
    <dgm:cxn modelId="{941752CC-D3D2-4B01-B0D3-969807637E52}" type="presParOf" srcId="{CABB8DA2-6C84-4DF3-A6EA-0CD8723D7345}" destId="{A8F5D904-BEB0-4944-B646-717C134D229C}" srcOrd="9" destOrd="0" presId="urn:microsoft.com/office/officeart/2008/layout/LinedList"/>
    <dgm:cxn modelId="{CA846404-D798-47B9-95D8-D264541AC35E}" type="presParOf" srcId="{A8F5D904-BEB0-4944-B646-717C134D229C}" destId="{A568A3B1-14BD-4801-BD03-A1FA25E9490C}" srcOrd="0" destOrd="0" presId="urn:microsoft.com/office/officeart/2008/layout/LinedList"/>
    <dgm:cxn modelId="{564F6742-4CB4-4730-AB7B-C77F4A9EF5CA}" type="presParOf" srcId="{A8F5D904-BEB0-4944-B646-717C134D229C}" destId="{60331A43-F7D3-4DFF-B511-0727D72A2C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28B2D2-2F11-445F-8DBF-B458C9F8F8C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727E143-5D9E-4B54-A65B-D083253AC5DE}">
      <dgm:prSet/>
      <dgm:spPr/>
      <dgm:t>
        <a:bodyPr/>
        <a:lstStyle/>
        <a:p>
          <a:r>
            <a:rPr lang="en-US" b="0" dirty="0">
              <a:latin typeface="Cambria Math" panose="02040503050406030204" pitchFamily="18" charset="0"/>
              <a:ea typeface="Cambria Math" panose="02040503050406030204" pitchFamily="18" charset="0"/>
            </a:rPr>
            <a:t>Rf = R15 = 49K</a:t>
          </a:r>
        </a:p>
      </dgm:t>
    </dgm:pt>
    <dgm:pt modelId="{B9BCE793-C29F-46D1-9D49-F648518B66CD}" type="parTrans" cxnId="{8AB77A32-9EE0-40EB-BCE5-AB079599CEA8}">
      <dgm:prSet/>
      <dgm:spPr/>
      <dgm:t>
        <a:bodyPr/>
        <a:lstStyle/>
        <a:p>
          <a:endParaRPr lang="en-US"/>
        </a:p>
      </dgm:t>
    </dgm:pt>
    <dgm:pt modelId="{46F20154-5EDA-4D49-961D-577345B4C41A}" type="sibTrans" cxnId="{8AB77A32-9EE0-40EB-BCE5-AB079599CEA8}">
      <dgm:prSet/>
      <dgm:spPr/>
      <dgm:t>
        <a:bodyPr/>
        <a:lstStyle/>
        <a:p>
          <a:endParaRPr lang="en-US"/>
        </a:p>
      </dgm:t>
    </dgm:pt>
    <dgm:pt modelId="{20E7B5B4-A6CF-4A42-91B0-A1FF3A9ADE3A}">
      <dgm:prSet/>
      <dgm:spPr/>
      <dgm:t>
        <a:bodyPr/>
        <a:lstStyle/>
        <a:p>
          <a:r>
            <a:rPr lang="en-US" dirty="0">
              <a:latin typeface="Cambria Math" panose="02040503050406030204" pitchFamily="18" charset="0"/>
              <a:ea typeface="Cambria Math" panose="02040503050406030204" pitchFamily="18" charset="0"/>
            </a:rPr>
            <a:t>R2 = R14 = 1K</a:t>
          </a:r>
        </a:p>
      </dgm:t>
    </dgm:pt>
    <dgm:pt modelId="{BDA3BEA5-1059-496C-B7E4-431DA2E56F07}" type="parTrans" cxnId="{97827DEB-178F-43E0-B658-74EFE25CBD03}">
      <dgm:prSet/>
      <dgm:spPr/>
      <dgm:t>
        <a:bodyPr/>
        <a:lstStyle/>
        <a:p>
          <a:endParaRPr lang="en-US"/>
        </a:p>
      </dgm:t>
    </dgm:pt>
    <dgm:pt modelId="{8F38EE45-CC7E-4E5F-A56D-DA6C290853AF}" type="sibTrans" cxnId="{97827DEB-178F-43E0-B658-74EFE25CBD03}">
      <dgm:prSet/>
      <dgm:spPr/>
      <dgm:t>
        <a:bodyPr/>
        <a:lstStyle/>
        <a:p>
          <a:endParaRPr lang="en-US"/>
        </a:p>
      </dgm:t>
    </dgm:pt>
    <dgm:pt modelId="{322F1081-CC69-469E-9AF7-D292BBC16BF8}">
      <dgm:prSet custT="1"/>
      <dgm:spPr>
        <a:blipFill>
          <a:blip xmlns:r="http://schemas.openxmlformats.org/officeDocument/2006/relationships" r:embed="rId1"/>
          <a:stretch>
            <a:fillRect l="-1420"/>
          </a:stretch>
        </a:blipFill>
      </dgm:spPr>
      <dgm:t>
        <a:bodyPr/>
        <a:lstStyle/>
        <a:p>
          <a:r>
            <a:rPr lang="en-US">
              <a:noFill/>
            </a:rPr>
            <a:t> </a:t>
          </a:r>
        </a:p>
      </dgm:t>
    </dgm:pt>
    <dgm:pt modelId="{4BD218F9-A598-4730-B6BC-DEAC6E3E3DAA}" type="parTrans" cxnId="{A524DB3D-17FA-44A8-B099-52AC6078F4B2}">
      <dgm:prSet/>
      <dgm:spPr/>
      <dgm:t>
        <a:bodyPr/>
        <a:lstStyle/>
        <a:p>
          <a:endParaRPr lang="en-US"/>
        </a:p>
      </dgm:t>
    </dgm:pt>
    <dgm:pt modelId="{DEDD49FF-DCF1-4217-B76B-5D3D352B61EE}" type="sibTrans" cxnId="{A524DB3D-17FA-44A8-B099-52AC6078F4B2}">
      <dgm:prSet/>
      <dgm:spPr/>
      <dgm:t>
        <a:bodyPr/>
        <a:lstStyle/>
        <a:p>
          <a:endParaRPr lang="en-US"/>
        </a:p>
      </dgm:t>
    </dgm:pt>
    <dgm:pt modelId="{8560366F-2E28-47DC-A40F-944C1C56430D}">
      <dgm:prSet/>
      <dgm:spPr>
        <a:blipFill>
          <a:blip xmlns:r="http://schemas.openxmlformats.org/officeDocument/2006/relationships" r:embed="rId2"/>
          <a:stretch>
            <a:fillRect l="-1420"/>
          </a:stretch>
        </a:blipFill>
      </dgm:spPr>
      <dgm:t>
        <a:bodyPr/>
        <a:lstStyle/>
        <a:p>
          <a:r>
            <a:rPr lang="en-US">
              <a:noFill/>
            </a:rPr>
            <a:t> </a:t>
          </a:r>
        </a:p>
      </dgm:t>
    </dgm:pt>
    <dgm:pt modelId="{DE6282D7-ACDD-4809-902C-60EF017E99D4}" type="parTrans" cxnId="{07F86912-FFE5-4BFB-9AB6-2446D7FEC9C4}">
      <dgm:prSet/>
      <dgm:spPr/>
      <dgm:t>
        <a:bodyPr/>
        <a:lstStyle/>
        <a:p>
          <a:endParaRPr lang="en-US"/>
        </a:p>
      </dgm:t>
    </dgm:pt>
    <dgm:pt modelId="{5331CF53-E04A-428B-A5E5-B47272A0AFDB}" type="sibTrans" cxnId="{07F86912-FFE5-4BFB-9AB6-2446D7FEC9C4}">
      <dgm:prSet/>
      <dgm:spPr/>
      <dgm:t>
        <a:bodyPr/>
        <a:lstStyle/>
        <a:p>
          <a:endParaRPr lang="en-US"/>
        </a:p>
      </dgm:t>
    </dgm:pt>
    <dgm:pt modelId="{A37BF764-706A-48C1-AADE-1781B4E799BF}">
      <dgm:prSet/>
      <dgm:spPr/>
      <dgm:t>
        <a:bodyPr/>
        <a:lstStyle/>
        <a:p>
          <a:r>
            <a:rPr lang="en-US" dirty="0">
              <a:latin typeface="Times New Roman" panose="02020603050405020304" pitchFamily="18" charset="0"/>
              <a:cs typeface="Times New Roman" panose="02020603050405020304" pitchFamily="18" charset="0"/>
            </a:rPr>
            <a:t>The input signal will be amplified by 50 times.  </a:t>
          </a:r>
        </a:p>
      </dgm:t>
    </dgm:pt>
    <dgm:pt modelId="{0D7B8E88-C67C-4C9B-8593-C1DF8CE9F037}" type="parTrans" cxnId="{54D2025E-6A29-49C1-81D9-5C403B78B495}">
      <dgm:prSet/>
      <dgm:spPr/>
      <dgm:t>
        <a:bodyPr/>
        <a:lstStyle/>
        <a:p>
          <a:endParaRPr lang="en-US"/>
        </a:p>
      </dgm:t>
    </dgm:pt>
    <dgm:pt modelId="{42CFEC92-E5B4-4454-A0C8-9FD705C29728}" type="sibTrans" cxnId="{54D2025E-6A29-49C1-81D9-5C403B78B495}">
      <dgm:prSet/>
      <dgm:spPr/>
      <dgm:t>
        <a:bodyPr/>
        <a:lstStyle/>
        <a:p>
          <a:endParaRPr lang="en-US"/>
        </a:p>
      </dgm:t>
    </dgm:pt>
    <dgm:pt modelId="{CABB8DA2-6C84-4DF3-A6EA-0CD8723D7345}" type="pres">
      <dgm:prSet presAssocID="{DB28B2D2-2F11-445F-8DBF-B458C9F8F8C0}" presName="vert0" presStyleCnt="0">
        <dgm:presLayoutVars>
          <dgm:dir/>
          <dgm:animOne val="branch"/>
          <dgm:animLvl val="lvl"/>
        </dgm:presLayoutVars>
      </dgm:prSet>
      <dgm:spPr/>
    </dgm:pt>
    <dgm:pt modelId="{CA898FD7-0D78-4E3E-8E2E-28F38D926953}" type="pres">
      <dgm:prSet presAssocID="{5727E143-5D9E-4B54-A65B-D083253AC5DE}" presName="thickLine" presStyleLbl="alignNode1" presStyleIdx="0" presStyleCnt="5"/>
      <dgm:spPr/>
    </dgm:pt>
    <dgm:pt modelId="{D76B9B92-F02F-440C-9278-8EC7F99C0B4F}" type="pres">
      <dgm:prSet presAssocID="{5727E143-5D9E-4B54-A65B-D083253AC5DE}" presName="horz1" presStyleCnt="0"/>
      <dgm:spPr/>
    </dgm:pt>
    <dgm:pt modelId="{978AD47C-D73C-493C-948E-3B0BEC214015}" type="pres">
      <dgm:prSet presAssocID="{5727E143-5D9E-4B54-A65B-D083253AC5DE}" presName="tx1" presStyleLbl="revTx" presStyleIdx="0" presStyleCnt="5"/>
      <dgm:spPr/>
    </dgm:pt>
    <dgm:pt modelId="{015319DD-8548-4F4A-A410-D724393BE0AE}" type="pres">
      <dgm:prSet presAssocID="{5727E143-5D9E-4B54-A65B-D083253AC5DE}" presName="vert1" presStyleCnt="0"/>
      <dgm:spPr/>
    </dgm:pt>
    <dgm:pt modelId="{3911984D-C113-493E-B26D-BC6070A2C0AB}" type="pres">
      <dgm:prSet presAssocID="{20E7B5B4-A6CF-4A42-91B0-A1FF3A9ADE3A}" presName="thickLine" presStyleLbl="alignNode1" presStyleIdx="1" presStyleCnt="5"/>
      <dgm:spPr/>
    </dgm:pt>
    <dgm:pt modelId="{4C1641A0-7FD4-4F66-A545-6F562E84E5DF}" type="pres">
      <dgm:prSet presAssocID="{20E7B5B4-A6CF-4A42-91B0-A1FF3A9ADE3A}" presName="horz1" presStyleCnt="0"/>
      <dgm:spPr/>
    </dgm:pt>
    <dgm:pt modelId="{98FD4D20-AF9C-466B-B271-ACF4F9BD44C0}" type="pres">
      <dgm:prSet presAssocID="{20E7B5B4-A6CF-4A42-91B0-A1FF3A9ADE3A}" presName="tx1" presStyleLbl="revTx" presStyleIdx="1" presStyleCnt="5"/>
      <dgm:spPr/>
    </dgm:pt>
    <dgm:pt modelId="{7D850504-4A7E-4650-8EDC-1D0B0CBFCDFB}" type="pres">
      <dgm:prSet presAssocID="{20E7B5B4-A6CF-4A42-91B0-A1FF3A9ADE3A}" presName="vert1" presStyleCnt="0"/>
      <dgm:spPr/>
    </dgm:pt>
    <dgm:pt modelId="{7C0A7FD1-5952-4C35-BDEB-9D5693A5FB99}" type="pres">
      <dgm:prSet presAssocID="{322F1081-CC69-469E-9AF7-D292BBC16BF8}" presName="thickLine" presStyleLbl="alignNode1" presStyleIdx="2" presStyleCnt="5"/>
      <dgm:spPr/>
    </dgm:pt>
    <dgm:pt modelId="{4FEC3208-0491-4360-A583-BFC38607E86A}" type="pres">
      <dgm:prSet presAssocID="{322F1081-CC69-469E-9AF7-D292BBC16BF8}" presName="horz1" presStyleCnt="0"/>
      <dgm:spPr/>
    </dgm:pt>
    <dgm:pt modelId="{200DA9F8-2974-40F6-BB42-40CDFF97D153}" type="pres">
      <dgm:prSet presAssocID="{322F1081-CC69-469E-9AF7-D292BBC16BF8}" presName="tx1" presStyleLbl="revTx" presStyleIdx="2" presStyleCnt="5"/>
      <dgm:spPr/>
    </dgm:pt>
    <dgm:pt modelId="{9CEA89AC-34A2-45CB-B033-19D3AF910466}" type="pres">
      <dgm:prSet presAssocID="{322F1081-CC69-469E-9AF7-D292BBC16BF8}" presName="vert1" presStyleCnt="0"/>
      <dgm:spPr/>
    </dgm:pt>
    <dgm:pt modelId="{9C70940A-47B4-4C9A-B97A-35893B5C1758}" type="pres">
      <dgm:prSet presAssocID="{8560366F-2E28-47DC-A40F-944C1C56430D}" presName="thickLine" presStyleLbl="alignNode1" presStyleIdx="3" presStyleCnt="5"/>
      <dgm:spPr/>
    </dgm:pt>
    <dgm:pt modelId="{24A96379-A762-41D5-8222-5B72214388B4}" type="pres">
      <dgm:prSet presAssocID="{8560366F-2E28-47DC-A40F-944C1C56430D}" presName="horz1" presStyleCnt="0"/>
      <dgm:spPr/>
    </dgm:pt>
    <dgm:pt modelId="{2EBA0D9D-482E-4E28-9FC1-547EB0575029}" type="pres">
      <dgm:prSet presAssocID="{8560366F-2E28-47DC-A40F-944C1C56430D}" presName="tx1" presStyleLbl="revTx" presStyleIdx="3" presStyleCnt="5"/>
      <dgm:spPr/>
    </dgm:pt>
    <dgm:pt modelId="{1865BE33-5410-42F9-8B1E-1CDB9E103E00}" type="pres">
      <dgm:prSet presAssocID="{8560366F-2E28-47DC-A40F-944C1C56430D}" presName="vert1" presStyleCnt="0"/>
      <dgm:spPr/>
    </dgm:pt>
    <dgm:pt modelId="{B88C52D8-A405-45EE-ACD1-E33F065BA98E}" type="pres">
      <dgm:prSet presAssocID="{A37BF764-706A-48C1-AADE-1781B4E799BF}" presName="thickLine" presStyleLbl="alignNode1" presStyleIdx="4" presStyleCnt="5"/>
      <dgm:spPr/>
    </dgm:pt>
    <dgm:pt modelId="{A8F5D904-BEB0-4944-B646-717C134D229C}" type="pres">
      <dgm:prSet presAssocID="{A37BF764-706A-48C1-AADE-1781B4E799BF}" presName="horz1" presStyleCnt="0"/>
      <dgm:spPr/>
    </dgm:pt>
    <dgm:pt modelId="{A568A3B1-14BD-4801-BD03-A1FA25E9490C}" type="pres">
      <dgm:prSet presAssocID="{A37BF764-706A-48C1-AADE-1781B4E799BF}" presName="tx1" presStyleLbl="revTx" presStyleIdx="4" presStyleCnt="5"/>
      <dgm:spPr/>
    </dgm:pt>
    <dgm:pt modelId="{60331A43-F7D3-4DFF-B511-0727D72A2C2C}" type="pres">
      <dgm:prSet presAssocID="{A37BF764-706A-48C1-AADE-1781B4E799BF}" presName="vert1" presStyleCnt="0"/>
      <dgm:spPr/>
    </dgm:pt>
  </dgm:ptLst>
  <dgm:cxnLst>
    <dgm:cxn modelId="{47888D08-F4D1-47AC-AD09-FBC0702800D0}" type="presOf" srcId="{A37BF764-706A-48C1-AADE-1781B4E799BF}" destId="{A568A3B1-14BD-4801-BD03-A1FA25E9490C}" srcOrd="0" destOrd="0" presId="urn:microsoft.com/office/officeart/2008/layout/LinedList"/>
    <dgm:cxn modelId="{D3EA5911-7083-49B1-8802-6F70D35E7255}" type="presOf" srcId="{8560366F-2E28-47DC-A40F-944C1C56430D}" destId="{2EBA0D9D-482E-4E28-9FC1-547EB0575029}" srcOrd="0" destOrd="0" presId="urn:microsoft.com/office/officeart/2008/layout/LinedList"/>
    <dgm:cxn modelId="{07F86912-FFE5-4BFB-9AB6-2446D7FEC9C4}" srcId="{DB28B2D2-2F11-445F-8DBF-B458C9F8F8C0}" destId="{8560366F-2E28-47DC-A40F-944C1C56430D}" srcOrd="3" destOrd="0" parTransId="{DE6282D7-ACDD-4809-902C-60EF017E99D4}" sibTransId="{5331CF53-E04A-428B-A5E5-B47272A0AFDB}"/>
    <dgm:cxn modelId="{8AB77A32-9EE0-40EB-BCE5-AB079599CEA8}" srcId="{DB28B2D2-2F11-445F-8DBF-B458C9F8F8C0}" destId="{5727E143-5D9E-4B54-A65B-D083253AC5DE}" srcOrd="0" destOrd="0" parTransId="{B9BCE793-C29F-46D1-9D49-F648518B66CD}" sibTransId="{46F20154-5EDA-4D49-961D-577345B4C41A}"/>
    <dgm:cxn modelId="{A524DB3D-17FA-44A8-B099-52AC6078F4B2}" srcId="{DB28B2D2-2F11-445F-8DBF-B458C9F8F8C0}" destId="{322F1081-CC69-469E-9AF7-D292BBC16BF8}" srcOrd="2" destOrd="0" parTransId="{4BD218F9-A598-4730-B6BC-DEAC6E3E3DAA}" sibTransId="{DEDD49FF-DCF1-4217-B76B-5D3D352B61EE}"/>
    <dgm:cxn modelId="{54D2025E-6A29-49C1-81D9-5C403B78B495}" srcId="{DB28B2D2-2F11-445F-8DBF-B458C9F8F8C0}" destId="{A37BF764-706A-48C1-AADE-1781B4E799BF}" srcOrd="4" destOrd="0" parTransId="{0D7B8E88-C67C-4C9B-8593-C1DF8CE9F037}" sibTransId="{42CFEC92-E5B4-4454-A0C8-9FD705C29728}"/>
    <dgm:cxn modelId="{E483B543-8EE5-43AE-9641-56EB133F8384}" type="presOf" srcId="{DB28B2D2-2F11-445F-8DBF-B458C9F8F8C0}" destId="{CABB8DA2-6C84-4DF3-A6EA-0CD8723D7345}" srcOrd="0" destOrd="0" presId="urn:microsoft.com/office/officeart/2008/layout/LinedList"/>
    <dgm:cxn modelId="{6D82334B-664B-48FF-BECB-DE1D975F538A}" type="presOf" srcId="{5727E143-5D9E-4B54-A65B-D083253AC5DE}" destId="{978AD47C-D73C-493C-948E-3B0BEC214015}" srcOrd="0" destOrd="0" presId="urn:microsoft.com/office/officeart/2008/layout/LinedList"/>
    <dgm:cxn modelId="{730682E3-D9A4-42B4-BA6C-60E5EEA587AF}" type="presOf" srcId="{20E7B5B4-A6CF-4A42-91B0-A1FF3A9ADE3A}" destId="{98FD4D20-AF9C-466B-B271-ACF4F9BD44C0}" srcOrd="0" destOrd="0" presId="urn:microsoft.com/office/officeart/2008/layout/LinedList"/>
    <dgm:cxn modelId="{97827DEB-178F-43E0-B658-74EFE25CBD03}" srcId="{DB28B2D2-2F11-445F-8DBF-B458C9F8F8C0}" destId="{20E7B5B4-A6CF-4A42-91B0-A1FF3A9ADE3A}" srcOrd="1" destOrd="0" parTransId="{BDA3BEA5-1059-496C-B7E4-431DA2E56F07}" sibTransId="{8F38EE45-CC7E-4E5F-A56D-DA6C290853AF}"/>
    <dgm:cxn modelId="{49A724FB-8C4C-4C34-9655-DDC1F8F0ABB9}" type="presOf" srcId="{322F1081-CC69-469E-9AF7-D292BBC16BF8}" destId="{200DA9F8-2974-40F6-BB42-40CDFF97D153}" srcOrd="0" destOrd="0" presId="urn:microsoft.com/office/officeart/2008/layout/LinedList"/>
    <dgm:cxn modelId="{A14708F8-B175-40BC-BCF5-0D86B8BEF8E4}" type="presParOf" srcId="{CABB8DA2-6C84-4DF3-A6EA-0CD8723D7345}" destId="{CA898FD7-0D78-4E3E-8E2E-28F38D926953}" srcOrd="0" destOrd="0" presId="urn:microsoft.com/office/officeart/2008/layout/LinedList"/>
    <dgm:cxn modelId="{4E122B25-6041-487E-A8EC-2DF8D1ED73D7}" type="presParOf" srcId="{CABB8DA2-6C84-4DF3-A6EA-0CD8723D7345}" destId="{D76B9B92-F02F-440C-9278-8EC7F99C0B4F}" srcOrd="1" destOrd="0" presId="urn:microsoft.com/office/officeart/2008/layout/LinedList"/>
    <dgm:cxn modelId="{901E4BCC-D429-4033-96F6-4AF9B91098AB}" type="presParOf" srcId="{D76B9B92-F02F-440C-9278-8EC7F99C0B4F}" destId="{978AD47C-D73C-493C-948E-3B0BEC214015}" srcOrd="0" destOrd="0" presId="urn:microsoft.com/office/officeart/2008/layout/LinedList"/>
    <dgm:cxn modelId="{0DE3DE6B-0F7E-4DB2-9215-1531E59DB260}" type="presParOf" srcId="{D76B9B92-F02F-440C-9278-8EC7F99C0B4F}" destId="{015319DD-8548-4F4A-A410-D724393BE0AE}" srcOrd="1" destOrd="0" presId="urn:microsoft.com/office/officeart/2008/layout/LinedList"/>
    <dgm:cxn modelId="{2BB84A8D-9922-4A55-8055-9E4CD746C15F}" type="presParOf" srcId="{CABB8DA2-6C84-4DF3-A6EA-0CD8723D7345}" destId="{3911984D-C113-493E-B26D-BC6070A2C0AB}" srcOrd="2" destOrd="0" presId="urn:microsoft.com/office/officeart/2008/layout/LinedList"/>
    <dgm:cxn modelId="{738D5146-76AD-4802-B31F-D31CFF51D5B4}" type="presParOf" srcId="{CABB8DA2-6C84-4DF3-A6EA-0CD8723D7345}" destId="{4C1641A0-7FD4-4F66-A545-6F562E84E5DF}" srcOrd="3" destOrd="0" presId="urn:microsoft.com/office/officeart/2008/layout/LinedList"/>
    <dgm:cxn modelId="{3B4439ED-0690-41F8-8B07-59B36EF9C54E}" type="presParOf" srcId="{4C1641A0-7FD4-4F66-A545-6F562E84E5DF}" destId="{98FD4D20-AF9C-466B-B271-ACF4F9BD44C0}" srcOrd="0" destOrd="0" presId="urn:microsoft.com/office/officeart/2008/layout/LinedList"/>
    <dgm:cxn modelId="{F0AC14E3-FF15-4AAB-BA71-14FABC211C1F}" type="presParOf" srcId="{4C1641A0-7FD4-4F66-A545-6F562E84E5DF}" destId="{7D850504-4A7E-4650-8EDC-1D0B0CBFCDFB}" srcOrd="1" destOrd="0" presId="urn:microsoft.com/office/officeart/2008/layout/LinedList"/>
    <dgm:cxn modelId="{FFF1112A-0A4A-45C7-8A2D-A3508DBA4144}" type="presParOf" srcId="{CABB8DA2-6C84-4DF3-A6EA-0CD8723D7345}" destId="{7C0A7FD1-5952-4C35-BDEB-9D5693A5FB99}" srcOrd="4" destOrd="0" presId="urn:microsoft.com/office/officeart/2008/layout/LinedList"/>
    <dgm:cxn modelId="{AAC48918-296C-4B24-96FA-A5A8D432C0D4}" type="presParOf" srcId="{CABB8DA2-6C84-4DF3-A6EA-0CD8723D7345}" destId="{4FEC3208-0491-4360-A583-BFC38607E86A}" srcOrd="5" destOrd="0" presId="urn:microsoft.com/office/officeart/2008/layout/LinedList"/>
    <dgm:cxn modelId="{9AAAE76B-EDFC-45F2-971D-92883665F1F9}" type="presParOf" srcId="{4FEC3208-0491-4360-A583-BFC38607E86A}" destId="{200DA9F8-2974-40F6-BB42-40CDFF97D153}" srcOrd="0" destOrd="0" presId="urn:microsoft.com/office/officeart/2008/layout/LinedList"/>
    <dgm:cxn modelId="{D56A5176-CC47-4119-BB64-DF30E77AC1D7}" type="presParOf" srcId="{4FEC3208-0491-4360-A583-BFC38607E86A}" destId="{9CEA89AC-34A2-45CB-B033-19D3AF910466}" srcOrd="1" destOrd="0" presId="urn:microsoft.com/office/officeart/2008/layout/LinedList"/>
    <dgm:cxn modelId="{9A97AD55-B2B1-4BAC-B6C8-70FB4633D796}" type="presParOf" srcId="{CABB8DA2-6C84-4DF3-A6EA-0CD8723D7345}" destId="{9C70940A-47B4-4C9A-B97A-35893B5C1758}" srcOrd="6" destOrd="0" presId="urn:microsoft.com/office/officeart/2008/layout/LinedList"/>
    <dgm:cxn modelId="{C785C49A-CAD4-4CB7-B830-05F697D1AF0A}" type="presParOf" srcId="{CABB8DA2-6C84-4DF3-A6EA-0CD8723D7345}" destId="{24A96379-A762-41D5-8222-5B72214388B4}" srcOrd="7" destOrd="0" presId="urn:microsoft.com/office/officeart/2008/layout/LinedList"/>
    <dgm:cxn modelId="{2489A4C9-B639-439B-98BE-4A0A13113E91}" type="presParOf" srcId="{24A96379-A762-41D5-8222-5B72214388B4}" destId="{2EBA0D9D-482E-4E28-9FC1-547EB0575029}" srcOrd="0" destOrd="0" presId="urn:microsoft.com/office/officeart/2008/layout/LinedList"/>
    <dgm:cxn modelId="{0B5DC219-BF2E-411D-9DD3-9528F10E0A73}" type="presParOf" srcId="{24A96379-A762-41D5-8222-5B72214388B4}" destId="{1865BE33-5410-42F9-8B1E-1CDB9E103E00}" srcOrd="1" destOrd="0" presId="urn:microsoft.com/office/officeart/2008/layout/LinedList"/>
    <dgm:cxn modelId="{57DE4A1E-430B-41A2-9C3E-2C548FE44511}" type="presParOf" srcId="{CABB8DA2-6C84-4DF3-A6EA-0CD8723D7345}" destId="{B88C52D8-A405-45EE-ACD1-E33F065BA98E}" srcOrd="8" destOrd="0" presId="urn:microsoft.com/office/officeart/2008/layout/LinedList"/>
    <dgm:cxn modelId="{941752CC-D3D2-4B01-B0D3-969807637E52}" type="presParOf" srcId="{CABB8DA2-6C84-4DF3-A6EA-0CD8723D7345}" destId="{A8F5D904-BEB0-4944-B646-717C134D229C}" srcOrd="9" destOrd="0" presId="urn:microsoft.com/office/officeart/2008/layout/LinedList"/>
    <dgm:cxn modelId="{CA846404-D798-47B9-95D8-D264541AC35E}" type="presParOf" srcId="{A8F5D904-BEB0-4944-B646-717C134D229C}" destId="{A568A3B1-14BD-4801-BD03-A1FA25E9490C}" srcOrd="0" destOrd="0" presId="urn:microsoft.com/office/officeart/2008/layout/LinedList"/>
    <dgm:cxn modelId="{564F6742-4CB4-4730-AB7B-C77F4A9EF5CA}" type="presParOf" srcId="{A8F5D904-BEB0-4944-B646-717C134D229C}" destId="{60331A43-F7D3-4DFF-B511-0727D72A2C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98FD7-0D78-4E3E-8E2E-28F38D926953}">
      <dsp:nvSpPr>
        <dsp:cNvPr id="0" name=""/>
        <dsp:cNvSpPr/>
      </dsp:nvSpPr>
      <dsp:spPr>
        <a:xfrm>
          <a:off x="0" y="422"/>
          <a:ext cx="64324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AD47C-D73C-493C-948E-3B0BEC214015}">
      <dsp:nvSpPr>
        <dsp:cNvPr id="0" name=""/>
        <dsp:cNvSpPr/>
      </dsp:nvSpPr>
      <dsp:spPr>
        <a:xfrm>
          <a:off x="0" y="422"/>
          <a:ext cx="6432434" cy="692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kern="1200" dirty="0">
              <a:latin typeface="Cambria Math" panose="02040503050406030204" pitchFamily="18" charset="0"/>
              <a:ea typeface="Cambria Math" panose="02040503050406030204" pitchFamily="18" charset="0"/>
            </a:rPr>
            <a:t>Rf = R15 = 49K</a:t>
          </a:r>
        </a:p>
      </dsp:txBody>
      <dsp:txXfrm>
        <a:off x="0" y="422"/>
        <a:ext cx="6432434" cy="692162"/>
      </dsp:txXfrm>
    </dsp:sp>
    <dsp:sp modelId="{3911984D-C113-493E-B26D-BC6070A2C0AB}">
      <dsp:nvSpPr>
        <dsp:cNvPr id="0" name=""/>
        <dsp:cNvSpPr/>
      </dsp:nvSpPr>
      <dsp:spPr>
        <a:xfrm>
          <a:off x="0" y="692585"/>
          <a:ext cx="64324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D4D20-AF9C-466B-B271-ACF4F9BD44C0}">
      <dsp:nvSpPr>
        <dsp:cNvPr id="0" name=""/>
        <dsp:cNvSpPr/>
      </dsp:nvSpPr>
      <dsp:spPr>
        <a:xfrm>
          <a:off x="0" y="692585"/>
          <a:ext cx="6432434" cy="692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Cambria Math" panose="02040503050406030204" pitchFamily="18" charset="0"/>
              <a:ea typeface="Cambria Math" panose="02040503050406030204" pitchFamily="18" charset="0"/>
            </a:rPr>
            <a:t>R2 = R14 = 1K</a:t>
          </a:r>
        </a:p>
      </dsp:txBody>
      <dsp:txXfrm>
        <a:off x="0" y="692585"/>
        <a:ext cx="6432434" cy="692162"/>
      </dsp:txXfrm>
    </dsp:sp>
    <dsp:sp modelId="{7C0A7FD1-5952-4C35-BDEB-9D5693A5FB99}">
      <dsp:nvSpPr>
        <dsp:cNvPr id="0" name=""/>
        <dsp:cNvSpPr/>
      </dsp:nvSpPr>
      <dsp:spPr>
        <a:xfrm>
          <a:off x="0" y="1384747"/>
          <a:ext cx="64324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0DA9F8-2974-40F6-BB42-40CDFF97D153}">
      <dsp:nvSpPr>
        <dsp:cNvPr id="0" name=""/>
        <dsp:cNvSpPr/>
      </dsp:nvSpPr>
      <dsp:spPr>
        <a:xfrm>
          <a:off x="0" y="1384747"/>
          <a:ext cx="6432434" cy="692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So, Gain  </a:t>
          </a:r>
          <a:r>
            <a:rPr lang="en-US" sz="2400" b="1" i="1" kern="1200" dirty="0">
              <a:solidFill>
                <a:schemeClr val="accent4">
                  <a:lumMod val="50000"/>
                </a:schemeClr>
              </a:solidFill>
              <a:latin typeface="Cambria Math" panose="02040503050406030204" pitchFamily="18" charset="0"/>
              <a:ea typeface="Cambria Math" panose="02040503050406030204" pitchFamily="18" charset="0"/>
            </a:rPr>
            <a:t>A(v) </a:t>
          </a:r>
          <a:r>
            <a:rPr lang="en-US" sz="2400" b="1" i="1" kern="1200" dirty="0">
              <a:solidFill>
                <a:schemeClr val="accent4">
                  <a:lumMod val="50000"/>
                </a:schemeClr>
              </a:solidFill>
              <a:latin typeface="Cambria Math" panose="02040503050406030204" pitchFamily="18" charset="0"/>
              <a:ea typeface="Cambria Math" panose="02040503050406030204" pitchFamily="18" charset="0"/>
              <a:cs typeface="+mn-cs"/>
            </a:rPr>
            <a:t>= 1+</a:t>
          </a:r>
          <a:r>
            <a:rPr lang="en-US" sz="2400" b="1" i="1" kern="1200" dirty="0">
              <a:solidFill>
                <a:schemeClr val="accent4">
                  <a:lumMod val="50000"/>
                </a:schemeClr>
              </a:solidFill>
              <a:latin typeface="Cambria Math" panose="02040503050406030204" pitchFamily="18" charset="0"/>
              <a:ea typeface="Cambria Math" panose="02040503050406030204" pitchFamily="18" charset="0"/>
            </a:rPr>
            <a:t> </a:t>
          </a:r>
          <a14:m xmlns:a14="http://schemas.microsoft.com/office/drawing/2010/main">
            <m:oMath xmlns:m="http://schemas.openxmlformats.org/officeDocument/2006/math">
              <m:f>
                <m:fPr>
                  <m:ctrlPr>
                    <a:rPr lang="en-US" sz="2400" b="1" i="1" kern="1200" smtClean="0">
                      <a:solidFill>
                        <a:schemeClr val="accent4">
                          <a:lumMod val="50000"/>
                        </a:schemeClr>
                      </a:solidFill>
                      <a:latin typeface="Cambria Math" panose="02040503050406030204" pitchFamily="18" charset="0"/>
                      <a:ea typeface="Cambria Math" panose="02040503050406030204" pitchFamily="18" charset="0"/>
                    </a:rPr>
                  </m:ctrlPr>
                </m:fPr>
                <m:num>
                  <m:r>
                    <a:rPr lang="en-US" sz="2400" b="1" i="1" kern="1200" smtClean="0">
                      <a:solidFill>
                        <a:schemeClr val="accent4">
                          <a:lumMod val="50000"/>
                        </a:schemeClr>
                      </a:solidFill>
                      <a:latin typeface="Cambria Math" panose="02040503050406030204" pitchFamily="18" charset="0"/>
                      <a:ea typeface="Cambria Math" panose="02040503050406030204" pitchFamily="18" charset="0"/>
                    </a:rPr>
                    <m:t>𝑹𝑭</m:t>
                  </m:r>
                </m:num>
                <m:den>
                  <m:r>
                    <a:rPr lang="en-US" sz="2400" b="1" i="1" kern="1200" smtClean="0">
                      <a:solidFill>
                        <a:schemeClr val="accent4">
                          <a:lumMod val="50000"/>
                        </a:schemeClr>
                      </a:solidFill>
                      <a:latin typeface="Cambria Math" panose="02040503050406030204" pitchFamily="18" charset="0"/>
                      <a:ea typeface="Cambria Math" panose="02040503050406030204" pitchFamily="18" charset="0"/>
                    </a:rPr>
                    <m:t>𝑹</m:t>
                  </m:r>
                  <m:r>
                    <a:rPr lang="en-US" sz="2400" b="1" i="1" kern="1200" smtClean="0">
                      <a:solidFill>
                        <a:schemeClr val="accent4">
                          <a:lumMod val="50000"/>
                        </a:schemeClr>
                      </a:solidFill>
                      <a:latin typeface="Cambria Math" panose="02040503050406030204" pitchFamily="18" charset="0"/>
                      <a:ea typeface="Cambria Math" panose="02040503050406030204" pitchFamily="18" charset="0"/>
                    </a:rPr>
                    <m:t>𝟐</m:t>
                  </m:r>
                </m:den>
              </m:f>
            </m:oMath>
          </a14:m>
          <a:endParaRPr lang="en-US" sz="2400" b="1" i="1" kern="1200" dirty="0">
            <a:latin typeface="Cambria Math" panose="02040503050406030204" pitchFamily="18" charset="0"/>
            <a:ea typeface="Cambria Math" panose="02040503050406030204" pitchFamily="18" charset="0"/>
          </a:endParaRPr>
        </a:p>
      </dsp:txBody>
      <dsp:txXfrm>
        <a:off x="0" y="1384747"/>
        <a:ext cx="6432434" cy="692162"/>
      </dsp:txXfrm>
    </dsp:sp>
    <dsp:sp modelId="{9C70940A-47B4-4C9A-B97A-35893B5C1758}">
      <dsp:nvSpPr>
        <dsp:cNvPr id="0" name=""/>
        <dsp:cNvSpPr/>
      </dsp:nvSpPr>
      <dsp:spPr>
        <a:xfrm>
          <a:off x="0" y="2076910"/>
          <a:ext cx="64324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BA0D9D-482E-4E28-9FC1-547EB0575029}">
      <dsp:nvSpPr>
        <dsp:cNvPr id="0" name=""/>
        <dsp:cNvSpPr/>
      </dsp:nvSpPr>
      <dsp:spPr>
        <a:xfrm>
          <a:off x="0" y="2076910"/>
          <a:ext cx="6432434" cy="692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1" kern="1200" dirty="0">
              <a:latin typeface="Cambria Math" panose="02040503050406030204" pitchFamily="18" charset="0"/>
              <a:ea typeface="Cambria Math" panose="02040503050406030204" pitchFamily="18" charset="0"/>
            </a:rPr>
            <a:t>A(v) = 1 + </a:t>
          </a:r>
          <a14:m xmlns:a14="http://schemas.microsoft.com/office/drawing/2010/main">
            <m:oMath xmlns:m="http://schemas.openxmlformats.org/officeDocument/2006/math">
              <m:f>
                <m:fPr>
                  <m:ctrlPr>
                    <a:rPr lang="en-US" sz="2400" b="1" i="1" kern="1200" smtClean="0">
                      <a:latin typeface="Cambria Math" panose="02040503050406030204" pitchFamily="18" charset="0"/>
                      <a:ea typeface="Cambria Math" panose="02040503050406030204" pitchFamily="18" charset="0"/>
                    </a:rPr>
                  </m:ctrlPr>
                </m:fPr>
                <m:num>
                  <m:r>
                    <a:rPr lang="en-US" sz="2400" b="1" i="1" kern="1200" smtClean="0">
                      <a:latin typeface="Cambria Math" panose="02040503050406030204" pitchFamily="18" charset="0"/>
                      <a:ea typeface="Cambria Math" panose="02040503050406030204" pitchFamily="18" charset="0"/>
                    </a:rPr>
                    <m:t>𝟒𝟗</m:t>
                  </m:r>
                </m:num>
                <m:den>
                  <m:r>
                    <a:rPr lang="en-US" sz="2400" b="1" i="1" kern="1200" smtClean="0">
                      <a:latin typeface="Cambria Math" panose="02040503050406030204" pitchFamily="18" charset="0"/>
                      <a:ea typeface="Cambria Math" panose="02040503050406030204" pitchFamily="18" charset="0"/>
                    </a:rPr>
                    <m:t>𝟏</m:t>
                  </m:r>
                </m:den>
              </m:f>
            </m:oMath>
          </a14:m>
          <a:r>
            <a:rPr lang="en-US" sz="2400" b="1" i="1" kern="1200" dirty="0">
              <a:latin typeface="Cambria Math" panose="02040503050406030204" pitchFamily="18" charset="0"/>
              <a:ea typeface="Cambria Math" panose="02040503050406030204" pitchFamily="18" charset="0"/>
            </a:rPr>
            <a:t>= 50</a:t>
          </a:r>
        </a:p>
      </dsp:txBody>
      <dsp:txXfrm>
        <a:off x="0" y="2076910"/>
        <a:ext cx="6432434" cy="692162"/>
      </dsp:txXfrm>
    </dsp:sp>
    <dsp:sp modelId="{B88C52D8-A405-45EE-ACD1-E33F065BA98E}">
      <dsp:nvSpPr>
        <dsp:cNvPr id="0" name=""/>
        <dsp:cNvSpPr/>
      </dsp:nvSpPr>
      <dsp:spPr>
        <a:xfrm>
          <a:off x="0" y="2769072"/>
          <a:ext cx="643243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8A3B1-14BD-4801-BD03-A1FA25E9490C}">
      <dsp:nvSpPr>
        <dsp:cNvPr id="0" name=""/>
        <dsp:cNvSpPr/>
      </dsp:nvSpPr>
      <dsp:spPr>
        <a:xfrm>
          <a:off x="0" y="2769072"/>
          <a:ext cx="6432434" cy="692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input signal will be amplified by 50 times.  </a:t>
          </a:r>
        </a:p>
      </dsp:txBody>
      <dsp:txXfrm>
        <a:off x="0" y="2769072"/>
        <a:ext cx="6432434" cy="6921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274198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75292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15370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C1EF-C3A0-460D-A7F4-AF5474FCDE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660E5D-40DE-4ADD-884E-51CAB1DE5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22005-6EDE-4820-82F4-8D31CEA46A83}"/>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5" name="Footer Placeholder 4">
            <a:extLst>
              <a:ext uri="{FF2B5EF4-FFF2-40B4-BE49-F238E27FC236}">
                <a16:creationId xmlns:a16="http://schemas.microsoft.com/office/drawing/2014/main" id="{CE871562-AF33-463D-915D-1A963CDAB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89ED7-7DB9-4D3D-ADD2-EE6CC63EDCA5}"/>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1007313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D39F-285E-469A-BBB9-45B8A8DC6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E5679-CB47-4D52-8260-8458ACF308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95584-663E-4947-BE08-98EBCEB76FD1}"/>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5" name="Footer Placeholder 4">
            <a:extLst>
              <a:ext uri="{FF2B5EF4-FFF2-40B4-BE49-F238E27FC236}">
                <a16:creationId xmlns:a16="http://schemas.microsoft.com/office/drawing/2014/main" id="{1C9DAFA1-1788-4E13-AB72-27D26884C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56E1E-89D6-488E-8A89-10C95D5509C9}"/>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16565901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6836-13D8-4DF8-9977-C4885DD85B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4AA0F-D11E-4E4B-BB15-8389CE65C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2B5F7-88FD-4A22-B9AD-3570C54B6F76}"/>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5" name="Footer Placeholder 4">
            <a:extLst>
              <a:ext uri="{FF2B5EF4-FFF2-40B4-BE49-F238E27FC236}">
                <a16:creationId xmlns:a16="http://schemas.microsoft.com/office/drawing/2014/main" id="{D5B837D4-E6DC-41AE-A010-BB8C347BA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0B3DC-211A-4339-885C-156E1F9A85DE}"/>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265209927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9AAC-FC9D-4D1B-944E-FB4226DF7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6C14C-FF2B-4F5D-BBBB-0C393B155C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BD9AEB-F04A-449E-AB8C-D4853B9892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5E00F9-D242-446A-8373-CF4F37FF6D15}"/>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6" name="Footer Placeholder 5">
            <a:extLst>
              <a:ext uri="{FF2B5EF4-FFF2-40B4-BE49-F238E27FC236}">
                <a16:creationId xmlns:a16="http://schemas.microsoft.com/office/drawing/2014/main" id="{42A2D7FB-E1A1-484B-9ED3-287C5E74A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790A-8BA7-4101-B7AA-736147A5D2A0}"/>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37161309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CA6D-7A58-4AB5-8443-B33ED92445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65A041-25A9-454E-94CD-3B5C5F602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5E4E4C-2E40-4001-8F02-32FE2D4BF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3DE10B-7B23-4158-AFF8-E48FE7BE78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33224-32A0-4CC6-9CFA-D277C5EEC4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DCC973-A431-4E8A-900B-15E02942F173}"/>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8" name="Footer Placeholder 7">
            <a:extLst>
              <a:ext uri="{FF2B5EF4-FFF2-40B4-BE49-F238E27FC236}">
                <a16:creationId xmlns:a16="http://schemas.microsoft.com/office/drawing/2014/main" id="{82927272-45BD-48C5-89A7-5F9338F05B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DCE724-71A8-4682-A8F9-A25DE7ACB1EB}"/>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70683640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6632-D3C6-4E0F-8E51-6207FDF1C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81BF67-5C49-4555-967E-D7E619041A82}"/>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4" name="Footer Placeholder 3">
            <a:extLst>
              <a:ext uri="{FF2B5EF4-FFF2-40B4-BE49-F238E27FC236}">
                <a16:creationId xmlns:a16="http://schemas.microsoft.com/office/drawing/2014/main" id="{A737EB16-2838-4CF4-954A-E7AB385A2F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BDE053-C10D-47A8-A17D-F785ECF457A7}"/>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233403714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83EDF-4624-49FA-8E00-4374DF4D86FE}"/>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3" name="Footer Placeholder 2">
            <a:extLst>
              <a:ext uri="{FF2B5EF4-FFF2-40B4-BE49-F238E27FC236}">
                <a16:creationId xmlns:a16="http://schemas.microsoft.com/office/drawing/2014/main" id="{8929654B-370F-45EA-96F3-55B86B73B7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5DAA22-F4DE-46E5-AFDB-2DABB4CC2D38}"/>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40761047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C0A5-30F0-47C4-85DD-EC336AA9A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F52FE-FB57-4835-BD0C-003F1A783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193B8E-43D8-466B-8F1D-BAEE5FA31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0650E-6B23-4369-A803-080EF02E4A80}"/>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6" name="Footer Placeholder 5">
            <a:extLst>
              <a:ext uri="{FF2B5EF4-FFF2-40B4-BE49-F238E27FC236}">
                <a16:creationId xmlns:a16="http://schemas.microsoft.com/office/drawing/2014/main" id="{559EF54D-1A38-4F95-8068-8A120D6A6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9011F-31AE-472E-B037-955904B92CDE}"/>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34158386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723311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FCB8-680E-430A-B1B6-3A7104DCB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8D45A-905A-402E-975E-3D372EA9D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E72352-7A43-455D-B53F-6C136B5D8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F8DBF-09A3-4AA7-975B-E35942392761}"/>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6" name="Footer Placeholder 5">
            <a:extLst>
              <a:ext uri="{FF2B5EF4-FFF2-40B4-BE49-F238E27FC236}">
                <a16:creationId xmlns:a16="http://schemas.microsoft.com/office/drawing/2014/main" id="{E2D14072-1714-42E6-880D-4A14D72D9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F60004-83B5-4781-B975-CA1064678B19}"/>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20301557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6452-14DE-4848-85D4-CCC185CE37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1C2D1E-B196-4EF0-9880-53FB8AFF0C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09313-FC07-4543-80A2-13171AAC8C21}"/>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5" name="Footer Placeholder 4">
            <a:extLst>
              <a:ext uri="{FF2B5EF4-FFF2-40B4-BE49-F238E27FC236}">
                <a16:creationId xmlns:a16="http://schemas.microsoft.com/office/drawing/2014/main" id="{DB800C50-47F8-48E4-9BF2-DEDDAAA7B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0EF35-E2C1-4834-A887-E5324F828C2E}"/>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319624264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FF0C-D307-4EED-814B-DA2312442D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5773CB-B2DE-473D-9878-D1CD06826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3617D-5980-4305-81B0-210D593EA882}"/>
              </a:ext>
            </a:extLst>
          </p:cNvPr>
          <p:cNvSpPr>
            <a:spLocks noGrp="1"/>
          </p:cNvSpPr>
          <p:nvPr>
            <p:ph type="dt" sz="half" idx="10"/>
          </p:nvPr>
        </p:nvSpPr>
        <p:spPr/>
        <p:txBody>
          <a:bodyPr/>
          <a:lstStyle/>
          <a:p>
            <a:fld id="{7D011139-D18A-401B-B5E5-C6AF576D9A9F}" type="datetimeFigureOut">
              <a:rPr lang="en-US" smtClean="0"/>
              <a:t>10/11/2022</a:t>
            </a:fld>
            <a:endParaRPr lang="en-US"/>
          </a:p>
        </p:txBody>
      </p:sp>
      <p:sp>
        <p:nvSpPr>
          <p:cNvPr id="5" name="Footer Placeholder 4">
            <a:extLst>
              <a:ext uri="{FF2B5EF4-FFF2-40B4-BE49-F238E27FC236}">
                <a16:creationId xmlns:a16="http://schemas.microsoft.com/office/drawing/2014/main" id="{09C12E45-C7A8-4E0B-A211-6EB902A13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C55E-E80D-4546-AC3D-B7A8B6DB5BE6}"/>
              </a:ext>
            </a:extLst>
          </p:cNvPr>
          <p:cNvSpPr>
            <a:spLocks noGrp="1"/>
          </p:cNvSpPr>
          <p:nvPr>
            <p:ph type="sldNum" sz="quarter" idx="12"/>
          </p:nvPr>
        </p:nvSpPr>
        <p:spPr/>
        <p:txBody>
          <a:bodyPr/>
          <a:lstStyle/>
          <a:p>
            <a:fld id="{AAEF31FC-A61C-4182-83AA-2D28F5A868A8}" type="slidenum">
              <a:rPr lang="en-US" smtClean="0"/>
              <a:t>‹#›</a:t>
            </a:fld>
            <a:endParaRPr lang="en-US"/>
          </a:p>
        </p:txBody>
      </p:sp>
    </p:spTree>
    <p:extLst>
      <p:ext uri="{BB962C8B-B14F-4D97-AF65-F5344CB8AC3E}">
        <p14:creationId xmlns:p14="http://schemas.microsoft.com/office/powerpoint/2010/main" val="29850863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58970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70457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59222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49487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18906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372708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82844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22749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ransition>
    <p:fade/>
  </p:transition>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A4D44E-2F69-4CF3-82AB-9C64F03C3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E5440A-FCAF-4356-AC42-E02901F2E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D47B1-B46F-41A8-9FBC-8D51377089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11139-D18A-401B-B5E5-C6AF576D9A9F}" type="datetimeFigureOut">
              <a:rPr lang="en-US" smtClean="0"/>
              <a:t>10/11/2022</a:t>
            </a:fld>
            <a:endParaRPr lang="en-US"/>
          </a:p>
        </p:txBody>
      </p:sp>
      <p:sp>
        <p:nvSpPr>
          <p:cNvPr id="5" name="Footer Placeholder 4">
            <a:extLst>
              <a:ext uri="{FF2B5EF4-FFF2-40B4-BE49-F238E27FC236}">
                <a16:creationId xmlns:a16="http://schemas.microsoft.com/office/drawing/2014/main" id="{5CA555FD-A215-4B06-A8C2-6E6B775BE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BC76D-9438-4F42-8554-5AEDE0796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F31FC-A61C-4182-83AA-2D28F5A868A8}" type="slidenum">
              <a:rPr lang="en-US" smtClean="0"/>
              <a:t>‹#›</a:t>
            </a:fld>
            <a:endParaRPr lang="en-US"/>
          </a:p>
        </p:txBody>
      </p:sp>
    </p:spTree>
    <p:extLst>
      <p:ext uri="{BB962C8B-B14F-4D97-AF65-F5344CB8AC3E}">
        <p14:creationId xmlns:p14="http://schemas.microsoft.com/office/powerpoint/2010/main" val="256186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30.PNG"/><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5"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F53527-C760-4736-B7BC-10446F2596FD}"/>
              </a:ext>
            </a:extLst>
          </p:cNvPr>
          <p:cNvSpPr>
            <a:spLocks noGrp="1"/>
          </p:cNvSpPr>
          <p:nvPr>
            <p:ph type="ctrTitle"/>
          </p:nvPr>
        </p:nvSpPr>
        <p:spPr>
          <a:xfrm>
            <a:off x="1097281" y="549972"/>
            <a:ext cx="5977937" cy="1666501"/>
          </a:xfrm>
        </p:spPr>
        <p:txBody>
          <a:bodyPr vert="horz" lIns="91440" tIns="45720" rIns="91440" bIns="45720" rtlCol="0" anchor="b">
            <a:normAutofit/>
          </a:bodyPr>
          <a:lstStyle/>
          <a:p>
            <a:r>
              <a:rPr lang="en-US" sz="4000" dirty="0">
                <a:latin typeface="Times New Roman" panose="02020603050405020304" pitchFamily="18" charset="0"/>
                <a:cs typeface="Times New Roman" panose="02020603050405020304" pitchFamily="18" charset="0"/>
              </a:rPr>
              <a:t>EMG Team</a:t>
            </a:r>
            <a:endParaRPr lang="en-US" sz="5400" dirty="0">
              <a:solidFill>
                <a:srgbClr val="FFFFFF"/>
              </a:solidFill>
            </a:endParaRPr>
          </a:p>
        </p:txBody>
      </p:sp>
      <p:cxnSp>
        <p:nvCxnSpPr>
          <p:cNvPr id="47"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B9CF8B0-859A-479C-96C6-DD4A7F909893}"/>
              </a:ext>
            </a:extLst>
          </p:cNvPr>
          <p:cNvSpPr>
            <a:spLocks noGrp="1"/>
          </p:cNvSpPr>
          <p:nvPr>
            <p:ph type="subTitle" idx="1"/>
          </p:nvPr>
        </p:nvSpPr>
        <p:spPr>
          <a:xfrm>
            <a:off x="1193532" y="2538157"/>
            <a:ext cx="5977938" cy="3342747"/>
          </a:xfrm>
        </p:spPr>
        <p:txBody>
          <a:bodyPr vert="horz" lIns="0" tIns="45720" rIns="0" bIns="45720" rtlCol="0">
            <a:normAutofit/>
          </a:bodyPr>
          <a:lstStyle/>
          <a:p>
            <a:pPr>
              <a:lnSpc>
                <a:spcPct val="100000"/>
              </a:lnSpc>
            </a:pPr>
            <a:r>
              <a:rPr lang="en-US" sz="2000" dirty="0">
                <a:solidFill>
                  <a:srgbClr val="FFFFFF"/>
                </a:solidFill>
              </a:rPr>
              <a:t>Ahmed Yahya</a:t>
            </a:r>
          </a:p>
          <a:p>
            <a:pPr>
              <a:lnSpc>
                <a:spcPct val="100000"/>
              </a:lnSpc>
            </a:pPr>
            <a:r>
              <a:rPr lang="en-US" sz="2000" dirty="0">
                <a:solidFill>
                  <a:srgbClr val="FFFFFF"/>
                </a:solidFill>
              </a:rPr>
              <a:t>Ayman Shaapan</a:t>
            </a:r>
          </a:p>
          <a:p>
            <a:pPr>
              <a:lnSpc>
                <a:spcPct val="100000"/>
              </a:lnSpc>
            </a:pPr>
            <a:r>
              <a:rPr lang="en-US" sz="2000" dirty="0">
                <a:solidFill>
                  <a:srgbClr val="FFFFFF"/>
                </a:solidFill>
              </a:rPr>
              <a:t>Rawan Ali</a:t>
            </a:r>
          </a:p>
          <a:p>
            <a:pPr>
              <a:lnSpc>
                <a:spcPct val="100000"/>
              </a:lnSpc>
            </a:pPr>
            <a:r>
              <a:rPr lang="en-US" sz="2000" dirty="0">
                <a:solidFill>
                  <a:srgbClr val="FFFFFF"/>
                </a:solidFill>
              </a:rPr>
              <a:t>Reham Abdelqader</a:t>
            </a:r>
          </a:p>
          <a:p>
            <a:pPr>
              <a:lnSpc>
                <a:spcPct val="100000"/>
              </a:lnSpc>
            </a:pPr>
            <a:r>
              <a:rPr lang="en-US" sz="2000" dirty="0">
                <a:solidFill>
                  <a:srgbClr val="FFFFFF"/>
                </a:solidFill>
              </a:rPr>
              <a:t>Alaa Thabet</a:t>
            </a:r>
          </a:p>
          <a:p>
            <a:pPr>
              <a:lnSpc>
                <a:spcPct val="100000"/>
              </a:lnSpc>
            </a:pPr>
            <a:r>
              <a:rPr lang="en-US" sz="2000" dirty="0">
                <a:solidFill>
                  <a:srgbClr val="FFFFFF"/>
                </a:solidFill>
              </a:rPr>
              <a:t>Mariam Muhammed</a:t>
            </a:r>
          </a:p>
        </p:txBody>
      </p:sp>
      <p:pic>
        <p:nvPicPr>
          <p:cNvPr id="48" name="Picture 3">
            <a:extLst>
              <a:ext uri="{FF2B5EF4-FFF2-40B4-BE49-F238E27FC236}">
                <a16:creationId xmlns:a16="http://schemas.microsoft.com/office/drawing/2014/main" id="{B56AA1DC-F933-48F3-AF2F-F22787AED10A}"/>
              </a:ext>
            </a:extLst>
          </p:cNvPr>
          <p:cNvPicPr>
            <a:picLocks noChangeAspect="1"/>
          </p:cNvPicPr>
          <p:nvPr/>
        </p:nvPicPr>
        <p:blipFill rotWithShape="1">
          <a:blip r:embed="rId2"/>
          <a:srcRect l="26835" r="33094"/>
          <a:stretch/>
        </p:blipFill>
        <p:spPr>
          <a:xfrm>
            <a:off x="7611902" y="10"/>
            <a:ext cx="4580097" cy="6857990"/>
          </a:xfrm>
          <a:prstGeom prst="rect">
            <a:avLst/>
          </a:prstGeom>
        </p:spPr>
      </p:pic>
    </p:spTree>
    <p:extLst>
      <p:ext uri="{BB962C8B-B14F-4D97-AF65-F5344CB8AC3E}">
        <p14:creationId xmlns:p14="http://schemas.microsoft.com/office/powerpoint/2010/main" val="19919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ext, indoor, monitor, electronics&#10;&#10;Description automatically generated">
            <a:extLst>
              <a:ext uri="{FF2B5EF4-FFF2-40B4-BE49-F238E27FC236}">
                <a16:creationId xmlns:a16="http://schemas.microsoft.com/office/drawing/2014/main" id="{B34E79EC-CED0-4665-911B-4A59BD679CD9}"/>
              </a:ext>
            </a:extLst>
          </p:cNvPr>
          <p:cNvPicPr>
            <a:picLocks noChangeAspect="1"/>
          </p:cNvPicPr>
          <p:nvPr/>
        </p:nvPicPr>
        <p:blipFill rotWithShape="1">
          <a:blip r:embed="rId2">
            <a:extLst>
              <a:ext uri="{28A0092B-C50C-407E-A947-70E740481C1C}">
                <a14:useLocalDpi xmlns:a14="http://schemas.microsoft.com/office/drawing/2010/main" val="0"/>
              </a:ext>
            </a:extLst>
          </a:blip>
          <a:srcRect l="111" r="15646"/>
          <a:stretch/>
        </p:blipFill>
        <p:spPr>
          <a:xfrm>
            <a:off x="456628" y="527514"/>
            <a:ext cx="6539979" cy="5802972"/>
          </a:xfrm>
          <a:custGeom>
            <a:avLst/>
            <a:gdLst/>
            <a:ahLst/>
            <a:cxnLst/>
            <a:rect l="l" t="t" r="r" b="b"/>
            <a:pathLst>
              <a:path w="7503702" h="6405387">
                <a:moveTo>
                  <a:pt x="526155" y="35"/>
                </a:moveTo>
                <a:cubicBezTo>
                  <a:pt x="696890" y="424"/>
                  <a:pt x="910822" y="4062"/>
                  <a:pt x="1101865" y="9135"/>
                </a:cubicBezTo>
                <a:lnTo>
                  <a:pt x="6538681" y="39665"/>
                </a:lnTo>
                <a:lnTo>
                  <a:pt x="7503702" y="68449"/>
                </a:lnTo>
                <a:lnTo>
                  <a:pt x="7503702" y="6373015"/>
                </a:lnTo>
                <a:lnTo>
                  <a:pt x="7349407" y="6372590"/>
                </a:lnTo>
                <a:cubicBezTo>
                  <a:pt x="5503660" y="6369608"/>
                  <a:pt x="2945004" y="6405387"/>
                  <a:pt x="1220576" y="6405387"/>
                </a:cubicBezTo>
                <a:cubicBezTo>
                  <a:pt x="732036" y="6374856"/>
                  <a:pt x="383078" y="6405388"/>
                  <a:pt x="48079" y="6374856"/>
                </a:cubicBezTo>
                <a:cubicBezTo>
                  <a:pt x="-54281" y="4308922"/>
                  <a:pt x="24815" y="1433916"/>
                  <a:pt x="117871" y="131259"/>
                </a:cubicBezTo>
                <a:cubicBezTo>
                  <a:pt x="125872" y="-28778"/>
                  <a:pt x="119241" y="23587"/>
                  <a:pt x="279761" y="3233"/>
                </a:cubicBezTo>
                <a:cubicBezTo>
                  <a:pt x="336825" y="737"/>
                  <a:pt x="423715" y="-199"/>
                  <a:pt x="526155" y="35"/>
                </a:cubicBezTo>
                <a:close/>
              </a:path>
            </a:pathLst>
          </a:custGeom>
        </p:spPr>
      </p:pic>
      <p:sp>
        <p:nvSpPr>
          <p:cNvPr id="2" name="Title 1">
            <a:extLst>
              <a:ext uri="{FF2B5EF4-FFF2-40B4-BE49-F238E27FC236}">
                <a16:creationId xmlns:a16="http://schemas.microsoft.com/office/drawing/2014/main" id="{2ACCB403-9AEB-4188-A6C4-F70F79FE2A50}"/>
              </a:ext>
            </a:extLst>
          </p:cNvPr>
          <p:cNvSpPr>
            <a:spLocks noGrp="1"/>
          </p:cNvSpPr>
          <p:nvPr>
            <p:ph type="title"/>
          </p:nvPr>
        </p:nvSpPr>
        <p:spPr>
          <a:xfrm>
            <a:off x="6869912" y="1178891"/>
            <a:ext cx="4621048" cy="1678899"/>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Low-pass filer</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857E7070-AA71-4E98-9C60-94FE0D1BD910}"/>
                  </a:ext>
                </a:extLst>
              </p:cNvPr>
              <p:cNvSpPr>
                <a:spLocks noGrp="1"/>
              </p:cNvSpPr>
              <p:nvPr>
                <p:ph idx="1"/>
              </p:nvPr>
            </p:nvSpPr>
            <p:spPr>
              <a:xfrm>
                <a:off x="7670799" y="3542767"/>
                <a:ext cx="3847009" cy="2839418"/>
              </a:xfrm>
            </p:spPr>
            <p:txBody>
              <a:bodyPr>
                <a:normAutofit fontScale="70000" lnSpcReduction="20000"/>
              </a:bodyPr>
              <a:lstStyle/>
              <a:p>
                <a:pPr algn="just"/>
                <a:r>
                  <a:rPr lang="en-US" dirty="0">
                    <a:solidFill>
                      <a:schemeClr val="tx1"/>
                    </a:solidFill>
                    <a:latin typeface="Times New Roman" panose="02020603050405020304" pitchFamily="18" charset="0"/>
                    <a:cs typeface="Times New Roman" panose="02020603050405020304" pitchFamily="18" charset="0"/>
                  </a:rPr>
                  <a:t>Here, we have very high input frequency which is much more than 500 HZ (Cut off freq) then the output amplitude is going to decrease.</a:t>
                </a:r>
              </a:p>
              <a:p>
                <a:pPr algn="just"/>
                <a:r>
                  <a:rPr lang="en-US" dirty="0">
                    <a:ln w="3175">
                      <a:solidFill>
                        <a:srgbClr val="FFFF00"/>
                      </a:solidFill>
                    </a:ln>
                    <a:solidFill>
                      <a:srgbClr val="FFFF00"/>
                    </a:solidFill>
                    <a:highlight>
                      <a:srgbClr val="C0C0C0"/>
                    </a:highlight>
                  </a:rPr>
                  <a:t>Yellow</a:t>
                </a:r>
                <a:r>
                  <a:rPr lang="en-US" dirty="0"/>
                  <a:t> </a:t>
                </a:r>
                <a:r>
                  <a:rPr lang="en-US" dirty="0">
                    <a:solidFill>
                      <a:schemeClr val="tx1"/>
                    </a:solidFill>
                    <a:latin typeface="Times New Roman" panose="02020603050405020304" pitchFamily="18" charset="0"/>
                    <a:cs typeface="Times New Roman" panose="02020603050405020304" pitchFamily="18" charset="0"/>
                  </a:rPr>
                  <a:t>is the input signal</a:t>
                </a:r>
              </a:p>
              <a:p>
                <a:pPr algn="just"/>
                <a:r>
                  <a:rPr lang="en-US" dirty="0">
                    <a:solidFill>
                      <a:srgbClr val="7030A0"/>
                    </a:solidFill>
                    <a:highlight>
                      <a:srgbClr val="C0C0C0"/>
                    </a:highlight>
                  </a:rPr>
                  <a:t>Purple</a:t>
                </a:r>
                <a:r>
                  <a:rPr lang="en-US" dirty="0"/>
                  <a:t> </a:t>
                </a:r>
                <a:r>
                  <a:rPr lang="en-US" dirty="0">
                    <a:solidFill>
                      <a:schemeClr val="tx1"/>
                    </a:solidFill>
                    <a:latin typeface="Times New Roman" panose="02020603050405020304" pitchFamily="18" charset="0"/>
                    <a:cs typeface="Times New Roman" panose="02020603050405020304" pitchFamily="18" charset="0"/>
                  </a:rPr>
                  <a:t>is the output signal  </a:t>
                </a:r>
                <a:endParaRPr lang="en-US" b="0" dirty="0"/>
              </a:p>
              <a:p>
                <a:pPr algn="ctr"/>
                <a:r>
                  <a:rPr lang="en-US" b="1" i="1" dirty="0">
                    <a:solidFill>
                      <a:schemeClr val="accent4">
                        <a:lumMod val="50000"/>
                      </a:schemeClr>
                    </a:solidFill>
                    <a:latin typeface="Cambria Math" panose="02040503050406030204" pitchFamily="18" charset="0"/>
                    <a:ea typeface="Cambria Math" panose="02040503050406030204" pitchFamily="18" charset="0"/>
                  </a:rPr>
                  <a:t>t = 2.5*500 </a:t>
                </a:r>
                <a:r>
                  <a:rPr lang="en-US" b="1" i="1" dirty="0">
                    <a:solidFill>
                      <a:schemeClr val="accent4">
                        <a:lumMod val="50000"/>
                      </a:schemeClr>
                    </a:solidFill>
                    <a:latin typeface="Cambria Math" panose="02040503050406030204" pitchFamily="18" charset="0"/>
                    <a:ea typeface="Cambria Math" panose="02040503050406030204" pitchFamily="18" charset="0"/>
                    <a:sym typeface="Symbol" panose="05050102010706020507" pitchFamily="18" charset="2"/>
                  </a:rPr>
                  <a:t>s</a:t>
                </a:r>
                <a:endParaRPr lang="en-US" b="1" i="1" dirty="0">
                  <a:solidFill>
                    <a:schemeClr val="accent4">
                      <a:lumMod val="50000"/>
                    </a:schemeClr>
                  </a:solidFill>
                  <a:latin typeface="Cambria Math" panose="02040503050406030204" pitchFamily="18" charset="0"/>
                  <a:ea typeface="Cambria Math" panose="02040503050406030204" pitchFamily="18" charset="0"/>
                </a:endParaRPr>
              </a:p>
              <a:p>
                <a:pPr algn="ctr"/>
                <a14:m>
                  <m:oMath xmlns:m="http://schemas.openxmlformats.org/officeDocument/2006/math">
                    <m:r>
                      <a:rPr lang="en-US" b="1" i="1" dirty="0" smtClean="0">
                        <a:solidFill>
                          <a:schemeClr val="accent4">
                            <a:lumMod val="50000"/>
                          </a:schemeClr>
                        </a:solidFill>
                        <a:latin typeface="Cambria Math" panose="02040503050406030204" pitchFamily="18" charset="0"/>
                        <a:ea typeface="Cambria Math" panose="02040503050406030204" pitchFamily="18" charset="0"/>
                      </a:rPr>
                      <m:t>𝑭</m:t>
                    </m:r>
                    <m:r>
                      <a:rPr lang="en-US" b="1" i="1" dirty="0" smtClean="0">
                        <a:solidFill>
                          <a:schemeClr val="accent4">
                            <a:lumMod val="50000"/>
                          </a:schemeClr>
                        </a:solidFill>
                        <a:latin typeface="Cambria Math" panose="02040503050406030204" pitchFamily="18" charset="0"/>
                        <a:ea typeface="Cambria Math" panose="02040503050406030204" pitchFamily="18" charset="0"/>
                      </a:rPr>
                      <m:t> = </m:t>
                    </m:r>
                    <m:f>
                      <m:fPr>
                        <m:ctrlPr>
                          <a:rPr lang="en-US"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b="1" i="1" smtClean="0">
                            <a:solidFill>
                              <a:schemeClr val="accent4">
                                <a:lumMod val="50000"/>
                              </a:schemeClr>
                            </a:solidFill>
                            <a:latin typeface="Cambria Math" panose="02040503050406030204" pitchFamily="18" charset="0"/>
                            <a:ea typeface="Cambria Math" panose="02040503050406030204" pitchFamily="18" charset="0"/>
                          </a:rPr>
                          <m:t>𝟏</m:t>
                        </m:r>
                      </m:num>
                      <m:den>
                        <m:r>
                          <a:rPr lang="en-US" b="1" i="1" smtClean="0">
                            <a:solidFill>
                              <a:schemeClr val="accent4">
                                <a:lumMod val="50000"/>
                              </a:schemeClr>
                            </a:solidFill>
                            <a:latin typeface="Cambria Math" panose="02040503050406030204" pitchFamily="18" charset="0"/>
                            <a:ea typeface="Cambria Math" panose="02040503050406030204" pitchFamily="18" charset="0"/>
                          </a:rPr>
                          <m:t>𝒕</m:t>
                        </m:r>
                      </m:den>
                    </m:f>
                    <m:r>
                      <a:rPr lang="en-US" b="1" i="1" dirty="0" smtClean="0">
                        <a:solidFill>
                          <a:schemeClr val="accent4">
                            <a:lumMod val="50000"/>
                          </a:schemeClr>
                        </a:solidFill>
                        <a:latin typeface="Cambria Math" panose="02040503050406030204" pitchFamily="18" charset="0"/>
                        <a:ea typeface="Cambria Math" panose="02040503050406030204" pitchFamily="18" charset="0"/>
                      </a:rPr>
                      <m:t> </m:t>
                    </m:r>
                  </m:oMath>
                </a14:m>
                <a:endParaRPr lang="en-US" b="1" i="1" dirty="0">
                  <a:solidFill>
                    <a:schemeClr val="accent4">
                      <a:lumMod val="50000"/>
                    </a:schemeClr>
                  </a:solidFill>
                  <a:latin typeface="Cambria Math" panose="02040503050406030204" pitchFamily="18" charset="0"/>
                  <a:ea typeface="Cambria Math" panose="02040503050406030204" pitchFamily="18" charset="0"/>
                </a:endParaRPr>
              </a:p>
              <a:p>
                <a:pPr algn="ctr"/>
                <a:r>
                  <a:rPr lang="en-US" b="1" i="1" dirty="0">
                    <a:solidFill>
                      <a:schemeClr val="accent4">
                        <a:lumMod val="50000"/>
                      </a:schemeClr>
                    </a:solidFill>
                    <a:latin typeface="Cambria Math" panose="02040503050406030204" pitchFamily="18" charset="0"/>
                    <a:ea typeface="Cambria Math" panose="02040503050406030204" pitchFamily="18" charset="0"/>
                  </a:rPr>
                  <a:t>F = 800 HZ</a:t>
                </a:r>
              </a:p>
            </p:txBody>
          </p:sp>
        </mc:Choice>
        <mc:Fallback xmlns="">
          <p:sp>
            <p:nvSpPr>
              <p:cNvPr id="13" name="Content Placeholder 12">
                <a:extLst>
                  <a:ext uri="{FF2B5EF4-FFF2-40B4-BE49-F238E27FC236}">
                    <a16:creationId xmlns:a16="http://schemas.microsoft.com/office/drawing/2014/main" id="{857E7070-AA71-4E98-9C60-94FE0D1BD910}"/>
                  </a:ext>
                </a:extLst>
              </p:cNvPr>
              <p:cNvSpPr>
                <a:spLocks noGrp="1" noRot="1" noChangeAspect="1" noMove="1" noResize="1" noEditPoints="1" noAdjustHandles="1" noChangeArrowheads="1" noChangeShapeType="1" noTextEdit="1"/>
              </p:cNvSpPr>
              <p:nvPr>
                <p:ph idx="1"/>
              </p:nvPr>
            </p:nvSpPr>
            <p:spPr>
              <a:xfrm>
                <a:off x="7670799" y="3542767"/>
                <a:ext cx="3847009" cy="2839418"/>
              </a:xfrm>
              <a:blipFill>
                <a:blip r:embed="rId3"/>
                <a:stretch>
                  <a:fillRect l="-2536" t="-215" r="-2694"/>
                </a:stretch>
              </a:blipFill>
            </p:spPr>
            <p:txBody>
              <a:bodyPr/>
              <a:lstStyle/>
              <a:p>
                <a:r>
                  <a:rPr lang="en-US">
                    <a:noFill/>
                  </a:rPr>
                  <a:t> </a:t>
                </a:r>
              </a:p>
            </p:txBody>
          </p:sp>
        </mc:Fallback>
      </mc:AlternateContent>
      <p:sp>
        <p:nvSpPr>
          <p:cNvPr id="11" name="Flowchart: Connector 10">
            <a:extLst>
              <a:ext uri="{FF2B5EF4-FFF2-40B4-BE49-F238E27FC236}">
                <a16:creationId xmlns:a16="http://schemas.microsoft.com/office/drawing/2014/main" id="{14C695A9-F15A-4BC7-9AE8-446CDBDF4C89}"/>
              </a:ext>
            </a:extLst>
          </p:cNvPr>
          <p:cNvSpPr/>
          <p:nvPr/>
        </p:nvSpPr>
        <p:spPr>
          <a:xfrm>
            <a:off x="3140364" y="4525818"/>
            <a:ext cx="646545" cy="369455"/>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669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500"/>
                                        <p:tgtEl>
                                          <p:spTgt spid="1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fade">
                                      <p:cBhvr>
                                        <p:cTn id="23" dur="500"/>
                                        <p:tgtEl>
                                          <p:spTgt spid="1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Effect transition="in" filter="fade">
                                      <p:cBhvr>
                                        <p:cTn id="31" dur="500"/>
                                        <p:tgtEl>
                                          <p:spTgt spid="1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xEl>
                                              <p:pRg st="5" end="5"/>
                                            </p:txEl>
                                          </p:spTgt>
                                        </p:tgtEl>
                                        <p:attrNameLst>
                                          <p:attrName>style.visibility</p:attrName>
                                        </p:attrNameLst>
                                      </p:cBhvr>
                                      <p:to>
                                        <p:strVal val="visible"/>
                                      </p:to>
                                    </p:set>
                                    <p:animEffect transition="in" filter="fade">
                                      <p:cBhvr>
                                        <p:cTn id="34"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A2BD-AD10-46A8-8DBB-7CC2B1FE6614}"/>
              </a:ext>
            </a:extLst>
          </p:cNvPr>
          <p:cNvSpPr>
            <a:spLocks noGrp="1"/>
          </p:cNvSpPr>
          <p:nvPr>
            <p:ph type="title"/>
          </p:nvPr>
        </p:nvSpPr>
        <p:spPr/>
        <p:txBody>
          <a:bodyPr>
            <a:normAutofit/>
          </a:bodyPr>
          <a:lstStyle/>
          <a:p>
            <a:r>
              <a:rPr lang="en-US" sz="4400" i="0" dirty="0">
                <a:solidFill>
                  <a:schemeClr val="tx1"/>
                </a:solidFill>
                <a:effectLst/>
                <a:latin typeface="Times New Roman" panose="02020603050405020304" pitchFamily="18" charset="0"/>
                <a:cs typeface="Times New Roman" panose="02020603050405020304" pitchFamily="18" charset="0"/>
              </a:rPr>
              <a:t>Second Order High</a:t>
            </a:r>
            <a:r>
              <a:rPr lang="ar-EG" sz="4400" i="0" dirty="0">
                <a:solidFill>
                  <a:schemeClr val="tx1"/>
                </a:solidFill>
                <a:effectLst/>
                <a:latin typeface="Times New Roman" panose="02020603050405020304" pitchFamily="18" charset="0"/>
                <a:cs typeface="Times New Roman" panose="02020603050405020304" pitchFamily="18" charset="0"/>
              </a:rPr>
              <a:t>-</a:t>
            </a:r>
            <a:r>
              <a:rPr lang="en-US" sz="4400" i="0" dirty="0">
                <a:solidFill>
                  <a:schemeClr val="tx1"/>
                </a:solidFill>
                <a:effectLst/>
                <a:latin typeface="Times New Roman" panose="02020603050405020304" pitchFamily="18" charset="0"/>
                <a:cs typeface="Times New Roman" panose="02020603050405020304" pitchFamily="18" charset="0"/>
              </a:rPr>
              <a:t>Pass Filter</a:t>
            </a:r>
            <a:endParaRPr lang="en-US" sz="4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8B45C-3698-4A02-A039-F33F16B5636E}"/>
                  </a:ext>
                </a:extLst>
              </p:cNvPr>
              <p:cNvSpPr>
                <a:spLocks noGrp="1"/>
              </p:cNvSpPr>
              <p:nvPr>
                <p:ph idx="1"/>
              </p:nvPr>
            </p:nvSpPr>
            <p:spPr/>
            <p:txBody>
              <a:bodyPr/>
              <a:lstStyle/>
              <a:p>
                <a:pPr>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There is very little difference between the second order low pass filter configuration and the second order high pass filter configuration, the only thing that has changed is the position of the resistors and capacitors as shown.</a:t>
                </a:r>
              </a:p>
              <a:p>
                <a:pPr>
                  <a:buFont typeface="Wingdings" panose="05000000000000000000" pitchFamily="2" charset="2"/>
                  <a:buChar char="Ø"/>
                </a:pPr>
                <a:endParaRPr lang="en-US" sz="2400" b="0" i="0" dirty="0">
                  <a:solidFill>
                    <a:schemeClr val="tx2"/>
                  </a:solidFill>
                  <a:effectLst/>
                  <a:latin typeface="Lato" panose="020F0502020204030203" pitchFamily="34" charset="0"/>
                </a:endParaRPr>
              </a:p>
              <a:p>
                <a:pPr>
                  <a:buFont typeface="Wingdings" panose="05000000000000000000" pitchFamily="2" charset="2"/>
                  <a:buChar char="Ø"/>
                </a:pPr>
                <a:r>
                  <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Gain(AV) =  1 + </a:t>
                </a:r>
                <a14:m>
                  <m:oMath xmlns:m="http://schemas.openxmlformats.org/officeDocument/2006/math">
                    <m:f>
                      <m:f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2400" b="1" i="1" smtClean="0">
                            <a:solidFill>
                              <a:schemeClr val="accent4">
                                <a:lumMod val="50000"/>
                              </a:schemeClr>
                            </a:solidFill>
                            <a:latin typeface="Cambria Math" panose="02040503050406030204" pitchFamily="18" charset="0"/>
                            <a:ea typeface="Cambria Math" panose="02040503050406030204" pitchFamily="18" charset="0"/>
                          </a:rPr>
                          <m:t>𝑹𝑨</m:t>
                        </m:r>
                      </m:num>
                      <m:den>
                        <m:r>
                          <a:rPr lang="en-US" sz="2400" b="1" i="1" smtClean="0">
                            <a:solidFill>
                              <a:schemeClr val="accent4">
                                <a:lumMod val="50000"/>
                              </a:schemeClr>
                            </a:solidFill>
                            <a:latin typeface="Cambria Math" panose="02040503050406030204" pitchFamily="18" charset="0"/>
                            <a:ea typeface="Cambria Math" panose="02040503050406030204" pitchFamily="18" charset="0"/>
                          </a:rPr>
                          <m:t>𝑹𝑩</m:t>
                        </m:r>
                      </m:den>
                    </m:f>
                  </m:oMath>
                </a14:m>
                <a:r>
                  <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1.586</a:t>
                </a:r>
              </a:p>
            </p:txBody>
          </p:sp>
        </mc:Choice>
        <mc:Fallback xmlns="">
          <p:sp>
            <p:nvSpPr>
              <p:cNvPr id="3" name="Content Placeholder 2">
                <a:extLst>
                  <a:ext uri="{FF2B5EF4-FFF2-40B4-BE49-F238E27FC236}">
                    <a16:creationId xmlns:a16="http://schemas.microsoft.com/office/drawing/2014/main" id="{8EA8B45C-3698-4A02-A039-F33F16B5636E}"/>
                  </a:ext>
                </a:extLst>
              </p:cNvPr>
              <p:cNvSpPr>
                <a:spLocks noGrp="1" noRot="1" noChangeAspect="1" noMove="1" noResize="1" noEditPoints="1" noAdjustHandles="1" noChangeArrowheads="1" noChangeShapeType="1" noTextEdit="1"/>
              </p:cNvSpPr>
              <p:nvPr>
                <p:ph idx="1"/>
              </p:nvPr>
            </p:nvSpPr>
            <p:spPr>
              <a:blipFill>
                <a:blip r:embed="rId2"/>
                <a:stretch>
                  <a:fillRect l="-1697" t="-32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30F21CD-D4E0-4D76-9B57-FFD20FA4DA19}"/>
              </a:ext>
            </a:extLst>
          </p:cNvPr>
          <p:cNvPicPr>
            <a:picLocks noChangeAspect="1"/>
          </p:cNvPicPr>
          <p:nvPr/>
        </p:nvPicPr>
        <p:blipFill>
          <a:blip r:embed="rId3"/>
          <a:stretch>
            <a:fillRect/>
          </a:stretch>
        </p:blipFill>
        <p:spPr>
          <a:xfrm>
            <a:off x="6754002" y="3638059"/>
            <a:ext cx="4218798" cy="2343641"/>
          </a:xfrm>
          <a:prstGeom prst="rect">
            <a:avLst/>
          </a:prstGeom>
        </p:spPr>
      </p:pic>
    </p:spTree>
    <p:extLst>
      <p:ext uri="{BB962C8B-B14F-4D97-AF65-F5344CB8AC3E}">
        <p14:creationId xmlns:p14="http://schemas.microsoft.com/office/powerpoint/2010/main" val="10558214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A2BD-AD10-46A8-8DBB-7CC2B1FE6614}"/>
              </a:ext>
            </a:extLst>
          </p:cNvPr>
          <p:cNvSpPr>
            <a:spLocks noGrp="1"/>
          </p:cNvSpPr>
          <p:nvPr>
            <p:ph type="title"/>
          </p:nvPr>
        </p:nvSpPr>
        <p:spPr/>
        <p:txBody>
          <a:bodyPr>
            <a:normAutofit/>
          </a:bodyPr>
          <a:lstStyle/>
          <a:p>
            <a:r>
              <a:rPr lang="en-US" sz="4400" i="0" dirty="0">
                <a:solidFill>
                  <a:schemeClr val="tx1"/>
                </a:solidFill>
                <a:effectLst/>
                <a:latin typeface="Times New Roman" panose="02020603050405020304" pitchFamily="18" charset="0"/>
                <a:cs typeface="Times New Roman" panose="02020603050405020304" pitchFamily="18" charset="0"/>
              </a:rPr>
              <a:t>Second Order High-Pass Filter</a:t>
            </a:r>
            <a:endParaRPr lang="en-US" sz="44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8B45C-3698-4A02-A039-F33F16B5636E}"/>
                  </a:ext>
                </a:extLst>
              </p:cNvPr>
              <p:cNvSpPr>
                <a:spLocks noGrp="1"/>
              </p:cNvSpPr>
              <p:nvPr>
                <p:ph idx="1"/>
              </p:nvPr>
            </p:nvSpPr>
            <p:spPr/>
            <p:txBody>
              <a:bodyPr>
                <a:normAutofit fontScale="92500" lnSpcReduction="10000"/>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resistor and capacitor are different </a:t>
                </a:r>
              </a:p>
              <a:p>
                <a:pPr marL="0" indent="0">
                  <a:buNone/>
                </a:pPr>
                <a:r>
                  <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Fc = </a:t>
                </a:r>
                <a14:m>
                  <m:oMath xmlns:m="http://schemas.openxmlformats.org/officeDocument/2006/math">
                    <m:f>
                      <m:f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2400" b="1" i="1" smtClean="0">
                            <a:solidFill>
                              <a:schemeClr val="accent4">
                                <a:lumMod val="50000"/>
                              </a:schemeClr>
                            </a:solidFill>
                            <a:latin typeface="Cambria Math" panose="02040503050406030204" pitchFamily="18" charset="0"/>
                            <a:ea typeface="Cambria Math" panose="02040503050406030204" pitchFamily="18" charset="0"/>
                          </a:rPr>
                          <m:t>𝟏</m:t>
                        </m:r>
                      </m:num>
                      <m:den>
                        <m:r>
                          <a:rPr lang="en-US" sz="2400" b="1" i="1" smtClean="0">
                            <a:solidFill>
                              <a:schemeClr val="accent4">
                                <a:lumMod val="50000"/>
                              </a:schemeClr>
                            </a:solidFill>
                            <a:latin typeface="Cambria Math" panose="02040503050406030204" pitchFamily="18" charset="0"/>
                            <a:ea typeface="Cambria Math" panose="02040503050406030204" pitchFamily="18" charset="0"/>
                          </a:rPr>
                          <m:t>𝟐</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𝝅</m:t>
                        </m:r>
                        <m:rad>
                          <m:radPr>
                            <m:degHide m:val="on"/>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radPr>
                          <m:deg/>
                          <m:e>
                            <m:r>
                              <a:rPr lang="en-US" sz="2400" b="1" i="1" smtClean="0">
                                <a:solidFill>
                                  <a:schemeClr val="accent4">
                                    <a:lumMod val="50000"/>
                                  </a:schemeClr>
                                </a:solidFill>
                                <a:latin typeface="Cambria Math" panose="02040503050406030204" pitchFamily="18" charset="0"/>
                                <a:ea typeface="Cambria Math" panose="02040503050406030204" pitchFamily="18" charset="0"/>
                              </a:rPr>
                              <m:t>𝑹</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𝟏</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𝑹</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𝟐</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𝑪</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𝟏</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𝑪</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𝟐</m:t>
                            </m:r>
                            <m:r>
                              <a:rPr lang="en-US" sz="2400" b="1" i="1" smtClean="0">
                                <a:solidFill>
                                  <a:schemeClr val="accent4">
                                    <a:lumMod val="50000"/>
                                  </a:schemeClr>
                                </a:solidFill>
                                <a:latin typeface="Cambria Math" panose="02040503050406030204" pitchFamily="18" charset="0"/>
                                <a:ea typeface="Cambria Math" panose="02040503050406030204" pitchFamily="18" charset="0"/>
                              </a:rPr>
                              <m:t> </m:t>
                            </m:r>
                          </m:e>
                        </m:rad>
                      </m:den>
                    </m:f>
                  </m:oMath>
                </a14:m>
                <a:endPar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endParaRPr>
              </a:p>
              <a:p>
                <a:r>
                  <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C1 = C2  = 100 nF ,  R1 = R2 = 80 K</a:t>
                </a:r>
                <a:r>
                  <a:rPr lang="el-GR"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Ω</a:t>
                </a:r>
                <a:r>
                  <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a:t>
                </a:r>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resistor and capacitor are the same </a:t>
                </a:r>
              </a:p>
              <a:p>
                <a:pPr marL="0" indent="0">
                  <a:buNone/>
                </a:pPr>
                <a:r>
                  <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Fc = </a:t>
                </a:r>
                <a14:m>
                  <m:oMath xmlns:m="http://schemas.openxmlformats.org/officeDocument/2006/math">
                    <m:f>
                      <m:f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2400" b="1" i="1" smtClean="0">
                            <a:solidFill>
                              <a:schemeClr val="accent4">
                                <a:lumMod val="50000"/>
                              </a:schemeClr>
                            </a:solidFill>
                            <a:latin typeface="Cambria Math" panose="02040503050406030204" pitchFamily="18" charset="0"/>
                            <a:ea typeface="Cambria Math" panose="02040503050406030204" pitchFamily="18" charset="0"/>
                          </a:rPr>
                          <m:t>𝟏</m:t>
                        </m:r>
                      </m:num>
                      <m:den>
                        <m:r>
                          <a:rPr lang="en-US" sz="2400" b="1" i="1" smtClean="0">
                            <a:solidFill>
                              <a:schemeClr val="accent4">
                                <a:lumMod val="50000"/>
                              </a:schemeClr>
                            </a:solidFill>
                            <a:latin typeface="Cambria Math" panose="02040503050406030204" pitchFamily="18" charset="0"/>
                            <a:ea typeface="Cambria Math" panose="02040503050406030204" pitchFamily="18" charset="0"/>
                          </a:rPr>
                          <m:t>𝟐</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𝝅</m:t>
                        </m:r>
                        <m:r>
                          <a:rPr lang="en-US" sz="2400" b="1" i="1" smtClean="0">
                            <a:solidFill>
                              <a:schemeClr val="accent4">
                                <a:lumMod val="50000"/>
                              </a:schemeClr>
                            </a:solidFill>
                            <a:latin typeface="Cambria Math" panose="02040503050406030204" pitchFamily="18" charset="0"/>
                            <a:ea typeface="Cambria Math" panose="02040503050406030204" pitchFamily="18" charset="0"/>
                          </a:rPr>
                          <m:t>𝑹𝑪</m:t>
                        </m:r>
                        <m:r>
                          <a:rPr lang="en-US" sz="2400" b="1" i="1" smtClean="0">
                            <a:solidFill>
                              <a:schemeClr val="accent4">
                                <a:lumMod val="50000"/>
                              </a:schemeClr>
                            </a:solidFill>
                            <a:latin typeface="Cambria Math" panose="02040503050406030204" pitchFamily="18" charset="0"/>
                            <a:ea typeface="Cambria Math" panose="02040503050406030204" pitchFamily="18" charset="0"/>
                          </a:rPr>
                          <m:t> </m:t>
                        </m:r>
                      </m:den>
                    </m:f>
                  </m:oMath>
                </a14:m>
                <a:endPar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Gain (AV)= 1 + </a:t>
                </a:r>
                <a14:m>
                  <m:oMath xmlns:m="http://schemas.openxmlformats.org/officeDocument/2006/math">
                    <m:f>
                      <m:f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2400" b="1" i="1" smtClean="0">
                            <a:solidFill>
                              <a:schemeClr val="accent4">
                                <a:lumMod val="50000"/>
                              </a:schemeClr>
                            </a:solidFill>
                            <a:latin typeface="Cambria Math" panose="02040503050406030204" pitchFamily="18" charset="0"/>
                            <a:ea typeface="Cambria Math" panose="02040503050406030204" pitchFamily="18" charset="0"/>
                          </a:rPr>
                          <m:t>𝑹𝑨</m:t>
                        </m:r>
                      </m:num>
                      <m:den>
                        <m:r>
                          <a:rPr lang="en-US" sz="2400" b="1" i="1" smtClean="0">
                            <a:solidFill>
                              <a:schemeClr val="accent4">
                                <a:lumMod val="50000"/>
                              </a:schemeClr>
                            </a:solidFill>
                            <a:latin typeface="Cambria Math" panose="02040503050406030204" pitchFamily="18" charset="0"/>
                            <a:ea typeface="Cambria Math" panose="02040503050406030204" pitchFamily="18" charset="0"/>
                          </a:rPr>
                          <m:t>𝑹𝑩</m:t>
                        </m:r>
                      </m:den>
                    </m:f>
                  </m:oMath>
                </a14:m>
                <a:endParaRPr lang="en-US" sz="24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EA8B45C-3698-4A02-A039-F33F16B5636E}"/>
                  </a:ext>
                </a:extLst>
              </p:cNvPr>
              <p:cNvSpPr>
                <a:spLocks noGrp="1" noRot="1" noChangeAspect="1" noMove="1" noResize="1" noEditPoints="1" noAdjustHandles="1" noChangeArrowheads="1" noChangeShapeType="1" noTextEdit="1"/>
              </p:cNvSpPr>
              <p:nvPr>
                <p:ph idx="1"/>
              </p:nvPr>
            </p:nvSpPr>
            <p:spPr>
              <a:blipFill>
                <a:blip r:embed="rId2"/>
                <a:stretch>
                  <a:fillRect l="-1576" t="-97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30F21CD-D4E0-4D76-9B57-FFD20FA4DA19}"/>
              </a:ext>
            </a:extLst>
          </p:cNvPr>
          <p:cNvPicPr>
            <a:picLocks noChangeAspect="1"/>
          </p:cNvPicPr>
          <p:nvPr/>
        </p:nvPicPr>
        <p:blipFill>
          <a:blip r:embed="rId3"/>
          <a:stretch>
            <a:fillRect/>
          </a:stretch>
        </p:blipFill>
        <p:spPr>
          <a:xfrm>
            <a:off x="6754002" y="3638059"/>
            <a:ext cx="4218798" cy="2343641"/>
          </a:xfrm>
          <a:prstGeom prst="rect">
            <a:avLst/>
          </a:prstGeom>
        </p:spPr>
      </p:pic>
    </p:spTree>
    <p:extLst>
      <p:ext uri="{BB962C8B-B14F-4D97-AF65-F5344CB8AC3E}">
        <p14:creationId xmlns:p14="http://schemas.microsoft.com/office/powerpoint/2010/main" val="68175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Damping factor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The damping factor (DF) of an active filter circuit determines which response characteristic the filter exhibits. It includes an amplifier, a negative feedback circuit, and a filter section. The amplifier and feedback are connected in a noninverting configuration.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damping factor is determined by the negative feedback circuit.</a:t>
            </a:r>
          </a:p>
          <a:p>
            <a:pPr>
              <a:buFont typeface="Wingdings" panose="05000000000000000000" pitchFamily="2" charset="2"/>
              <a:buChar char="Ø"/>
            </a:pPr>
            <a:r>
              <a:rPr lang="en-US" b="1" i="1" dirty="0">
                <a:solidFill>
                  <a:schemeClr val="accent4">
                    <a:lumMod val="50000"/>
                  </a:schemeClr>
                </a:solidFill>
                <a:latin typeface="Cambria Math" panose="02040503050406030204" pitchFamily="18" charset="0"/>
                <a:ea typeface="Cambria Math" panose="02040503050406030204" pitchFamily="18" charset="0"/>
              </a:rPr>
              <a:t> DF = 2</a:t>
            </a:r>
            <a:r>
              <a:rPr lang="ar-EG" b="1" i="1" dirty="0">
                <a:solidFill>
                  <a:schemeClr val="accent4">
                    <a:lumMod val="50000"/>
                  </a:schemeClr>
                </a:solidFill>
                <a:latin typeface="Cambria Math" panose="02040503050406030204" pitchFamily="18" charset="0"/>
                <a:ea typeface="Cambria Math" panose="02040503050406030204" pitchFamily="18" charset="0"/>
              </a:rPr>
              <a:t> - </a:t>
            </a:r>
            <a:r>
              <a:rPr lang="en-US" b="1" i="1" dirty="0">
                <a:solidFill>
                  <a:schemeClr val="accent4">
                    <a:lumMod val="50000"/>
                  </a:schemeClr>
                </a:solidFill>
                <a:latin typeface="Cambria Math" panose="02040503050406030204" pitchFamily="18" charset="0"/>
                <a:ea typeface="Cambria Math" panose="02040503050406030204" pitchFamily="18" charset="0"/>
              </a:rPr>
              <a:t>(R1/R2) = 2 -  0.586 = 1.414 </a:t>
            </a:r>
          </a:p>
        </p:txBody>
      </p:sp>
      <p:pic>
        <p:nvPicPr>
          <p:cNvPr id="4" name="Picture 3"/>
          <p:cNvPicPr>
            <a:picLocks noChangeAspect="1"/>
          </p:cNvPicPr>
          <p:nvPr/>
        </p:nvPicPr>
        <p:blipFill>
          <a:blip r:embed="rId2"/>
          <a:stretch>
            <a:fillRect/>
          </a:stretch>
        </p:blipFill>
        <p:spPr>
          <a:xfrm>
            <a:off x="8076566" y="3213399"/>
            <a:ext cx="3079114" cy="2655693"/>
          </a:xfrm>
          <a:prstGeom prst="rect">
            <a:avLst/>
          </a:prstGeom>
        </p:spPr>
      </p:pic>
    </p:spTree>
    <p:extLst>
      <p:ext uri="{BB962C8B-B14F-4D97-AF65-F5344CB8AC3E}">
        <p14:creationId xmlns:p14="http://schemas.microsoft.com/office/powerpoint/2010/main" val="204434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6437363"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Butterworth Response</a:t>
            </a:r>
          </a:p>
        </p:txBody>
      </p:sp>
      <p:cxnSp>
        <p:nvCxnSpPr>
          <p:cNvPr id="73" name="Straight Connector 7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97281" y="2108201"/>
            <a:ext cx="6388242" cy="3760891"/>
          </a:xfrm>
        </p:spPr>
        <p:txBody>
          <a:bodyPr>
            <a:normAutofit/>
          </a:bodyPr>
          <a:lstStyle/>
          <a:p>
            <a:pPr>
              <a:lnSpc>
                <a:spcPct val="110000"/>
              </a:lnSpc>
              <a:buFont typeface="Wingdings" panose="05000000000000000000" pitchFamily="2" charset="2"/>
              <a:buChar char="Ø"/>
            </a:pPr>
            <a:r>
              <a:rPr lang="en-US" sz="1100" dirty="0">
                <a:solidFill>
                  <a:schemeClr val="tx1"/>
                </a:solidFill>
                <a:latin typeface="Times New Roman" panose="02020603050405020304" pitchFamily="18" charset="0"/>
                <a:cs typeface="Times New Roman" panose="02020603050405020304" pitchFamily="18" charset="0"/>
              </a:rPr>
              <a:t>  The values for the damping factor have been derived for various orders of filters to achieve the maximally flat response of the Butterworth characteristics.</a:t>
            </a:r>
          </a:p>
          <a:p>
            <a:pPr>
              <a:lnSpc>
                <a:spcPct val="110000"/>
              </a:lnSpc>
              <a:buFont typeface="Wingdings" panose="05000000000000000000" pitchFamily="2" charset="2"/>
              <a:buChar char="Ø"/>
            </a:pPr>
            <a:r>
              <a:rPr lang="en-US" sz="1100" dirty="0">
                <a:solidFill>
                  <a:schemeClr val="tx1"/>
                </a:solidFill>
                <a:latin typeface="Times New Roman" panose="02020603050405020304" pitchFamily="18" charset="0"/>
                <a:cs typeface="Times New Roman" panose="02020603050405020304" pitchFamily="18" charset="0"/>
              </a:rPr>
              <a:t>The value of the damping factor required to produce a desired response characteristic depends on the order (number of poles) of the filter. A pole, for our purposes, is simply a circuit with one resistor and one capacitor. </a:t>
            </a:r>
          </a:p>
          <a:p>
            <a:pPr>
              <a:lnSpc>
                <a:spcPct val="110000"/>
              </a:lnSpc>
              <a:buFont typeface="Wingdings" panose="05000000000000000000" pitchFamily="2" charset="2"/>
              <a:buChar char="Ø"/>
            </a:pPr>
            <a:r>
              <a:rPr lang="en-US" sz="1100" dirty="0">
                <a:solidFill>
                  <a:schemeClr val="tx1"/>
                </a:solidFill>
                <a:latin typeface="Times New Roman" panose="02020603050405020304" pitchFamily="18" charset="0"/>
                <a:cs typeface="Times New Roman" panose="02020603050405020304" pitchFamily="18" charset="0"/>
              </a:rPr>
              <a:t>The more poles a filter has, the faster its roll-off rate is , To achieve a second-order Butterworth response, for example, the damping factor must be 1.414.To implement this damping factor.</a:t>
            </a:r>
          </a:p>
          <a:p>
            <a:pPr>
              <a:lnSpc>
                <a:spcPct val="110000"/>
              </a:lnSpc>
              <a:buFont typeface="Wingdings" panose="05000000000000000000" pitchFamily="2" charset="2"/>
              <a:buChar char="Ø"/>
            </a:pPr>
            <a:r>
              <a:rPr lang="en-US" sz="1100" dirty="0">
                <a:solidFill>
                  <a:schemeClr val="tx1"/>
                </a:solidFill>
                <a:latin typeface="Times New Roman" panose="02020603050405020304" pitchFamily="18" charset="0"/>
                <a:cs typeface="Times New Roman" panose="02020603050405020304" pitchFamily="18" charset="0"/>
              </a:rPr>
              <a:t>the feedback resistor ratio must be</a:t>
            </a:r>
          </a:p>
          <a:p>
            <a:pPr marL="0" indent="0">
              <a:lnSpc>
                <a:spcPct val="110000"/>
              </a:lnSpc>
              <a:buNone/>
            </a:pPr>
            <a:r>
              <a:rPr lang="en-US" sz="11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R₁/ R₂ = 2 - DF = 2 - 1.414 = 0.586</a:t>
            </a:r>
          </a:p>
          <a:p>
            <a:pPr>
              <a:lnSpc>
                <a:spcPct val="110000"/>
              </a:lnSpc>
              <a:buFont typeface="Wingdings" panose="05000000000000000000" pitchFamily="2" charset="2"/>
              <a:buChar char="Ø"/>
            </a:pPr>
            <a:r>
              <a:rPr lang="en-US" sz="1100" dirty="0">
                <a:solidFill>
                  <a:schemeClr val="tx1"/>
                </a:solidFill>
                <a:latin typeface="Times New Roman" panose="02020603050405020304" pitchFamily="18" charset="0"/>
                <a:cs typeface="Times New Roman" panose="02020603050405020304" pitchFamily="18" charset="0"/>
              </a:rPr>
              <a:t>This ratio gives the closed-loop gain of the noninverting amplifier portion of the filter, Acl(NI), a value of 1.586</a:t>
            </a:r>
          </a:p>
          <a:p>
            <a:pPr>
              <a:lnSpc>
                <a:spcPct val="110000"/>
              </a:lnSpc>
              <a:buFont typeface="Wingdings" panose="05000000000000000000" pitchFamily="2" charset="2"/>
              <a:buChar char="Ø"/>
            </a:pPr>
            <a:r>
              <a:rPr lang="en-US" sz="11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Acl(NI)= 1 /B  = 1 /(R₂(R₁ + R₂))</a:t>
            </a:r>
          </a:p>
          <a:p>
            <a:pPr>
              <a:lnSpc>
                <a:spcPct val="110000"/>
              </a:lnSpc>
              <a:buFont typeface="Wingdings" panose="05000000000000000000" pitchFamily="2" charset="2"/>
              <a:buChar char="Ø"/>
            </a:pPr>
            <a:r>
              <a:rPr lang="en-US" sz="11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 R₁ + R₂)/ R₂ =  R₁/ R₂ + 1 = 0.586 + 1 = 1.586</a:t>
            </a:r>
          </a:p>
        </p:txBody>
      </p:sp>
      <p:pic>
        <p:nvPicPr>
          <p:cNvPr id="2050" name="Picture 2" descr="Describe Three Types of Filter Response Characteristics - The Engineering  Knowledge">
            <a:extLst>
              <a:ext uri="{FF2B5EF4-FFF2-40B4-BE49-F238E27FC236}">
                <a16:creationId xmlns:a16="http://schemas.microsoft.com/office/drawing/2014/main" id="{DCB76B85-E361-4FC5-98A1-B11C5745C6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9003" y="1684404"/>
            <a:ext cx="3412514" cy="3028606"/>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2269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Effect transition="in" filter="fade">
                                      <p:cBhvr>
                                        <p:cTn id="3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619577B7-2770-45D7-899A-C57E51E673D1}"/>
              </a:ext>
            </a:extLst>
          </p:cNvPr>
          <p:cNvPicPr>
            <a:picLocks noChangeAspect="1"/>
          </p:cNvPicPr>
          <p:nvPr/>
        </p:nvPicPr>
        <p:blipFill rotWithShape="1">
          <a:blip r:embed="rId2">
            <a:extLst>
              <a:ext uri="{28A0092B-C50C-407E-A947-70E740481C1C}">
                <a14:useLocalDpi xmlns:a14="http://schemas.microsoft.com/office/drawing/2010/main" val="0"/>
              </a:ext>
            </a:extLst>
          </a:blip>
          <a:srcRect l="6850" r="8907"/>
          <a:stretch/>
        </p:blipFill>
        <p:spPr>
          <a:xfrm>
            <a:off x="456628" y="527514"/>
            <a:ext cx="6539979" cy="5802972"/>
          </a:xfrm>
          <a:custGeom>
            <a:avLst/>
            <a:gdLst/>
            <a:ahLst/>
            <a:cxnLst/>
            <a:rect l="l" t="t" r="r" b="b"/>
            <a:pathLst>
              <a:path w="7503702" h="6405387">
                <a:moveTo>
                  <a:pt x="526155" y="35"/>
                </a:moveTo>
                <a:cubicBezTo>
                  <a:pt x="696890" y="424"/>
                  <a:pt x="910822" y="4062"/>
                  <a:pt x="1101865" y="9135"/>
                </a:cubicBezTo>
                <a:lnTo>
                  <a:pt x="6538681" y="39665"/>
                </a:lnTo>
                <a:lnTo>
                  <a:pt x="7503702" y="68449"/>
                </a:lnTo>
                <a:lnTo>
                  <a:pt x="7503702" y="6373015"/>
                </a:lnTo>
                <a:lnTo>
                  <a:pt x="7349407" y="6372590"/>
                </a:lnTo>
                <a:cubicBezTo>
                  <a:pt x="5503660" y="6369608"/>
                  <a:pt x="2945004" y="6405387"/>
                  <a:pt x="1220576" y="6405387"/>
                </a:cubicBezTo>
                <a:cubicBezTo>
                  <a:pt x="732036" y="6374856"/>
                  <a:pt x="383078" y="6405388"/>
                  <a:pt x="48079" y="6374856"/>
                </a:cubicBezTo>
                <a:cubicBezTo>
                  <a:pt x="-54281" y="4308922"/>
                  <a:pt x="24815" y="1433916"/>
                  <a:pt x="117871" y="131259"/>
                </a:cubicBezTo>
                <a:cubicBezTo>
                  <a:pt x="125872" y="-28778"/>
                  <a:pt x="119241" y="23587"/>
                  <a:pt x="279761" y="3233"/>
                </a:cubicBezTo>
                <a:cubicBezTo>
                  <a:pt x="336825" y="737"/>
                  <a:pt x="423715" y="-199"/>
                  <a:pt x="526155" y="35"/>
                </a:cubicBezTo>
                <a:close/>
              </a:path>
            </a:pathLst>
          </a:custGeom>
        </p:spPr>
      </p:pic>
      <p:sp>
        <p:nvSpPr>
          <p:cNvPr id="2" name="Title 1">
            <a:extLst>
              <a:ext uri="{FF2B5EF4-FFF2-40B4-BE49-F238E27FC236}">
                <a16:creationId xmlns:a16="http://schemas.microsoft.com/office/drawing/2014/main" id="{2ACCB403-9AEB-4188-A6C4-F70F79FE2A50}"/>
              </a:ext>
            </a:extLst>
          </p:cNvPr>
          <p:cNvSpPr>
            <a:spLocks noGrp="1"/>
          </p:cNvSpPr>
          <p:nvPr>
            <p:ph type="title"/>
          </p:nvPr>
        </p:nvSpPr>
        <p:spPr>
          <a:xfrm>
            <a:off x="6869912" y="1178891"/>
            <a:ext cx="4621048" cy="1678899"/>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High-pass filer</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857E7070-AA71-4E98-9C60-94FE0D1BD910}"/>
                  </a:ext>
                </a:extLst>
              </p:cNvPr>
              <p:cNvSpPr>
                <a:spLocks noGrp="1"/>
              </p:cNvSpPr>
              <p:nvPr>
                <p:ph idx="1"/>
              </p:nvPr>
            </p:nvSpPr>
            <p:spPr>
              <a:xfrm>
                <a:off x="7670799" y="3542767"/>
                <a:ext cx="3847009" cy="2839418"/>
              </a:xfrm>
            </p:spPr>
            <p:txBody>
              <a:bodyPr>
                <a:normAutofit fontScale="92500" lnSpcReduction="20000"/>
              </a:bodyPr>
              <a:lstStyle/>
              <a:p>
                <a:pPr algn="just">
                  <a:lnSpc>
                    <a:spcPct val="90000"/>
                  </a:lnSpc>
                </a:pPr>
                <a:r>
                  <a:rPr lang="en-US" sz="2500" dirty="0">
                    <a:solidFill>
                      <a:schemeClr val="tx1"/>
                    </a:solidFill>
                    <a:latin typeface="Times New Roman" panose="02020603050405020304" pitchFamily="18" charset="0"/>
                    <a:cs typeface="Times New Roman" panose="02020603050405020304" pitchFamily="18" charset="0"/>
                  </a:rPr>
                  <a:t>Here, we have very low input frequency which is much less than 20 HZ (Cut off freq) then the output amplitude is going to decrease.</a:t>
                </a:r>
              </a:p>
              <a:p>
                <a:pPr algn="ctr">
                  <a:lnSpc>
                    <a:spcPct val="90000"/>
                  </a:lnSpc>
                </a:pPr>
                <a:r>
                  <a:rPr lang="en-US" sz="2500" b="1" i="1" dirty="0">
                    <a:solidFill>
                      <a:schemeClr val="accent4">
                        <a:lumMod val="50000"/>
                      </a:schemeClr>
                    </a:solidFill>
                    <a:latin typeface="Cambria Math" panose="02040503050406030204" pitchFamily="18" charset="0"/>
                    <a:ea typeface="Cambria Math" panose="02040503050406030204" pitchFamily="18" charset="0"/>
                  </a:rPr>
                  <a:t>t = 3*100 ms </a:t>
                </a:r>
              </a:p>
              <a:p>
                <a:pPr algn="ctr">
                  <a:lnSpc>
                    <a:spcPct val="90000"/>
                  </a:lnSpc>
                </a:pPr>
                <a14:m>
                  <m:oMath xmlns:m="http://schemas.openxmlformats.org/officeDocument/2006/math">
                    <m:r>
                      <a:rPr lang="en-US" sz="2500" b="1" i="1" dirty="0" smtClean="0">
                        <a:solidFill>
                          <a:schemeClr val="accent4">
                            <a:lumMod val="50000"/>
                          </a:schemeClr>
                        </a:solidFill>
                        <a:latin typeface="Cambria Math" panose="02040503050406030204" pitchFamily="18" charset="0"/>
                        <a:ea typeface="Cambria Math" panose="02040503050406030204" pitchFamily="18" charset="0"/>
                      </a:rPr>
                      <m:t>𝑭</m:t>
                    </m:r>
                    <m:r>
                      <a:rPr lang="en-US" sz="2500" b="1" i="1" dirty="0">
                        <a:solidFill>
                          <a:schemeClr val="accent4">
                            <a:lumMod val="50000"/>
                          </a:schemeClr>
                        </a:solidFill>
                        <a:latin typeface="Cambria Math" panose="02040503050406030204" pitchFamily="18" charset="0"/>
                        <a:ea typeface="Cambria Math" panose="02040503050406030204" pitchFamily="18" charset="0"/>
                      </a:rPr>
                      <m:t> </m:t>
                    </m:r>
                    <m:r>
                      <a:rPr lang="en-US" sz="2500" b="1" i="1" dirty="0" smtClean="0">
                        <a:solidFill>
                          <a:schemeClr val="accent4">
                            <a:lumMod val="50000"/>
                          </a:schemeClr>
                        </a:solidFill>
                        <a:latin typeface="Cambria Math" panose="02040503050406030204" pitchFamily="18" charset="0"/>
                        <a:ea typeface="Cambria Math" panose="02040503050406030204" pitchFamily="18" charset="0"/>
                      </a:rPr>
                      <m:t>=</m:t>
                    </m:r>
                    <m:r>
                      <a:rPr lang="en-US" sz="2500" b="1" i="1" dirty="0">
                        <a:solidFill>
                          <a:schemeClr val="accent4">
                            <a:lumMod val="50000"/>
                          </a:schemeClr>
                        </a:solidFill>
                        <a:latin typeface="Cambria Math" panose="02040503050406030204" pitchFamily="18" charset="0"/>
                        <a:ea typeface="Cambria Math" panose="02040503050406030204" pitchFamily="18" charset="0"/>
                      </a:rPr>
                      <m:t> </m:t>
                    </m:r>
                    <m:f>
                      <m:fPr>
                        <m:ctrlPr>
                          <a:rPr lang="en-US" sz="25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2500" b="1" i="1" smtClean="0">
                            <a:solidFill>
                              <a:schemeClr val="accent4">
                                <a:lumMod val="50000"/>
                              </a:schemeClr>
                            </a:solidFill>
                            <a:latin typeface="Cambria Math" panose="02040503050406030204" pitchFamily="18" charset="0"/>
                            <a:ea typeface="Cambria Math" panose="02040503050406030204" pitchFamily="18" charset="0"/>
                          </a:rPr>
                          <m:t>𝟏</m:t>
                        </m:r>
                      </m:num>
                      <m:den>
                        <m:r>
                          <a:rPr lang="en-US" sz="2500" b="1" i="1" smtClean="0">
                            <a:solidFill>
                              <a:schemeClr val="accent4">
                                <a:lumMod val="50000"/>
                              </a:schemeClr>
                            </a:solidFill>
                            <a:latin typeface="Cambria Math" panose="02040503050406030204" pitchFamily="18" charset="0"/>
                            <a:ea typeface="Cambria Math" panose="02040503050406030204" pitchFamily="18" charset="0"/>
                          </a:rPr>
                          <m:t>𝒕</m:t>
                        </m:r>
                      </m:den>
                    </m:f>
                    <m:r>
                      <a:rPr lang="en-US" sz="2500" b="1" i="1" dirty="0" smtClean="0">
                        <a:solidFill>
                          <a:schemeClr val="accent4">
                            <a:lumMod val="50000"/>
                          </a:schemeClr>
                        </a:solidFill>
                        <a:latin typeface="Cambria Math" panose="02040503050406030204" pitchFamily="18" charset="0"/>
                        <a:ea typeface="Cambria Math" panose="02040503050406030204" pitchFamily="18" charset="0"/>
                      </a:rPr>
                      <m:t> </m:t>
                    </m:r>
                  </m:oMath>
                </a14:m>
                <a:endParaRPr lang="en-US" sz="2500" b="1" i="1" dirty="0">
                  <a:solidFill>
                    <a:schemeClr val="accent4">
                      <a:lumMod val="50000"/>
                    </a:schemeClr>
                  </a:solidFill>
                  <a:latin typeface="Cambria Math" panose="02040503050406030204" pitchFamily="18" charset="0"/>
                  <a:ea typeface="Cambria Math" panose="02040503050406030204" pitchFamily="18" charset="0"/>
                </a:endParaRPr>
              </a:p>
              <a:p>
                <a:pPr algn="ctr">
                  <a:lnSpc>
                    <a:spcPct val="90000"/>
                  </a:lnSpc>
                </a:pPr>
                <a:r>
                  <a:rPr lang="en-US" sz="2500" b="1" i="1" dirty="0">
                    <a:solidFill>
                      <a:schemeClr val="accent4">
                        <a:lumMod val="50000"/>
                      </a:schemeClr>
                    </a:solidFill>
                    <a:latin typeface="Cambria Math" panose="02040503050406030204" pitchFamily="18" charset="0"/>
                    <a:ea typeface="Cambria Math" panose="02040503050406030204" pitchFamily="18" charset="0"/>
                  </a:rPr>
                  <a:t>F = 3.33 HZ</a:t>
                </a:r>
              </a:p>
            </p:txBody>
          </p:sp>
        </mc:Choice>
        <mc:Fallback xmlns="">
          <p:sp>
            <p:nvSpPr>
              <p:cNvPr id="13" name="Content Placeholder 12">
                <a:extLst>
                  <a:ext uri="{FF2B5EF4-FFF2-40B4-BE49-F238E27FC236}">
                    <a16:creationId xmlns:a16="http://schemas.microsoft.com/office/drawing/2014/main" id="{857E7070-AA71-4E98-9C60-94FE0D1BD910}"/>
                  </a:ext>
                </a:extLst>
              </p:cNvPr>
              <p:cNvSpPr>
                <a:spLocks noGrp="1" noRot="1" noChangeAspect="1" noMove="1" noResize="1" noEditPoints="1" noAdjustHandles="1" noChangeArrowheads="1" noChangeShapeType="1" noTextEdit="1"/>
              </p:cNvSpPr>
              <p:nvPr>
                <p:ph idx="1"/>
              </p:nvPr>
            </p:nvSpPr>
            <p:spPr>
              <a:xfrm>
                <a:off x="7670799" y="3542767"/>
                <a:ext cx="3847009" cy="2839418"/>
              </a:xfrm>
              <a:blipFill>
                <a:blip r:embed="rId3"/>
                <a:stretch>
                  <a:fillRect l="-2219" t="-5150" r="-4754" b="-3433"/>
                </a:stretch>
              </a:blipFill>
            </p:spPr>
            <p:txBody>
              <a:bodyPr/>
              <a:lstStyle/>
              <a:p>
                <a:r>
                  <a:rPr lang="en-US">
                    <a:noFill/>
                  </a:rPr>
                  <a:t> </a:t>
                </a:r>
              </a:p>
            </p:txBody>
          </p:sp>
        </mc:Fallback>
      </mc:AlternateContent>
      <p:sp>
        <p:nvSpPr>
          <p:cNvPr id="11" name="Flowchart: Connector 10">
            <a:extLst>
              <a:ext uri="{FF2B5EF4-FFF2-40B4-BE49-F238E27FC236}">
                <a16:creationId xmlns:a16="http://schemas.microsoft.com/office/drawing/2014/main" id="{14C695A9-F15A-4BC7-9AE8-446CDBDF4C89}"/>
              </a:ext>
            </a:extLst>
          </p:cNvPr>
          <p:cNvSpPr/>
          <p:nvPr/>
        </p:nvSpPr>
        <p:spPr>
          <a:xfrm>
            <a:off x="3080068" y="4962476"/>
            <a:ext cx="697605" cy="369455"/>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687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500"/>
                                        <p:tgtEl>
                                          <p:spTgt spid="1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A6447-0B35-4D0C-B927-D61DDAECB093}"/>
              </a:ext>
            </a:extLst>
          </p:cNvPr>
          <p:cNvSpPr>
            <a:spLocks noGrp="1"/>
          </p:cNvSpPr>
          <p:nvPr>
            <p:ph type="title"/>
          </p:nvPr>
        </p:nvSpPr>
        <p:spPr>
          <a:xfrm>
            <a:off x="878911" y="643468"/>
            <a:ext cx="3177847" cy="1674180"/>
          </a:xfrm>
        </p:spPr>
        <p:txBody>
          <a:bodyPr>
            <a:normAutofit/>
          </a:bodyPr>
          <a:lstStyle/>
          <a:p>
            <a:r>
              <a:rPr lang="en-US" sz="2800" cap="all" spc="300" dirty="0">
                <a:solidFill>
                  <a:schemeClr val="tx1"/>
                </a:solidFill>
                <a:latin typeface="Times New Roman" panose="02020603050405020304" pitchFamily="18" charset="0"/>
                <a:cs typeface="Times New Roman" panose="02020603050405020304" pitchFamily="18" charset="0"/>
              </a:rPr>
              <a:t>High &amp; low pass filters</a:t>
            </a:r>
            <a:endParaRPr lang="en-US" sz="28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6D9247-58F4-4CDA-B918-1F65CD3B275F}"/>
              </a:ext>
            </a:extLst>
          </p:cNvPr>
          <p:cNvSpPr>
            <a:spLocks noGrp="1"/>
          </p:cNvSpPr>
          <p:nvPr>
            <p:ph idx="1"/>
          </p:nvPr>
        </p:nvSpPr>
        <p:spPr>
          <a:xfrm>
            <a:off x="858064" y="2639380"/>
            <a:ext cx="3205049" cy="3229714"/>
          </a:xfrm>
        </p:spPr>
        <p:txBody>
          <a:bodyPr>
            <a:normAutofit/>
          </a:bodyPr>
          <a:lstStyle/>
          <a:p>
            <a:pPr>
              <a:buClr>
                <a:schemeClr val="accent2"/>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Simulation on Proteus</a:t>
            </a:r>
          </a:p>
        </p:txBody>
      </p:sp>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Arrow: Left 9">
            <a:extLst>
              <a:ext uri="{FF2B5EF4-FFF2-40B4-BE49-F238E27FC236}">
                <a16:creationId xmlns:a16="http://schemas.microsoft.com/office/drawing/2014/main" id="{115AF6F3-D70B-4B3B-AF38-DB4382E93F40}"/>
              </a:ext>
            </a:extLst>
          </p:cNvPr>
          <p:cNvSpPr/>
          <p:nvPr/>
        </p:nvSpPr>
        <p:spPr>
          <a:xfrm>
            <a:off x="11229836" y="3237180"/>
            <a:ext cx="627185" cy="366204"/>
          </a:xfrm>
          <a:prstGeom prst="leftArrow">
            <a:avLst>
              <a:gd name="adj1" fmla="val 50000"/>
              <a:gd name="adj2" fmla="val 50000"/>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Vout</a:t>
            </a:r>
          </a:p>
        </p:txBody>
      </p:sp>
      <p:sp>
        <p:nvSpPr>
          <p:cNvPr id="12" name="Arrow: Right 11">
            <a:extLst>
              <a:ext uri="{FF2B5EF4-FFF2-40B4-BE49-F238E27FC236}">
                <a16:creationId xmlns:a16="http://schemas.microsoft.com/office/drawing/2014/main" id="{58624F43-1D50-4284-BB5E-B8B7785BA43E}"/>
              </a:ext>
            </a:extLst>
          </p:cNvPr>
          <p:cNvSpPr/>
          <p:nvPr/>
        </p:nvSpPr>
        <p:spPr>
          <a:xfrm>
            <a:off x="4480608" y="3055187"/>
            <a:ext cx="627185" cy="363985"/>
          </a:xfrm>
          <a:prstGeom prs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Vin</a:t>
            </a:r>
          </a:p>
        </p:txBody>
      </p:sp>
      <p:pic>
        <p:nvPicPr>
          <p:cNvPr id="14" name="Content Placeholder 3">
            <a:extLst>
              <a:ext uri="{FF2B5EF4-FFF2-40B4-BE49-F238E27FC236}">
                <a16:creationId xmlns:a16="http://schemas.microsoft.com/office/drawing/2014/main" id="{B039C569-B177-4E18-8EAF-36489FDE52D6}"/>
              </a:ext>
            </a:extLst>
          </p:cNvPr>
          <p:cNvPicPr>
            <a:picLocks noChangeAspect="1"/>
          </p:cNvPicPr>
          <p:nvPr/>
        </p:nvPicPr>
        <p:blipFill>
          <a:blip r:embed="rId2"/>
          <a:stretch>
            <a:fillRect/>
          </a:stretch>
        </p:blipFill>
        <p:spPr>
          <a:xfrm>
            <a:off x="5149233" y="1735951"/>
            <a:ext cx="6080603" cy="3386097"/>
          </a:xfrm>
          <a:prstGeom prst="rect">
            <a:avLst/>
          </a:prstGeom>
        </p:spPr>
      </p:pic>
    </p:spTree>
    <p:extLst>
      <p:ext uri="{BB962C8B-B14F-4D97-AF65-F5344CB8AC3E}">
        <p14:creationId xmlns:p14="http://schemas.microsoft.com/office/powerpoint/2010/main" val="2783864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6BA9F-CA50-439B-AB71-05CAA58FC6D8}"/>
              </a:ext>
            </a:extLst>
          </p:cNvPr>
          <p:cNvSpPr>
            <a:spLocks noGrp="1"/>
          </p:cNvSpPr>
          <p:nvPr>
            <p:ph type="title"/>
          </p:nvPr>
        </p:nvSpPr>
        <p:spPr>
          <a:xfrm>
            <a:off x="1097280" y="286603"/>
            <a:ext cx="10058400" cy="1450757"/>
          </a:xfrm>
        </p:spPr>
        <p:txBody>
          <a:bodyPr>
            <a:normAutofit/>
          </a:bodyPr>
          <a:lstStyle/>
          <a:p>
            <a:r>
              <a:rPr lang="en-US" sz="4400" spc="300" dirty="0">
                <a:solidFill>
                  <a:schemeClr val="tx1"/>
                </a:solidFill>
                <a:effectLst/>
                <a:latin typeface="Times New Roman" panose="02020603050405020304" pitchFamily="18" charset="0"/>
                <a:cs typeface="Times New Roman" panose="02020603050405020304" pitchFamily="18" charset="0"/>
              </a:rPr>
              <a:t>The Fliege Notch Filter</a:t>
            </a:r>
            <a:endParaRPr lang="en-US" sz="4400" spc="3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D71AB3-559C-4C15-8414-DB5880A7C9F4}"/>
              </a:ext>
            </a:extLst>
          </p:cNvPr>
          <p:cNvSpPr>
            <a:spLocks noGrp="1"/>
          </p:cNvSpPr>
          <p:nvPr>
            <p:ph idx="1"/>
          </p:nvPr>
        </p:nvSpPr>
        <p:spPr>
          <a:xfrm>
            <a:off x="1097280" y="2108201"/>
            <a:ext cx="6437367" cy="3760891"/>
          </a:xfrm>
        </p:spPr>
        <p:txBody>
          <a:bodyPr>
            <a:normAutofit/>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Figure</a:t>
            </a:r>
            <a:r>
              <a:rPr lang="en-US" sz="1400" dirty="0">
                <a:solidFill>
                  <a:schemeClr val="tx1"/>
                </a:solidFill>
                <a:latin typeface="Times New Roman" panose="02020603050405020304" pitchFamily="18" charset="0"/>
                <a:cs typeface="Times New Roman" panose="02020603050405020304" pitchFamily="18" charset="0"/>
              </a:rPr>
              <a:t>(4) </a:t>
            </a:r>
            <a:r>
              <a:rPr lang="en-US" sz="1400" b="0" i="0" dirty="0">
                <a:solidFill>
                  <a:schemeClr val="tx1"/>
                </a:solidFill>
                <a:effectLst/>
                <a:latin typeface="Times New Roman" panose="02020603050405020304" pitchFamily="18" charset="0"/>
                <a:cs typeface="Times New Roman" panose="02020603050405020304" pitchFamily="18" charset="0"/>
              </a:rPr>
              <a:t>indicates the Fliege Notch filter design, which identifies a few distinct advantages when compared with the Twin-T counterpart, as narrated below:</a:t>
            </a:r>
          </a:p>
          <a:p>
            <a:pPr algn="l"/>
            <a:r>
              <a:rPr lang="en-US" sz="1400" b="1" dirty="0">
                <a:solidFill>
                  <a:schemeClr val="tx1"/>
                </a:solidFill>
                <a:latin typeface="Cambria Math" panose="02040503050406030204" pitchFamily="18" charset="0"/>
                <a:ea typeface="Cambria Math" panose="02040503050406030204" pitchFamily="18" charset="0"/>
                <a:cs typeface="+mj-cs"/>
              </a:rPr>
              <a:t>F= 1/ </a:t>
            </a:r>
            <a:r>
              <a:rPr lang="el-GR" sz="1400" b="1" i="0" dirty="0">
                <a:solidFill>
                  <a:schemeClr val="tx1"/>
                </a:solidFill>
                <a:effectLst/>
                <a:latin typeface="Cambria Math" panose="02040503050406030204" pitchFamily="18" charset="0"/>
                <a:ea typeface="Cambria Math" panose="02040503050406030204" pitchFamily="18" charset="0"/>
                <a:cs typeface="+mj-cs"/>
              </a:rPr>
              <a:t>2π</a:t>
            </a:r>
            <a:r>
              <a:rPr lang="en-US" sz="1400" b="1" i="0" dirty="0">
                <a:solidFill>
                  <a:schemeClr val="tx1"/>
                </a:solidFill>
                <a:effectLst/>
                <a:latin typeface="Cambria Math" panose="02040503050406030204" pitchFamily="18" charset="0"/>
                <a:ea typeface="Cambria Math" panose="02040503050406030204" pitchFamily="18" charset="0"/>
                <a:cs typeface="+mj-cs"/>
              </a:rPr>
              <a:t>RC</a:t>
            </a:r>
            <a:endParaRPr lang="ar-EG" sz="1400" b="1" i="0" dirty="0">
              <a:solidFill>
                <a:schemeClr val="tx1"/>
              </a:solidFill>
              <a:effectLst/>
              <a:latin typeface="Cambria Math" panose="02040503050406030204" pitchFamily="18" charset="0"/>
              <a:ea typeface="Cambria Math" panose="02040503050406030204" pitchFamily="18" charset="0"/>
              <a:cs typeface="+mj-cs"/>
            </a:endParaRPr>
          </a:p>
        </p:txBody>
      </p:sp>
      <p:pic>
        <p:nvPicPr>
          <p:cNvPr id="9" name="Picture 8">
            <a:extLst>
              <a:ext uri="{FF2B5EF4-FFF2-40B4-BE49-F238E27FC236}">
                <a16:creationId xmlns:a16="http://schemas.microsoft.com/office/drawing/2014/main" id="{D87AA937-4DD9-4946-B846-3015EB8A095F}"/>
              </a:ext>
            </a:extLst>
          </p:cNvPr>
          <p:cNvPicPr>
            <a:picLocks noChangeAspect="1"/>
          </p:cNvPicPr>
          <p:nvPr/>
        </p:nvPicPr>
        <p:blipFill rotWithShape="1">
          <a:blip r:embed="rId2">
            <a:extLst>
              <a:ext uri="{28A0092B-C50C-407E-A947-70E740481C1C}">
                <a14:useLocalDpi xmlns:a14="http://schemas.microsoft.com/office/drawing/2010/main" val="0"/>
              </a:ext>
            </a:extLst>
          </a:blip>
          <a:srcRect l="3842" t="14168" r="2722" b="3515"/>
          <a:stretch/>
        </p:blipFill>
        <p:spPr>
          <a:xfrm>
            <a:off x="5425569" y="2672872"/>
            <a:ext cx="5879349" cy="3185515"/>
          </a:xfrm>
          <a:prstGeom prst="rect">
            <a:avLst/>
          </a:prstGeom>
        </p:spPr>
      </p:pic>
      <p:sp>
        <p:nvSpPr>
          <p:cNvPr id="32" name="Rectangle 30">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B48B766-34A0-4BD4-9775-0622DD377B28}"/>
                  </a:ext>
                </a:extLst>
              </p:cNvPr>
              <p:cNvSpPr txBox="1"/>
              <p:nvPr/>
            </p:nvSpPr>
            <p:spPr>
              <a:xfrm>
                <a:off x="1193532" y="3647000"/>
                <a:ext cx="2235930" cy="75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chemeClr val="accent4">
                                  <a:lumMod val="50000"/>
                                </a:schemeClr>
                              </a:solidFill>
                              <a:latin typeface="Cambria Math" panose="02040503050406030204" pitchFamily="18" charset="0"/>
                            </a:rPr>
                          </m:ctrlPr>
                        </m:sSubPr>
                        <m:e>
                          <m:r>
                            <a:rPr lang="en-US" sz="2400" b="1" i="1" smtClean="0">
                              <a:solidFill>
                                <a:schemeClr val="accent4">
                                  <a:lumMod val="50000"/>
                                </a:schemeClr>
                              </a:solidFill>
                              <a:latin typeface="Cambria Math" panose="02040503050406030204" pitchFamily="18" charset="0"/>
                            </a:rPr>
                            <m:t>𝒇</m:t>
                          </m:r>
                        </m:e>
                        <m:sub>
                          <m:r>
                            <a:rPr lang="en-US" sz="2400" b="1" i="0">
                              <a:solidFill>
                                <a:schemeClr val="accent4">
                                  <a:lumMod val="50000"/>
                                </a:schemeClr>
                              </a:solidFill>
                              <a:latin typeface="Cambria Math" panose="02040503050406030204" pitchFamily="18" charset="0"/>
                            </a:rPr>
                            <m:t>𝟎</m:t>
                          </m:r>
                        </m:sub>
                      </m:sSub>
                      <m:r>
                        <a:rPr lang="en-US" sz="2400" b="1" i="0">
                          <a:solidFill>
                            <a:schemeClr val="accent4">
                              <a:lumMod val="50000"/>
                            </a:schemeClr>
                          </a:solidFill>
                          <a:latin typeface="Cambria Math" panose="02040503050406030204" pitchFamily="18" charset="0"/>
                        </a:rPr>
                        <m:t>=</m:t>
                      </m:r>
                      <m:f>
                        <m:fPr>
                          <m:ctrlPr>
                            <a:rPr lang="en-US" sz="2400" b="1" i="1">
                              <a:solidFill>
                                <a:schemeClr val="accent4">
                                  <a:lumMod val="50000"/>
                                </a:schemeClr>
                              </a:solidFill>
                              <a:latin typeface="Cambria Math" panose="02040503050406030204" pitchFamily="18" charset="0"/>
                            </a:rPr>
                          </m:ctrlPr>
                        </m:fPr>
                        <m:num>
                          <m:r>
                            <a:rPr lang="en-US" sz="2400" b="1" i="0">
                              <a:solidFill>
                                <a:schemeClr val="accent4">
                                  <a:lumMod val="50000"/>
                                </a:schemeClr>
                              </a:solidFill>
                              <a:latin typeface="Cambria Math" panose="02040503050406030204" pitchFamily="18" charset="0"/>
                            </a:rPr>
                            <m:t>𝟏</m:t>
                          </m:r>
                        </m:num>
                        <m:den>
                          <m:r>
                            <a:rPr lang="en-US" sz="2400" b="1" i="0">
                              <a:solidFill>
                                <a:schemeClr val="accent4">
                                  <a:lumMod val="50000"/>
                                </a:schemeClr>
                              </a:solidFill>
                              <a:latin typeface="Cambria Math" panose="02040503050406030204" pitchFamily="18" charset="0"/>
                            </a:rPr>
                            <m:t>𝟐</m:t>
                          </m:r>
                          <m:r>
                            <a:rPr lang="en-US" sz="2400" b="1" i="1">
                              <a:solidFill>
                                <a:schemeClr val="accent4">
                                  <a:lumMod val="50000"/>
                                </a:schemeClr>
                              </a:solidFill>
                              <a:latin typeface="Cambria Math" panose="02040503050406030204" pitchFamily="18" charset="0"/>
                            </a:rPr>
                            <m:t>𝝅</m:t>
                          </m:r>
                          <m:sSub>
                            <m:sSubPr>
                              <m:ctrlPr>
                                <a:rPr lang="en-US" sz="2400" b="1" i="1">
                                  <a:solidFill>
                                    <a:schemeClr val="accent4">
                                      <a:lumMod val="50000"/>
                                    </a:schemeClr>
                                  </a:solidFill>
                                  <a:latin typeface="Cambria Math" panose="02040503050406030204" pitchFamily="18" charset="0"/>
                                </a:rPr>
                              </m:ctrlPr>
                            </m:sSubPr>
                            <m:e>
                              <m:r>
                                <a:rPr lang="en-US" sz="2400" b="1" i="1">
                                  <a:solidFill>
                                    <a:schemeClr val="accent4">
                                      <a:lumMod val="50000"/>
                                    </a:schemeClr>
                                  </a:solidFill>
                                  <a:latin typeface="Cambria Math" panose="02040503050406030204" pitchFamily="18" charset="0"/>
                                </a:rPr>
                                <m:t>𝑹</m:t>
                              </m:r>
                            </m:e>
                            <m:sub>
                              <m:r>
                                <a:rPr lang="en-US" sz="2400" b="1" i="0">
                                  <a:solidFill>
                                    <a:schemeClr val="accent4">
                                      <a:lumMod val="50000"/>
                                    </a:schemeClr>
                                  </a:solidFill>
                                  <a:latin typeface="Cambria Math" panose="02040503050406030204" pitchFamily="18" charset="0"/>
                                </a:rPr>
                                <m:t>𝟎</m:t>
                              </m:r>
                            </m:sub>
                          </m:sSub>
                          <m:sSub>
                            <m:sSubPr>
                              <m:ctrlPr>
                                <a:rPr lang="en-US" sz="2400" b="1" i="1">
                                  <a:solidFill>
                                    <a:schemeClr val="accent4">
                                      <a:lumMod val="50000"/>
                                    </a:schemeClr>
                                  </a:solidFill>
                                  <a:latin typeface="Cambria Math" panose="02040503050406030204" pitchFamily="18" charset="0"/>
                                </a:rPr>
                              </m:ctrlPr>
                            </m:sSubPr>
                            <m:e>
                              <m:r>
                                <a:rPr lang="en-US" sz="2400" b="1" i="1">
                                  <a:solidFill>
                                    <a:schemeClr val="accent4">
                                      <a:lumMod val="50000"/>
                                    </a:schemeClr>
                                  </a:solidFill>
                                  <a:latin typeface="Cambria Math" panose="02040503050406030204" pitchFamily="18" charset="0"/>
                                </a:rPr>
                                <m:t>𝒄</m:t>
                              </m:r>
                            </m:e>
                            <m:sub>
                              <m:r>
                                <a:rPr lang="en-US" sz="2400" b="1" i="0">
                                  <a:solidFill>
                                    <a:schemeClr val="accent4">
                                      <a:lumMod val="50000"/>
                                    </a:schemeClr>
                                  </a:solidFill>
                                  <a:latin typeface="Cambria Math" panose="02040503050406030204" pitchFamily="18" charset="0"/>
                                </a:rPr>
                                <m:t>𝟎</m:t>
                              </m:r>
                            </m:sub>
                          </m:sSub>
                        </m:den>
                      </m:f>
                    </m:oMath>
                  </m:oMathPara>
                </a14:m>
                <a:endParaRPr lang="en-US" sz="2400" b="1" dirty="0">
                  <a:solidFill>
                    <a:schemeClr val="accent4">
                      <a:lumMod val="50000"/>
                    </a:schemeClr>
                  </a:solidFill>
                </a:endParaRPr>
              </a:p>
            </p:txBody>
          </p:sp>
        </mc:Choice>
        <mc:Fallback xmlns="">
          <p:sp>
            <p:nvSpPr>
              <p:cNvPr id="21" name="TextBox 20">
                <a:extLst>
                  <a:ext uri="{FF2B5EF4-FFF2-40B4-BE49-F238E27FC236}">
                    <a16:creationId xmlns:a16="http://schemas.microsoft.com/office/drawing/2014/main" id="{0B48B766-34A0-4BD4-9775-0622DD377B28}"/>
                  </a:ext>
                </a:extLst>
              </p:cNvPr>
              <p:cNvSpPr txBox="1">
                <a:spLocks noRot="1" noChangeAspect="1" noMove="1" noResize="1" noEditPoints="1" noAdjustHandles="1" noChangeArrowheads="1" noChangeShapeType="1" noTextEdit="1"/>
              </p:cNvSpPr>
              <p:nvPr/>
            </p:nvSpPr>
            <p:spPr>
              <a:xfrm>
                <a:off x="1193532" y="3647000"/>
                <a:ext cx="2235930" cy="7560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8D315D6-DB6F-4323-829F-8B6967A5CB70}"/>
                  </a:ext>
                </a:extLst>
              </p:cNvPr>
              <p:cNvSpPr txBox="1"/>
              <p:nvPr/>
            </p:nvSpPr>
            <p:spPr>
              <a:xfrm>
                <a:off x="1097280" y="4553522"/>
                <a:ext cx="2058377" cy="7624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accent4">
                              <a:lumMod val="50000"/>
                            </a:schemeClr>
                          </a:solidFill>
                          <a:latin typeface="Cambria Math" panose="02040503050406030204" pitchFamily="18" charset="0"/>
                        </a:rPr>
                        <m:t>𝑸</m:t>
                      </m:r>
                      <m:r>
                        <a:rPr lang="en-US" sz="2400" b="1" i="0">
                          <a:solidFill>
                            <a:schemeClr val="accent4">
                              <a:lumMod val="50000"/>
                            </a:schemeClr>
                          </a:solidFill>
                          <a:latin typeface="Cambria Math" panose="02040503050406030204" pitchFamily="18" charset="0"/>
                        </a:rPr>
                        <m:t>=</m:t>
                      </m:r>
                      <m:f>
                        <m:fPr>
                          <m:ctrlPr>
                            <a:rPr lang="en-US" sz="2400" b="1" i="1">
                              <a:solidFill>
                                <a:schemeClr val="accent4">
                                  <a:lumMod val="50000"/>
                                </a:schemeClr>
                              </a:solidFill>
                              <a:latin typeface="Cambria Math" panose="02040503050406030204" pitchFamily="18" charset="0"/>
                            </a:rPr>
                          </m:ctrlPr>
                        </m:fPr>
                        <m:num>
                          <m:sSub>
                            <m:sSubPr>
                              <m:ctrlPr>
                                <a:rPr lang="en-US" sz="2400" b="1" i="1">
                                  <a:solidFill>
                                    <a:schemeClr val="accent4">
                                      <a:lumMod val="50000"/>
                                    </a:schemeClr>
                                  </a:solidFill>
                                  <a:latin typeface="Cambria Math" panose="02040503050406030204" pitchFamily="18" charset="0"/>
                                </a:rPr>
                              </m:ctrlPr>
                            </m:sSubPr>
                            <m:e>
                              <m:r>
                                <a:rPr lang="en-US" sz="2400" b="1" i="1">
                                  <a:solidFill>
                                    <a:schemeClr val="accent4">
                                      <a:lumMod val="50000"/>
                                    </a:schemeClr>
                                  </a:solidFill>
                                  <a:latin typeface="Cambria Math" panose="02040503050406030204" pitchFamily="18" charset="0"/>
                                </a:rPr>
                                <m:t>𝑹</m:t>
                              </m:r>
                            </m:e>
                            <m:sub>
                              <m:r>
                                <a:rPr lang="en-US" sz="2400" b="1" i="1">
                                  <a:solidFill>
                                    <a:schemeClr val="accent4">
                                      <a:lumMod val="50000"/>
                                    </a:schemeClr>
                                  </a:solidFill>
                                  <a:latin typeface="Cambria Math" panose="02040503050406030204" pitchFamily="18" charset="0"/>
                                </a:rPr>
                                <m:t>𝑸</m:t>
                              </m:r>
                            </m:sub>
                          </m:sSub>
                        </m:num>
                        <m:den>
                          <m:r>
                            <a:rPr lang="en-US" sz="2400" b="1" i="0">
                              <a:solidFill>
                                <a:schemeClr val="accent4">
                                  <a:lumMod val="50000"/>
                                </a:schemeClr>
                              </a:solidFill>
                              <a:latin typeface="Cambria Math" panose="02040503050406030204" pitchFamily="18" charset="0"/>
                            </a:rPr>
                            <m:t>𝟐</m:t>
                          </m:r>
                          <m:r>
                            <a:rPr lang="en-US" sz="2400" b="1" i="0">
                              <a:solidFill>
                                <a:schemeClr val="accent4">
                                  <a:lumMod val="50000"/>
                                </a:schemeClr>
                              </a:solidFill>
                              <a:latin typeface="Cambria Math" panose="02040503050406030204" pitchFamily="18" charset="0"/>
                            </a:rPr>
                            <m:t>×</m:t>
                          </m:r>
                          <m:sSub>
                            <m:sSubPr>
                              <m:ctrlPr>
                                <a:rPr lang="en-US" sz="2400" b="1" i="1">
                                  <a:solidFill>
                                    <a:schemeClr val="accent4">
                                      <a:lumMod val="50000"/>
                                    </a:schemeClr>
                                  </a:solidFill>
                                  <a:latin typeface="Cambria Math" panose="02040503050406030204" pitchFamily="18" charset="0"/>
                                </a:rPr>
                              </m:ctrlPr>
                            </m:sSubPr>
                            <m:e>
                              <m:r>
                                <a:rPr lang="en-US" sz="2400" b="1" i="1">
                                  <a:solidFill>
                                    <a:schemeClr val="accent4">
                                      <a:lumMod val="50000"/>
                                    </a:schemeClr>
                                  </a:solidFill>
                                  <a:latin typeface="Cambria Math" panose="02040503050406030204" pitchFamily="18" charset="0"/>
                                </a:rPr>
                                <m:t>𝑹</m:t>
                              </m:r>
                            </m:e>
                            <m:sub>
                              <m:r>
                                <a:rPr lang="en-US" sz="2400" b="1" i="0">
                                  <a:solidFill>
                                    <a:schemeClr val="accent4">
                                      <a:lumMod val="50000"/>
                                    </a:schemeClr>
                                  </a:solidFill>
                                  <a:latin typeface="Cambria Math" panose="02040503050406030204" pitchFamily="18" charset="0"/>
                                </a:rPr>
                                <m:t>𝟎</m:t>
                              </m:r>
                            </m:sub>
                          </m:sSub>
                        </m:den>
                      </m:f>
                    </m:oMath>
                  </m:oMathPara>
                </a14:m>
                <a:endParaRPr lang="en-US" sz="2400" b="1" dirty="0">
                  <a:solidFill>
                    <a:schemeClr val="accent4">
                      <a:lumMod val="50000"/>
                    </a:schemeClr>
                  </a:solidFill>
                </a:endParaRPr>
              </a:p>
            </p:txBody>
          </p:sp>
        </mc:Choice>
        <mc:Fallback xmlns="">
          <p:sp>
            <p:nvSpPr>
              <p:cNvPr id="23" name="TextBox 22">
                <a:extLst>
                  <a:ext uri="{FF2B5EF4-FFF2-40B4-BE49-F238E27FC236}">
                    <a16:creationId xmlns:a16="http://schemas.microsoft.com/office/drawing/2014/main" id="{A8D315D6-DB6F-4323-829F-8B6967A5CB70}"/>
                  </a:ext>
                </a:extLst>
              </p:cNvPr>
              <p:cNvSpPr txBox="1">
                <a:spLocks noRot="1" noChangeAspect="1" noMove="1" noResize="1" noEditPoints="1" noAdjustHandles="1" noChangeArrowheads="1" noChangeShapeType="1" noTextEdit="1"/>
              </p:cNvSpPr>
              <p:nvPr/>
            </p:nvSpPr>
            <p:spPr>
              <a:xfrm>
                <a:off x="1097280" y="4553522"/>
                <a:ext cx="2058377" cy="762453"/>
              </a:xfrm>
              <a:prstGeom prst="rect">
                <a:avLst/>
              </a:prstGeom>
              <a:blipFill>
                <a:blip r:embed="rId4"/>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907B1695-0BEB-4C93-8B3D-28A5ABA880A6}"/>
              </a:ext>
            </a:extLst>
          </p:cNvPr>
          <p:cNvSpPr/>
          <p:nvPr/>
        </p:nvSpPr>
        <p:spPr>
          <a:xfrm>
            <a:off x="7679184" y="5956917"/>
            <a:ext cx="1384917" cy="213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Figure(4)</a:t>
            </a:r>
          </a:p>
        </p:txBody>
      </p:sp>
    </p:spTree>
    <p:extLst>
      <p:ext uri="{BB962C8B-B14F-4D97-AF65-F5344CB8AC3E}">
        <p14:creationId xmlns:p14="http://schemas.microsoft.com/office/powerpoint/2010/main" val="1963551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479693-6792-45ED-AB79-F70E7DD0461B}"/>
              </a:ext>
            </a:extLst>
          </p:cNvPr>
          <p:cNvSpPr>
            <a:spLocks noGrp="1"/>
          </p:cNvSpPr>
          <p:nvPr>
            <p:ph type="subTitle" idx="1"/>
          </p:nvPr>
        </p:nvSpPr>
        <p:spPr>
          <a:xfrm>
            <a:off x="415925" y="651164"/>
            <a:ext cx="11415713" cy="5971886"/>
          </a:xfrm>
        </p:spPr>
        <p:txBody>
          <a:bodyPr>
            <a:normAutofit fontScale="97500"/>
          </a:bodyPr>
          <a:lstStyle/>
          <a:p>
            <a:pPr marL="514350" indent="-514350" algn="just">
              <a:buFont typeface="+mj-lt"/>
              <a:buAutoNum type="arabicParenR"/>
            </a:pPr>
            <a:r>
              <a:rPr lang="en-US" sz="2800" b="0" i="0" dirty="0">
                <a:effectLst/>
                <a:latin typeface="Times New Roman" panose="02020603050405020304" pitchFamily="18" charset="0"/>
                <a:cs typeface="Times New Roman" panose="02020603050405020304" pitchFamily="18" charset="0"/>
              </a:rPr>
              <a:t> It incorporates just a couple of precision components in the form of Rs and Cs in order to fulfill an accurate center frequency tuning.</a:t>
            </a:r>
          </a:p>
          <a:p>
            <a:pPr marL="514350" indent="-514350" algn="just">
              <a:buFont typeface="+mj-lt"/>
              <a:buAutoNum type="arabicParenR"/>
            </a:pPr>
            <a:r>
              <a:rPr lang="en-US" sz="2800" b="0" i="0" dirty="0">
                <a:effectLst/>
                <a:latin typeface="Times New Roman" panose="02020603050405020304" pitchFamily="18" charset="0"/>
                <a:cs typeface="Times New Roman" panose="02020603050405020304" pitchFamily="18" charset="0"/>
              </a:rPr>
              <a:t>One appreciable aspect about this design is that it allows slight inaccuracies within the components and the settings without affecting the depth of the notch point, although the center frequency could change a bit accordingly.</a:t>
            </a:r>
          </a:p>
          <a:p>
            <a:pPr marL="514350" indent="-514350" algn="just">
              <a:buFont typeface="+mj-lt"/>
              <a:buAutoNum type="arabicParenR"/>
            </a:pPr>
            <a:r>
              <a:rPr lang="en-US" sz="2800" b="0" i="0" dirty="0">
                <a:effectLst/>
                <a:latin typeface="Times New Roman" panose="02020603050405020304" pitchFamily="18" charset="0"/>
                <a:cs typeface="Times New Roman" panose="02020603050405020304" pitchFamily="18" charset="0"/>
              </a:rPr>
              <a:t>You'll find a couple of resistors responsible for determining the center frequency discretely whose values may not be extremely critical</a:t>
            </a:r>
          </a:p>
          <a:p>
            <a:pPr marL="514350" indent="-514350" algn="just">
              <a:buFont typeface="+mj-lt"/>
              <a:buAutoNum type="arabicParenR"/>
            </a:pPr>
            <a:r>
              <a:rPr lang="en-US" sz="2800" b="0" i="0" dirty="0">
                <a:effectLst/>
                <a:latin typeface="Times New Roman" panose="02020603050405020304" pitchFamily="18" charset="0"/>
                <a:cs typeface="Times New Roman" panose="02020603050405020304" pitchFamily="18" charset="0"/>
              </a:rPr>
              <a:t>The configuration enables the setting up of the center frequency with a reasonably narrow range without influencing the notch depth to a significant level.</a:t>
            </a:r>
          </a:p>
          <a:p>
            <a:pPr algn="just"/>
            <a:r>
              <a:rPr lang="en-US" sz="2800" b="0" i="0" dirty="0">
                <a:effectLst/>
                <a:latin typeface="Times New Roman" panose="02020603050405020304" pitchFamily="18" charset="0"/>
                <a:cs typeface="Times New Roman" panose="02020603050405020304" pitchFamily="18" charset="0"/>
              </a:rPr>
              <a:t>However, the negative thing about this topology is its use of two op amps, and yet still it does not become usable with differential amplifiers.</a:t>
            </a:r>
          </a:p>
        </p:txBody>
      </p:sp>
    </p:spTree>
    <p:extLst>
      <p:ext uri="{BB962C8B-B14F-4D97-AF65-F5344CB8AC3E}">
        <p14:creationId xmlns:p14="http://schemas.microsoft.com/office/powerpoint/2010/main" val="12111011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0BED2-1587-48E0-8D90-9AF13E0AC69E}"/>
              </a:ext>
            </a:extLst>
          </p:cNvPr>
          <p:cNvSpPr>
            <a:spLocks noGrp="1"/>
          </p:cNvSpPr>
          <p:nvPr>
            <p:ph sz="half" idx="1"/>
          </p:nvPr>
        </p:nvSpPr>
        <p:spPr>
          <a:xfrm>
            <a:off x="374073" y="1136074"/>
            <a:ext cx="11513127" cy="5569526"/>
          </a:xfrm>
        </p:spPr>
        <p:txBody>
          <a:bodyPr>
            <a:noAutofit/>
          </a:bodyPr>
          <a:lstStyle/>
          <a:p>
            <a:pPr algn="just"/>
            <a:r>
              <a:rPr lang="en-US" sz="2400" b="0" i="0" u="none" strike="noStrike" baseline="0" dirty="0">
                <a:latin typeface="Times New Roman" panose="02020603050405020304" pitchFamily="18" charset="0"/>
                <a:cs typeface="Times New Roman" panose="02020603050405020304" pitchFamily="18" charset="0"/>
              </a:rPr>
              <a:t>The Fliege notch topology is shown in Figure 4. The advantages of this circuit over the twin-T are as follows:</a:t>
            </a:r>
          </a:p>
          <a:p>
            <a:pPr algn="just"/>
            <a:r>
              <a:rPr lang="en-US" sz="2400" b="0" i="0" u="none" strike="noStrike" baseline="0" dirty="0">
                <a:latin typeface="Times New Roman" panose="02020603050405020304" pitchFamily="18" charset="0"/>
                <a:cs typeface="Times New Roman" panose="02020603050405020304" pitchFamily="18" charset="0"/>
              </a:rPr>
              <a:t> Only four precision components—two Rs and two Cs—are required for tuning the center frequency. One nice feature of this circuit is that slight mismatches of components are okay—the center frequency will be affected, but not the notch depth.</a:t>
            </a:r>
          </a:p>
          <a:p>
            <a:pPr algn="just"/>
            <a:r>
              <a:rPr lang="en-US" sz="2400" b="0" i="0" u="none" strike="noStrike" baseline="0" dirty="0">
                <a:latin typeface="Times New Roman" panose="02020603050405020304" pitchFamily="18" charset="0"/>
                <a:cs typeface="Times New Roman" panose="02020603050405020304" pitchFamily="18" charset="0"/>
              </a:rPr>
              <a:t>The Q of the filter can be adjusted independently from the center frequency by using two noncritical resistors of the same value.</a:t>
            </a:r>
          </a:p>
          <a:p>
            <a:pPr algn="just"/>
            <a:r>
              <a:rPr lang="en-US" sz="2400" b="0" i="0" u="none" strike="noStrike" baseline="0" dirty="0">
                <a:latin typeface="Times New Roman" panose="02020603050405020304" pitchFamily="18" charset="0"/>
                <a:cs typeface="Times New Roman" panose="02020603050405020304" pitchFamily="18" charset="0"/>
              </a:rPr>
              <a:t>The center frequency of the filter can be adjusted over a narrow range without seriously eroding the depth of the notch.</a:t>
            </a:r>
          </a:p>
          <a:p>
            <a:pPr algn="just"/>
            <a:r>
              <a:rPr lang="en-US" sz="2400" b="0" i="0" u="none" strike="noStrike" baseline="0" dirty="0">
                <a:latin typeface="Times New Roman" panose="02020603050405020304" pitchFamily="18" charset="0"/>
                <a:cs typeface="Times New Roman" panose="02020603050405020304" pitchFamily="18" charset="0"/>
              </a:rPr>
              <a:t>Unfortunately, this circuit uses two op amps instead of one, and it cannot be implemented with a fully differential amplifier.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027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56038-B9D1-4075-B92B-20CC9B676AC1}"/>
              </a:ext>
            </a:extLst>
          </p:cNvPr>
          <p:cNvSpPr>
            <a:spLocks noGrp="1"/>
          </p:cNvSpPr>
          <p:nvPr>
            <p:ph type="title"/>
          </p:nvPr>
        </p:nvSpPr>
        <p:spPr>
          <a:xfrm>
            <a:off x="642257" y="634946"/>
            <a:ext cx="6432434"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EMG Electrodes:</a:t>
            </a:r>
            <a:endParaRPr lang="en-US" dirty="0">
              <a:solidFill>
                <a:schemeClr val="tx1"/>
              </a:solidFill>
            </a:endParaRPr>
          </a:p>
        </p:txBody>
      </p:sp>
      <p:cxnSp>
        <p:nvCxnSpPr>
          <p:cNvPr id="12" name="Straight Connector 1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CBB8B8-F106-4EB1-9F93-43A1AEDAEC0E}"/>
              </a:ext>
            </a:extLst>
          </p:cNvPr>
          <p:cNvSpPr>
            <a:spLocks noGrp="1"/>
          </p:cNvSpPr>
          <p:nvPr>
            <p:ph idx="1"/>
          </p:nvPr>
        </p:nvSpPr>
        <p:spPr>
          <a:xfrm>
            <a:off x="642257" y="2407436"/>
            <a:ext cx="6432434" cy="346165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Electromyography (EMG) measures muscle response or electrical activity in response to a nerve's stimulation of the muscle. The test is used to help detect neuromuscular abnormalities.</a:t>
            </a:r>
          </a:p>
        </p:txBody>
      </p:sp>
      <p:pic>
        <p:nvPicPr>
          <p:cNvPr id="5" name="Picture 4" descr="A picture containing indoor, person&#10;&#10;Description automatically generated">
            <a:extLst>
              <a:ext uri="{FF2B5EF4-FFF2-40B4-BE49-F238E27FC236}">
                <a16:creationId xmlns:a16="http://schemas.microsoft.com/office/drawing/2014/main" id="{7371B17C-1FC6-4E8F-B855-610103D9F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426" y="634947"/>
            <a:ext cx="3773836" cy="2519036"/>
          </a:xfrm>
          <a:prstGeom prst="rect">
            <a:avLst/>
          </a:prstGeom>
        </p:spPr>
      </p:pic>
      <p:pic>
        <p:nvPicPr>
          <p:cNvPr id="4" name="Picture 3" descr="A close-up of a camera&#10;&#10;Description automatically generated with low confidence">
            <a:extLst>
              <a:ext uri="{FF2B5EF4-FFF2-40B4-BE49-F238E27FC236}">
                <a16:creationId xmlns:a16="http://schemas.microsoft.com/office/drawing/2014/main" id="{B7C9335F-7B51-4E7B-9A0C-3037F6E11DD4}"/>
              </a:ext>
            </a:extLst>
          </p:cNvPr>
          <p:cNvPicPr>
            <a:picLocks noChangeAspect="1"/>
          </p:cNvPicPr>
          <p:nvPr/>
        </p:nvPicPr>
        <p:blipFill>
          <a:blip r:embed="rId3"/>
          <a:stretch>
            <a:fillRect/>
          </a:stretch>
        </p:blipFill>
        <p:spPr>
          <a:xfrm>
            <a:off x="8294600" y="3428999"/>
            <a:ext cx="2525487" cy="2525487"/>
          </a:xfrm>
          <a:prstGeom prst="rect">
            <a:avLst/>
          </a:prstGeom>
        </p:spPr>
      </p:pic>
      <p:sp>
        <p:nvSpPr>
          <p:cNvPr id="14" name="Rectangle 1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4633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A6447-0B35-4D0C-B927-D61DDAECB093}"/>
              </a:ext>
            </a:extLst>
          </p:cNvPr>
          <p:cNvSpPr>
            <a:spLocks noGrp="1"/>
          </p:cNvSpPr>
          <p:nvPr>
            <p:ph type="title"/>
          </p:nvPr>
        </p:nvSpPr>
        <p:spPr>
          <a:xfrm>
            <a:off x="878911" y="643468"/>
            <a:ext cx="3177847" cy="1674180"/>
          </a:xfrm>
        </p:spPr>
        <p:txBody>
          <a:bodyPr>
            <a:normAutofit/>
          </a:bodyPr>
          <a:lstStyle/>
          <a:p>
            <a:r>
              <a:rPr lang="en-US" sz="2800" kern="1200" cap="all" spc="300" baseline="0" dirty="0">
                <a:solidFill>
                  <a:schemeClr val="tx1"/>
                </a:solidFill>
                <a:latin typeface="Times New Roman" panose="02020603050405020304" pitchFamily="18" charset="0"/>
                <a:cs typeface="Times New Roman" panose="02020603050405020304" pitchFamily="18" charset="0"/>
              </a:rPr>
              <a:t>Fliege Filter</a:t>
            </a:r>
            <a:endParaRPr lang="en-US" sz="28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6D9247-58F4-4CDA-B918-1F65CD3B275F}"/>
              </a:ext>
            </a:extLst>
          </p:cNvPr>
          <p:cNvSpPr>
            <a:spLocks noGrp="1"/>
          </p:cNvSpPr>
          <p:nvPr>
            <p:ph idx="1"/>
          </p:nvPr>
        </p:nvSpPr>
        <p:spPr>
          <a:xfrm>
            <a:off x="858064" y="2639380"/>
            <a:ext cx="3205049" cy="3229714"/>
          </a:xfrm>
        </p:spPr>
        <p:txBody>
          <a:bodyPr>
            <a:normAutofit/>
          </a:bodyPr>
          <a:lstStyle/>
          <a:p>
            <a:pPr>
              <a:buClr>
                <a:schemeClr val="accent2"/>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Simulation on Proteus</a:t>
            </a:r>
          </a:p>
        </p:txBody>
      </p:sp>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Arrow: Left 9">
            <a:extLst>
              <a:ext uri="{FF2B5EF4-FFF2-40B4-BE49-F238E27FC236}">
                <a16:creationId xmlns:a16="http://schemas.microsoft.com/office/drawing/2014/main" id="{115AF6F3-D70B-4B3B-AF38-DB4382E93F40}"/>
              </a:ext>
            </a:extLst>
          </p:cNvPr>
          <p:cNvSpPr/>
          <p:nvPr/>
        </p:nvSpPr>
        <p:spPr>
          <a:xfrm>
            <a:off x="10685904" y="2273176"/>
            <a:ext cx="627185" cy="366204"/>
          </a:xfrm>
          <a:prstGeom prst="leftArrow">
            <a:avLst>
              <a:gd name="adj1" fmla="val 50000"/>
              <a:gd name="adj2" fmla="val 50000"/>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Vin</a:t>
            </a:r>
          </a:p>
        </p:txBody>
      </p:sp>
      <p:sp>
        <p:nvSpPr>
          <p:cNvPr id="12" name="Arrow: Right 11">
            <a:extLst>
              <a:ext uri="{FF2B5EF4-FFF2-40B4-BE49-F238E27FC236}">
                <a16:creationId xmlns:a16="http://schemas.microsoft.com/office/drawing/2014/main" id="{58624F43-1D50-4284-BB5E-B8B7785BA43E}"/>
              </a:ext>
            </a:extLst>
          </p:cNvPr>
          <p:cNvSpPr/>
          <p:nvPr/>
        </p:nvSpPr>
        <p:spPr>
          <a:xfrm>
            <a:off x="5528542" y="3018408"/>
            <a:ext cx="627185" cy="363985"/>
          </a:xfrm>
          <a:prstGeom prs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Vout</a:t>
            </a:r>
          </a:p>
        </p:txBody>
      </p:sp>
      <p:pic>
        <p:nvPicPr>
          <p:cNvPr id="5" name="Picture 4" descr="Chart&#10;&#10;Description automatically generated">
            <a:extLst>
              <a:ext uri="{FF2B5EF4-FFF2-40B4-BE49-F238E27FC236}">
                <a16:creationId xmlns:a16="http://schemas.microsoft.com/office/drawing/2014/main" id="{E9B0B684-AB0C-472A-8FAE-19B43F1F3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196" y="1349623"/>
            <a:ext cx="4397154" cy="4158754"/>
          </a:xfrm>
          <a:prstGeom prst="rect">
            <a:avLst/>
          </a:prstGeom>
        </p:spPr>
      </p:pic>
    </p:spTree>
    <p:extLst>
      <p:ext uri="{BB962C8B-B14F-4D97-AF65-F5344CB8AC3E}">
        <p14:creationId xmlns:p14="http://schemas.microsoft.com/office/powerpoint/2010/main" val="1395567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A6447-0B35-4D0C-B927-D61DDAECB093}"/>
              </a:ext>
            </a:extLst>
          </p:cNvPr>
          <p:cNvSpPr>
            <a:spLocks noGrp="1"/>
          </p:cNvSpPr>
          <p:nvPr>
            <p:ph type="title"/>
          </p:nvPr>
        </p:nvSpPr>
        <p:spPr>
          <a:xfrm>
            <a:off x="1097280" y="286603"/>
            <a:ext cx="6437363" cy="1450757"/>
          </a:xfrm>
        </p:spPr>
        <p:txBody>
          <a:bodyPr>
            <a:normAutofit/>
          </a:bodyPr>
          <a:lstStyle/>
          <a:p>
            <a:r>
              <a:rPr lang="en-US" kern="1200" cap="all" spc="300" baseline="0" dirty="0">
                <a:solidFill>
                  <a:schemeClr val="tx1"/>
                </a:solidFill>
                <a:latin typeface="Times New Roman" panose="02020603050405020304" pitchFamily="18" charset="0"/>
                <a:cs typeface="Times New Roman" panose="02020603050405020304" pitchFamily="18" charset="0"/>
              </a:rPr>
              <a:t>Rectification circuit</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73" name="Straight Connector 7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6D9247-58F4-4CDA-B918-1F65CD3B275F}"/>
              </a:ext>
            </a:extLst>
          </p:cNvPr>
          <p:cNvSpPr>
            <a:spLocks noGrp="1"/>
          </p:cNvSpPr>
          <p:nvPr>
            <p:ph idx="1"/>
          </p:nvPr>
        </p:nvSpPr>
        <p:spPr>
          <a:xfrm>
            <a:off x="1097281" y="2108201"/>
            <a:ext cx="6388242" cy="3760891"/>
          </a:xfrm>
        </p:spPr>
        <p:txBody>
          <a:bodyPr>
            <a:normAutofit/>
          </a:bodyPr>
          <a:lstStyle/>
          <a:p>
            <a:r>
              <a:rPr lang="en-US" b="0" i="0" dirty="0">
                <a:solidFill>
                  <a:schemeClr val="tx1"/>
                </a:solidFill>
                <a:effectLst/>
                <a:latin typeface="Times New Roman" panose="02020603050405020304" pitchFamily="18" charset="0"/>
                <a:cs typeface="Times New Roman" panose="02020603050405020304" pitchFamily="18" charset="0"/>
              </a:rPr>
              <a:t>Since an EMG signal is not rhythmic in nature, typical signal processing involves rectification.</a:t>
            </a:r>
          </a:p>
          <a:p>
            <a:r>
              <a:rPr lang="en-US" dirty="0">
                <a:solidFill>
                  <a:schemeClr val="tx1"/>
                </a:solidFill>
                <a:latin typeface="Times New Roman" panose="02020603050405020304" pitchFamily="18" charset="0"/>
                <a:cs typeface="Times New Roman" panose="02020603050405020304" pitchFamily="18" charset="0"/>
              </a:rPr>
              <a:t>A full wave rectifier is used due to the muscle movement that  has generated both the negative and positive value of the EMG signal.</a:t>
            </a:r>
          </a:p>
          <a:p>
            <a:r>
              <a:rPr lang="en-US" dirty="0">
                <a:solidFill>
                  <a:schemeClr val="tx1"/>
                </a:solidFill>
                <a:latin typeface="Times New Roman" panose="02020603050405020304" pitchFamily="18" charset="0"/>
                <a:cs typeface="Times New Roman" panose="02020603050405020304" pitchFamily="18" charset="0"/>
              </a:rPr>
              <a:t>If the half wave rectifier is used some information of the signal might be removed.</a:t>
            </a:r>
            <a:br>
              <a:rPr lang="en-US" dirty="0"/>
            </a:b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The Full-Wave Rectifier - Last Minute Engineers">
            <a:extLst>
              <a:ext uri="{FF2B5EF4-FFF2-40B4-BE49-F238E27FC236}">
                <a16:creationId xmlns:a16="http://schemas.microsoft.com/office/drawing/2014/main" id="{1F6293D7-90F9-4AA8-9404-A4EBA1C012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9003" y="1723720"/>
            <a:ext cx="3412514" cy="2949974"/>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8269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fade">
                                      <p:cBhvr>
                                        <p:cTn id="2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A6447-0B35-4D0C-B927-D61DDAECB093}"/>
              </a:ext>
            </a:extLst>
          </p:cNvPr>
          <p:cNvSpPr>
            <a:spLocks noGrp="1"/>
          </p:cNvSpPr>
          <p:nvPr>
            <p:ph type="title"/>
          </p:nvPr>
        </p:nvSpPr>
        <p:spPr>
          <a:xfrm>
            <a:off x="878911" y="643468"/>
            <a:ext cx="3364615" cy="1674180"/>
          </a:xfrm>
        </p:spPr>
        <p:txBody>
          <a:bodyPr>
            <a:normAutofit/>
          </a:bodyPr>
          <a:lstStyle/>
          <a:p>
            <a:r>
              <a:rPr lang="en-US" sz="2800" kern="1200" cap="all" spc="300" baseline="0" dirty="0">
                <a:solidFill>
                  <a:schemeClr val="tx1"/>
                </a:solidFill>
                <a:latin typeface="Times New Roman" panose="02020603050405020304" pitchFamily="18" charset="0"/>
                <a:cs typeface="Times New Roman" panose="02020603050405020304" pitchFamily="18" charset="0"/>
              </a:rPr>
              <a:t>Rectification circuit</a:t>
            </a:r>
            <a:endParaRPr lang="en-US" sz="2800"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6D9247-58F4-4CDA-B918-1F65CD3B275F}"/>
              </a:ext>
            </a:extLst>
          </p:cNvPr>
          <p:cNvSpPr>
            <a:spLocks noGrp="1"/>
          </p:cNvSpPr>
          <p:nvPr>
            <p:ph idx="1"/>
          </p:nvPr>
        </p:nvSpPr>
        <p:spPr>
          <a:xfrm>
            <a:off x="858064" y="2639380"/>
            <a:ext cx="3205049" cy="3229714"/>
          </a:xfrm>
        </p:spPr>
        <p:txBody>
          <a:bodyPr>
            <a:normAutofit/>
          </a:bodyPr>
          <a:lstStyle/>
          <a:p>
            <a:pPr>
              <a:buClr>
                <a:schemeClr val="accent2"/>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Simulation on Proteus</a:t>
            </a:r>
          </a:p>
        </p:txBody>
      </p:sp>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Diagram, schematic&#10;&#10;Description automatically generated">
            <a:extLst>
              <a:ext uri="{FF2B5EF4-FFF2-40B4-BE49-F238E27FC236}">
                <a16:creationId xmlns:a16="http://schemas.microsoft.com/office/drawing/2014/main" id="{C65CD709-331D-44CC-9833-1D1891F9E447}"/>
              </a:ext>
            </a:extLst>
          </p:cNvPr>
          <p:cNvPicPr>
            <a:picLocks noChangeAspect="1"/>
          </p:cNvPicPr>
          <p:nvPr/>
        </p:nvPicPr>
        <p:blipFill rotWithShape="1">
          <a:blip r:embed="rId2">
            <a:extLst>
              <a:ext uri="{28A0092B-C50C-407E-A947-70E740481C1C}">
                <a14:useLocalDpi xmlns:a14="http://schemas.microsoft.com/office/drawing/2010/main" val="0"/>
              </a:ext>
            </a:extLst>
          </a:blip>
          <a:srcRect r="556"/>
          <a:stretch/>
        </p:blipFill>
        <p:spPr>
          <a:xfrm>
            <a:off x="5206013" y="2191500"/>
            <a:ext cx="6096000" cy="3202969"/>
          </a:xfrm>
          <a:prstGeom prst="rect">
            <a:avLst/>
          </a:prstGeom>
        </p:spPr>
      </p:pic>
      <p:sp>
        <p:nvSpPr>
          <p:cNvPr id="10" name="Arrow: Left 9">
            <a:extLst>
              <a:ext uri="{FF2B5EF4-FFF2-40B4-BE49-F238E27FC236}">
                <a16:creationId xmlns:a16="http://schemas.microsoft.com/office/drawing/2014/main" id="{115AF6F3-D70B-4B3B-AF38-DB4382E93F40}"/>
              </a:ext>
            </a:extLst>
          </p:cNvPr>
          <p:cNvSpPr/>
          <p:nvPr/>
        </p:nvSpPr>
        <p:spPr>
          <a:xfrm>
            <a:off x="11302013" y="3524435"/>
            <a:ext cx="627185" cy="366204"/>
          </a:xfrm>
          <a:prstGeom prst="leftArrow">
            <a:avLst>
              <a:gd name="adj1" fmla="val 50000"/>
              <a:gd name="adj2" fmla="val 50000"/>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Vin</a:t>
            </a:r>
          </a:p>
        </p:txBody>
      </p:sp>
      <p:sp>
        <p:nvSpPr>
          <p:cNvPr id="12" name="Arrow: Right 11">
            <a:extLst>
              <a:ext uri="{FF2B5EF4-FFF2-40B4-BE49-F238E27FC236}">
                <a16:creationId xmlns:a16="http://schemas.microsoft.com/office/drawing/2014/main" id="{58624F43-1D50-4284-BB5E-B8B7785BA43E}"/>
              </a:ext>
            </a:extLst>
          </p:cNvPr>
          <p:cNvSpPr/>
          <p:nvPr/>
        </p:nvSpPr>
        <p:spPr>
          <a:xfrm>
            <a:off x="4578828" y="3266982"/>
            <a:ext cx="627185" cy="363985"/>
          </a:xfrm>
          <a:prstGeom prs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Vout</a:t>
            </a:r>
          </a:p>
        </p:txBody>
      </p:sp>
    </p:spTree>
    <p:extLst>
      <p:ext uri="{BB962C8B-B14F-4D97-AF65-F5344CB8AC3E}">
        <p14:creationId xmlns:p14="http://schemas.microsoft.com/office/powerpoint/2010/main" val="3526676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EF78-7E9E-4867-A427-768738492622}"/>
              </a:ext>
            </a:extLst>
          </p:cNvPr>
          <p:cNvSpPr>
            <a:spLocks noGrp="1"/>
          </p:cNvSpPr>
          <p:nvPr>
            <p:ph type="title"/>
          </p:nvPr>
        </p:nvSpPr>
        <p:spPr/>
        <p:txBody>
          <a:bodyPr>
            <a:normAutofit/>
          </a:bodyPr>
          <a:lstStyle/>
          <a:p>
            <a:r>
              <a:rPr lang="en-US" sz="4400" spc="300" dirty="0">
                <a:solidFill>
                  <a:schemeClr val="tx1"/>
                </a:solidFill>
                <a:latin typeface="Times New Roman" panose="02020603050405020304" pitchFamily="18" charset="0"/>
                <a:cs typeface="Times New Roman" panose="02020603050405020304" pitchFamily="18" charset="0"/>
              </a:rPr>
              <a:t>Amplification</a:t>
            </a:r>
          </a:p>
        </p:txBody>
      </p:sp>
      <p:sp>
        <p:nvSpPr>
          <p:cNvPr id="3" name="Content Placeholder 2">
            <a:extLst>
              <a:ext uri="{FF2B5EF4-FFF2-40B4-BE49-F238E27FC236}">
                <a16:creationId xmlns:a16="http://schemas.microsoft.com/office/drawing/2014/main" id="{CCC75B99-6DBA-4951-8B7C-EC5471E19C00}"/>
              </a:ext>
            </a:extLst>
          </p:cNvPr>
          <p:cNvSpPr>
            <a:spLocks noGrp="1"/>
          </p:cNvSpPr>
          <p:nvPr>
            <p:ph idx="1"/>
          </p:nvPr>
        </p:nvSpPr>
        <p:spPr/>
        <p:txBody>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The EMG signal, is very weak (1-10 mV). For certain muscles, for which the signal response is very strong, a gain of 500-1000 can be enough. But for muscles, whose EMG response is weak Flexor Palmaris Longus (ring finger muscle), the gain settings should be very high 10000.</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The proper gain setting solely depends upon the signal response observed from the subject’s target muscle. It is to be noted that every subject gives a separate signal response. Some subjects will give weak responses as compared to others. So, in that case, appropriate gain value should be set once the subject’s EMG signal response is properly observed.</a:t>
            </a:r>
          </a:p>
          <a:p>
            <a:pPr marL="0" indent="0">
              <a:buNone/>
            </a:pPr>
            <a:endParaRPr lang="en-US" dirty="0"/>
          </a:p>
        </p:txBody>
      </p:sp>
    </p:spTree>
    <p:extLst>
      <p:ext uri="{BB962C8B-B14F-4D97-AF65-F5344CB8AC3E}">
        <p14:creationId xmlns:p14="http://schemas.microsoft.com/office/powerpoint/2010/main" val="19585260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1A9E-4A1D-4C87-9436-6577051D8BBD}"/>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Non-inverting Amplifier</a:t>
            </a:r>
          </a:p>
        </p:txBody>
      </p:sp>
      <p:sp>
        <p:nvSpPr>
          <p:cNvPr id="3" name="Content Placeholder 2">
            <a:extLst>
              <a:ext uri="{FF2B5EF4-FFF2-40B4-BE49-F238E27FC236}">
                <a16:creationId xmlns:a16="http://schemas.microsoft.com/office/drawing/2014/main" id="{1421699D-029B-4607-8216-EE6EDEA58496}"/>
              </a:ext>
            </a:extLst>
          </p:cNvPr>
          <p:cNvSpPr>
            <a:spLocks noGrp="1"/>
          </p:cNvSpPr>
          <p:nvPr>
            <p:ph idx="1"/>
          </p:nvPr>
        </p:nvSpPr>
        <p:spPr/>
        <p:txBody>
          <a:bodyPr/>
          <a:lstStyle/>
          <a:p>
            <a:pPr algn="just"/>
            <a:r>
              <a:rPr lang="en-US" sz="1800" dirty="0">
                <a:solidFill>
                  <a:schemeClr val="tx1"/>
                </a:solidFill>
                <a:latin typeface="Times New Roman" panose="02020603050405020304" pitchFamily="18" charset="0"/>
                <a:cs typeface="Times New Roman" panose="02020603050405020304" pitchFamily="18" charset="0"/>
              </a:rPr>
              <a:t>After the signal has been filtered properly and a suitable band of EMG frequency is obtained, the next stage is amplification. The EMG signal obtained must be powered up to a suitable level. The amplification of the EMG signal can be easily carried out with the help of a non-inverting amplifier.</a:t>
            </a:r>
          </a:p>
          <a:p>
            <a:pPr algn="just"/>
            <a:r>
              <a:rPr lang="en-US" sz="1800" dirty="0">
                <a:solidFill>
                  <a:schemeClr val="tx1"/>
                </a:solidFill>
                <a:latin typeface="Times New Roman" panose="02020603050405020304" pitchFamily="18" charset="0"/>
                <a:cs typeface="Times New Roman" panose="02020603050405020304" pitchFamily="18" charset="0"/>
              </a:rPr>
              <a:t>The non-inverting amplifier is only used when the signal is being received from a single wire referenced to ground. Amplification can be done in stages in order to cater for chip requirements, by cascading them in series.</a:t>
            </a:r>
          </a:p>
        </p:txBody>
      </p:sp>
    </p:spTree>
    <p:extLst>
      <p:ext uri="{BB962C8B-B14F-4D97-AF65-F5344CB8AC3E}">
        <p14:creationId xmlns:p14="http://schemas.microsoft.com/office/powerpoint/2010/main" val="17726413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99C25-B712-4C61-AD7A-2E19AA7C01F1}"/>
              </a:ext>
            </a:extLst>
          </p:cNvPr>
          <p:cNvSpPr>
            <a:spLocks noGrp="1"/>
          </p:cNvSpPr>
          <p:nvPr>
            <p:ph type="title"/>
          </p:nvPr>
        </p:nvSpPr>
        <p:spPr>
          <a:xfrm>
            <a:off x="642257" y="634946"/>
            <a:ext cx="6432434" cy="1450757"/>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Non-inverting Op Amp</a:t>
            </a:r>
          </a:p>
        </p:txBody>
      </p:sp>
      <p:cxnSp>
        <p:nvCxnSpPr>
          <p:cNvPr id="12" name="Straight Connector 1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91CAF4-CAEC-4EA5-815B-10F5513895D8}"/>
              </a:ext>
            </a:extLst>
          </p:cNvPr>
          <p:cNvSpPr>
            <a:spLocks noGrp="1"/>
          </p:cNvSpPr>
          <p:nvPr>
            <p:ph idx="1"/>
          </p:nvPr>
        </p:nvSpPr>
        <p:spPr>
          <a:xfrm>
            <a:off x="642257" y="2407436"/>
            <a:ext cx="6432434" cy="3461658"/>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In this configuration, the input voltage signal(Filtered EMG), ( V</a:t>
            </a:r>
            <a:r>
              <a:rPr lang="en-US" sz="1800" baseline="-25000" dirty="0">
                <a:solidFill>
                  <a:schemeClr val="tx1"/>
                </a:solidFill>
                <a:latin typeface="Times New Roman" panose="02020603050405020304" pitchFamily="18" charset="0"/>
                <a:cs typeface="Times New Roman" panose="02020603050405020304" pitchFamily="18" charset="0"/>
              </a:rPr>
              <a:t>IN</a:t>
            </a:r>
            <a:r>
              <a:rPr lang="en-US" sz="1800" dirty="0">
                <a:solidFill>
                  <a:schemeClr val="tx1"/>
                </a:solidFill>
                <a:latin typeface="Times New Roman" panose="02020603050405020304" pitchFamily="18" charset="0"/>
                <a:cs typeface="Times New Roman" panose="02020603050405020304" pitchFamily="18" charset="0"/>
              </a:rPr>
              <a:t> ) is applied directly to the non-inverting ( + ) input terminal which means that the output gain of the amplifier becomes “Positive” in value in contrast to the “Inverting Amplifier” circuit whose output gain is negative in value. The result of this is that the output signal is “in-phase” with the input signal.</a:t>
            </a:r>
          </a:p>
          <a:p>
            <a:pPr algn="just"/>
            <a:r>
              <a:rPr lang="en-US" sz="1800" dirty="0">
                <a:solidFill>
                  <a:schemeClr val="tx1"/>
                </a:solidFill>
                <a:latin typeface="Times New Roman" panose="02020603050405020304" pitchFamily="18" charset="0"/>
                <a:cs typeface="Times New Roman" panose="02020603050405020304" pitchFamily="18" charset="0"/>
              </a:rPr>
              <a:t>The more Rf increase and R2 decrease, the more gain (Av) increase. </a:t>
            </a:r>
            <a:endParaRPr lang="ar-EG" sz="1800"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E2606160-A760-4DFA-A8FF-51DCBB268440}"/>
              </a:ext>
            </a:extLst>
          </p:cNvPr>
          <p:cNvPicPr>
            <a:picLocks noChangeAspect="1"/>
          </p:cNvPicPr>
          <p:nvPr/>
        </p:nvPicPr>
        <p:blipFill>
          <a:blip r:embed="rId2"/>
          <a:stretch>
            <a:fillRect/>
          </a:stretch>
        </p:blipFill>
        <p:spPr>
          <a:xfrm>
            <a:off x="7716949" y="1042715"/>
            <a:ext cx="3629633" cy="2085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non-inverting operational amplifier gain">
            <a:extLst>
              <a:ext uri="{FF2B5EF4-FFF2-40B4-BE49-F238E27FC236}">
                <a16:creationId xmlns:a16="http://schemas.microsoft.com/office/drawing/2014/main" id="{AFDBEAB0-B08F-4F2B-A789-2C399CA59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0419" y="4247519"/>
            <a:ext cx="2068276" cy="723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416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99C25-B712-4C61-AD7A-2E19AA7C01F1}"/>
              </a:ext>
            </a:extLst>
          </p:cNvPr>
          <p:cNvSpPr>
            <a:spLocks noGrp="1"/>
          </p:cNvSpPr>
          <p:nvPr>
            <p:ph type="title"/>
          </p:nvPr>
        </p:nvSpPr>
        <p:spPr>
          <a:xfrm>
            <a:off x="642257" y="634946"/>
            <a:ext cx="6432434" cy="1450757"/>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Before and after Gain</a:t>
            </a:r>
          </a:p>
        </p:txBody>
      </p:sp>
      <p:cxnSp>
        <p:nvCxnSpPr>
          <p:cNvPr id="12" name="Straight Connector 1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91CAF4-CAEC-4EA5-815B-10F5513895D8}"/>
              </a:ext>
            </a:extLst>
          </p:cNvPr>
          <p:cNvSpPr>
            <a:spLocks noGrp="1"/>
          </p:cNvSpPr>
          <p:nvPr>
            <p:ph idx="1"/>
          </p:nvPr>
        </p:nvSpPr>
        <p:spPr>
          <a:xfrm>
            <a:off x="642257" y="2407436"/>
            <a:ext cx="6432434" cy="3461658"/>
          </a:xfrm>
        </p:spPr>
        <p:txBody>
          <a:bodyPr>
            <a:normAutofit/>
          </a:bodyPr>
          <a:lstStyle/>
          <a:p>
            <a:pPr algn="just"/>
            <a:r>
              <a:rPr lang="en-US" dirty="0">
                <a:solidFill>
                  <a:schemeClr val="tx1"/>
                </a:solidFill>
                <a:cs typeface="+mj-cs"/>
              </a:rPr>
              <a:t>The figures show the difference between the input signal (signal before amplification), and the output signal (signal after amplification)</a:t>
            </a:r>
            <a:endParaRPr lang="ar-EG" dirty="0">
              <a:solidFill>
                <a:schemeClr val="tx1"/>
              </a:solidFill>
              <a:cs typeface="+mj-cs"/>
            </a:endParaRPr>
          </a:p>
          <a:p>
            <a:endParaRPr lang="en-US" dirty="0"/>
          </a:p>
        </p:txBody>
      </p:sp>
      <p:pic>
        <p:nvPicPr>
          <p:cNvPr id="5" name="Picture 4" descr="Chart, line chart&#10;&#10;Description automatically generated">
            <a:extLst>
              <a:ext uri="{FF2B5EF4-FFF2-40B4-BE49-F238E27FC236}">
                <a16:creationId xmlns:a16="http://schemas.microsoft.com/office/drawing/2014/main" id="{1ED55BA6-CFF0-4C83-91D8-36FCFBC38233}"/>
              </a:ext>
            </a:extLst>
          </p:cNvPr>
          <p:cNvPicPr>
            <a:picLocks noChangeAspect="1"/>
          </p:cNvPicPr>
          <p:nvPr/>
        </p:nvPicPr>
        <p:blipFill>
          <a:blip r:embed="rId2"/>
          <a:stretch>
            <a:fillRect/>
          </a:stretch>
        </p:blipFill>
        <p:spPr>
          <a:xfrm>
            <a:off x="7556687" y="1014176"/>
            <a:ext cx="4001315" cy="1760578"/>
          </a:xfrm>
          <a:prstGeom prst="rect">
            <a:avLst/>
          </a:prstGeom>
        </p:spPr>
      </p:pic>
      <p:pic>
        <p:nvPicPr>
          <p:cNvPr id="4" name="Picture 2" descr="IC 741 Op Amp Basics, Characteristics, Pin Configuration, Applications –  Shop From Home Club">
            <a:extLst>
              <a:ext uri="{FF2B5EF4-FFF2-40B4-BE49-F238E27FC236}">
                <a16:creationId xmlns:a16="http://schemas.microsoft.com/office/drawing/2014/main" id="{F6015321-26FA-41C4-ABC5-9409108EB1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6686" y="3526360"/>
            <a:ext cx="4001315" cy="233076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9681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99C25-B712-4C61-AD7A-2E19AA7C01F1}"/>
              </a:ext>
            </a:extLst>
          </p:cNvPr>
          <p:cNvSpPr>
            <a:spLocks noGrp="1"/>
          </p:cNvSpPr>
          <p:nvPr>
            <p:ph type="title"/>
          </p:nvPr>
        </p:nvSpPr>
        <p:spPr>
          <a:xfrm>
            <a:off x="878911" y="643468"/>
            <a:ext cx="3177847" cy="1674180"/>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Saturation</a:t>
            </a:r>
          </a:p>
        </p:txBody>
      </p:sp>
      <p:cxnSp>
        <p:nvCxnSpPr>
          <p:cNvPr id="21" name="Straight Connector 2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91CAF4-CAEC-4EA5-815B-10F5513895D8}"/>
              </a:ext>
            </a:extLst>
          </p:cNvPr>
          <p:cNvSpPr>
            <a:spLocks noGrp="1"/>
          </p:cNvSpPr>
          <p:nvPr>
            <p:ph idx="1"/>
          </p:nvPr>
        </p:nvSpPr>
        <p:spPr>
          <a:xfrm>
            <a:off x="858064" y="2639380"/>
            <a:ext cx="3205049" cy="3229714"/>
          </a:xfrm>
        </p:spPr>
        <p:txBody>
          <a:bodyPr>
            <a:normAutofit/>
          </a:bodyPr>
          <a:lstStyle/>
          <a:p>
            <a:pPr marL="0" indent="0" algn="just">
              <a:lnSpc>
                <a:spcPct val="110000"/>
              </a:lnSpc>
              <a:buNone/>
            </a:pPr>
            <a:r>
              <a:rPr lang="en-US" dirty="0">
                <a:solidFill>
                  <a:schemeClr val="tx1"/>
                </a:solidFill>
                <a:latin typeface="Times New Roman" panose="02020603050405020304" pitchFamily="18" charset="0"/>
                <a:cs typeface="Times New Roman" panose="02020603050405020304" pitchFamily="18" charset="0"/>
              </a:rPr>
              <a:t>It is happened when the gain is greater than the limit of OP Amp.</a:t>
            </a:r>
          </a:p>
          <a:p>
            <a:pPr marL="0" indent="0" algn="just">
              <a:lnSpc>
                <a:spcPct val="110000"/>
              </a:lnSpc>
              <a:buNone/>
            </a:pPr>
            <a:r>
              <a:rPr lang="en-US" dirty="0">
                <a:solidFill>
                  <a:schemeClr val="tx1"/>
                </a:solidFill>
                <a:latin typeface="Times New Roman" panose="02020603050405020304" pitchFamily="18" charset="0"/>
                <a:cs typeface="Times New Roman" panose="02020603050405020304" pitchFamily="18" charset="0"/>
              </a:rPr>
              <a:t>The limit of OP Amp is the difference between (+) and (-) of the power supply, so if the op amp is powered by (+15v) and (-15v), the gain should not increase than 30 times  </a:t>
            </a:r>
          </a:p>
          <a:p>
            <a:pPr>
              <a:lnSpc>
                <a:spcPct val="110000"/>
              </a:lnSpc>
            </a:pPr>
            <a:endParaRPr lang="en-US" dirty="0"/>
          </a:p>
        </p:txBody>
      </p:sp>
      <p:pic>
        <p:nvPicPr>
          <p:cNvPr id="9" name="Picture 8">
            <a:extLst>
              <a:ext uri="{FF2B5EF4-FFF2-40B4-BE49-F238E27FC236}">
                <a16:creationId xmlns:a16="http://schemas.microsoft.com/office/drawing/2014/main" id="{70166F69-4C59-436C-91C2-B90F89D745D0}"/>
              </a:ext>
            </a:extLst>
          </p:cNvPr>
          <p:cNvPicPr>
            <a:picLocks noChangeAspect="1"/>
          </p:cNvPicPr>
          <p:nvPr/>
        </p:nvPicPr>
        <p:blipFill>
          <a:blip r:embed="rId2"/>
          <a:stretch>
            <a:fillRect/>
          </a:stretch>
        </p:blipFill>
        <p:spPr>
          <a:xfrm>
            <a:off x="4653447" y="1723141"/>
            <a:ext cx="6892560" cy="3066271"/>
          </a:xfrm>
          <a:prstGeom prst="rect">
            <a:avLst/>
          </a:prstGeom>
          <a:solidFill>
            <a:srgbClr val="FFFFFF">
              <a:shade val="85000"/>
            </a:srgbClr>
          </a:solidFill>
        </p:spPr>
      </p:pic>
      <p:sp>
        <p:nvSpPr>
          <p:cNvPr id="23" name="Rectangle 2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7710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99C25-B712-4C61-AD7A-2E19AA7C01F1}"/>
              </a:ext>
            </a:extLst>
          </p:cNvPr>
          <p:cNvSpPr>
            <a:spLocks noGrp="1"/>
          </p:cNvSpPr>
          <p:nvPr>
            <p:ph type="title"/>
          </p:nvPr>
        </p:nvSpPr>
        <p:spPr>
          <a:xfrm>
            <a:off x="642257" y="634946"/>
            <a:ext cx="6432434" cy="1450757"/>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Proteus Simulation of the Amplification Circuit:</a:t>
            </a:r>
            <a:endParaRPr lang="en-US" sz="4800" dirty="0">
              <a:solidFill>
                <a:schemeClr val="tx1"/>
              </a:solidFill>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9" name="Content Placeholder 2">
                <a:extLst>
                  <a:ext uri="{FF2B5EF4-FFF2-40B4-BE49-F238E27FC236}">
                    <a16:creationId xmlns:a16="http://schemas.microsoft.com/office/drawing/2014/main" id="{227FC32B-B193-4FB7-8A16-7FB5CFEC2BDA}"/>
                  </a:ext>
                </a:extLst>
              </p:cNvPr>
              <p:cNvGraphicFramePr>
                <a:graphicFrameLocks noGrp="1"/>
              </p:cNvGraphicFramePr>
              <p:nvPr>
                <p:ph idx="1"/>
                <p:extLst>
                  <p:ext uri="{D42A27DB-BD31-4B8C-83A1-F6EECF244321}">
                    <p14:modId xmlns:p14="http://schemas.microsoft.com/office/powerpoint/2010/main" val="2575064981"/>
                  </p:ext>
                </p:extLst>
              </p:nvPr>
            </p:nvGraphicFramePr>
            <p:xfrm>
              <a:off x="642257" y="2407436"/>
              <a:ext cx="6432434" cy="3461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9" name="Content Placeholder 2">
                <a:extLst>
                  <a:ext uri="{FF2B5EF4-FFF2-40B4-BE49-F238E27FC236}">
                    <a16:creationId xmlns:a16="http://schemas.microsoft.com/office/drawing/2014/main" id="{227FC32B-B193-4FB7-8A16-7FB5CFEC2BDA}"/>
                  </a:ext>
                </a:extLst>
              </p:cNvPr>
              <p:cNvGraphicFramePr>
                <a:graphicFrameLocks noGrp="1"/>
              </p:cNvGraphicFramePr>
              <p:nvPr>
                <p:ph idx="1"/>
                <p:extLst>
                  <p:ext uri="{D42A27DB-BD31-4B8C-83A1-F6EECF244321}">
                    <p14:modId xmlns:p14="http://schemas.microsoft.com/office/powerpoint/2010/main" val="2575064981"/>
                  </p:ext>
                </p:extLst>
              </p:nvPr>
            </p:nvGraphicFramePr>
            <p:xfrm>
              <a:off x="642257" y="2407436"/>
              <a:ext cx="6432434" cy="34616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14" name="Rectangle 13">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Diagram, schematic&#10;&#10;Description automatically generated">
            <a:extLst>
              <a:ext uri="{FF2B5EF4-FFF2-40B4-BE49-F238E27FC236}">
                <a16:creationId xmlns:a16="http://schemas.microsoft.com/office/drawing/2014/main" id="{FEF371E4-85B0-455D-8CC2-E984AD5C3BAF}"/>
              </a:ext>
            </a:extLst>
          </p:cNvPr>
          <p:cNvPicPr>
            <a:picLocks noChangeAspect="1"/>
          </p:cNvPicPr>
          <p:nvPr/>
        </p:nvPicPr>
        <p:blipFill>
          <a:blip r:embed="rId11"/>
          <a:stretch>
            <a:fillRect/>
          </a:stretch>
        </p:blipFill>
        <p:spPr>
          <a:xfrm>
            <a:off x="7324209" y="2005417"/>
            <a:ext cx="3770511" cy="3863675"/>
          </a:xfrm>
          <a:prstGeom prst="rect">
            <a:avLst/>
          </a:prstGeom>
        </p:spPr>
      </p:pic>
      <p:sp>
        <p:nvSpPr>
          <p:cNvPr id="15" name="Arrow: Left 14">
            <a:extLst>
              <a:ext uri="{FF2B5EF4-FFF2-40B4-BE49-F238E27FC236}">
                <a16:creationId xmlns:a16="http://schemas.microsoft.com/office/drawing/2014/main" id="{7290B87D-E9E9-4FA0-8D2C-14CB239A4674}"/>
              </a:ext>
            </a:extLst>
          </p:cNvPr>
          <p:cNvSpPr/>
          <p:nvPr/>
        </p:nvSpPr>
        <p:spPr>
          <a:xfrm>
            <a:off x="11094056" y="2900778"/>
            <a:ext cx="627185" cy="366204"/>
          </a:xfrm>
          <a:prstGeom prst="leftArrow">
            <a:avLst>
              <a:gd name="adj1" fmla="val 50000"/>
              <a:gd name="adj2" fmla="val 50000"/>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Vin</a:t>
            </a:r>
          </a:p>
        </p:txBody>
      </p:sp>
      <p:sp>
        <p:nvSpPr>
          <p:cNvPr id="20" name="Arrow: Right 19">
            <a:extLst>
              <a:ext uri="{FF2B5EF4-FFF2-40B4-BE49-F238E27FC236}">
                <a16:creationId xmlns:a16="http://schemas.microsoft.com/office/drawing/2014/main" id="{5FE8E313-B94F-4EFA-99BB-21501A77B281}"/>
              </a:ext>
            </a:extLst>
          </p:cNvPr>
          <p:cNvSpPr/>
          <p:nvPr/>
        </p:nvSpPr>
        <p:spPr>
          <a:xfrm>
            <a:off x="6682553" y="3879266"/>
            <a:ext cx="627185" cy="363985"/>
          </a:xfrm>
          <a:prstGeom prs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Vout</a:t>
            </a:r>
          </a:p>
        </p:txBody>
      </p:sp>
    </p:spTree>
    <p:extLst>
      <p:ext uri="{BB962C8B-B14F-4D97-AF65-F5344CB8AC3E}">
        <p14:creationId xmlns:p14="http://schemas.microsoft.com/office/powerpoint/2010/main" val="416388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15" grpId="0"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89C4C-A581-4715-947F-89787ABCB3BC}"/>
              </a:ext>
            </a:extLst>
          </p:cNvPr>
          <p:cNvSpPr>
            <a:spLocks noGrp="1"/>
          </p:cNvSpPr>
          <p:nvPr>
            <p:ph type="title"/>
          </p:nvPr>
        </p:nvSpPr>
        <p:spPr>
          <a:xfrm>
            <a:off x="878911" y="643468"/>
            <a:ext cx="3177847" cy="1674180"/>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Smoothing Stage </a:t>
            </a:r>
          </a:p>
        </p:txBody>
      </p:sp>
      <p:cxnSp>
        <p:nvCxnSpPr>
          <p:cNvPr id="21" name="Straight Connector 2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B2E1DC-EB49-4DAA-B9C5-55E0E1797628}"/>
              </a:ext>
            </a:extLst>
          </p:cNvPr>
          <p:cNvSpPr>
            <a:spLocks noGrp="1"/>
          </p:cNvSpPr>
          <p:nvPr>
            <p:ph idx="1"/>
          </p:nvPr>
        </p:nvSpPr>
        <p:spPr>
          <a:xfrm>
            <a:off x="858064" y="2639380"/>
            <a:ext cx="3205049" cy="3229714"/>
          </a:xfrm>
        </p:spPr>
        <p:txBody>
          <a:bodyPr>
            <a:normAutofit/>
          </a:bodyPr>
          <a:lstStyle/>
          <a:p>
            <a:pPr>
              <a:lnSpc>
                <a:spcPct val="110000"/>
              </a:lnSpc>
            </a:pPr>
            <a:r>
              <a:rPr lang="en-US" sz="1700" b="0" i="0" dirty="0">
                <a:solidFill>
                  <a:schemeClr val="tx1"/>
                </a:solidFill>
                <a:effectLst/>
                <a:latin typeface="Times New Roman" panose="02020603050405020304" pitchFamily="18" charset="0"/>
                <a:cs typeface="Times New Roman" panose="02020603050405020304" pitchFamily="18" charset="0"/>
              </a:rPr>
              <a:t>For the smoothing process it is necessary to select a window to be used during the signal processing .This selection can influence the results in a biological phenomenon like electromechanical delay (EMD)? This study aims to analyze the influence of the smoothing processing on the quantification of an EMD.</a:t>
            </a:r>
            <a:r>
              <a:rPr lang="en-US" sz="1700" dirty="0">
                <a:solidFill>
                  <a:schemeClr val="tx1"/>
                </a:solidFill>
                <a:latin typeface="Times New Roman" panose="02020603050405020304" pitchFamily="18" charset="0"/>
                <a:cs typeface="Times New Roman" panose="02020603050405020304" pitchFamily="18" charset="0"/>
              </a:rPr>
              <a:t> </a:t>
            </a:r>
            <a:br>
              <a:rPr lang="en-US" sz="1700" dirty="0"/>
            </a:br>
            <a:endParaRPr lang="en-US" sz="1700" dirty="0"/>
          </a:p>
        </p:txBody>
      </p:sp>
      <p:pic>
        <p:nvPicPr>
          <p:cNvPr id="5" name="Picture 4" descr="Diagram, schematic&#10;&#10;Description automatically generated">
            <a:extLst>
              <a:ext uri="{FF2B5EF4-FFF2-40B4-BE49-F238E27FC236}">
                <a16:creationId xmlns:a16="http://schemas.microsoft.com/office/drawing/2014/main" id="{CC213E84-6E28-45E5-AD1C-81AE6F26AF65}"/>
              </a:ext>
            </a:extLst>
          </p:cNvPr>
          <p:cNvPicPr>
            <a:picLocks noChangeAspect="1"/>
          </p:cNvPicPr>
          <p:nvPr/>
        </p:nvPicPr>
        <p:blipFill rotWithShape="1">
          <a:blip r:embed="rId2">
            <a:extLst>
              <a:ext uri="{28A0092B-C50C-407E-A947-70E740481C1C}">
                <a14:useLocalDpi xmlns:a14="http://schemas.microsoft.com/office/drawing/2010/main" val="0"/>
              </a:ext>
            </a:extLst>
          </a:blip>
          <a:srcRect l="6406" t="6250" r="57422" b="52639"/>
          <a:stretch/>
        </p:blipFill>
        <p:spPr>
          <a:xfrm>
            <a:off x="4653447" y="1053053"/>
            <a:ext cx="6892560" cy="4406446"/>
          </a:xfrm>
          <a:prstGeom prst="rect">
            <a:avLst/>
          </a:prstGeom>
        </p:spPr>
      </p:pic>
      <p:sp>
        <p:nvSpPr>
          <p:cNvPr id="23" name="Rectangle 2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138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F595-F5CC-4686-AEA9-2A46E550990E}"/>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Stages</a:t>
            </a:r>
          </a:p>
        </p:txBody>
      </p:sp>
      <p:sp>
        <p:nvSpPr>
          <p:cNvPr id="3" name="Content Placeholder 2">
            <a:extLst>
              <a:ext uri="{FF2B5EF4-FFF2-40B4-BE49-F238E27FC236}">
                <a16:creationId xmlns:a16="http://schemas.microsoft.com/office/drawing/2014/main" id="{5076269D-A2D8-4958-A205-5115DA713ABC}"/>
              </a:ext>
            </a:extLst>
          </p:cNvPr>
          <p:cNvSpPr>
            <a:spLocks noGrp="1"/>
          </p:cNvSpPr>
          <p:nvPr>
            <p:ph idx="1"/>
          </p:nvPr>
        </p:nvSpPr>
        <p:spPr/>
        <p:txBody>
          <a:bodyPr/>
          <a:lstStyle/>
          <a:p>
            <a:pPr marL="342900" indent="-342900">
              <a:buClr>
                <a:schemeClr val="accent2"/>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Instrumentation (Signal Acquisition).</a:t>
            </a:r>
          </a:p>
          <a:p>
            <a:pPr marL="342900" indent="-342900">
              <a:buClr>
                <a:schemeClr val="accent2"/>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High-Pass Filter.</a:t>
            </a:r>
          </a:p>
          <a:p>
            <a:pPr marL="342900" indent="-342900">
              <a:buClr>
                <a:schemeClr val="accent2"/>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Low-Pass Filter.</a:t>
            </a:r>
          </a:p>
          <a:p>
            <a:pPr marL="342900" indent="-342900">
              <a:buClr>
                <a:schemeClr val="accent2"/>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Notch Filter(Fliege Filter).</a:t>
            </a:r>
          </a:p>
          <a:p>
            <a:pPr marL="342900" indent="-342900">
              <a:buClr>
                <a:schemeClr val="accent2"/>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Rectification Circuit.</a:t>
            </a:r>
          </a:p>
          <a:p>
            <a:pPr marL="342900" indent="-342900">
              <a:buClr>
                <a:schemeClr val="accent2"/>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Amplification Circuit.</a:t>
            </a:r>
          </a:p>
          <a:p>
            <a:pPr marL="342900" indent="-342900">
              <a:buClr>
                <a:schemeClr val="accent2"/>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Smoothing Stage.</a:t>
            </a:r>
          </a:p>
          <a:p>
            <a:pPr marL="342900" indent="-342900">
              <a:buClr>
                <a:schemeClr val="accent2"/>
              </a:buClr>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10862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electronics&#10;&#10;Description automatically generated">
            <a:extLst>
              <a:ext uri="{FF2B5EF4-FFF2-40B4-BE49-F238E27FC236}">
                <a16:creationId xmlns:a16="http://schemas.microsoft.com/office/drawing/2014/main" id="{E82ED285-5EB4-4181-AEF7-9D5D0FF78B19}"/>
              </a:ext>
            </a:extLst>
          </p:cNvPr>
          <p:cNvPicPr>
            <a:picLocks noChangeAspect="1"/>
          </p:cNvPicPr>
          <p:nvPr/>
        </p:nvPicPr>
        <p:blipFill rotWithShape="1">
          <a:blip r:embed="rId2">
            <a:extLst>
              <a:ext uri="{28A0092B-C50C-407E-A947-70E740481C1C}">
                <a14:useLocalDpi xmlns:a14="http://schemas.microsoft.com/office/drawing/2010/main" val="0"/>
              </a:ext>
            </a:extLst>
          </a:blip>
          <a:srcRect l="15756"/>
          <a:stretch/>
        </p:blipFill>
        <p:spPr>
          <a:xfrm>
            <a:off x="456628" y="527514"/>
            <a:ext cx="6539979" cy="5802972"/>
          </a:xfrm>
          <a:custGeom>
            <a:avLst/>
            <a:gdLst/>
            <a:ahLst/>
            <a:cxnLst/>
            <a:rect l="l" t="t" r="r" b="b"/>
            <a:pathLst>
              <a:path w="7503702" h="6405387">
                <a:moveTo>
                  <a:pt x="526155" y="35"/>
                </a:moveTo>
                <a:cubicBezTo>
                  <a:pt x="696890" y="424"/>
                  <a:pt x="910822" y="4062"/>
                  <a:pt x="1101865" y="9135"/>
                </a:cubicBezTo>
                <a:lnTo>
                  <a:pt x="6538681" y="39665"/>
                </a:lnTo>
                <a:lnTo>
                  <a:pt x="7503702" y="68449"/>
                </a:lnTo>
                <a:lnTo>
                  <a:pt x="7503702" y="6373015"/>
                </a:lnTo>
                <a:lnTo>
                  <a:pt x="7349407" y="6372590"/>
                </a:lnTo>
                <a:cubicBezTo>
                  <a:pt x="5503660" y="6369608"/>
                  <a:pt x="2945004" y="6405387"/>
                  <a:pt x="1220576" y="6405387"/>
                </a:cubicBezTo>
                <a:cubicBezTo>
                  <a:pt x="732036" y="6374856"/>
                  <a:pt x="383078" y="6405388"/>
                  <a:pt x="48079" y="6374856"/>
                </a:cubicBezTo>
                <a:cubicBezTo>
                  <a:pt x="-54281" y="4308922"/>
                  <a:pt x="24815" y="1433916"/>
                  <a:pt x="117871" y="131259"/>
                </a:cubicBezTo>
                <a:cubicBezTo>
                  <a:pt x="125872" y="-28778"/>
                  <a:pt x="119241" y="23587"/>
                  <a:pt x="279761" y="3233"/>
                </a:cubicBezTo>
                <a:cubicBezTo>
                  <a:pt x="336825" y="737"/>
                  <a:pt x="423715" y="-199"/>
                  <a:pt x="526155" y="35"/>
                </a:cubicBezTo>
                <a:close/>
              </a:path>
            </a:pathLst>
          </a:custGeom>
        </p:spPr>
      </p:pic>
      <p:sp>
        <p:nvSpPr>
          <p:cNvPr id="2" name="Title 1">
            <a:extLst>
              <a:ext uri="{FF2B5EF4-FFF2-40B4-BE49-F238E27FC236}">
                <a16:creationId xmlns:a16="http://schemas.microsoft.com/office/drawing/2014/main" id="{C9654AEA-29AB-4327-8FA0-66C81F2959B8}"/>
              </a:ext>
            </a:extLst>
          </p:cNvPr>
          <p:cNvSpPr>
            <a:spLocks noGrp="1"/>
          </p:cNvSpPr>
          <p:nvPr>
            <p:ph type="title"/>
          </p:nvPr>
        </p:nvSpPr>
        <p:spPr>
          <a:xfrm>
            <a:off x="6869912" y="1178891"/>
            <a:ext cx="4621048" cy="1678899"/>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Circuit</a:t>
            </a:r>
          </a:p>
        </p:txBody>
      </p:sp>
      <p:sp>
        <p:nvSpPr>
          <p:cNvPr id="9" name="Content Placeholder 8">
            <a:extLst>
              <a:ext uri="{FF2B5EF4-FFF2-40B4-BE49-F238E27FC236}">
                <a16:creationId xmlns:a16="http://schemas.microsoft.com/office/drawing/2014/main" id="{2F68B5E4-EB4B-48FC-95D1-DA52A60F9E65}"/>
              </a:ext>
            </a:extLst>
          </p:cNvPr>
          <p:cNvSpPr>
            <a:spLocks noGrp="1"/>
          </p:cNvSpPr>
          <p:nvPr>
            <p:ph idx="1"/>
          </p:nvPr>
        </p:nvSpPr>
        <p:spPr>
          <a:xfrm>
            <a:off x="7256931" y="3491068"/>
            <a:ext cx="3847009" cy="2839418"/>
          </a:xfrm>
        </p:spPr>
        <p:txBody>
          <a:bodyPr>
            <a:normAutofit/>
          </a:bodyPr>
          <a:lstStyle/>
          <a:p>
            <a:pPr algn="ctr"/>
            <a:r>
              <a:rPr lang="en-US" dirty="0">
                <a:solidFill>
                  <a:schemeClr val="tx1"/>
                </a:solidFill>
                <a:latin typeface="Times New Roman" panose="02020603050405020304" pitchFamily="18" charset="0"/>
                <a:cs typeface="Times New Roman" panose="02020603050405020304" pitchFamily="18" charset="0"/>
              </a:rPr>
              <a:t>These are our stages that we have been tested (Filters, Notch_Filter, Rectification Stages) using TL084.</a:t>
            </a:r>
          </a:p>
        </p:txBody>
      </p:sp>
    </p:spTree>
    <p:extLst>
      <p:ext uri="{BB962C8B-B14F-4D97-AF65-F5344CB8AC3E}">
        <p14:creationId xmlns:p14="http://schemas.microsoft.com/office/powerpoint/2010/main" val="15395362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with text on it&#10;&#10;Description automatically generated with low confidence">
            <a:extLst>
              <a:ext uri="{FF2B5EF4-FFF2-40B4-BE49-F238E27FC236}">
                <a16:creationId xmlns:a16="http://schemas.microsoft.com/office/drawing/2014/main" id="{8FC5A95B-7627-498F-A196-03543D308E1A}"/>
              </a:ext>
            </a:extLst>
          </p:cNvPr>
          <p:cNvPicPr>
            <a:picLocks noChangeAspect="1"/>
          </p:cNvPicPr>
          <p:nvPr/>
        </p:nvPicPr>
        <p:blipFill rotWithShape="1">
          <a:blip r:embed="rId2">
            <a:extLst>
              <a:ext uri="{28A0092B-C50C-407E-A947-70E740481C1C}">
                <a14:useLocalDpi xmlns:a14="http://schemas.microsoft.com/office/drawing/2010/main" val="0"/>
              </a:ext>
            </a:extLst>
          </a:blip>
          <a:srcRect l="3290" r="12467"/>
          <a:stretch/>
        </p:blipFill>
        <p:spPr>
          <a:xfrm>
            <a:off x="456628" y="527514"/>
            <a:ext cx="6539979" cy="5802972"/>
          </a:xfrm>
          <a:custGeom>
            <a:avLst/>
            <a:gdLst/>
            <a:ahLst/>
            <a:cxnLst/>
            <a:rect l="l" t="t" r="r" b="b"/>
            <a:pathLst>
              <a:path w="7503702" h="6405387">
                <a:moveTo>
                  <a:pt x="526155" y="35"/>
                </a:moveTo>
                <a:cubicBezTo>
                  <a:pt x="696890" y="424"/>
                  <a:pt x="910822" y="4062"/>
                  <a:pt x="1101865" y="9135"/>
                </a:cubicBezTo>
                <a:lnTo>
                  <a:pt x="6538681" y="39665"/>
                </a:lnTo>
                <a:lnTo>
                  <a:pt x="7503702" y="68449"/>
                </a:lnTo>
                <a:lnTo>
                  <a:pt x="7503702" y="6373015"/>
                </a:lnTo>
                <a:lnTo>
                  <a:pt x="7349407" y="6372590"/>
                </a:lnTo>
                <a:cubicBezTo>
                  <a:pt x="5503660" y="6369608"/>
                  <a:pt x="2945004" y="6405387"/>
                  <a:pt x="1220576" y="6405387"/>
                </a:cubicBezTo>
                <a:cubicBezTo>
                  <a:pt x="732036" y="6374856"/>
                  <a:pt x="383078" y="6405388"/>
                  <a:pt x="48079" y="6374856"/>
                </a:cubicBezTo>
                <a:cubicBezTo>
                  <a:pt x="-54281" y="4308922"/>
                  <a:pt x="24815" y="1433916"/>
                  <a:pt x="117871" y="131259"/>
                </a:cubicBezTo>
                <a:cubicBezTo>
                  <a:pt x="125872" y="-28778"/>
                  <a:pt x="119241" y="23587"/>
                  <a:pt x="279761" y="3233"/>
                </a:cubicBezTo>
                <a:cubicBezTo>
                  <a:pt x="336825" y="737"/>
                  <a:pt x="423715" y="-199"/>
                  <a:pt x="526155" y="35"/>
                </a:cubicBezTo>
                <a:close/>
              </a:path>
            </a:pathLst>
          </a:custGeom>
        </p:spPr>
      </p:pic>
      <p:sp>
        <p:nvSpPr>
          <p:cNvPr id="2" name="Title 1">
            <a:extLst>
              <a:ext uri="{FF2B5EF4-FFF2-40B4-BE49-F238E27FC236}">
                <a16:creationId xmlns:a16="http://schemas.microsoft.com/office/drawing/2014/main" id="{2ACCB403-9AEB-4188-A6C4-F70F79FE2A50}"/>
              </a:ext>
            </a:extLst>
          </p:cNvPr>
          <p:cNvSpPr>
            <a:spLocks noGrp="1"/>
          </p:cNvSpPr>
          <p:nvPr>
            <p:ph type="title"/>
          </p:nvPr>
        </p:nvSpPr>
        <p:spPr>
          <a:xfrm>
            <a:off x="6869912" y="1178891"/>
            <a:ext cx="4621048" cy="1678899"/>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Test signal</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857E7070-AA71-4E98-9C60-94FE0D1BD910}"/>
                  </a:ext>
                </a:extLst>
              </p:cNvPr>
              <p:cNvSpPr>
                <a:spLocks noGrp="1"/>
              </p:cNvSpPr>
              <p:nvPr>
                <p:ph idx="1"/>
              </p:nvPr>
            </p:nvSpPr>
            <p:spPr>
              <a:xfrm>
                <a:off x="7670799" y="3542767"/>
                <a:ext cx="3847009" cy="2839418"/>
              </a:xfrm>
            </p:spPr>
            <p:txBody>
              <a:bodyPr>
                <a:normAutofit fontScale="55000" lnSpcReduction="20000"/>
              </a:bodyPr>
              <a:lstStyle/>
              <a:p>
                <a:pPr algn="just">
                  <a:lnSpc>
                    <a:spcPct val="90000"/>
                  </a:lnSpc>
                </a:pPr>
                <a:r>
                  <a:rPr lang="en-US" sz="3100" dirty="0">
                    <a:solidFill>
                      <a:schemeClr val="tx1"/>
                    </a:solidFill>
                    <a:latin typeface="Times New Roman" panose="02020603050405020304" pitchFamily="18" charset="0"/>
                    <a:cs typeface="Times New Roman" panose="02020603050405020304" pitchFamily="18" charset="0"/>
                  </a:rPr>
                  <a:t>This little circle shows the time which will be turned into frequency</a:t>
                </a:r>
              </a:p>
              <a:p>
                <a:pPr algn="just"/>
                <a:r>
                  <a:rPr lang="en-US" sz="3100" dirty="0">
                    <a:ln w="3175">
                      <a:solidFill>
                        <a:srgbClr val="FFFF00"/>
                      </a:solidFill>
                    </a:ln>
                    <a:solidFill>
                      <a:srgbClr val="FFFF00"/>
                    </a:solidFill>
                    <a:highlight>
                      <a:srgbClr val="C0C0C0"/>
                    </a:highlight>
                  </a:rPr>
                  <a:t>Yellow</a:t>
                </a:r>
                <a:r>
                  <a:rPr lang="en-US" sz="3100" dirty="0"/>
                  <a:t> </a:t>
                </a:r>
                <a:r>
                  <a:rPr lang="en-US" sz="3100" dirty="0">
                    <a:solidFill>
                      <a:schemeClr val="tx1"/>
                    </a:solidFill>
                    <a:latin typeface="Times New Roman" panose="02020603050405020304" pitchFamily="18" charset="0"/>
                    <a:cs typeface="Times New Roman" panose="02020603050405020304" pitchFamily="18" charset="0"/>
                  </a:rPr>
                  <a:t>is the input signal</a:t>
                </a:r>
              </a:p>
              <a:p>
                <a:pPr algn="just"/>
                <a:r>
                  <a:rPr lang="en-US" sz="3100" dirty="0">
                    <a:solidFill>
                      <a:srgbClr val="7030A0"/>
                    </a:solidFill>
                    <a:highlight>
                      <a:srgbClr val="C0C0C0"/>
                    </a:highlight>
                  </a:rPr>
                  <a:t>Purple</a:t>
                </a:r>
                <a:r>
                  <a:rPr lang="en-US" sz="3100" dirty="0"/>
                  <a:t> </a:t>
                </a:r>
                <a:r>
                  <a:rPr lang="en-US" sz="3100" dirty="0">
                    <a:solidFill>
                      <a:schemeClr val="tx1"/>
                    </a:solidFill>
                    <a:latin typeface="Times New Roman" panose="02020603050405020304" pitchFamily="18" charset="0"/>
                    <a:cs typeface="Times New Roman" panose="02020603050405020304" pitchFamily="18" charset="0"/>
                  </a:rPr>
                  <a:t>is the output signal </a:t>
                </a:r>
              </a:p>
              <a:p>
                <a:pPr algn="ctr">
                  <a:lnSpc>
                    <a:spcPct val="90000"/>
                  </a:lnSpc>
                </a:pPr>
                <a:r>
                  <a:rPr lang="en-US" sz="2200" b="1" i="1" dirty="0">
                    <a:solidFill>
                      <a:schemeClr val="accent4">
                        <a:lumMod val="50000"/>
                      </a:schemeClr>
                    </a:solidFill>
                    <a:latin typeface="Cambria Math" panose="02040503050406030204" pitchFamily="18" charset="0"/>
                    <a:ea typeface="Cambria Math" panose="02040503050406030204" pitchFamily="18" charset="0"/>
                  </a:rPr>
                  <a:t>t = 2.50 ms</a:t>
                </a:r>
              </a:p>
              <a:p>
                <a:pPr algn="ctr">
                  <a:lnSpc>
                    <a:spcPct val="90000"/>
                  </a:lnSpc>
                </a:pPr>
                <a14:m>
                  <m:oMath xmlns:m="http://schemas.openxmlformats.org/officeDocument/2006/math">
                    <m:r>
                      <a:rPr lang="en-US" sz="2200" b="1" i="1" dirty="0" smtClean="0">
                        <a:solidFill>
                          <a:schemeClr val="accent4">
                            <a:lumMod val="50000"/>
                          </a:schemeClr>
                        </a:solidFill>
                        <a:latin typeface="Cambria Math" panose="02040503050406030204" pitchFamily="18" charset="0"/>
                        <a:ea typeface="Cambria Math" panose="02040503050406030204" pitchFamily="18" charset="0"/>
                      </a:rPr>
                      <m:t>𝑭</m:t>
                    </m:r>
                    <m:r>
                      <a:rPr lang="en-US" sz="2200" b="1" i="1" dirty="0">
                        <a:solidFill>
                          <a:schemeClr val="accent4">
                            <a:lumMod val="50000"/>
                          </a:schemeClr>
                        </a:solidFill>
                        <a:latin typeface="Cambria Math" panose="02040503050406030204" pitchFamily="18" charset="0"/>
                        <a:ea typeface="Cambria Math" panose="02040503050406030204" pitchFamily="18" charset="0"/>
                      </a:rPr>
                      <m:t> </m:t>
                    </m:r>
                    <m:r>
                      <a:rPr lang="en-US" sz="2200" b="1" i="1" dirty="0" smtClean="0">
                        <a:solidFill>
                          <a:schemeClr val="accent4">
                            <a:lumMod val="50000"/>
                          </a:schemeClr>
                        </a:solidFill>
                        <a:latin typeface="Cambria Math" panose="02040503050406030204" pitchFamily="18" charset="0"/>
                        <a:ea typeface="Cambria Math" panose="02040503050406030204" pitchFamily="18" charset="0"/>
                      </a:rPr>
                      <m:t>=</m:t>
                    </m:r>
                    <m:r>
                      <a:rPr lang="en-US" sz="2200" b="1" i="1" dirty="0">
                        <a:solidFill>
                          <a:schemeClr val="accent4">
                            <a:lumMod val="50000"/>
                          </a:schemeClr>
                        </a:solidFill>
                        <a:latin typeface="Cambria Math" panose="02040503050406030204" pitchFamily="18" charset="0"/>
                        <a:ea typeface="Cambria Math" panose="02040503050406030204" pitchFamily="18" charset="0"/>
                      </a:rPr>
                      <m:t> </m:t>
                    </m:r>
                    <m:f>
                      <m:fPr>
                        <m:ctrlPr>
                          <a:rPr lang="en-US" sz="22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2200" b="1" i="1" smtClean="0">
                            <a:solidFill>
                              <a:schemeClr val="accent4">
                                <a:lumMod val="50000"/>
                              </a:schemeClr>
                            </a:solidFill>
                            <a:latin typeface="Cambria Math" panose="02040503050406030204" pitchFamily="18" charset="0"/>
                            <a:ea typeface="Cambria Math" panose="02040503050406030204" pitchFamily="18" charset="0"/>
                          </a:rPr>
                          <m:t>𝟏</m:t>
                        </m:r>
                      </m:num>
                      <m:den>
                        <m:r>
                          <a:rPr lang="en-US" sz="2200" b="1" i="1" smtClean="0">
                            <a:solidFill>
                              <a:schemeClr val="accent4">
                                <a:lumMod val="50000"/>
                              </a:schemeClr>
                            </a:solidFill>
                            <a:latin typeface="Cambria Math" panose="02040503050406030204" pitchFamily="18" charset="0"/>
                            <a:ea typeface="Cambria Math" panose="02040503050406030204" pitchFamily="18" charset="0"/>
                          </a:rPr>
                          <m:t>𝒕</m:t>
                        </m:r>
                      </m:den>
                    </m:f>
                    <m:r>
                      <a:rPr lang="en-US" sz="2200" b="1" i="1" dirty="0" smtClean="0">
                        <a:solidFill>
                          <a:schemeClr val="accent4">
                            <a:lumMod val="50000"/>
                          </a:schemeClr>
                        </a:solidFill>
                        <a:latin typeface="Cambria Math" panose="02040503050406030204" pitchFamily="18" charset="0"/>
                        <a:ea typeface="Cambria Math" panose="02040503050406030204" pitchFamily="18" charset="0"/>
                      </a:rPr>
                      <m:t> </m:t>
                    </m:r>
                  </m:oMath>
                </a14:m>
                <a:endParaRPr lang="en-US" sz="2200" b="1" i="1" dirty="0">
                  <a:solidFill>
                    <a:schemeClr val="accent4">
                      <a:lumMod val="50000"/>
                    </a:schemeClr>
                  </a:solidFill>
                  <a:latin typeface="Cambria Math" panose="02040503050406030204" pitchFamily="18" charset="0"/>
                  <a:ea typeface="Cambria Math" panose="02040503050406030204" pitchFamily="18" charset="0"/>
                </a:endParaRPr>
              </a:p>
              <a:p>
                <a:pPr algn="ctr">
                  <a:lnSpc>
                    <a:spcPct val="90000"/>
                  </a:lnSpc>
                </a:pPr>
                <a:r>
                  <a:rPr lang="en-US" sz="2200" b="1" i="1" dirty="0">
                    <a:solidFill>
                      <a:schemeClr val="accent4">
                        <a:lumMod val="50000"/>
                      </a:schemeClr>
                    </a:solidFill>
                    <a:latin typeface="Cambria Math" panose="02040503050406030204" pitchFamily="18" charset="0"/>
                    <a:ea typeface="Cambria Math" panose="02040503050406030204" pitchFamily="18" charset="0"/>
                  </a:rPr>
                  <a:t>F = 1/(2.5*10^(-3))</a:t>
                </a:r>
              </a:p>
              <a:p>
                <a:pPr algn="ctr">
                  <a:lnSpc>
                    <a:spcPct val="90000"/>
                  </a:lnSpc>
                </a:pPr>
                <a:r>
                  <a:rPr lang="en-US" sz="2200" b="1" i="1" dirty="0">
                    <a:solidFill>
                      <a:schemeClr val="accent4">
                        <a:lumMod val="50000"/>
                      </a:schemeClr>
                    </a:solidFill>
                    <a:latin typeface="Cambria Math" panose="02040503050406030204" pitchFamily="18" charset="0"/>
                    <a:ea typeface="Cambria Math" panose="02040503050406030204" pitchFamily="18" charset="0"/>
                  </a:rPr>
                  <a:t>= 400 HZ</a:t>
                </a:r>
              </a:p>
            </p:txBody>
          </p:sp>
        </mc:Choice>
        <mc:Fallback xmlns="">
          <p:sp>
            <p:nvSpPr>
              <p:cNvPr id="13" name="Content Placeholder 12">
                <a:extLst>
                  <a:ext uri="{FF2B5EF4-FFF2-40B4-BE49-F238E27FC236}">
                    <a16:creationId xmlns:a16="http://schemas.microsoft.com/office/drawing/2014/main" id="{857E7070-AA71-4E98-9C60-94FE0D1BD910}"/>
                  </a:ext>
                </a:extLst>
              </p:cNvPr>
              <p:cNvSpPr>
                <a:spLocks noGrp="1" noRot="1" noChangeAspect="1" noMove="1" noResize="1" noEditPoints="1" noAdjustHandles="1" noChangeArrowheads="1" noChangeShapeType="1" noTextEdit="1"/>
              </p:cNvSpPr>
              <p:nvPr>
                <p:ph idx="1"/>
              </p:nvPr>
            </p:nvSpPr>
            <p:spPr>
              <a:xfrm>
                <a:off x="7670799" y="3542767"/>
                <a:ext cx="3847009" cy="2839418"/>
              </a:xfrm>
              <a:blipFill>
                <a:blip r:embed="rId3"/>
                <a:stretch>
                  <a:fillRect l="-3328" t="-3004" r="-3487"/>
                </a:stretch>
              </a:blipFill>
            </p:spPr>
            <p:txBody>
              <a:bodyPr/>
              <a:lstStyle/>
              <a:p>
                <a:r>
                  <a:rPr lang="en-US">
                    <a:noFill/>
                  </a:rPr>
                  <a:t> </a:t>
                </a:r>
              </a:p>
            </p:txBody>
          </p:sp>
        </mc:Fallback>
      </mc:AlternateContent>
      <p:sp>
        <p:nvSpPr>
          <p:cNvPr id="11" name="Flowchart: Connector 10">
            <a:extLst>
              <a:ext uri="{FF2B5EF4-FFF2-40B4-BE49-F238E27FC236}">
                <a16:creationId xmlns:a16="http://schemas.microsoft.com/office/drawing/2014/main" id="{14C695A9-F15A-4BC7-9AE8-446CDBDF4C89}"/>
              </a:ext>
            </a:extLst>
          </p:cNvPr>
          <p:cNvSpPr/>
          <p:nvPr/>
        </p:nvSpPr>
        <p:spPr>
          <a:xfrm>
            <a:off x="3278908" y="4895266"/>
            <a:ext cx="720438" cy="369455"/>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500"/>
                                        <p:tgtEl>
                                          <p:spTgt spid="1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fade">
                                      <p:cBhvr>
                                        <p:cTn id="23" dur="500"/>
                                        <p:tgtEl>
                                          <p:spTgt spid="1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Effect transition="in" filter="fade">
                                      <p:cBhvr>
                                        <p:cTn id="31" dur="500"/>
                                        <p:tgtEl>
                                          <p:spTgt spid="1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xEl>
                                              <p:pRg st="5" end="5"/>
                                            </p:txEl>
                                          </p:spTgt>
                                        </p:tgtEl>
                                        <p:attrNameLst>
                                          <p:attrName>style.visibility</p:attrName>
                                        </p:attrNameLst>
                                      </p:cBhvr>
                                      <p:to>
                                        <p:strVal val="visible"/>
                                      </p:to>
                                    </p:set>
                                    <p:animEffect transition="in" filter="fade">
                                      <p:cBhvr>
                                        <p:cTn id="34" dur="500"/>
                                        <p:tgtEl>
                                          <p:spTgt spid="1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computer screen&#10;&#10;Description automatically generated with low confidence">
            <a:extLst>
              <a:ext uri="{FF2B5EF4-FFF2-40B4-BE49-F238E27FC236}">
                <a16:creationId xmlns:a16="http://schemas.microsoft.com/office/drawing/2014/main" id="{31BA0660-6F8D-49BA-B182-7363049512A7}"/>
              </a:ext>
            </a:extLst>
          </p:cNvPr>
          <p:cNvPicPr>
            <a:picLocks noChangeAspect="1"/>
          </p:cNvPicPr>
          <p:nvPr/>
        </p:nvPicPr>
        <p:blipFill rotWithShape="1">
          <a:blip r:embed="rId2">
            <a:extLst>
              <a:ext uri="{28A0092B-C50C-407E-A947-70E740481C1C}">
                <a14:useLocalDpi xmlns:a14="http://schemas.microsoft.com/office/drawing/2010/main" val="0"/>
              </a:ext>
            </a:extLst>
          </a:blip>
          <a:srcRect r="15757"/>
          <a:stretch/>
        </p:blipFill>
        <p:spPr>
          <a:xfrm>
            <a:off x="456628" y="527514"/>
            <a:ext cx="6539979" cy="5802972"/>
          </a:xfrm>
          <a:custGeom>
            <a:avLst/>
            <a:gdLst/>
            <a:ahLst/>
            <a:cxnLst/>
            <a:rect l="l" t="t" r="r" b="b"/>
            <a:pathLst>
              <a:path w="7503702" h="6405387">
                <a:moveTo>
                  <a:pt x="526155" y="35"/>
                </a:moveTo>
                <a:cubicBezTo>
                  <a:pt x="696890" y="424"/>
                  <a:pt x="910822" y="4062"/>
                  <a:pt x="1101865" y="9135"/>
                </a:cubicBezTo>
                <a:lnTo>
                  <a:pt x="6538681" y="39665"/>
                </a:lnTo>
                <a:lnTo>
                  <a:pt x="7503702" y="68449"/>
                </a:lnTo>
                <a:lnTo>
                  <a:pt x="7503702" y="6373015"/>
                </a:lnTo>
                <a:lnTo>
                  <a:pt x="7349407" y="6372590"/>
                </a:lnTo>
                <a:cubicBezTo>
                  <a:pt x="5503660" y="6369608"/>
                  <a:pt x="2945004" y="6405387"/>
                  <a:pt x="1220576" y="6405387"/>
                </a:cubicBezTo>
                <a:cubicBezTo>
                  <a:pt x="732036" y="6374856"/>
                  <a:pt x="383078" y="6405388"/>
                  <a:pt x="48079" y="6374856"/>
                </a:cubicBezTo>
                <a:cubicBezTo>
                  <a:pt x="-54281" y="4308922"/>
                  <a:pt x="24815" y="1433916"/>
                  <a:pt x="117871" y="131259"/>
                </a:cubicBezTo>
                <a:cubicBezTo>
                  <a:pt x="125872" y="-28778"/>
                  <a:pt x="119241" y="23587"/>
                  <a:pt x="279761" y="3233"/>
                </a:cubicBezTo>
                <a:cubicBezTo>
                  <a:pt x="336825" y="737"/>
                  <a:pt x="423715" y="-199"/>
                  <a:pt x="526155" y="35"/>
                </a:cubicBezTo>
                <a:close/>
              </a:path>
            </a:pathLst>
          </a:custGeom>
        </p:spPr>
      </p:pic>
      <p:sp>
        <p:nvSpPr>
          <p:cNvPr id="2" name="Title 1">
            <a:extLst>
              <a:ext uri="{FF2B5EF4-FFF2-40B4-BE49-F238E27FC236}">
                <a16:creationId xmlns:a16="http://schemas.microsoft.com/office/drawing/2014/main" id="{2ACCB403-9AEB-4188-A6C4-F70F79FE2A50}"/>
              </a:ext>
            </a:extLst>
          </p:cNvPr>
          <p:cNvSpPr>
            <a:spLocks noGrp="1"/>
          </p:cNvSpPr>
          <p:nvPr>
            <p:ph type="title"/>
          </p:nvPr>
        </p:nvSpPr>
        <p:spPr>
          <a:xfrm>
            <a:off x="6869912" y="1178891"/>
            <a:ext cx="4621048" cy="1678899"/>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Test signal</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857E7070-AA71-4E98-9C60-94FE0D1BD910}"/>
                  </a:ext>
                </a:extLst>
              </p:cNvPr>
              <p:cNvSpPr>
                <a:spLocks noGrp="1"/>
              </p:cNvSpPr>
              <p:nvPr>
                <p:ph idx="1"/>
              </p:nvPr>
            </p:nvSpPr>
            <p:spPr>
              <a:xfrm>
                <a:off x="7670799" y="3542767"/>
                <a:ext cx="3847009" cy="2839418"/>
              </a:xfrm>
            </p:spPr>
            <p:txBody>
              <a:bodyPr>
                <a:normAutofit fontScale="92500" lnSpcReduction="20000"/>
              </a:bodyPr>
              <a:lstStyle/>
              <a:p>
                <a:pPr algn="just">
                  <a:lnSpc>
                    <a:spcPct val="90000"/>
                  </a:lnSpc>
                </a:pPr>
                <a:r>
                  <a:rPr lang="en-US" sz="2500" dirty="0">
                    <a:solidFill>
                      <a:schemeClr val="tx1"/>
                    </a:solidFill>
                    <a:latin typeface="Times New Roman" panose="02020603050405020304" pitchFamily="18" charset="0"/>
                    <a:cs typeface="Times New Roman" panose="02020603050405020304" pitchFamily="18" charset="0"/>
                  </a:rPr>
                  <a:t>Here, our signal is passing normally as it’s in our range and then rectified.</a:t>
                </a:r>
              </a:p>
              <a:p>
                <a:pPr algn="just">
                  <a:lnSpc>
                    <a:spcPct val="90000"/>
                  </a:lnSpc>
                </a:pPr>
                <a:endParaRPr lang="en-US" sz="2500" dirty="0"/>
              </a:p>
              <a:p>
                <a:pPr algn="ctr">
                  <a:lnSpc>
                    <a:spcPct val="90000"/>
                  </a:lnSpc>
                </a:pPr>
                <a:r>
                  <a:rPr lang="en-US" sz="2500" b="1" i="1" dirty="0">
                    <a:solidFill>
                      <a:schemeClr val="accent4">
                        <a:lumMod val="50000"/>
                      </a:schemeClr>
                    </a:solidFill>
                    <a:latin typeface="Cambria Math" panose="02040503050406030204" pitchFamily="18" charset="0"/>
                    <a:ea typeface="Cambria Math" panose="02040503050406030204" pitchFamily="18" charset="0"/>
                  </a:rPr>
                  <a:t>t = 3*10 ms</a:t>
                </a:r>
              </a:p>
              <a:p>
                <a:pPr algn="ctr">
                  <a:lnSpc>
                    <a:spcPct val="90000"/>
                  </a:lnSpc>
                </a:pPr>
                <a14:m>
                  <m:oMath xmlns:m="http://schemas.openxmlformats.org/officeDocument/2006/math">
                    <m:r>
                      <a:rPr lang="en-US" sz="2500" b="1" i="1" dirty="0" smtClean="0">
                        <a:solidFill>
                          <a:schemeClr val="accent4">
                            <a:lumMod val="50000"/>
                          </a:schemeClr>
                        </a:solidFill>
                        <a:latin typeface="Cambria Math" panose="02040503050406030204" pitchFamily="18" charset="0"/>
                        <a:ea typeface="Cambria Math" panose="02040503050406030204" pitchFamily="18" charset="0"/>
                      </a:rPr>
                      <m:t>𝑭</m:t>
                    </m:r>
                    <m:r>
                      <a:rPr lang="en-US" sz="2500" b="1" i="1" dirty="0">
                        <a:solidFill>
                          <a:schemeClr val="accent4">
                            <a:lumMod val="50000"/>
                          </a:schemeClr>
                        </a:solidFill>
                        <a:latin typeface="Cambria Math" panose="02040503050406030204" pitchFamily="18" charset="0"/>
                        <a:ea typeface="Cambria Math" panose="02040503050406030204" pitchFamily="18" charset="0"/>
                      </a:rPr>
                      <m:t> </m:t>
                    </m:r>
                    <m:r>
                      <a:rPr lang="en-US" sz="2500" b="1" i="1" dirty="0" smtClean="0">
                        <a:solidFill>
                          <a:schemeClr val="accent4">
                            <a:lumMod val="50000"/>
                          </a:schemeClr>
                        </a:solidFill>
                        <a:latin typeface="Cambria Math" panose="02040503050406030204" pitchFamily="18" charset="0"/>
                        <a:ea typeface="Cambria Math" panose="02040503050406030204" pitchFamily="18" charset="0"/>
                      </a:rPr>
                      <m:t>=</m:t>
                    </m:r>
                    <m:r>
                      <a:rPr lang="en-US" sz="2500" b="1" i="1" dirty="0">
                        <a:solidFill>
                          <a:schemeClr val="accent4">
                            <a:lumMod val="50000"/>
                          </a:schemeClr>
                        </a:solidFill>
                        <a:latin typeface="Cambria Math" panose="02040503050406030204" pitchFamily="18" charset="0"/>
                        <a:ea typeface="Cambria Math" panose="02040503050406030204" pitchFamily="18" charset="0"/>
                      </a:rPr>
                      <m:t> </m:t>
                    </m:r>
                    <m:f>
                      <m:fPr>
                        <m:ctrlPr>
                          <a:rPr lang="en-US" sz="25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2500" b="1" i="1" smtClean="0">
                            <a:solidFill>
                              <a:schemeClr val="accent4">
                                <a:lumMod val="50000"/>
                              </a:schemeClr>
                            </a:solidFill>
                            <a:latin typeface="Cambria Math" panose="02040503050406030204" pitchFamily="18" charset="0"/>
                            <a:ea typeface="Cambria Math" panose="02040503050406030204" pitchFamily="18" charset="0"/>
                          </a:rPr>
                          <m:t>𝟏</m:t>
                        </m:r>
                      </m:num>
                      <m:den>
                        <m:r>
                          <a:rPr lang="en-US" sz="2500" b="1" i="1" smtClean="0">
                            <a:solidFill>
                              <a:schemeClr val="accent4">
                                <a:lumMod val="50000"/>
                              </a:schemeClr>
                            </a:solidFill>
                            <a:latin typeface="Cambria Math" panose="02040503050406030204" pitchFamily="18" charset="0"/>
                            <a:ea typeface="Cambria Math" panose="02040503050406030204" pitchFamily="18" charset="0"/>
                          </a:rPr>
                          <m:t>𝒕</m:t>
                        </m:r>
                      </m:den>
                    </m:f>
                    <m:r>
                      <a:rPr lang="en-US" sz="2500" b="1" i="1" dirty="0" smtClean="0">
                        <a:solidFill>
                          <a:schemeClr val="accent4">
                            <a:lumMod val="50000"/>
                          </a:schemeClr>
                        </a:solidFill>
                        <a:latin typeface="Cambria Math" panose="02040503050406030204" pitchFamily="18" charset="0"/>
                        <a:ea typeface="Cambria Math" panose="02040503050406030204" pitchFamily="18" charset="0"/>
                      </a:rPr>
                      <m:t> </m:t>
                    </m:r>
                  </m:oMath>
                </a14:m>
                <a:endParaRPr lang="en-US" sz="2500" b="1" i="1" dirty="0">
                  <a:solidFill>
                    <a:schemeClr val="accent4">
                      <a:lumMod val="50000"/>
                    </a:schemeClr>
                  </a:solidFill>
                  <a:latin typeface="Cambria Math" panose="02040503050406030204" pitchFamily="18" charset="0"/>
                  <a:ea typeface="Cambria Math" panose="02040503050406030204" pitchFamily="18" charset="0"/>
                </a:endParaRPr>
              </a:p>
              <a:p>
                <a:pPr algn="ctr">
                  <a:lnSpc>
                    <a:spcPct val="90000"/>
                  </a:lnSpc>
                </a:pPr>
                <a:r>
                  <a:rPr lang="en-US" sz="2500" b="1" i="1" dirty="0">
                    <a:solidFill>
                      <a:schemeClr val="accent4">
                        <a:lumMod val="50000"/>
                      </a:schemeClr>
                    </a:solidFill>
                    <a:latin typeface="Cambria Math" panose="02040503050406030204" pitchFamily="18" charset="0"/>
                    <a:ea typeface="Cambria Math" panose="02040503050406030204" pitchFamily="18" charset="0"/>
                  </a:rPr>
                  <a:t>F = 33.33 HZ</a:t>
                </a:r>
              </a:p>
            </p:txBody>
          </p:sp>
        </mc:Choice>
        <mc:Fallback xmlns="">
          <p:sp>
            <p:nvSpPr>
              <p:cNvPr id="13" name="Content Placeholder 12">
                <a:extLst>
                  <a:ext uri="{FF2B5EF4-FFF2-40B4-BE49-F238E27FC236}">
                    <a16:creationId xmlns:a16="http://schemas.microsoft.com/office/drawing/2014/main" id="{857E7070-AA71-4E98-9C60-94FE0D1BD910}"/>
                  </a:ext>
                </a:extLst>
              </p:cNvPr>
              <p:cNvSpPr>
                <a:spLocks noGrp="1" noRot="1" noChangeAspect="1" noMove="1" noResize="1" noEditPoints="1" noAdjustHandles="1" noChangeArrowheads="1" noChangeShapeType="1" noTextEdit="1"/>
              </p:cNvSpPr>
              <p:nvPr>
                <p:ph idx="1"/>
              </p:nvPr>
            </p:nvSpPr>
            <p:spPr>
              <a:xfrm>
                <a:off x="7670799" y="3542767"/>
                <a:ext cx="3847009" cy="2839418"/>
              </a:xfrm>
              <a:blipFill>
                <a:blip r:embed="rId3"/>
                <a:stretch>
                  <a:fillRect l="-2219" t="-5150" r="-4754" b="-1073"/>
                </a:stretch>
              </a:blipFill>
            </p:spPr>
            <p:txBody>
              <a:bodyPr/>
              <a:lstStyle/>
              <a:p>
                <a:r>
                  <a:rPr lang="en-US">
                    <a:noFill/>
                  </a:rPr>
                  <a:t> </a:t>
                </a:r>
              </a:p>
            </p:txBody>
          </p:sp>
        </mc:Fallback>
      </mc:AlternateContent>
      <p:sp>
        <p:nvSpPr>
          <p:cNvPr id="11" name="Flowchart: Connector 10">
            <a:extLst>
              <a:ext uri="{FF2B5EF4-FFF2-40B4-BE49-F238E27FC236}">
                <a16:creationId xmlns:a16="http://schemas.microsoft.com/office/drawing/2014/main" id="{14C695A9-F15A-4BC7-9AE8-446CDBDF4C89}"/>
              </a:ext>
            </a:extLst>
          </p:cNvPr>
          <p:cNvSpPr/>
          <p:nvPr/>
        </p:nvSpPr>
        <p:spPr>
          <a:xfrm>
            <a:off x="2886105" y="3974185"/>
            <a:ext cx="559059" cy="369455"/>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50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CED679C-57AA-4D6D-B613-F64EF0A7E316}"/>
              </a:ext>
            </a:extLst>
          </p:cNvPr>
          <p:cNvPicPr>
            <a:picLocks noChangeAspect="1"/>
          </p:cNvPicPr>
          <p:nvPr/>
        </p:nvPicPr>
        <p:blipFill rotWithShape="1">
          <a:blip r:embed="rId2">
            <a:extLst>
              <a:ext uri="{28A0092B-C50C-407E-A947-70E740481C1C}">
                <a14:useLocalDpi xmlns:a14="http://schemas.microsoft.com/office/drawing/2010/main" val="0"/>
              </a:ext>
            </a:extLst>
          </a:blip>
          <a:srcRect b="4722"/>
          <a:stretch/>
        </p:blipFill>
        <p:spPr>
          <a:xfrm>
            <a:off x="0" y="0"/>
            <a:ext cx="12192000" cy="6858000"/>
          </a:xfrm>
          <a:prstGeom prst="rect">
            <a:avLst/>
          </a:prstGeom>
        </p:spPr>
      </p:pic>
    </p:spTree>
    <p:extLst>
      <p:ext uri="{BB962C8B-B14F-4D97-AF65-F5344CB8AC3E}">
        <p14:creationId xmlns:p14="http://schemas.microsoft.com/office/powerpoint/2010/main" val="25249902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828A-F448-4EB6-947B-D6629429D70B}"/>
              </a:ext>
            </a:extLst>
          </p:cNvPr>
          <p:cNvSpPr txBox="1">
            <a:spLocks/>
          </p:cNvSpPr>
          <p:nvPr/>
        </p:nvSpPr>
        <p:spPr>
          <a:xfrm>
            <a:off x="4726762" y="3075467"/>
            <a:ext cx="2738476" cy="7070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Cambria Math" panose="02040503050406030204" pitchFamily="18" charset="0"/>
                <a:ea typeface="Cambria Math" panose="02040503050406030204" pitchFamily="18" charset="0"/>
              </a:rPr>
              <a:t>The End</a:t>
            </a:r>
          </a:p>
        </p:txBody>
      </p:sp>
    </p:spTree>
    <p:extLst>
      <p:ext uri="{BB962C8B-B14F-4D97-AF65-F5344CB8AC3E}">
        <p14:creationId xmlns:p14="http://schemas.microsoft.com/office/powerpoint/2010/main" val="1960365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EC047-601E-416F-BAD7-04232C2F9F14}"/>
              </a:ext>
            </a:extLst>
          </p:cNvPr>
          <p:cNvSpPr>
            <a:spLocks noGrp="1"/>
          </p:cNvSpPr>
          <p:nvPr>
            <p:ph type="title"/>
          </p:nvPr>
        </p:nvSpPr>
        <p:spPr>
          <a:xfrm>
            <a:off x="1097280" y="286603"/>
            <a:ext cx="7141198" cy="1450757"/>
          </a:xfrm>
        </p:spPr>
        <p:txBody>
          <a:bodyPr>
            <a:normAutofit/>
          </a:bodyPr>
          <a:lstStyle/>
          <a:p>
            <a:r>
              <a:rPr lang="en-US" sz="4400" spc="300" dirty="0">
                <a:solidFill>
                  <a:schemeClr val="tx1"/>
                </a:solidFill>
                <a:latin typeface="Times New Roman" panose="02020603050405020304" pitchFamily="18" charset="0"/>
                <a:cs typeface="Times New Roman" panose="02020603050405020304" pitchFamily="18" charset="0"/>
              </a:rPr>
              <a:t>Data Sheet(AD620)</a:t>
            </a:r>
          </a:p>
        </p:txBody>
      </p:sp>
      <p:cxnSp>
        <p:nvCxnSpPr>
          <p:cNvPr id="20"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F0B736-9FE8-42D8-83E8-28EF27339A53}"/>
              </a:ext>
            </a:extLst>
          </p:cNvPr>
          <p:cNvSpPr>
            <a:spLocks noGrp="1"/>
          </p:cNvSpPr>
          <p:nvPr>
            <p:ph idx="1"/>
          </p:nvPr>
        </p:nvSpPr>
        <p:spPr>
          <a:xfrm>
            <a:off x="1097281" y="2108201"/>
            <a:ext cx="6388242" cy="3760891"/>
          </a:xfrm>
        </p:spPr>
        <p:txBody>
          <a:bodyPr>
            <a:normAutofit/>
          </a:bodyPr>
          <a:lstStyle/>
          <a:p>
            <a:pPr algn="just">
              <a:lnSpc>
                <a:spcPct val="110000"/>
              </a:lnSpc>
            </a:pPr>
            <a:r>
              <a:rPr lang="en-US" b="1" dirty="0">
                <a:solidFill>
                  <a:schemeClr val="tx1"/>
                </a:solidFill>
                <a:latin typeface="Times New Roman" panose="02020603050405020304" pitchFamily="18" charset="0"/>
                <a:cs typeface="Times New Roman" panose="02020603050405020304" pitchFamily="18" charset="0"/>
              </a:rPr>
              <a:t>Product Details</a:t>
            </a:r>
          </a:p>
          <a:p>
            <a:pPr algn="just">
              <a:lnSpc>
                <a:spcPct val="110000"/>
              </a:lnSpc>
            </a:pPr>
            <a:r>
              <a:rPr lang="en-US" dirty="0">
                <a:solidFill>
                  <a:schemeClr val="tx1"/>
                </a:solidFill>
                <a:latin typeface="Times New Roman" panose="02020603050405020304" pitchFamily="18" charset="0"/>
                <a:cs typeface="Times New Roman" panose="02020603050405020304" pitchFamily="18" charset="0"/>
              </a:rPr>
              <a:t>The AD620 is a low cost, high accuracy instrumentation amplifier that requires only one external resistor to set gains of 1 to 10,000. Furthermore, the AD620 features 8-lead SOIC and DIP packaging that is smaller than discrete designs and offers lower power (only 1.3 mA max supply current), making it a good fit for battery powered, portable (or remote) applications.</a:t>
            </a:r>
          </a:p>
        </p:txBody>
      </p:sp>
      <p:pic>
        <p:nvPicPr>
          <p:cNvPr id="4" name="Picture 3">
            <a:extLst>
              <a:ext uri="{FF2B5EF4-FFF2-40B4-BE49-F238E27FC236}">
                <a16:creationId xmlns:a16="http://schemas.microsoft.com/office/drawing/2014/main" id="{4AF5E4F4-C05C-4D45-A418-48327F3A6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319" y="4288168"/>
            <a:ext cx="3412514" cy="1505624"/>
          </a:xfrm>
          <a:prstGeom prst="rect">
            <a:avLst/>
          </a:prstGeom>
        </p:spPr>
      </p:pic>
      <p:sp>
        <p:nvSpPr>
          <p:cNvPr id="21" name="Rectangle 12">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330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6BA9F-CA50-439B-AB71-05CAA58FC6D8}"/>
              </a:ext>
            </a:extLst>
          </p:cNvPr>
          <p:cNvSpPr>
            <a:spLocks noGrp="1"/>
          </p:cNvSpPr>
          <p:nvPr>
            <p:ph type="title"/>
          </p:nvPr>
        </p:nvSpPr>
        <p:spPr>
          <a:xfrm>
            <a:off x="1097280" y="286603"/>
            <a:ext cx="6437363" cy="1450757"/>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Where to use the AD620 Instrumentation Amplifier?</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D71AB3-559C-4C15-8414-DB5880A7C9F4}"/>
              </a:ext>
            </a:extLst>
          </p:cNvPr>
          <p:cNvSpPr>
            <a:spLocks noGrp="1"/>
          </p:cNvSpPr>
          <p:nvPr>
            <p:ph idx="1"/>
          </p:nvPr>
        </p:nvSpPr>
        <p:spPr>
          <a:xfrm>
            <a:off x="1097281" y="2108201"/>
            <a:ext cx="6388242" cy="3760891"/>
          </a:xfrm>
        </p:spPr>
        <p:txBody>
          <a:bodyPr>
            <a:normAutofit fontScale="92500" lnSpcReduction="20000"/>
          </a:bodyPr>
          <a:lstStyle/>
          <a:p>
            <a:pPr algn="just">
              <a:lnSpc>
                <a:spcPct val="110000"/>
              </a:lnSpc>
            </a:pPr>
            <a:r>
              <a:rPr lang="en-US" sz="1300" dirty="0">
                <a:solidFill>
                  <a:schemeClr val="tx1"/>
                </a:solidFill>
                <a:latin typeface="Times New Roman" panose="02020603050405020304" pitchFamily="18" charset="0"/>
                <a:cs typeface="Times New Roman" panose="02020603050405020304" pitchFamily="18" charset="0"/>
              </a:rPr>
              <a:t>The AD620, with its high accuracy of 40 ppm maximum nonlinearity, low offset voltage of 50 μV max, and offset drift of 0.6 μV/°C max, is ideal for use in precision data acquisition systems, such as weigh scales and transducer interfaces. Furthermore, the low noise, low input bias current, and low power of the AD620 make it well suited for medical applications, such as ECG and non-invasive blood pressure monitors.</a:t>
            </a:r>
          </a:p>
          <a:p>
            <a:pPr algn="just">
              <a:lnSpc>
                <a:spcPct val="110000"/>
              </a:lnSpc>
            </a:pPr>
            <a:r>
              <a:rPr lang="en-US" sz="1300" b="1" dirty="0">
                <a:solidFill>
                  <a:schemeClr val="tx1"/>
                </a:solidFill>
                <a:latin typeface="Times New Roman" panose="02020603050405020304" pitchFamily="18" charset="0"/>
                <a:cs typeface="Times New Roman" panose="02020603050405020304" pitchFamily="18" charset="0"/>
              </a:rPr>
              <a:t>D620 Features &amp; Specifications:</a:t>
            </a:r>
            <a:endParaRPr lang="en-US" sz="1300" dirty="0">
              <a:solidFill>
                <a:schemeClr val="tx1"/>
              </a:solidFill>
              <a:latin typeface="Times New Roman" panose="02020603050405020304" pitchFamily="18" charset="0"/>
              <a:cs typeface="Times New Roman" panose="02020603050405020304" pitchFamily="18" charset="0"/>
            </a:endParaRPr>
          </a:p>
          <a:p>
            <a:pPr>
              <a:lnSpc>
                <a:spcPct val="110000"/>
              </a:lnSpc>
              <a:buClr>
                <a:schemeClr val="accent2"/>
              </a:buClr>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Power Supply Range: ±2.3 V to ±18 V</a:t>
            </a:r>
          </a:p>
          <a:p>
            <a:pPr>
              <a:lnSpc>
                <a:spcPct val="110000"/>
              </a:lnSpc>
              <a:buClr>
                <a:schemeClr val="accent2"/>
              </a:buClr>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Max Supply Current: 1.3 mA</a:t>
            </a:r>
          </a:p>
          <a:p>
            <a:pPr>
              <a:lnSpc>
                <a:spcPct val="110000"/>
              </a:lnSpc>
              <a:buClr>
                <a:schemeClr val="accent2"/>
              </a:buClr>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Input Offset Voltage: 50 </a:t>
            </a:r>
            <a:r>
              <a:rPr lang="el-GR" sz="1300" dirty="0">
                <a:solidFill>
                  <a:schemeClr val="tx1"/>
                </a:solidFill>
                <a:latin typeface="Times New Roman" panose="02020603050405020304" pitchFamily="18" charset="0"/>
                <a:cs typeface="Times New Roman" panose="02020603050405020304" pitchFamily="18" charset="0"/>
              </a:rPr>
              <a:t>μ</a:t>
            </a:r>
            <a:r>
              <a:rPr lang="en-US" sz="1300" dirty="0">
                <a:solidFill>
                  <a:schemeClr val="tx1"/>
                </a:solidFill>
                <a:latin typeface="Times New Roman" panose="02020603050405020304" pitchFamily="18" charset="0"/>
                <a:cs typeface="Times New Roman" panose="02020603050405020304" pitchFamily="18" charset="0"/>
              </a:rPr>
              <a:t>V</a:t>
            </a:r>
          </a:p>
          <a:p>
            <a:pPr>
              <a:lnSpc>
                <a:spcPct val="110000"/>
              </a:lnSpc>
              <a:buClr>
                <a:schemeClr val="accent2"/>
              </a:buClr>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Bandwidth:120 kHz</a:t>
            </a:r>
          </a:p>
          <a:p>
            <a:pPr>
              <a:lnSpc>
                <a:spcPct val="110000"/>
              </a:lnSpc>
              <a:buClr>
                <a:schemeClr val="accent2"/>
              </a:buClr>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Input Offset Drift: 0.6 </a:t>
            </a:r>
            <a:r>
              <a:rPr lang="el-GR" sz="1300" dirty="0">
                <a:solidFill>
                  <a:schemeClr val="tx1"/>
                </a:solidFill>
                <a:latin typeface="Times New Roman" panose="02020603050405020304" pitchFamily="18" charset="0"/>
                <a:cs typeface="Times New Roman" panose="02020603050405020304" pitchFamily="18" charset="0"/>
              </a:rPr>
              <a:t>μ</a:t>
            </a:r>
            <a:r>
              <a:rPr lang="en-US" sz="1300" dirty="0">
                <a:solidFill>
                  <a:schemeClr val="tx1"/>
                </a:solidFill>
                <a:latin typeface="Times New Roman" panose="02020603050405020304" pitchFamily="18" charset="0"/>
                <a:cs typeface="Times New Roman" panose="02020603050405020304" pitchFamily="18" charset="0"/>
              </a:rPr>
              <a:t>V/°C</a:t>
            </a:r>
          </a:p>
          <a:p>
            <a:pPr>
              <a:lnSpc>
                <a:spcPct val="110000"/>
              </a:lnSpc>
              <a:buClr>
                <a:schemeClr val="accent2"/>
              </a:buClr>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Input Bias Current: 1.0 </a:t>
            </a:r>
            <a:r>
              <a:rPr lang="en-US" sz="1300" dirty="0" err="1">
                <a:solidFill>
                  <a:schemeClr val="tx1"/>
                </a:solidFill>
                <a:latin typeface="Times New Roman" panose="02020603050405020304" pitchFamily="18" charset="0"/>
                <a:cs typeface="Times New Roman" panose="02020603050405020304" pitchFamily="18" charset="0"/>
              </a:rPr>
              <a:t>nA</a:t>
            </a:r>
            <a:r>
              <a:rPr lang="en-US" sz="1300" dirty="0">
                <a:solidFill>
                  <a:schemeClr val="tx1"/>
                </a:solidFill>
                <a:latin typeface="Times New Roman" panose="02020603050405020304" pitchFamily="18" charset="0"/>
                <a:cs typeface="Times New Roman" panose="02020603050405020304" pitchFamily="18" charset="0"/>
              </a:rPr>
              <a:t> max</a:t>
            </a:r>
          </a:p>
          <a:p>
            <a:pPr>
              <a:lnSpc>
                <a:spcPct val="110000"/>
              </a:lnSpc>
              <a:buClr>
                <a:schemeClr val="accent2"/>
              </a:buClr>
              <a:buFont typeface="Arial" panose="020B0604020202020204" pitchFamily="34" charset="0"/>
              <a:buChar char="•"/>
            </a:pPr>
            <a:r>
              <a:rPr lang="en-US" sz="1300" dirty="0">
                <a:solidFill>
                  <a:schemeClr val="tx1"/>
                </a:solidFill>
                <a:latin typeface="Times New Roman" panose="02020603050405020304" pitchFamily="18" charset="0"/>
                <a:cs typeface="Times New Roman" panose="02020603050405020304" pitchFamily="18" charset="0"/>
              </a:rPr>
              <a:t>Available in 8-Pin PDIP,SOIC packages</a:t>
            </a:r>
            <a:endParaRPr lang="en-US" sz="1300" b="0" i="0" dirty="0">
              <a:solidFill>
                <a:schemeClr val="tx1"/>
              </a:solidFill>
              <a:effectLst/>
              <a:latin typeface="Times New Roman" panose="02020603050405020304" pitchFamily="18" charset="0"/>
              <a:cs typeface="Times New Roman" panose="02020603050405020304" pitchFamily="18" charset="0"/>
            </a:endParaRPr>
          </a:p>
          <a:p>
            <a:pPr>
              <a:lnSpc>
                <a:spcPct val="110000"/>
              </a:lnSpc>
            </a:pPr>
            <a:endParaRPr lang="en-US" sz="900" dirty="0"/>
          </a:p>
        </p:txBody>
      </p:sp>
      <p:pic>
        <p:nvPicPr>
          <p:cNvPr id="4" name="Picture 3">
            <a:extLst>
              <a:ext uri="{FF2B5EF4-FFF2-40B4-BE49-F238E27FC236}">
                <a16:creationId xmlns:a16="http://schemas.microsoft.com/office/drawing/2014/main" id="{846DB832-C0CB-4876-8AA8-F868D3240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003" y="2029921"/>
            <a:ext cx="3412514" cy="2337571"/>
          </a:xfrm>
          <a:prstGeom prst="rect">
            <a:avLst/>
          </a:prstGeom>
        </p:spPr>
      </p:pic>
      <p:sp>
        <p:nvSpPr>
          <p:cNvPr id="13" name="Rectangle 12">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6290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6BA9F-CA50-439B-AB71-05CAA58FC6D8}"/>
              </a:ext>
            </a:extLst>
          </p:cNvPr>
          <p:cNvSpPr>
            <a:spLocks noGrp="1"/>
          </p:cNvSpPr>
          <p:nvPr>
            <p:ph type="title"/>
          </p:nvPr>
        </p:nvSpPr>
        <p:spPr>
          <a:xfrm>
            <a:off x="1097280" y="286603"/>
            <a:ext cx="6437363" cy="1450757"/>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Applications of AD620</a:t>
            </a:r>
          </a:p>
        </p:txBody>
      </p:sp>
      <p:cxnSp>
        <p:nvCxnSpPr>
          <p:cNvPr id="20" name="Straight Connector 19">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D71AB3-559C-4C15-8414-DB5880A7C9F4}"/>
              </a:ext>
            </a:extLst>
          </p:cNvPr>
          <p:cNvSpPr>
            <a:spLocks noGrp="1"/>
          </p:cNvSpPr>
          <p:nvPr>
            <p:ph idx="1"/>
          </p:nvPr>
        </p:nvSpPr>
        <p:spPr>
          <a:xfrm>
            <a:off x="1097281" y="2108201"/>
            <a:ext cx="6388242" cy="3910858"/>
          </a:xfrm>
        </p:spPr>
        <p:txBody>
          <a:bodyPr>
            <a:normAutofit lnSpcReduction="10000"/>
          </a:bodyPr>
          <a:lstStyle/>
          <a:p>
            <a:pPr marL="285750" indent="-285750">
              <a:lnSpc>
                <a:spcPct val="11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Weigh scales</a:t>
            </a:r>
          </a:p>
          <a:p>
            <a:pPr marL="285750" indent="-285750">
              <a:lnSpc>
                <a:spcPct val="11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ECG and medical instrumentation</a:t>
            </a:r>
          </a:p>
          <a:p>
            <a:pPr marL="285750" indent="-285750">
              <a:lnSpc>
                <a:spcPct val="11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Transducer interface</a:t>
            </a:r>
          </a:p>
          <a:p>
            <a:pPr marL="285750" indent="-285750">
              <a:lnSpc>
                <a:spcPct val="11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Data acquisition systems</a:t>
            </a:r>
          </a:p>
          <a:p>
            <a:pPr marL="285750" indent="-285750">
              <a:lnSpc>
                <a:spcPct val="11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Industrial process controls</a:t>
            </a:r>
          </a:p>
          <a:p>
            <a:pPr marL="285750" indent="-285750">
              <a:lnSpc>
                <a:spcPct val="11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Battery-powered and portable equipment</a:t>
            </a:r>
          </a:p>
          <a:p>
            <a:pPr>
              <a:lnSpc>
                <a:spcPct val="110000"/>
              </a:lnSpc>
            </a:pPr>
            <a:r>
              <a:rPr lang="en-US" sz="1600" b="1" dirty="0">
                <a:solidFill>
                  <a:schemeClr val="tx1"/>
                </a:solidFill>
                <a:latin typeface="Times New Roman" panose="02020603050405020304" pitchFamily="18" charset="0"/>
                <a:cs typeface="Times New Roman" panose="02020603050405020304" pitchFamily="18" charset="0"/>
              </a:rPr>
              <a:t>The formulae to calculate the value of gain from R is </a:t>
            </a:r>
          </a:p>
          <a:p>
            <a:pPr>
              <a:lnSpc>
                <a:spcPct val="110000"/>
              </a:lnSpc>
              <a:buFont typeface="Wingdings" panose="05000000000000000000" pitchFamily="2" charset="2"/>
              <a:buChar char="Ø"/>
            </a:pPr>
            <a:r>
              <a:rPr lang="en-US" sz="16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G = (49.4 k</a:t>
            </a:r>
            <a:r>
              <a:rPr lang="el-GR" sz="16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Ώ / </a:t>
            </a:r>
            <a:r>
              <a:rPr lang="en-US" sz="16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RG) + 1</a:t>
            </a:r>
            <a:endParaRPr lang="ar-EG" sz="16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a:lnSpc>
                <a:spcPct val="110000"/>
              </a:lnSpc>
              <a:buFont typeface="Wingdings" panose="05000000000000000000" pitchFamily="2" charset="2"/>
              <a:buChar char="Ø"/>
            </a:pPr>
            <a:r>
              <a:rPr lang="en-US" sz="16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G = (49.4 k</a:t>
            </a:r>
            <a:r>
              <a:rPr lang="el-GR" sz="16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Ώ / </a:t>
            </a:r>
            <a:r>
              <a:rPr lang="en-US" sz="16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50) + 1 ≌ 1000</a:t>
            </a:r>
          </a:p>
          <a:p>
            <a:pPr>
              <a:lnSpc>
                <a:spcPct val="110000"/>
              </a:lnSpc>
              <a:buFont typeface="Wingdings" panose="05000000000000000000" pitchFamily="2" charset="2"/>
              <a:buChar char="Ø"/>
            </a:pPr>
            <a:endParaRPr lang="en-US" sz="16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8" name="Picture 7" descr="Diagram, schematic&#10;&#10;Description automatically generated">
            <a:extLst>
              <a:ext uri="{FF2B5EF4-FFF2-40B4-BE49-F238E27FC236}">
                <a16:creationId xmlns:a16="http://schemas.microsoft.com/office/drawing/2014/main" id="{4DEA7DDA-C69B-45AC-9C9A-65563843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796" y="1426345"/>
            <a:ext cx="3412514" cy="3548110"/>
          </a:xfrm>
          <a:prstGeom prst="rect">
            <a:avLst/>
          </a:prstGeom>
        </p:spPr>
      </p:pic>
      <p:sp>
        <p:nvSpPr>
          <p:cNvPr id="22" name="Rectangle 21">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Arrow: Left 11">
            <a:extLst>
              <a:ext uri="{FF2B5EF4-FFF2-40B4-BE49-F238E27FC236}">
                <a16:creationId xmlns:a16="http://schemas.microsoft.com/office/drawing/2014/main" id="{700FDC9D-F122-4B6F-A09D-3FD71970442E}"/>
              </a:ext>
            </a:extLst>
          </p:cNvPr>
          <p:cNvSpPr/>
          <p:nvPr/>
        </p:nvSpPr>
        <p:spPr>
          <a:xfrm>
            <a:off x="11291255" y="3200400"/>
            <a:ext cx="627185" cy="366204"/>
          </a:xfrm>
          <a:prstGeom prst="leftArrow">
            <a:avLst>
              <a:gd name="adj1" fmla="val 50000"/>
              <a:gd name="adj2" fmla="val 50000"/>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Vout</a:t>
            </a:r>
          </a:p>
        </p:txBody>
      </p:sp>
      <p:sp>
        <p:nvSpPr>
          <p:cNvPr id="14" name="Arrow: Right 13">
            <a:extLst>
              <a:ext uri="{FF2B5EF4-FFF2-40B4-BE49-F238E27FC236}">
                <a16:creationId xmlns:a16="http://schemas.microsoft.com/office/drawing/2014/main" id="{3CDD6921-5FC1-43C8-BDBE-2E88B4CB633E}"/>
              </a:ext>
            </a:extLst>
          </p:cNvPr>
          <p:cNvSpPr/>
          <p:nvPr/>
        </p:nvSpPr>
        <p:spPr>
          <a:xfrm>
            <a:off x="7177491" y="3081294"/>
            <a:ext cx="627185" cy="363985"/>
          </a:xfrm>
          <a:prstGeom prs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Vin</a:t>
            </a:r>
          </a:p>
        </p:txBody>
      </p:sp>
    </p:spTree>
    <p:extLst>
      <p:ext uri="{BB962C8B-B14F-4D97-AF65-F5344CB8AC3E}">
        <p14:creationId xmlns:p14="http://schemas.microsoft.com/office/powerpoint/2010/main" val="3906741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9133-4C2B-4F26-85F1-8543AA8A46D5}"/>
              </a:ext>
            </a:extLst>
          </p:cNvPr>
          <p:cNvSpPr>
            <a:spLocks noGrp="1"/>
          </p:cNvSpPr>
          <p:nvPr>
            <p:ph type="title"/>
          </p:nvPr>
        </p:nvSpPr>
        <p:spPr/>
        <p:txBody>
          <a:bodyPr/>
          <a:lstStyle/>
          <a:p>
            <a:r>
              <a:rPr lang="en-US" sz="4000" dirty="0">
                <a:solidFill>
                  <a:schemeClr val="tx1"/>
                </a:solidFill>
                <a:latin typeface="Times New Roman" panose="02020603050405020304" pitchFamily="18" charset="0"/>
                <a:cs typeface="Times New Roman" panose="02020603050405020304" pitchFamily="18" charset="0"/>
              </a:rPr>
              <a:t>Second order filters</a:t>
            </a:r>
            <a:endParaRPr lang="en-US" dirty="0"/>
          </a:p>
        </p:txBody>
      </p:sp>
      <p:sp>
        <p:nvSpPr>
          <p:cNvPr id="3" name="Content Placeholder 2">
            <a:extLst>
              <a:ext uri="{FF2B5EF4-FFF2-40B4-BE49-F238E27FC236}">
                <a16:creationId xmlns:a16="http://schemas.microsoft.com/office/drawing/2014/main" id="{36F096BD-3EFE-4FEE-8C24-B953E5A5D656}"/>
              </a:ext>
            </a:extLst>
          </p:cNvPr>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Second Order or two-pole Filters consist of two RC filter sections connected together.</a:t>
            </a:r>
          </a:p>
          <a:p>
            <a:pPr algn="just"/>
            <a:r>
              <a:rPr lang="en-US" dirty="0">
                <a:solidFill>
                  <a:schemeClr val="tx1"/>
                </a:solidFill>
                <a:latin typeface="Times New Roman" panose="02020603050405020304" pitchFamily="18" charset="0"/>
                <a:cs typeface="Times New Roman" panose="02020603050405020304" pitchFamily="18" charset="0"/>
              </a:rPr>
              <a:t>The Sallen-Key filter design is one of the most widely known and popular 2nd order filter designs.</a:t>
            </a:r>
          </a:p>
          <a:p>
            <a:pPr algn="just"/>
            <a:r>
              <a:rPr lang="en-US" dirty="0">
                <a:solidFill>
                  <a:schemeClr val="tx1"/>
                </a:solidFill>
                <a:latin typeface="Times New Roman" panose="02020603050405020304" pitchFamily="18" charset="0"/>
                <a:cs typeface="Times New Roman" panose="02020603050405020304" pitchFamily="18" charset="0"/>
              </a:rPr>
              <a:t>Most active filters consist of only op-amps, resistors, and capacitors with the cut-off point being achieved using feedback eliminating the need for inductors as used in passive 1st-order filter circuits.</a:t>
            </a:r>
          </a:p>
        </p:txBody>
      </p:sp>
    </p:spTree>
    <p:extLst>
      <p:ext uri="{BB962C8B-B14F-4D97-AF65-F5344CB8AC3E}">
        <p14:creationId xmlns:p14="http://schemas.microsoft.com/office/powerpoint/2010/main" val="29866269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EFED-DCD6-408F-82AF-94ECE8699143}"/>
              </a:ext>
            </a:extLst>
          </p:cNvPr>
          <p:cNvSpPr>
            <a:spLocks noGrp="1"/>
          </p:cNvSpPr>
          <p:nvPr>
            <p:ph type="title"/>
          </p:nvPr>
        </p:nvSpPr>
        <p:spPr/>
        <p:txBody>
          <a:bodyPr>
            <a:normAutofit/>
          </a:bodyPr>
          <a:lstStyle/>
          <a:p>
            <a:r>
              <a:rPr lang="en-US" sz="4400" i="0" dirty="0">
                <a:solidFill>
                  <a:schemeClr val="tx1"/>
                </a:solidFill>
                <a:effectLst/>
                <a:latin typeface="Times New Roman" panose="02020603050405020304" pitchFamily="18" charset="0"/>
                <a:cs typeface="Times New Roman" panose="02020603050405020304" pitchFamily="18" charset="0"/>
              </a:rPr>
              <a:t>Second Order Low-Pass Filter</a:t>
            </a:r>
            <a:endParaRPr lang="en-US" sz="4400" dirty="0">
              <a:solidFill>
                <a:schemeClr val="tx1"/>
              </a:solidFill>
            </a:endParaRPr>
          </a:p>
        </p:txBody>
      </p:sp>
      <p:sp>
        <p:nvSpPr>
          <p:cNvPr id="3" name="Content Placeholder 2">
            <a:extLst>
              <a:ext uri="{FF2B5EF4-FFF2-40B4-BE49-F238E27FC236}">
                <a16:creationId xmlns:a16="http://schemas.microsoft.com/office/drawing/2014/main" id="{F15D9A86-FA79-4FB7-8D81-4C4C8A54469D}"/>
              </a:ext>
            </a:extLst>
          </p:cNvPr>
          <p:cNvSpPr>
            <a:spLocks noGrp="1"/>
          </p:cNvSpPr>
          <p:nvPr>
            <p:ph idx="1"/>
          </p:nvPr>
        </p:nvSpPr>
        <p:spPr/>
        <p:txBody>
          <a:bodyPr/>
          <a:lstStyle/>
          <a:p>
            <a:pPr marL="342900" indent="-34290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Second order low pass filters are easy to design and are used extensively in many applications</a:t>
            </a:r>
          </a:p>
          <a:p>
            <a:pPr marL="342900" indent="-342900" algn="l">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filter design is based around a non-inverting op-amp configuration so the filters gain, </a:t>
            </a:r>
            <a:r>
              <a:rPr lang="en-US" dirty="0">
                <a:solidFill>
                  <a:schemeClr val="tx1"/>
                </a:solidFill>
                <a:latin typeface="Times New Roman" panose="02020603050405020304" pitchFamily="18" charset="0"/>
                <a:cs typeface="Times New Roman" panose="02020603050405020304" pitchFamily="18" charset="0"/>
              </a:rPr>
              <a:t>a</a:t>
            </a:r>
            <a:r>
              <a:rPr lang="en-US" b="0" i="0" dirty="0">
                <a:solidFill>
                  <a:schemeClr val="tx1"/>
                </a:solidFill>
                <a:effectLst/>
                <a:latin typeface="Times New Roman" panose="02020603050405020304" pitchFamily="18" charset="0"/>
                <a:cs typeface="Times New Roman" panose="02020603050405020304" pitchFamily="18" charset="0"/>
              </a:rPr>
              <a:t> will always be greater than1,</a:t>
            </a:r>
            <a:r>
              <a:rPr lang="en-US" dirty="0">
                <a:solidFill>
                  <a:schemeClr val="tx1"/>
                </a:solidFill>
                <a:latin typeface="Times New Roman" panose="02020603050405020304" pitchFamily="18" charset="0"/>
                <a:cs typeface="Times New Roman" panose="02020603050405020304" pitchFamily="18" charset="0"/>
              </a:rPr>
              <a:t>a</a:t>
            </a:r>
            <a:r>
              <a:rPr lang="en-US" b="0" i="0" dirty="0">
                <a:solidFill>
                  <a:schemeClr val="tx1"/>
                </a:solidFill>
                <a:effectLst/>
                <a:latin typeface="Times New Roman" panose="02020603050405020304" pitchFamily="18" charset="0"/>
                <a:cs typeface="Times New Roman" panose="02020603050405020304" pitchFamily="18" charset="0"/>
              </a:rPr>
              <a:t>lso the op-amp has a high input impedance which means that it can be easily cascaded with other active filter circuits to give more complex filter designs</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This second order low pass filter circuit has two RC networks.</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6273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AB0D-E99E-468A-BA2C-F54591B5A9FA}"/>
              </a:ext>
            </a:extLst>
          </p:cNvPr>
          <p:cNvSpPr>
            <a:spLocks noGrp="1"/>
          </p:cNvSpPr>
          <p:nvPr>
            <p:ph type="title"/>
          </p:nvPr>
        </p:nvSpPr>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Low-Pass Circuit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6766F4-2524-43BB-A563-926024D9913E}"/>
                  </a:ext>
                </a:extLst>
              </p:cNvPr>
              <p:cNvSpPr>
                <a:spLocks noGrp="1"/>
              </p:cNvSpPr>
              <p:nvPr>
                <p:ph idx="1"/>
              </p:nvPr>
            </p:nvSpPr>
            <p:spPr/>
            <p:txBody>
              <a:bodyPr>
                <a:normAutofit lnSpcReduction="10000"/>
              </a:bodyPr>
              <a:lstStyle/>
              <a:p>
                <a:pPr marL="285750" indent="-28575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If resistor and capacitor are different </a:t>
                </a:r>
              </a:p>
              <a:p>
                <a:pPr marL="0" indent="0">
                  <a:buNone/>
                </a:pPr>
                <a:r>
                  <a:rPr lang="en-US" sz="18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Fc = </a:t>
                </a:r>
                <a14:m>
                  <m:oMath xmlns:m="http://schemas.openxmlformats.org/officeDocument/2006/math">
                    <m:f>
                      <m:fPr>
                        <m:ctrlPr>
                          <a:rPr lang="en-US" sz="18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1800" b="1" i="1" smtClean="0">
                            <a:solidFill>
                              <a:schemeClr val="accent4">
                                <a:lumMod val="50000"/>
                              </a:schemeClr>
                            </a:solidFill>
                            <a:latin typeface="Cambria Math" panose="02040503050406030204" pitchFamily="18" charset="0"/>
                            <a:ea typeface="Cambria Math" panose="02040503050406030204" pitchFamily="18" charset="0"/>
                          </a:rPr>
                          <m:t>𝟏</m:t>
                        </m:r>
                      </m:num>
                      <m:den>
                        <m:r>
                          <a:rPr lang="en-US" sz="1800" b="1" i="1" smtClean="0">
                            <a:solidFill>
                              <a:schemeClr val="accent4">
                                <a:lumMod val="50000"/>
                              </a:schemeClr>
                            </a:solidFill>
                            <a:latin typeface="Cambria Math" panose="02040503050406030204" pitchFamily="18" charset="0"/>
                            <a:ea typeface="Cambria Math" panose="02040503050406030204" pitchFamily="18" charset="0"/>
                          </a:rPr>
                          <m:t>𝟐</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𝝅</m:t>
                        </m:r>
                        <m:rad>
                          <m:radPr>
                            <m:degHide m:val="on"/>
                            <m:ctrlPr>
                              <a:rPr lang="en-US" sz="1800" b="1" i="1" smtClean="0">
                                <a:solidFill>
                                  <a:schemeClr val="accent4">
                                    <a:lumMod val="50000"/>
                                  </a:schemeClr>
                                </a:solidFill>
                                <a:latin typeface="Cambria Math" panose="02040503050406030204" pitchFamily="18" charset="0"/>
                                <a:ea typeface="Cambria Math" panose="02040503050406030204" pitchFamily="18" charset="0"/>
                              </a:rPr>
                            </m:ctrlPr>
                          </m:radPr>
                          <m:deg/>
                          <m:e>
                            <m:r>
                              <a:rPr lang="en-US" sz="1800" b="1" i="1" smtClean="0">
                                <a:solidFill>
                                  <a:schemeClr val="accent4">
                                    <a:lumMod val="50000"/>
                                  </a:schemeClr>
                                </a:solidFill>
                                <a:latin typeface="Cambria Math" panose="02040503050406030204" pitchFamily="18" charset="0"/>
                                <a:ea typeface="Cambria Math" panose="02040503050406030204" pitchFamily="18" charset="0"/>
                              </a:rPr>
                              <m:t>𝑹</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𝟏</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𝑹</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𝟐</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𝑪</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𝟏</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𝑪</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𝟐</m:t>
                            </m:r>
                            <m:r>
                              <a:rPr lang="en-US" sz="1800" b="1" i="1" smtClean="0">
                                <a:solidFill>
                                  <a:schemeClr val="accent4">
                                    <a:lumMod val="50000"/>
                                  </a:schemeClr>
                                </a:solidFill>
                                <a:latin typeface="Cambria Math" panose="02040503050406030204" pitchFamily="18" charset="0"/>
                                <a:ea typeface="Cambria Math" panose="02040503050406030204" pitchFamily="18" charset="0"/>
                              </a:rPr>
                              <m:t> </m:t>
                            </m:r>
                          </m:e>
                        </m:rad>
                      </m:den>
                    </m:f>
                  </m:oMath>
                </a14:m>
                <a:endParaRPr lang="en-US" sz="18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r>
                  <a:rPr lang="en-US" sz="18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C1 = C2  = 100 nF ,  R1 = 1K</a:t>
                </a:r>
                <a:r>
                  <a:rPr lang="el-GR"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Ω</a:t>
                </a:r>
                <a:r>
                  <a:rPr lang="en-US" sz="18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R2 = 10 K</a:t>
                </a:r>
                <a:r>
                  <a:rPr lang="el-GR" sz="18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Ω</a:t>
                </a:r>
                <a:r>
                  <a:rPr lang="en-US"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If the resistor and capacitor are the same </a:t>
                </a:r>
              </a:p>
              <a:p>
                <a:pPr marL="0" indent="0">
                  <a:buNone/>
                </a:pPr>
                <a:r>
                  <a:rPr lang="en-US" sz="18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Fc = </a:t>
                </a:r>
                <a14:m>
                  <m:oMath xmlns:m="http://schemas.openxmlformats.org/officeDocument/2006/math">
                    <m:f>
                      <m:fPr>
                        <m:ctrlPr>
                          <a:rPr lang="en-US" sz="18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1800" b="1" i="1" smtClean="0">
                            <a:solidFill>
                              <a:schemeClr val="accent4">
                                <a:lumMod val="50000"/>
                              </a:schemeClr>
                            </a:solidFill>
                            <a:latin typeface="Cambria Math" panose="02040503050406030204" pitchFamily="18" charset="0"/>
                            <a:ea typeface="Cambria Math" panose="02040503050406030204" pitchFamily="18" charset="0"/>
                          </a:rPr>
                          <m:t>𝟏</m:t>
                        </m:r>
                      </m:num>
                      <m:den>
                        <m:r>
                          <a:rPr lang="en-US" sz="1800" b="1" i="1" smtClean="0">
                            <a:solidFill>
                              <a:schemeClr val="accent4">
                                <a:lumMod val="50000"/>
                              </a:schemeClr>
                            </a:solidFill>
                            <a:latin typeface="Cambria Math" panose="02040503050406030204" pitchFamily="18" charset="0"/>
                            <a:ea typeface="Cambria Math" panose="02040503050406030204" pitchFamily="18" charset="0"/>
                          </a:rPr>
                          <m:t>𝟐</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𝝅</m:t>
                        </m:r>
                        <m:r>
                          <a:rPr lang="en-US" sz="1800" b="1" i="1" smtClean="0">
                            <a:solidFill>
                              <a:schemeClr val="accent4">
                                <a:lumMod val="50000"/>
                              </a:schemeClr>
                            </a:solidFill>
                            <a:latin typeface="Cambria Math" panose="02040503050406030204" pitchFamily="18" charset="0"/>
                            <a:ea typeface="Cambria Math" panose="02040503050406030204" pitchFamily="18" charset="0"/>
                          </a:rPr>
                          <m:t>𝑹𝑪</m:t>
                        </m:r>
                        <m:r>
                          <a:rPr lang="en-US" sz="1800" b="1" i="1" smtClean="0">
                            <a:solidFill>
                              <a:schemeClr val="accent4">
                                <a:lumMod val="50000"/>
                              </a:schemeClr>
                            </a:solidFill>
                            <a:latin typeface="Cambria Math" panose="02040503050406030204" pitchFamily="18" charset="0"/>
                            <a:ea typeface="Cambria Math" panose="02040503050406030204" pitchFamily="18" charset="0"/>
                          </a:rPr>
                          <m:t> </m:t>
                        </m:r>
                      </m:den>
                    </m:f>
                  </m:oMath>
                </a14:m>
                <a:endParaRPr lang="en-US" sz="18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sz="1800"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Gain (AV)= 1 + </a:t>
                </a:r>
                <a14:m>
                  <m:oMath xmlns:m="http://schemas.openxmlformats.org/officeDocument/2006/math">
                    <m:f>
                      <m:fPr>
                        <m:ctrlPr>
                          <a:rPr lang="en-US" sz="18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1800" b="1" i="1" smtClean="0">
                            <a:solidFill>
                              <a:schemeClr val="accent4">
                                <a:lumMod val="50000"/>
                              </a:schemeClr>
                            </a:solidFill>
                            <a:latin typeface="Cambria Math" panose="02040503050406030204" pitchFamily="18" charset="0"/>
                            <a:ea typeface="Cambria Math" panose="02040503050406030204" pitchFamily="18" charset="0"/>
                          </a:rPr>
                          <m:t>𝑹𝑨</m:t>
                        </m:r>
                      </m:num>
                      <m:den>
                        <m:r>
                          <a:rPr lang="en-US" sz="1800" b="1" i="1" smtClean="0">
                            <a:solidFill>
                              <a:schemeClr val="accent4">
                                <a:lumMod val="50000"/>
                              </a:schemeClr>
                            </a:solidFill>
                            <a:latin typeface="Cambria Math" panose="02040503050406030204" pitchFamily="18" charset="0"/>
                            <a:ea typeface="Cambria Math" panose="02040503050406030204" pitchFamily="18" charset="0"/>
                          </a:rPr>
                          <m:t>𝑹𝑩</m:t>
                        </m:r>
                      </m:den>
                    </m:f>
                  </m:oMath>
                </a14:m>
                <a:r>
                  <a:rPr lang="en-US" b="1" i="1" dirty="0">
                    <a:solidFill>
                      <a:schemeClr val="accent4">
                        <a:lumMod val="50000"/>
                      </a:schemeClr>
                    </a:solidFill>
                    <a:latin typeface="Cambria Math" panose="02040503050406030204" pitchFamily="18" charset="0"/>
                    <a:ea typeface="Cambria Math" panose="02040503050406030204" pitchFamily="18" charset="0"/>
                  </a:rPr>
                  <a:t> = 1 + 0.586  =  1.586</a:t>
                </a:r>
              </a:p>
              <a:p>
                <a:pPr marL="342900" indent="-342900">
                  <a:buFont typeface="Wingdings" panose="05000000000000000000" pitchFamily="2" charset="2"/>
                  <a:buChar char="Ø"/>
                </a:pPr>
                <a:r>
                  <a:rPr lang="en-US"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RA =  5.8 K</a:t>
                </a:r>
                <a:r>
                  <a:rPr lang="el-GR"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Ω</a:t>
                </a:r>
                <a:r>
                  <a:rPr lang="en-US"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 RB = 10K</a:t>
                </a:r>
                <a:r>
                  <a:rPr lang="el-GR"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Ω</a:t>
                </a:r>
                <a:r>
                  <a:rPr lang="en-US" b="1" i="1" dirty="0">
                    <a:solidFill>
                      <a:schemeClr val="accent4">
                        <a:lumMod val="50000"/>
                      </a:schemeClr>
                    </a:solidFill>
                    <a:latin typeface="Cambria Math" panose="02040503050406030204" pitchFamily="18" charset="0"/>
                    <a:ea typeface="Cambria Math" panose="02040503050406030204" pitchFamily="18" charset="0"/>
                    <a:cs typeface="Times New Roman" panose="02020603050405020304" pitchFamily="18" charset="0"/>
                  </a:rPr>
                  <a:t>  Butterworth Response</a:t>
                </a:r>
                <a:endParaRPr lang="en-US" b="1" i="1" dirty="0">
                  <a:solidFill>
                    <a:schemeClr val="accent4">
                      <a:lumMod val="50000"/>
                    </a:schemeClr>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36766F4-2524-43BB-A563-926024D9913E}"/>
                  </a:ext>
                </a:extLst>
              </p:cNvPr>
              <p:cNvSpPr>
                <a:spLocks noGrp="1" noRot="1" noChangeAspect="1" noMove="1" noResize="1" noEditPoints="1" noAdjustHandles="1" noChangeArrowheads="1" noChangeShapeType="1" noTextEdit="1"/>
              </p:cNvSpPr>
              <p:nvPr>
                <p:ph idx="1"/>
              </p:nvPr>
            </p:nvSpPr>
            <p:spPr>
              <a:blipFill>
                <a:blip r:embed="rId2"/>
                <a:stretch>
                  <a:fillRect l="-1394" t="-81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3034BAD-5BF4-436E-8786-6A1EE5362FED}"/>
              </a:ext>
            </a:extLst>
          </p:cNvPr>
          <p:cNvPicPr>
            <a:picLocks noChangeAspect="1"/>
          </p:cNvPicPr>
          <p:nvPr/>
        </p:nvPicPr>
        <p:blipFill>
          <a:blip r:embed="rId3"/>
          <a:stretch>
            <a:fillRect/>
          </a:stretch>
        </p:blipFill>
        <p:spPr>
          <a:xfrm>
            <a:off x="7129668" y="2584175"/>
            <a:ext cx="3653187" cy="2809460"/>
          </a:xfrm>
          <a:prstGeom prst="rect">
            <a:avLst/>
          </a:prstGeom>
        </p:spPr>
      </p:pic>
    </p:spTree>
    <p:extLst>
      <p:ext uri="{BB962C8B-B14F-4D97-AF65-F5344CB8AC3E}">
        <p14:creationId xmlns:p14="http://schemas.microsoft.com/office/powerpoint/2010/main" val="2256356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AnalogousFromDarkSeedLeftStep">
      <a:dk1>
        <a:srgbClr val="000000"/>
      </a:dk1>
      <a:lt1>
        <a:srgbClr val="FFFFFF"/>
      </a:lt1>
      <a:dk2>
        <a:srgbClr val="311C24"/>
      </a:dk2>
      <a:lt2>
        <a:srgbClr val="F0F3F3"/>
      </a:lt2>
      <a:accent1>
        <a:srgbClr val="C34F4D"/>
      </a:accent1>
      <a:accent2>
        <a:srgbClr val="B13B69"/>
      </a:accent2>
      <a:accent3>
        <a:srgbClr val="C34DAD"/>
      </a:accent3>
      <a:accent4>
        <a:srgbClr val="963BB1"/>
      </a:accent4>
      <a:accent5>
        <a:srgbClr val="774DC3"/>
      </a:accent5>
      <a:accent6>
        <a:srgbClr val="3F46B3"/>
      </a:accent6>
      <a:hlink>
        <a:srgbClr val="823FBF"/>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2050</Words>
  <Application>Microsoft Office PowerPoint</Application>
  <PresentationFormat>Widescreen</PresentationFormat>
  <Paragraphs>167</Paragraphs>
  <Slides>34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Arial</vt:lpstr>
      <vt:lpstr>Arial Nova</vt:lpstr>
      <vt:lpstr>Arial Nova Light</vt:lpstr>
      <vt:lpstr>Calibri</vt:lpstr>
      <vt:lpstr>Calibri Light</vt:lpstr>
      <vt:lpstr>Cambria Math</vt:lpstr>
      <vt:lpstr>Lato</vt:lpstr>
      <vt:lpstr>Times New Roman</vt:lpstr>
      <vt:lpstr>Wingdings</vt:lpstr>
      <vt:lpstr>RetrospectVTI</vt:lpstr>
      <vt:lpstr>Office Theme</vt:lpstr>
      <vt:lpstr>EMG Team</vt:lpstr>
      <vt:lpstr>EMG Electrodes:</vt:lpstr>
      <vt:lpstr>Stages</vt:lpstr>
      <vt:lpstr>Data Sheet(AD620)</vt:lpstr>
      <vt:lpstr>Where to use the AD620 Instrumentation Amplifier?</vt:lpstr>
      <vt:lpstr>Applications of AD620</vt:lpstr>
      <vt:lpstr>Second order filters</vt:lpstr>
      <vt:lpstr>Second Order Low-Pass Filter</vt:lpstr>
      <vt:lpstr>Low-Pass Circuit</vt:lpstr>
      <vt:lpstr>Low-pass filer</vt:lpstr>
      <vt:lpstr>Second Order High-Pass Filter</vt:lpstr>
      <vt:lpstr>Second Order High-Pass Filter</vt:lpstr>
      <vt:lpstr>Damping factor</vt:lpstr>
      <vt:lpstr>Butterworth Response</vt:lpstr>
      <vt:lpstr>High-pass filer</vt:lpstr>
      <vt:lpstr>High &amp; low pass filters</vt:lpstr>
      <vt:lpstr>The Fliege Notch Filter</vt:lpstr>
      <vt:lpstr>PowerPoint Presentation</vt:lpstr>
      <vt:lpstr>PowerPoint Presentation</vt:lpstr>
      <vt:lpstr>Fliege Filter</vt:lpstr>
      <vt:lpstr>Rectification circuit</vt:lpstr>
      <vt:lpstr>Rectification circuit</vt:lpstr>
      <vt:lpstr>Amplification</vt:lpstr>
      <vt:lpstr>Non-inverting Amplifier</vt:lpstr>
      <vt:lpstr>Non-inverting Op Amp</vt:lpstr>
      <vt:lpstr>Before and after Gain</vt:lpstr>
      <vt:lpstr>Saturation</vt:lpstr>
      <vt:lpstr>Proteus Simulation of the Amplification Circuit:</vt:lpstr>
      <vt:lpstr>Smoothing Stage </vt:lpstr>
      <vt:lpstr>Circuit</vt:lpstr>
      <vt:lpstr>Test signal</vt:lpstr>
      <vt:lpstr>Test signal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yahya</dc:creator>
  <cp:lastModifiedBy>ahmed yahya</cp:lastModifiedBy>
  <cp:revision>9</cp:revision>
  <dcterms:created xsi:type="dcterms:W3CDTF">2021-12-26T18:22:01Z</dcterms:created>
  <dcterms:modified xsi:type="dcterms:W3CDTF">2022-10-11T00:44:24Z</dcterms:modified>
</cp:coreProperties>
</file>