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57" r:id="rId4"/>
    <p:sldId id="258" r:id="rId5"/>
    <p:sldId id="259" r:id="rId6"/>
    <p:sldId id="271" r:id="rId7"/>
    <p:sldId id="260" r:id="rId8"/>
    <p:sldId id="261" r:id="rId9"/>
    <p:sldId id="262" r:id="rId10"/>
    <p:sldId id="263" r:id="rId11"/>
    <p:sldId id="264" r:id="rId12"/>
    <p:sldId id="265" r:id="rId13"/>
    <p:sldId id="266" r:id="rId14"/>
    <p:sldId id="267" r:id="rId15"/>
    <p:sldId id="272" r:id="rId16"/>
    <p:sldId id="268"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6E4CD-EE63-4216-1D78-C7033DE1CD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732B102-D2FE-A1D1-9785-6F4CA68773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6CA72D9-CE67-3CDB-A7B6-4E2D59BD21C9}"/>
              </a:ext>
            </a:extLst>
          </p:cNvPr>
          <p:cNvSpPr>
            <a:spLocks noGrp="1"/>
          </p:cNvSpPr>
          <p:nvPr>
            <p:ph type="dt" sz="half" idx="10"/>
          </p:nvPr>
        </p:nvSpPr>
        <p:spPr/>
        <p:txBody>
          <a:bodyPr/>
          <a:lstStyle/>
          <a:p>
            <a:fld id="{DD3F1EC2-FC08-4E7D-895D-CB9EB1336A0C}" type="datetimeFigureOut">
              <a:rPr lang="en-US" smtClean="0"/>
              <a:t>6/2/2022</a:t>
            </a:fld>
            <a:endParaRPr lang="en-US"/>
          </a:p>
        </p:txBody>
      </p:sp>
      <p:sp>
        <p:nvSpPr>
          <p:cNvPr id="5" name="Footer Placeholder 4">
            <a:extLst>
              <a:ext uri="{FF2B5EF4-FFF2-40B4-BE49-F238E27FC236}">
                <a16:creationId xmlns:a16="http://schemas.microsoft.com/office/drawing/2014/main" id="{12EF2B1C-819A-F0C5-F72B-16A8708F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7FEA8-352E-C782-0D85-3BBD61224F16}"/>
              </a:ext>
            </a:extLst>
          </p:cNvPr>
          <p:cNvSpPr>
            <a:spLocks noGrp="1"/>
          </p:cNvSpPr>
          <p:nvPr>
            <p:ph type="sldNum" sz="quarter" idx="12"/>
          </p:nvPr>
        </p:nvSpPr>
        <p:spPr/>
        <p:txBody>
          <a:bodyPr/>
          <a:lstStyle/>
          <a:p>
            <a:fld id="{AE108342-E943-420A-8869-4F5BBF4BFD4D}" type="slidenum">
              <a:rPr lang="en-US" smtClean="0"/>
              <a:t>‹#›</a:t>
            </a:fld>
            <a:endParaRPr lang="en-US"/>
          </a:p>
        </p:txBody>
      </p:sp>
    </p:spTree>
    <p:extLst>
      <p:ext uri="{BB962C8B-B14F-4D97-AF65-F5344CB8AC3E}">
        <p14:creationId xmlns:p14="http://schemas.microsoft.com/office/powerpoint/2010/main" val="2490385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50D11-D55C-E495-C054-7FA9AAC5D9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443342-50BE-C7D5-9135-78643281EF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74AB2B-64D2-58AB-4C06-4B909E59FA2F}"/>
              </a:ext>
            </a:extLst>
          </p:cNvPr>
          <p:cNvSpPr>
            <a:spLocks noGrp="1"/>
          </p:cNvSpPr>
          <p:nvPr>
            <p:ph type="dt" sz="half" idx="10"/>
          </p:nvPr>
        </p:nvSpPr>
        <p:spPr/>
        <p:txBody>
          <a:bodyPr/>
          <a:lstStyle/>
          <a:p>
            <a:fld id="{DD3F1EC2-FC08-4E7D-895D-CB9EB1336A0C}" type="datetimeFigureOut">
              <a:rPr lang="en-US" smtClean="0"/>
              <a:t>6/2/2022</a:t>
            </a:fld>
            <a:endParaRPr lang="en-US"/>
          </a:p>
        </p:txBody>
      </p:sp>
      <p:sp>
        <p:nvSpPr>
          <p:cNvPr id="5" name="Footer Placeholder 4">
            <a:extLst>
              <a:ext uri="{FF2B5EF4-FFF2-40B4-BE49-F238E27FC236}">
                <a16:creationId xmlns:a16="http://schemas.microsoft.com/office/drawing/2014/main" id="{E7557169-ED33-B8D1-B53A-D9F28D8EC1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DBD7BD-F810-82A8-577A-00A1138283C4}"/>
              </a:ext>
            </a:extLst>
          </p:cNvPr>
          <p:cNvSpPr>
            <a:spLocks noGrp="1"/>
          </p:cNvSpPr>
          <p:nvPr>
            <p:ph type="sldNum" sz="quarter" idx="12"/>
          </p:nvPr>
        </p:nvSpPr>
        <p:spPr/>
        <p:txBody>
          <a:bodyPr/>
          <a:lstStyle/>
          <a:p>
            <a:fld id="{AE108342-E943-420A-8869-4F5BBF4BFD4D}" type="slidenum">
              <a:rPr lang="en-US" smtClean="0"/>
              <a:t>‹#›</a:t>
            </a:fld>
            <a:endParaRPr lang="en-US"/>
          </a:p>
        </p:txBody>
      </p:sp>
    </p:spTree>
    <p:extLst>
      <p:ext uri="{BB962C8B-B14F-4D97-AF65-F5344CB8AC3E}">
        <p14:creationId xmlns:p14="http://schemas.microsoft.com/office/powerpoint/2010/main" val="1886885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7751EA-5D4B-A31C-BB54-10FE51957E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6937DB-208D-720B-99FF-5DCB40D13D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260ABE-C146-FAA0-1C47-A2B1A579F6AF}"/>
              </a:ext>
            </a:extLst>
          </p:cNvPr>
          <p:cNvSpPr>
            <a:spLocks noGrp="1"/>
          </p:cNvSpPr>
          <p:nvPr>
            <p:ph type="dt" sz="half" idx="10"/>
          </p:nvPr>
        </p:nvSpPr>
        <p:spPr/>
        <p:txBody>
          <a:bodyPr/>
          <a:lstStyle/>
          <a:p>
            <a:fld id="{DD3F1EC2-FC08-4E7D-895D-CB9EB1336A0C}" type="datetimeFigureOut">
              <a:rPr lang="en-US" smtClean="0"/>
              <a:t>6/2/2022</a:t>
            </a:fld>
            <a:endParaRPr lang="en-US"/>
          </a:p>
        </p:txBody>
      </p:sp>
      <p:sp>
        <p:nvSpPr>
          <p:cNvPr id="5" name="Footer Placeholder 4">
            <a:extLst>
              <a:ext uri="{FF2B5EF4-FFF2-40B4-BE49-F238E27FC236}">
                <a16:creationId xmlns:a16="http://schemas.microsoft.com/office/drawing/2014/main" id="{F44B1EE9-9F87-054F-B84E-E23F3A69E2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0998E2-2AE9-15E7-CDBB-FF87208D6689}"/>
              </a:ext>
            </a:extLst>
          </p:cNvPr>
          <p:cNvSpPr>
            <a:spLocks noGrp="1"/>
          </p:cNvSpPr>
          <p:nvPr>
            <p:ph type="sldNum" sz="quarter" idx="12"/>
          </p:nvPr>
        </p:nvSpPr>
        <p:spPr/>
        <p:txBody>
          <a:bodyPr/>
          <a:lstStyle/>
          <a:p>
            <a:fld id="{AE108342-E943-420A-8869-4F5BBF4BFD4D}" type="slidenum">
              <a:rPr lang="en-US" smtClean="0"/>
              <a:t>‹#›</a:t>
            </a:fld>
            <a:endParaRPr lang="en-US"/>
          </a:p>
        </p:txBody>
      </p:sp>
    </p:spTree>
    <p:extLst>
      <p:ext uri="{BB962C8B-B14F-4D97-AF65-F5344CB8AC3E}">
        <p14:creationId xmlns:p14="http://schemas.microsoft.com/office/powerpoint/2010/main" val="234381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50A60-2007-A055-AEBA-4872FB53DC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02736F-C0D5-BEEB-8DF5-7CE3C63BE4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4D9A3D-4F64-E8E4-B62D-C75D2B4F2EFD}"/>
              </a:ext>
            </a:extLst>
          </p:cNvPr>
          <p:cNvSpPr>
            <a:spLocks noGrp="1"/>
          </p:cNvSpPr>
          <p:nvPr>
            <p:ph type="dt" sz="half" idx="10"/>
          </p:nvPr>
        </p:nvSpPr>
        <p:spPr/>
        <p:txBody>
          <a:bodyPr/>
          <a:lstStyle/>
          <a:p>
            <a:fld id="{DD3F1EC2-FC08-4E7D-895D-CB9EB1336A0C}" type="datetimeFigureOut">
              <a:rPr lang="en-US" smtClean="0"/>
              <a:t>6/2/2022</a:t>
            </a:fld>
            <a:endParaRPr lang="en-US"/>
          </a:p>
        </p:txBody>
      </p:sp>
      <p:sp>
        <p:nvSpPr>
          <p:cNvPr id="5" name="Footer Placeholder 4">
            <a:extLst>
              <a:ext uri="{FF2B5EF4-FFF2-40B4-BE49-F238E27FC236}">
                <a16:creationId xmlns:a16="http://schemas.microsoft.com/office/drawing/2014/main" id="{18F320F4-67F7-14BE-61C0-0E4839A927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52029E-5F51-0598-5C00-AF943521C4A0}"/>
              </a:ext>
            </a:extLst>
          </p:cNvPr>
          <p:cNvSpPr>
            <a:spLocks noGrp="1"/>
          </p:cNvSpPr>
          <p:nvPr>
            <p:ph type="sldNum" sz="quarter" idx="12"/>
          </p:nvPr>
        </p:nvSpPr>
        <p:spPr/>
        <p:txBody>
          <a:bodyPr/>
          <a:lstStyle/>
          <a:p>
            <a:fld id="{AE108342-E943-420A-8869-4F5BBF4BFD4D}" type="slidenum">
              <a:rPr lang="en-US" smtClean="0"/>
              <a:t>‹#›</a:t>
            </a:fld>
            <a:endParaRPr lang="en-US"/>
          </a:p>
        </p:txBody>
      </p:sp>
    </p:spTree>
    <p:extLst>
      <p:ext uri="{BB962C8B-B14F-4D97-AF65-F5344CB8AC3E}">
        <p14:creationId xmlns:p14="http://schemas.microsoft.com/office/powerpoint/2010/main" val="2077928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0C5E0-4592-A49B-F084-99784EFB12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4E5B71C-6CA3-EAC1-F0C5-5541B9A418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F3D5AF-2E7A-5AFC-B411-53F0BC6D8D13}"/>
              </a:ext>
            </a:extLst>
          </p:cNvPr>
          <p:cNvSpPr>
            <a:spLocks noGrp="1"/>
          </p:cNvSpPr>
          <p:nvPr>
            <p:ph type="dt" sz="half" idx="10"/>
          </p:nvPr>
        </p:nvSpPr>
        <p:spPr/>
        <p:txBody>
          <a:bodyPr/>
          <a:lstStyle/>
          <a:p>
            <a:fld id="{DD3F1EC2-FC08-4E7D-895D-CB9EB1336A0C}" type="datetimeFigureOut">
              <a:rPr lang="en-US" smtClean="0"/>
              <a:t>6/2/2022</a:t>
            </a:fld>
            <a:endParaRPr lang="en-US"/>
          </a:p>
        </p:txBody>
      </p:sp>
      <p:sp>
        <p:nvSpPr>
          <p:cNvPr id="5" name="Footer Placeholder 4">
            <a:extLst>
              <a:ext uri="{FF2B5EF4-FFF2-40B4-BE49-F238E27FC236}">
                <a16:creationId xmlns:a16="http://schemas.microsoft.com/office/drawing/2014/main" id="{02135A19-BC70-DEFF-32A9-A80AAC93F4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EC9072-AB63-D91C-76BA-98F421F5D537}"/>
              </a:ext>
            </a:extLst>
          </p:cNvPr>
          <p:cNvSpPr>
            <a:spLocks noGrp="1"/>
          </p:cNvSpPr>
          <p:nvPr>
            <p:ph type="sldNum" sz="quarter" idx="12"/>
          </p:nvPr>
        </p:nvSpPr>
        <p:spPr/>
        <p:txBody>
          <a:bodyPr/>
          <a:lstStyle/>
          <a:p>
            <a:fld id="{AE108342-E943-420A-8869-4F5BBF4BFD4D}" type="slidenum">
              <a:rPr lang="en-US" smtClean="0"/>
              <a:t>‹#›</a:t>
            </a:fld>
            <a:endParaRPr lang="en-US"/>
          </a:p>
        </p:txBody>
      </p:sp>
    </p:spTree>
    <p:extLst>
      <p:ext uri="{BB962C8B-B14F-4D97-AF65-F5344CB8AC3E}">
        <p14:creationId xmlns:p14="http://schemas.microsoft.com/office/powerpoint/2010/main" val="1515666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CD3E5-549A-5B7D-54A0-9BF5A77B1F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1B3FD4-92B5-6F0E-91EC-E77E58CDFC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28B1CF-6C0E-CC86-4313-F9219DD764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387E0F-3D00-3930-AA6C-783190F57B2E}"/>
              </a:ext>
            </a:extLst>
          </p:cNvPr>
          <p:cNvSpPr>
            <a:spLocks noGrp="1"/>
          </p:cNvSpPr>
          <p:nvPr>
            <p:ph type="dt" sz="half" idx="10"/>
          </p:nvPr>
        </p:nvSpPr>
        <p:spPr/>
        <p:txBody>
          <a:bodyPr/>
          <a:lstStyle/>
          <a:p>
            <a:fld id="{DD3F1EC2-FC08-4E7D-895D-CB9EB1336A0C}" type="datetimeFigureOut">
              <a:rPr lang="en-US" smtClean="0"/>
              <a:t>6/2/2022</a:t>
            </a:fld>
            <a:endParaRPr lang="en-US"/>
          </a:p>
        </p:txBody>
      </p:sp>
      <p:sp>
        <p:nvSpPr>
          <p:cNvPr id="6" name="Footer Placeholder 5">
            <a:extLst>
              <a:ext uri="{FF2B5EF4-FFF2-40B4-BE49-F238E27FC236}">
                <a16:creationId xmlns:a16="http://schemas.microsoft.com/office/drawing/2014/main" id="{7D7A95AD-3DF8-039F-FC8F-D5AF0DBDF1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B3A4FD-7F6E-8156-CDA4-67C99401D1F7}"/>
              </a:ext>
            </a:extLst>
          </p:cNvPr>
          <p:cNvSpPr>
            <a:spLocks noGrp="1"/>
          </p:cNvSpPr>
          <p:nvPr>
            <p:ph type="sldNum" sz="quarter" idx="12"/>
          </p:nvPr>
        </p:nvSpPr>
        <p:spPr/>
        <p:txBody>
          <a:bodyPr/>
          <a:lstStyle/>
          <a:p>
            <a:fld id="{AE108342-E943-420A-8869-4F5BBF4BFD4D}" type="slidenum">
              <a:rPr lang="en-US" smtClean="0"/>
              <a:t>‹#›</a:t>
            </a:fld>
            <a:endParaRPr lang="en-US"/>
          </a:p>
        </p:txBody>
      </p:sp>
    </p:spTree>
    <p:extLst>
      <p:ext uri="{BB962C8B-B14F-4D97-AF65-F5344CB8AC3E}">
        <p14:creationId xmlns:p14="http://schemas.microsoft.com/office/powerpoint/2010/main" val="3893174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9A9F3-CDE4-15DA-C9B7-4665500C48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BC0680-6E58-DEAD-BEB4-FA409F20C1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E71568-39E2-758C-62E8-846F500450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F7DEC2D-DD43-6887-EA39-5183B5E3BF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AA8116-2F15-D4B7-7102-A6811F6C78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8D4D94-2537-4F3E-FA77-E8B17428470F}"/>
              </a:ext>
            </a:extLst>
          </p:cNvPr>
          <p:cNvSpPr>
            <a:spLocks noGrp="1"/>
          </p:cNvSpPr>
          <p:nvPr>
            <p:ph type="dt" sz="half" idx="10"/>
          </p:nvPr>
        </p:nvSpPr>
        <p:spPr/>
        <p:txBody>
          <a:bodyPr/>
          <a:lstStyle/>
          <a:p>
            <a:fld id="{DD3F1EC2-FC08-4E7D-895D-CB9EB1336A0C}" type="datetimeFigureOut">
              <a:rPr lang="en-US" smtClean="0"/>
              <a:t>6/2/2022</a:t>
            </a:fld>
            <a:endParaRPr lang="en-US"/>
          </a:p>
        </p:txBody>
      </p:sp>
      <p:sp>
        <p:nvSpPr>
          <p:cNvPr id="8" name="Footer Placeholder 7">
            <a:extLst>
              <a:ext uri="{FF2B5EF4-FFF2-40B4-BE49-F238E27FC236}">
                <a16:creationId xmlns:a16="http://schemas.microsoft.com/office/drawing/2014/main" id="{7687E62A-62BC-7707-5902-A727157E272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82FC9F6-8322-45BA-3C6D-EEE7C923B590}"/>
              </a:ext>
            </a:extLst>
          </p:cNvPr>
          <p:cNvSpPr>
            <a:spLocks noGrp="1"/>
          </p:cNvSpPr>
          <p:nvPr>
            <p:ph type="sldNum" sz="quarter" idx="12"/>
          </p:nvPr>
        </p:nvSpPr>
        <p:spPr/>
        <p:txBody>
          <a:bodyPr/>
          <a:lstStyle/>
          <a:p>
            <a:fld id="{AE108342-E943-420A-8869-4F5BBF4BFD4D}" type="slidenum">
              <a:rPr lang="en-US" smtClean="0"/>
              <a:t>‹#›</a:t>
            </a:fld>
            <a:endParaRPr lang="en-US"/>
          </a:p>
        </p:txBody>
      </p:sp>
    </p:spTree>
    <p:extLst>
      <p:ext uri="{BB962C8B-B14F-4D97-AF65-F5344CB8AC3E}">
        <p14:creationId xmlns:p14="http://schemas.microsoft.com/office/powerpoint/2010/main" val="3690551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EE599-6060-0E9D-5B43-1C06CCD6D6A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55FBAA-9666-9C62-A45D-B02FE9D797F2}"/>
              </a:ext>
            </a:extLst>
          </p:cNvPr>
          <p:cNvSpPr>
            <a:spLocks noGrp="1"/>
          </p:cNvSpPr>
          <p:nvPr>
            <p:ph type="dt" sz="half" idx="10"/>
          </p:nvPr>
        </p:nvSpPr>
        <p:spPr/>
        <p:txBody>
          <a:bodyPr/>
          <a:lstStyle/>
          <a:p>
            <a:fld id="{DD3F1EC2-FC08-4E7D-895D-CB9EB1336A0C}" type="datetimeFigureOut">
              <a:rPr lang="en-US" smtClean="0"/>
              <a:t>6/2/2022</a:t>
            </a:fld>
            <a:endParaRPr lang="en-US"/>
          </a:p>
        </p:txBody>
      </p:sp>
      <p:sp>
        <p:nvSpPr>
          <p:cNvPr id="4" name="Footer Placeholder 3">
            <a:extLst>
              <a:ext uri="{FF2B5EF4-FFF2-40B4-BE49-F238E27FC236}">
                <a16:creationId xmlns:a16="http://schemas.microsoft.com/office/drawing/2014/main" id="{1D22AAB0-34B1-650D-2033-2EBE64FEFFD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6086390-D927-B5EC-B8C4-EB890295400D}"/>
              </a:ext>
            </a:extLst>
          </p:cNvPr>
          <p:cNvSpPr>
            <a:spLocks noGrp="1"/>
          </p:cNvSpPr>
          <p:nvPr>
            <p:ph type="sldNum" sz="quarter" idx="12"/>
          </p:nvPr>
        </p:nvSpPr>
        <p:spPr/>
        <p:txBody>
          <a:bodyPr/>
          <a:lstStyle/>
          <a:p>
            <a:fld id="{AE108342-E943-420A-8869-4F5BBF4BFD4D}" type="slidenum">
              <a:rPr lang="en-US" smtClean="0"/>
              <a:t>‹#›</a:t>
            </a:fld>
            <a:endParaRPr lang="en-US"/>
          </a:p>
        </p:txBody>
      </p:sp>
    </p:spTree>
    <p:extLst>
      <p:ext uri="{BB962C8B-B14F-4D97-AF65-F5344CB8AC3E}">
        <p14:creationId xmlns:p14="http://schemas.microsoft.com/office/powerpoint/2010/main" val="1711095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5FAEC4-5F40-AD5F-9470-4E58459DD564}"/>
              </a:ext>
            </a:extLst>
          </p:cNvPr>
          <p:cNvSpPr>
            <a:spLocks noGrp="1"/>
          </p:cNvSpPr>
          <p:nvPr>
            <p:ph type="dt" sz="half" idx="10"/>
          </p:nvPr>
        </p:nvSpPr>
        <p:spPr/>
        <p:txBody>
          <a:bodyPr/>
          <a:lstStyle/>
          <a:p>
            <a:fld id="{DD3F1EC2-FC08-4E7D-895D-CB9EB1336A0C}" type="datetimeFigureOut">
              <a:rPr lang="en-US" smtClean="0"/>
              <a:t>6/2/2022</a:t>
            </a:fld>
            <a:endParaRPr lang="en-US"/>
          </a:p>
        </p:txBody>
      </p:sp>
      <p:sp>
        <p:nvSpPr>
          <p:cNvPr id="3" name="Footer Placeholder 2">
            <a:extLst>
              <a:ext uri="{FF2B5EF4-FFF2-40B4-BE49-F238E27FC236}">
                <a16:creationId xmlns:a16="http://schemas.microsoft.com/office/drawing/2014/main" id="{C90AEADE-BC64-CC97-364A-5318CF25DA9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F7B434-1C6F-FC43-9F60-1A29D0A8B6C6}"/>
              </a:ext>
            </a:extLst>
          </p:cNvPr>
          <p:cNvSpPr>
            <a:spLocks noGrp="1"/>
          </p:cNvSpPr>
          <p:nvPr>
            <p:ph type="sldNum" sz="quarter" idx="12"/>
          </p:nvPr>
        </p:nvSpPr>
        <p:spPr/>
        <p:txBody>
          <a:bodyPr/>
          <a:lstStyle/>
          <a:p>
            <a:fld id="{AE108342-E943-420A-8869-4F5BBF4BFD4D}" type="slidenum">
              <a:rPr lang="en-US" smtClean="0"/>
              <a:t>‹#›</a:t>
            </a:fld>
            <a:endParaRPr lang="en-US"/>
          </a:p>
        </p:txBody>
      </p:sp>
    </p:spTree>
    <p:extLst>
      <p:ext uri="{BB962C8B-B14F-4D97-AF65-F5344CB8AC3E}">
        <p14:creationId xmlns:p14="http://schemas.microsoft.com/office/powerpoint/2010/main" val="3723601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3D3D4-0144-46AC-0A14-604BF2A0EA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AEFF10-564B-7310-3831-62EC293D14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8E6E09-351A-6D8E-0350-1608D09451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D3A8C2-A554-4682-9DEF-209DEB445711}"/>
              </a:ext>
            </a:extLst>
          </p:cNvPr>
          <p:cNvSpPr>
            <a:spLocks noGrp="1"/>
          </p:cNvSpPr>
          <p:nvPr>
            <p:ph type="dt" sz="half" idx="10"/>
          </p:nvPr>
        </p:nvSpPr>
        <p:spPr/>
        <p:txBody>
          <a:bodyPr/>
          <a:lstStyle/>
          <a:p>
            <a:fld id="{DD3F1EC2-FC08-4E7D-895D-CB9EB1336A0C}" type="datetimeFigureOut">
              <a:rPr lang="en-US" smtClean="0"/>
              <a:t>6/2/2022</a:t>
            </a:fld>
            <a:endParaRPr lang="en-US"/>
          </a:p>
        </p:txBody>
      </p:sp>
      <p:sp>
        <p:nvSpPr>
          <p:cNvPr id="6" name="Footer Placeholder 5">
            <a:extLst>
              <a:ext uri="{FF2B5EF4-FFF2-40B4-BE49-F238E27FC236}">
                <a16:creationId xmlns:a16="http://schemas.microsoft.com/office/drawing/2014/main" id="{E948B852-309A-2C50-963E-0162B57787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78CD88-1CCB-FE83-BE48-617359D83FEB}"/>
              </a:ext>
            </a:extLst>
          </p:cNvPr>
          <p:cNvSpPr>
            <a:spLocks noGrp="1"/>
          </p:cNvSpPr>
          <p:nvPr>
            <p:ph type="sldNum" sz="quarter" idx="12"/>
          </p:nvPr>
        </p:nvSpPr>
        <p:spPr/>
        <p:txBody>
          <a:bodyPr/>
          <a:lstStyle/>
          <a:p>
            <a:fld id="{AE108342-E943-420A-8869-4F5BBF4BFD4D}" type="slidenum">
              <a:rPr lang="en-US" smtClean="0"/>
              <a:t>‹#›</a:t>
            </a:fld>
            <a:endParaRPr lang="en-US"/>
          </a:p>
        </p:txBody>
      </p:sp>
    </p:spTree>
    <p:extLst>
      <p:ext uri="{BB962C8B-B14F-4D97-AF65-F5344CB8AC3E}">
        <p14:creationId xmlns:p14="http://schemas.microsoft.com/office/powerpoint/2010/main" val="2693292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12851-FC8D-93F1-16A5-0E7B99632F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638D330-C3AA-442F-498B-6A13CBF3BC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282B89A-3C93-AE30-219D-DF89D098CC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641983-D795-9BEC-869B-3D56B3B8A08E}"/>
              </a:ext>
            </a:extLst>
          </p:cNvPr>
          <p:cNvSpPr>
            <a:spLocks noGrp="1"/>
          </p:cNvSpPr>
          <p:nvPr>
            <p:ph type="dt" sz="half" idx="10"/>
          </p:nvPr>
        </p:nvSpPr>
        <p:spPr/>
        <p:txBody>
          <a:bodyPr/>
          <a:lstStyle/>
          <a:p>
            <a:fld id="{DD3F1EC2-FC08-4E7D-895D-CB9EB1336A0C}" type="datetimeFigureOut">
              <a:rPr lang="en-US" smtClean="0"/>
              <a:t>6/2/2022</a:t>
            </a:fld>
            <a:endParaRPr lang="en-US"/>
          </a:p>
        </p:txBody>
      </p:sp>
      <p:sp>
        <p:nvSpPr>
          <p:cNvPr id="6" name="Footer Placeholder 5">
            <a:extLst>
              <a:ext uri="{FF2B5EF4-FFF2-40B4-BE49-F238E27FC236}">
                <a16:creationId xmlns:a16="http://schemas.microsoft.com/office/drawing/2014/main" id="{141019BB-91DD-97D2-935B-09BCEA385A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17F282-6C0C-08A1-641A-89B0D8647F01}"/>
              </a:ext>
            </a:extLst>
          </p:cNvPr>
          <p:cNvSpPr>
            <a:spLocks noGrp="1"/>
          </p:cNvSpPr>
          <p:nvPr>
            <p:ph type="sldNum" sz="quarter" idx="12"/>
          </p:nvPr>
        </p:nvSpPr>
        <p:spPr/>
        <p:txBody>
          <a:bodyPr/>
          <a:lstStyle/>
          <a:p>
            <a:fld id="{AE108342-E943-420A-8869-4F5BBF4BFD4D}" type="slidenum">
              <a:rPr lang="en-US" smtClean="0"/>
              <a:t>‹#›</a:t>
            </a:fld>
            <a:endParaRPr lang="en-US"/>
          </a:p>
        </p:txBody>
      </p:sp>
    </p:spTree>
    <p:extLst>
      <p:ext uri="{BB962C8B-B14F-4D97-AF65-F5344CB8AC3E}">
        <p14:creationId xmlns:p14="http://schemas.microsoft.com/office/powerpoint/2010/main" val="2437736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02D5E1-4A6C-4380-B207-4935452498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661414-9AD7-EAB6-2F34-C13ABF8FB5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E057FE-B10D-50D7-7EC7-57CC86A195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3F1EC2-FC08-4E7D-895D-CB9EB1336A0C}" type="datetimeFigureOut">
              <a:rPr lang="en-US" smtClean="0"/>
              <a:t>6/2/2022</a:t>
            </a:fld>
            <a:endParaRPr lang="en-US"/>
          </a:p>
        </p:txBody>
      </p:sp>
      <p:sp>
        <p:nvSpPr>
          <p:cNvPr id="5" name="Footer Placeholder 4">
            <a:extLst>
              <a:ext uri="{FF2B5EF4-FFF2-40B4-BE49-F238E27FC236}">
                <a16:creationId xmlns:a16="http://schemas.microsoft.com/office/drawing/2014/main" id="{11277B5D-061A-5217-FBF5-7790273280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E409520-D99A-B989-AB3B-AFFC912953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108342-E943-420A-8869-4F5BBF4BFD4D}" type="slidenum">
              <a:rPr lang="en-US" smtClean="0"/>
              <a:t>‹#›</a:t>
            </a:fld>
            <a:endParaRPr lang="en-US"/>
          </a:p>
        </p:txBody>
      </p:sp>
    </p:spTree>
    <p:extLst>
      <p:ext uri="{BB962C8B-B14F-4D97-AF65-F5344CB8AC3E}">
        <p14:creationId xmlns:p14="http://schemas.microsoft.com/office/powerpoint/2010/main" val="20007708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1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kaggle.com/code/bmfeciura/bayesian-model-averaging-logistic-regression" TargetMode="External"/><Relationship Id="rId7" Type="http://schemas.openxmlformats.org/officeDocument/2006/relationships/hyperlink" Target="https://keras.io/api/optimizers/" TargetMode="External"/><Relationship Id="rId2" Type="http://schemas.openxmlformats.org/officeDocument/2006/relationships/hyperlink" Target="https://www.kaggle.com/code/camillevleonard/bayesian-model-averaging-logistic-regression" TargetMode="External"/><Relationship Id="rId1" Type="http://schemas.openxmlformats.org/officeDocument/2006/relationships/slideLayout" Target="../slideLayouts/slideLayout1.xml"/><Relationship Id="rId6" Type="http://schemas.openxmlformats.org/officeDocument/2006/relationships/hyperlink" Target="https://scikit-learn.org/stable/modules/generated/sklearn.metrics.recall_score.html" TargetMode="External"/><Relationship Id="rId5" Type="http://schemas.openxmlformats.org/officeDocument/2006/relationships/hyperlink" Target="https://www.kaggle.com/code/yassinehamdaoui1/heart-attack-ensembles-dimensionality-reduction/notebook" TargetMode="External"/><Relationship Id="rId4" Type="http://schemas.openxmlformats.org/officeDocument/2006/relationships/hyperlink" Target="https://www.ncbi.nlm.nih.gov/pmc/articles/PMC3477961/"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mailto:ahmed.younis1506@gmail.com" TargetMode="External"/><Relationship Id="rId2" Type="http://schemas.openxmlformats.org/officeDocument/2006/relationships/hyperlink" Target="mailto:fikryaahmed23@gmail.com" TargetMode="External"/><Relationship Id="rId1" Type="http://schemas.openxmlformats.org/officeDocument/2006/relationships/slideLayout" Target="../slideLayouts/slideLayout2.xml"/><Relationship Id="rId5" Type="http://schemas.openxmlformats.org/officeDocument/2006/relationships/hyperlink" Target="mailto:Ibrahimsalem553@gmail.com" TargetMode="External"/><Relationship Id="rId4" Type="http://schemas.openxmlformats.org/officeDocument/2006/relationships/hyperlink" Target="mailto:Abdelrhman.fawwzy@gmail.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9" y="450221"/>
            <a:ext cx="3362146" cy="39115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B8EBEE87-B234-D45C-C642-096611EA6246}"/>
              </a:ext>
            </a:extLst>
          </p:cNvPr>
          <p:cNvSpPr>
            <a:spLocks noGrp="1"/>
          </p:cNvSpPr>
          <p:nvPr>
            <p:ph type="ctrTitle"/>
          </p:nvPr>
        </p:nvSpPr>
        <p:spPr>
          <a:xfrm>
            <a:off x="774701" y="762000"/>
            <a:ext cx="2771672" cy="3230578"/>
          </a:xfrm>
        </p:spPr>
        <p:txBody>
          <a:bodyPr vert="horz" lIns="91440" tIns="45720" rIns="91440" bIns="45720" rtlCol="0" anchor="ctr">
            <a:normAutofit/>
          </a:bodyPr>
          <a:lstStyle/>
          <a:p>
            <a:pPr algn="l">
              <a:spcAft>
                <a:spcPts val="800"/>
              </a:spcAft>
            </a:pPr>
            <a:br>
              <a:rPr lang="en-US" sz="1700" dirty="0">
                <a:solidFill>
                  <a:srgbClr val="FFFFFF"/>
                </a:solidFill>
                <a:effectLst/>
              </a:rPr>
            </a:br>
            <a:br>
              <a:rPr lang="en-US" sz="1700" dirty="0">
                <a:solidFill>
                  <a:srgbClr val="FFFFFF"/>
                </a:solidFill>
                <a:effectLst/>
              </a:rPr>
            </a:br>
            <a:br>
              <a:rPr lang="en-US" sz="1800" b="1" dirty="0">
                <a:solidFill>
                  <a:srgbClr val="FFFFFF"/>
                </a:solidFill>
                <a:effectLst/>
              </a:rPr>
            </a:br>
            <a:r>
              <a:rPr lang="en-US" sz="2000" b="1" dirty="0">
                <a:solidFill>
                  <a:schemeClr val="accent2">
                    <a:lumMod val="60000"/>
                    <a:lumOff val="40000"/>
                  </a:schemeClr>
                </a:solidFill>
              </a:rPr>
              <a:t>Coronary Heart Disease (CHD)</a:t>
            </a:r>
            <a:br>
              <a:rPr lang="en-US" sz="2000" b="1" dirty="0">
                <a:solidFill>
                  <a:schemeClr val="accent2">
                    <a:lumMod val="60000"/>
                    <a:lumOff val="40000"/>
                  </a:schemeClr>
                </a:solidFill>
              </a:rPr>
            </a:br>
            <a:r>
              <a:rPr lang="en-US" sz="2000" b="1" dirty="0">
                <a:solidFill>
                  <a:schemeClr val="accent2">
                    <a:lumMod val="60000"/>
                    <a:lumOff val="40000"/>
                  </a:schemeClr>
                </a:solidFill>
              </a:rPr>
              <a:t>Diagnosis and predict</a:t>
            </a:r>
            <a:br>
              <a:rPr lang="en-US" sz="2000" b="1" dirty="0">
                <a:solidFill>
                  <a:schemeClr val="accent2">
                    <a:lumMod val="60000"/>
                    <a:lumOff val="40000"/>
                  </a:schemeClr>
                </a:solidFill>
              </a:rPr>
            </a:br>
            <a:r>
              <a:rPr lang="en-US" sz="2000" b="1" dirty="0">
                <a:solidFill>
                  <a:schemeClr val="accent2">
                    <a:lumMod val="60000"/>
                    <a:lumOff val="40000"/>
                  </a:schemeClr>
                </a:solidFill>
              </a:rPr>
              <a:t>Using Traditional machine learning and MLP  </a:t>
            </a:r>
            <a:br>
              <a:rPr lang="en-US" sz="2000" b="1" dirty="0"/>
            </a:br>
            <a:endParaRPr lang="en-US" sz="1700" b="1" dirty="0">
              <a:solidFill>
                <a:srgbClr val="FFFFFF"/>
              </a:solidFill>
            </a:endParaRPr>
          </a:p>
        </p:txBody>
      </p:sp>
      <p:sp>
        <p:nvSpPr>
          <p:cNvPr id="13" name="Rectangle 12">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86784" y="445459"/>
            <a:ext cx="4356767" cy="595717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01397EE1-DD07-10A9-7E2E-96AE3591FE3A}"/>
              </a:ext>
            </a:extLst>
          </p:cNvPr>
          <p:cNvSpPr>
            <a:spLocks noGrp="1"/>
          </p:cNvSpPr>
          <p:nvPr>
            <p:ph type="subTitle" idx="1"/>
          </p:nvPr>
        </p:nvSpPr>
        <p:spPr>
          <a:xfrm>
            <a:off x="4136847" y="805294"/>
            <a:ext cx="4064618" cy="5454829"/>
          </a:xfrm>
        </p:spPr>
        <p:txBody>
          <a:bodyPr vert="horz" lIns="91440" tIns="45720" rIns="91440" bIns="45720" rtlCol="0" anchor="ctr">
            <a:normAutofit/>
          </a:bodyPr>
          <a:lstStyle/>
          <a:p>
            <a:pPr marL="0" marR="0" indent="-228600" algn="l">
              <a:spcBef>
                <a:spcPts val="0"/>
              </a:spcBef>
              <a:spcAft>
                <a:spcPts val="800"/>
              </a:spcAft>
              <a:buFont typeface="Arial" panose="020B0604020202020204" pitchFamily="34" charset="0"/>
              <a:buChar char="•"/>
            </a:pPr>
            <a:endParaRPr lang="en-US" sz="2000" b="1" dirty="0">
              <a:effectLst/>
            </a:endParaRPr>
          </a:p>
          <a:p>
            <a:pPr marL="0" marR="0" indent="-228600" algn="l">
              <a:spcBef>
                <a:spcPts val="0"/>
              </a:spcBef>
              <a:spcAft>
                <a:spcPts val="800"/>
              </a:spcAft>
              <a:buFont typeface="Arial" panose="020B0604020202020204" pitchFamily="34" charset="0"/>
              <a:buChar char="•"/>
            </a:pPr>
            <a:endParaRPr lang="en-US" sz="2000" b="1" dirty="0"/>
          </a:p>
          <a:p>
            <a:pPr marL="0" marR="0" indent="-228600" algn="l">
              <a:spcBef>
                <a:spcPts val="0"/>
              </a:spcBef>
              <a:spcAft>
                <a:spcPts val="800"/>
              </a:spcAft>
              <a:buFont typeface="Arial" panose="020B0604020202020204" pitchFamily="34" charset="0"/>
              <a:buChar char="•"/>
            </a:pPr>
            <a:endParaRPr lang="en-US" sz="2000" b="1" dirty="0">
              <a:effectLst/>
            </a:endParaRPr>
          </a:p>
          <a:p>
            <a:pPr marL="0" marR="0" indent="-228600" algn="l">
              <a:spcBef>
                <a:spcPts val="0"/>
              </a:spcBef>
              <a:spcAft>
                <a:spcPts val="800"/>
              </a:spcAft>
              <a:buFont typeface="Arial" panose="020B0604020202020204" pitchFamily="34" charset="0"/>
              <a:buChar char="•"/>
            </a:pPr>
            <a:r>
              <a:rPr lang="en-US" sz="2000" b="1" dirty="0">
                <a:solidFill>
                  <a:srgbClr val="FF0000"/>
                </a:solidFill>
                <a:effectLst/>
              </a:rPr>
              <a:t>Presented By:</a:t>
            </a:r>
            <a:endParaRPr lang="en-US" sz="2000" dirty="0">
              <a:solidFill>
                <a:srgbClr val="FF0000"/>
              </a:solidFill>
              <a:effectLst/>
            </a:endParaRPr>
          </a:p>
          <a:p>
            <a:pPr marL="0" marR="0" indent="-228600" algn="l">
              <a:spcBef>
                <a:spcPts val="0"/>
              </a:spcBef>
              <a:spcAft>
                <a:spcPts val="800"/>
              </a:spcAft>
              <a:buFont typeface="Arial" panose="020B0604020202020204" pitchFamily="34" charset="0"/>
              <a:buChar char="•"/>
            </a:pPr>
            <a:r>
              <a:rPr lang="en-US" sz="2000" b="1" dirty="0">
                <a:effectLst/>
              </a:rPr>
              <a:t>Fikrya Ahmed </a:t>
            </a:r>
            <a:r>
              <a:rPr lang="en-US" sz="2000" b="1" dirty="0" err="1">
                <a:effectLst/>
              </a:rPr>
              <a:t>Seddik</a:t>
            </a:r>
            <a:r>
              <a:rPr lang="en-US" sz="2000" b="1" dirty="0">
                <a:effectLst/>
              </a:rPr>
              <a:t> Ahmed</a:t>
            </a:r>
            <a:endParaRPr lang="en-US" sz="2000" dirty="0">
              <a:effectLst/>
            </a:endParaRPr>
          </a:p>
          <a:p>
            <a:pPr marL="0" marR="0" indent="-228600" algn="l">
              <a:spcBef>
                <a:spcPts val="0"/>
              </a:spcBef>
              <a:spcAft>
                <a:spcPts val="800"/>
              </a:spcAft>
              <a:buFont typeface="Arial" panose="020B0604020202020204" pitchFamily="34" charset="0"/>
              <a:buChar char="•"/>
            </a:pPr>
            <a:r>
              <a:rPr lang="en-US" sz="2000" b="1" dirty="0">
                <a:effectLst/>
              </a:rPr>
              <a:t>Ahmed </a:t>
            </a:r>
            <a:r>
              <a:rPr lang="en-US" sz="2000" b="1" dirty="0" err="1">
                <a:effectLst/>
              </a:rPr>
              <a:t>Mohie</a:t>
            </a:r>
            <a:r>
              <a:rPr lang="en-US" sz="2000" b="1" dirty="0">
                <a:effectLst/>
              </a:rPr>
              <a:t> </a:t>
            </a:r>
            <a:r>
              <a:rPr lang="en-US" sz="2000" b="1" dirty="0" err="1">
                <a:effectLst/>
              </a:rPr>
              <a:t>AbdElazeem</a:t>
            </a:r>
            <a:r>
              <a:rPr lang="en-US" sz="2000" b="1" dirty="0">
                <a:effectLst/>
              </a:rPr>
              <a:t> Younis</a:t>
            </a:r>
          </a:p>
          <a:p>
            <a:pPr marL="0" marR="0" indent="-228600" algn="l">
              <a:spcBef>
                <a:spcPts val="0"/>
              </a:spcBef>
              <a:spcAft>
                <a:spcPts val="800"/>
              </a:spcAft>
              <a:buFont typeface="Arial" panose="020B0604020202020204" pitchFamily="34" charset="0"/>
              <a:buChar char="•"/>
            </a:pPr>
            <a:r>
              <a:rPr lang="en-US" sz="2000" b="1" dirty="0" err="1">
                <a:effectLst/>
              </a:rPr>
              <a:t>Abdelrhman</a:t>
            </a:r>
            <a:r>
              <a:rPr lang="en-US" sz="2000" b="1" dirty="0">
                <a:effectLst/>
              </a:rPr>
              <a:t> Mohamed </a:t>
            </a:r>
            <a:r>
              <a:rPr lang="en-US" sz="2000" b="1" dirty="0" err="1">
                <a:effectLst/>
              </a:rPr>
              <a:t>Fawzy</a:t>
            </a:r>
            <a:r>
              <a:rPr lang="en-US" sz="2000" b="1" dirty="0">
                <a:effectLst/>
              </a:rPr>
              <a:t> Ibrahim</a:t>
            </a:r>
          </a:p>
          <a:p>
            <a:pPr marL="0" marR="0" indent="-228600" algn="l">
              <a:spcBef>
                <a:spcPts val="0"/>
              </a:spcBef>
              <a:spcAft>
                <a:spcPts val="800"/>
              </a:spcAft>
              <a:buFont typeface="Arial" panose="020B0604020202020204" pitchFamily="34" charset="0"/>
              <a:buChar char="•"/>
            </a:pPr>
            <a:r>
              <a:rPr lang="en-US" sz="2000" b="1" dirty="0">
                <a:effectLst/>
              </a:rPr>
              <a:t>Ibrahim Abd-</a:t>
            </a:r>
            <a:r>
              <a:rPr lang="en-US" sz="2000" b="1" dirty="0" err="1">
                <a:effectLst/>
              </a:rPr>
              <a:t>elghany</a:t>
            </a:r>
            <a:r>
              <a:rPr lang="en-US" sz="2000" b="1" dirty="0">
                <a:effectLst/>
              </a:rPr>
              <a:t> Ibrahim Salem       </a:t>
            </a:r>
          </a:p>
          <a:p>
            <a:pPr marR="0" algn="l">
              <a:spcBef>
                <a:spcPts val="0"/>
              </a:spcBef>
              <a:spcAft>
                <a:spcPts val="800"/>
              </a:spcAft>
            </a:pPr>
            <a:endParaRPr lang="en-US" sz="2000" b="1" dirty="0"/>
          </a:p>
          <a:p>
            <a:pPr marR="0" algn="l">
              <a:spcBef>
                <a:spcPts val="0"/>
              </a:spcBef>
              <a:spcAft>
                <a:spcPts val="800"/>
              </a:spcAft>
            </a:pPr>
            <a:endParaRPr lang="en-US" sz="2000" b="1" dirty="0"/>
          </a:p>
          <a:p>
            <a:pPr marL="0" marR="0" indent="-228600" algn="l">
              <a:spcBef>
                <a:spcPts val="0"/>
              </a:spcBef>
              <a:spcAft>
                <a:spcPts val="800"/>
              </a:spcAft>
              <a:buFont typeface="Arial" panose="020B0604020202020204" pitchFamily="34" charset="0"/>
              <a:buChar char="•"/>
            </a:pPr>
            <a:r>
              <a:rPr lang="en-US" sz="2000" b="1" dirty="0">
                <a:effectLst/>
              </a:rPr>
              <a:t> </a:t>
            </a:r>
            <a:r>
              <a:rPr lang="en-US" sz="2000" b="1" dirty="0">
                <a:solidFill>
                  <a:srgbClr val="FF0000"/>
                </a:solidFill>
                <a:effectLst/>
              </a:rPr>
              <a:t>Presented to:</a:t>
            </a:r>
          </a:p>
          <a:p>
            <a:pPr marL="0" marR="0" indent="-228600" algn="l">
              <a:spcBef>
                <a:spcPts val="0"/>
              </a:spcBef>
              <a:spcAft>
                <a:spcPts val="800"/>
              </a:spcAft>
              <a:buFont typeface="Arial" panose="020B0604020202020204" pitchFamily="34" charset="0"/>
              <a:buChar char="•"/>
            </a:pPr>
            <a:r>
              <a:rPr lang="en-US" sz="2000" b="1" dirty="0">
                <a:effectLst/>
              </a:rPr>
              <a:t>  Dr. Mohamed </a:t>
            </a:r>
            <a:r>
              <a:rPr lang="en-US" sz="2000" b="1" dirty="0" err="1">
                <a:effectLst/>
              </a:rPr>
              <a:t>Elzorkany</a:t>
            </a:r>
            <a:endParaRPr lang="en-US" sz="2000" b="1" dirty="0">
              <a:effectLst/>
            </a:endParaRPr>
          </a:p>
          <a:p>
            <a:pPr marL="0" marR="0" indent="-228600" algn="l">
              <a:spcBef>
                <a:spcPts val="0"/>
              </a:spcBef>
              <a:spcAft>
                <a:spcPts val="800"/>
              </a:spcAft>
              <a:buFont typeface="Arial" panose="020B0604020202020204" pitchFamily="34" charset="0"/>
              <a:buChar char="•"/>
            </a:pPr>
            <a:endParaRPr lang="en-US" sz="2000" dirty="0">
              <a:effectLst/>
            </a:endParaRPr>
          </a:p>
          <a:p>
            <a:pPr indent="-228600" algn="l">
              <a:buFont typeface="Arial" panose="020B0604020202020204" pitchFamily="34" charset="0"/>
              <a:buChar char="•"/>
            </a:pPr>
            <a:endParaRPr lang="en-US" sz="2000" dirty="0"/>
          </a:p>
        </p:txBody>
      </p:sp>
      <p:sp>
        <p:nvSpPr>
          <p:cNvPr id="15" name="Rectangle 14">
            <a:extLst>
              <a:ext uri="{FF2B5EF4-FFF2-40B4-BE49-F238E27FC236}">
                <a16:creationId xmlns:a16="http://schemas.microsoft.com/office/drawing/2014/main" id="{CD97A9F3-23E4-4B8E-BD38-8C08AA69FF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07434" y="448056"/>
            <a:ext cx="3203156" cy="1883664"/>
          </a:xfrm>
          <a:prstGeom prst="rect">
            <a:avLst/>
          </a:prstGeom>
          <a:solidFill>
            <a:srgbClr val="ECCC00">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7E366CFB-712F-3060-BFAB-C9CCE9065D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05721" y="4768769"/>
            <a:ext cx="2825496" cy="1380395"/>
          </a:xfrm>
          <a:prstGeom prst="rect">
            <a:avLst/>
          </a:prstGeom>
        </p:spPr>
      </p:pic>
      <p:sp>
        <p:nvSpPr>
          <p:cNvPr id="17" name="Rectangle 16">
            <a:extLst>
              <a:ext uri="{FF2B5EF4-FFF2-40B4-BE49-F238E27FC236}">
                <a16:creationId xmlns:a16="http://schemas.microsoft.com/office/drawing/2014/main" id="{D39A73BA-713C-4649-8A2F-834D01751E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07434" y="2478024"/>
            <a:ext cx="3203156" cy="1883664"/>
          </a:xfrm>
          <a:prstGeom prst="rect">
            <a:avLst/>
          </a:prstGeom>
          <a:solidFill>
            <a:srgbClr val="ECCC00">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Picture 4" descr="Logo&#10;&#10;Description automatically generated">
            <a:extLst>
              <a:ext uri="{FF2B5EF4-FFF2-40B4-BE49-F238E27FC236}">
                <a16:creationId xmlns:a16="http://schemas.microsoft.com/office/drawing/2014/main" id="{37B47B21-B5E8-7D20-F1A7-7669D76324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05721" y="2718191"/>
            <a:ext cx="2825496" cy="1403329"/>
          </a:xfrm>
          <a:prstGeom prst="rect">
            <a:avLst/>
          </a:prstGeom>
        </p:spPr>
      </p:pic>
      <p:sp>
        <p:nvSpPr>
          <p:cNvPr id="19" name="Rectangle 18">
            <a:extLst>
              <a:ext uri="{FF2B5EF4-FFF2-40B4-BE49-F238E27FC236}">
                <a16:creationId xmlns:a16="http://schemas.microsoft.com/office/drawing/2014/main" id="{DD63F128-A717-47EC-A567-0ACD2DBC60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07434" y="4517136"/>
            <a:ext cx="3203156" cy="1883664"/>
          </a:xfrm>
          <a:prstGeom prst="rect">
            <a:avLst/>
          </a:prstGeom>
          <a:solidFill>
            <a:srgbClr val="ECCC00">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05CC4153-3F0D-4F4C-8F12-E8FC3FA40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17136"/>
            <a:ext cx="3362146" cy="1890452"/>
          </a:xfrm>
          <a:prstGeom prst="rect">
            <a:avLst/>
          </a:prstGeom>
          <a:solidFill>
            <a:schemeClr val="accent5">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4" name="Picture 3" descr="Graphical user interface, text&#10;&#10;Description automatically generated">
            <a:extLst>
              <a:ext uri="{FF2B5EF4-FFF2-40B4-BE49-F238E27FC236}">
                <a16:creationId xmlns:a16="http://schemas.microsoft.com/office/drawing/2014/main" id="{44396979-ECBA-D763-F02C-7209B820AA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96264" y="879976"/>
            <a:ext cx="2825496" cy="981488"/>
          </a:xfrm>
          <a:prstGeom prst="rect">
            <a:avLst/>
          </a:prstGeom>
        </p:spPr>
      </p:pic>
      <p:sp>
        <p:nvSpPr>
          <p:cNvPr id="14" name="TextBox 13">
            <a:extLst>
              <a:ext uri="{FF2B5EF4-FFF2-40B4-BE49-F238E27FC236}">
                <a16:creationId xmlns:a16="http://schemas.microsoft.com/office/drawing/2014/main" id="{54A1A990-BD0A-6439-DA2A-CAA7B48C661E}"/>
              </a:ext>
            </a:extLst>
          </p:cNvPr>
          <p:cNvSpPr txBox="1"/>
          <p:nvPr/>
        </p:nvSpPr>
        <p:spPr>
          <a:xfrm>
            <a:off x="774701" y="5135802"/>
            <a:ext cx="6247435" cy="646331"/>
          </a:xfrm>
          <a:prstGeom prst="rect">
            <a:avLst/>
          </a:prstGeom>
          <a:noFill/>
        </p:spPr>
        <p:txBody>
          <a:bodyPr wrap="square">
            <a:spAutoFit/>
          </a:bodyPr>
          <a:lstStyle/>
          <a:p>
            <a:r>
              <a:rPr lang="en-US" sz="1800" dirty="0">
                <a:solidFill>
                  <a:schemeClr val="accent2">
                    <a:lumMod val="60000"/>
                    <a:lumOff val="40000"/>
                  </a:schemeClr>
                </a:solidFill>
                <a:effectLst/>
              </a:rPr>
              <a:t> </a:t>
            </a:r>
            <a:r>
              <a:rPr lang="en-US" sz="1800" b="1" dirty="0">
                <a:solidFill>
                  <a:schemeClr val="tx1">
                    <a:lumMod val="95000"/>
                    <a:lumOff val="5000"/>
                  </a:schemeClr>
                </a:solidFill>
                <a:effectLst/>
              </a:rPr>
              <a:t>Internet of things (IoT) and</a:t>
            </a:r>
            <a:br>
              <a:rPr lang="en-US" sz="1800" dirty="0">
                <a:solidFill>
                  <a:schemeClr val="tx1">
                    <a:lumMod val="95000"/>
                    <a:lumOff val="5000"/>
                  </a:schemeClr>
                </a:solidFill>
                <a:effectLst/>
              </a:rPr>
            </a:br>
            <a:r>
              <a:rPr lang="en-US" sz="1800" b="1" u="sng" dirty="0">
                <a:solidFill>
                  <a:schemeClr val="tx1">
                    <a:lumMod val="95000"/>
                    <a:lumOff val="5000"/>
                  </a:schemeClr>
                </a:solidFill>
                <a:effectLst/>
              </a:rPr>
              <a:t> artificial Intelligent (AI) </a:t>
            </a:r>
            <a:endParaRPr lang="en-US" dirty="0">
              <a:solidFill>
                <a:schemeClr val="tx1">
                  <a:lumMod val="95000"/>
                  <a:lumOff val="5000"/>
                </a:schemeClr>
              </a:solidFill>
            </a:endParaRPr>
          </a:p>
        </p:txBody>
      </p:sp>
    </p:spTree>
    <p:extLst>
      <p:ext uri="{BB962C8B-B14F-4D97-AF65-F5344CB8AC3E}">
        <p14:creationId xmlns:p14="http://schemas.microsoft.com/office/powerpoint/2010/main" val="547266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EDC07B27-4E3C-4BCF-ABDB-6AA72857C0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500"/>
            <a:ext cx="12191998" cy="6858000"/>
          </a:xfrm>
          <a:prstGeom prst="rect">
            <a:avLst/>
          </a:prstGeom>
          <a:gradFill>
            <a:gsLst>
              <a:gs pos="19000">
                <a:srgbClr val="000000">
                  <a:alpha val="96000"/>
                </a:srgbClr>
              </a:gs>
              <a:gs pos="100000">
                <a:schemeClr val="accent1"/>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3D11BE6-2A04-4DBB-842D-88602B5E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78536" y="12437"/>
            <a:ext cx="11713464" cy="6844063"/>
          </a:xfrm>
          <a:prstGeom prst="rect">
            <a:avLst/>
          </a:prstGeom>
          <a:gradFill>
            <a:gsLst>
              <a:gs pos="0">
                <a:srgbClr val="000000">
                  <a:alpha val="71765"/>
                </a:srgbClr>
              </a:gs>
              <a:gs pos="100000">
                <a:schemeClr val="accent1">
                  <a:alpha val="2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A05E02A-9AA9-45EC-B87B-B46F043F3F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 y="2724072"/>
            <a:ext cx="12192008" cy="4114801"/>
          </a:xfrm>
          <a:prstGeom prst="rect">
            <a:avLst/>
          </a:prstGeom>
          <a:gradFill>
            <a:gsLst>
              <a:gs pos="30000">
                <a:schemeClr val="accent1">
                  <a:lumMod val="75000"/>
                  <a:alpha val="19000"/>
                </a:schemeClr>
              </a:gs>
              <a:gs pos="100000">
                <a:schemeClr val="accent1">
                  <a:alpha val="24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E91EDBA-E8E0-4575-8147-B700345215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09672" y="1716338"/>
            <a:ext cx="6858003" cy="3422328"/>
          </a:xfrm>
          <a:prstGeom prst="rect">
            <a:avLst/>
          </a:prstGeom>
          <a:gradFill>
            <a:gsLst>
              <a:gs pos="0">
                <a:schemeClr val="accent1">
                  <a:alpha val="52000"/>
                </a:schemeClr>
              </a:gs>
              <a:gs pos="76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6DA15A-A9E2-2B02-E4BC-6864956545BF}"/>
              </a:ext>
            </a:extLst>
          </p:cNvPr>
          <p:cNvSpPr>
            <a:spLocks noGrp="1"/>
          </p:cNvSpPr>
          <p:nvPr>
            <p:ph type="title"/>
          </p:nvPr>
        </p:nvSpPr>
        <p:spPr>
          <a:xfrm>
            <a:off x="1153236" y="559703"/>
            <a:ext cx="9867331" cy="1167495"/>
          </a:xfrm>
        </p:spPr>
        <p:txBody>
          <a:bodyPr vert="horz" lIns="91440" tIns="45720" rIns="91440" bIns="45720" rtlCol="0" anchor="b">
            <a:normAutofit/>
          </a:bodyPr>
          <a:lstStyle/>
          <a:p>
            <a:pPr marL="0" marR="0" algn="ctr">
              <a:spcAft>
                <a:spcPts val="800"/>
              </a:spcAft>
            </a:pPr>
            <a:r>
              <a:rPr lang="en-US" sz="2600">
                <a:solidFill>
                  <a:srgbClr val="FFFFFF"/>
                </a:solidFill>
                <a:effectLst/>
              </a:rPr>
              <a:t> </a:t>
            </a:r>
            <a:br>
              <a:rPr lang="en-US" sz="2600">
                <a:solidFill>
                  <a:srgbClr val="FFFFFF"/>
                </a:solidFill>
                <a:effectLst/>
              </a:rPr>
            </a:br>
            <a:r>
              <a:rPr lang="en-US" sz="2600" b="1">
                <a:solidFill>
                  <a:srgbClr val="FFFFFF"/>
                </a:solidFill>
                <a:effectLst/>
              </a:rPr>
              <a:t>By adding hidden layers (binary_accuracy: 0.7702)</a:t>
            </a:r>
            <a:br>
              <a:rPr lang="en-US" sz="2600">
                <a:solidFill>
                  <a:srgbClr val="FFFFFF"/>
                </a:solidFill>
                <a:effectLst/>
              </a:rPr>
            </a:br>
            <a:endParaRPr lang="en-US" sz="2600">
              <a:solidFill>
                <a:srgbClr val="FFFFFF"/>
              </a:solidFill>
            </a:endParaRPr>
          </a:p>
        </p:txBody>
      </p:sp>
      <p:sp>
        <p:nvSpPr>
          <p:cNvPr id="32" name="Rectangle 31">
            <a:extLst>
              <a:ext uri="{FF2B5EF4-FFF2-40B4-BE49-F238E27FC236}">
                <a16:creationId xmlns:a16="http://schemas.microsoft.com/office/drawing/2014/main" id="{DFEE4473-A122-4E96-8C31-B4C5AAA27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123" y="2706446"/>
            <a:ext cx="12191997" cy="3711900"/>
          </a:xfrm>
          <a:prstGeom prst="rect">
            <a:avLst/>
          </a:prstGeom>
          <a:gradFill>
            <a:gsLst>
              <a:gs pos="0">
                <a:srgbClr val="000000">
                  <a:alpha val="50000"/>
                </a:srgbClr>
              </a:gs>
              <a:gs pos="92000">
                <a:schemeClr val="accent1">
                  <a:lumMod val="75000"/>
                  <a:alpha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hart&#10;&#10;Description automatically generated">
            <a:extLst>
              <a:ext uri="{FF2B5EF4-FFF2-40B4-BE49-F238E27FC236}">
                <a16:creationId xmlns:a16="http://schemas.microsoft.com/office/drawing/2014/main" id="{1364F09A-BF00-9115-E0A1-B632956C3F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8467" y="3779923"/>
            <a:ext cx="3708146" cy="2051053"/>
          </a:xfrm>
          <a:prstGeom prst="rect">
            <a:avLst/>
          </a:prstGeom>
        </p:spPr>
      </p:pic>
      <p:pic>
        <p:nvPicPr>
          <p:cNvPr id="5" name="Picture 4" descr="Graphical user interface, text, application&#10;&#10;Description automatically generated">
            <a:extLst>
              <a:ext uri="{FF2B5EF4-FFF2-40B4-BE49-F238E27FC236}">
                <a16:creationId xmlns:a16="http://schemas.microsoft.com/office/drawing/2014/main" id="{BC831C7F-5FFF-8CE7-6B6F-BFE86C198F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8794" y="2063492"/>
            <a:ext cx="7188591" cy="1365508"/>
          </a:xfrm>
          <a:prstGeom prst="rect">
            <a:avLst/>
          </a:prstGeom>
        </p:spPr>
      </p:pic>
      <p:pic>
        <p:nvPicPr>
          <p:cNvPr id="4" name="Picture 3" descr="Graphical user interface&#10;&#10;Description automatically generated with low confidence">
            <a:extLst>
              <a:ext uri="{FF2B5EF4-FFF2-40B4-BE49-F238E27FC236}">
                <a16:creationId xmlns:a16="http://schemas.microsoft.com/office/drawing/2014/main" id="{D3C7DF77-AC87-C52E-33C1-E925779AAC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57787" y="3892235"/>
            <a:ext cx="3562780" cy="2062875"/>
          </a:xfrm>
          <a:prstGeom prst="rect">
            <a:avLst/>
          </a:prstGeom>
        </p:spPr>
      </p:pic>
    </p:spTree>
    <p:extLst>
      <p:ext uri="{BB962C8B-B14F-4D97-AF65-F5344CB8AC3E}">
        <p14:creationId xmlns:p14="http://schemas.microsoft.com/office/powerpoint/2010/main" val="1683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0">
            <a:extLst>
              <a:ext uri="{FF2B5EF4-FFF2-40B4-BE49-F238E27FC236}">
                <a16:creationId xmlns:a16="http://schemas.microsoft.com/office/drawing/2014/main" id="{EDC07B27-4E3C-4BCF-ABDB-6AA72857C0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500"/>
            <a:ext cx="12191998" cy="6858000"/>
          </a:xfrm>
          <a:prstGeom prst="rect">
            <a:avLst/>
          </a:prstGeom>
          <a:gradFill>
            <a:gsLst>
              <a:gs pos="19000">
                <a:srgbClr val="000000">
                  <a:alpha val="96000"/>
                </a:srgbClr>
              </a:gs>
              <a:gs pos="100000">
                <a:schemeClr val="accent1"/>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2">
            <a:extLst>
              <a:ext uri="{FF2B5EF4-FFF2-40B4-BE49-F238E27FC236}">
                <a16:creationId xmlns:a16="http://schemas.microsoft.com/office/drawing/2014/main" id="{83D11BE6-2A04-4DBB-842D-88602B5E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78536" y="12437"/>
            <a:ext cx="11713464" cy="6844063"/>
          </a:xfrm>
          <a:prstGeom prst="rect">
            <a:avLst/>
          </a:prstGeom>
          <a:gradFill>
            <a:gsLst>
              <a:gs pos="0">
                <a:srgbClr val="000000">
                  <a:alpha val="71765"/>
                </a:srgbClr>
              </a:gs>
              <a:gs pos="100000">
                <a:schemeClr val="accent1">
                  <a:alpha val="2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4">
            <a:extLst>
              <a:ext uri="{FF2B5EF4-FFF2-40B4-BE49-F238E27FC236}">
                <a16:creationId xmlns:a16="http://schemas.microsoft.com/office/drawing/2014/main" id="{2A05E02A-9AA9-45EC-B87B-B46F043F3F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 y="2724072"/>
            <a:ext cx="12192008" cy="4114801"/>
          </a:xfrm>
          <a:prstGeom prst="rect">
            <a:avLst/>
          </a:prstGeom>
          <a:gradFill>
            <a:gsLst>
              <a:gs pos="30000">
                <a:schemeClr val="accent1">
                  <a:lumMod val="75000"/>
                  <a:alpha val="19000"/>
                </a:schemeClr>
              </a:gs>
              <a:gs pos="100000">
                <a:schemeClr val="accent1">
                  <a:alpha val="24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6">
            <a:extLst>
              <a:ext uri="{FF2B5EF4-FFF2-40B4-BE49-F238E27FC236}">
                <a16:creationId xmlns:a16="http://schemas.microsoft.com/office/drawing/2014/main" id="{0E91EDBA-E8E0-4575-8147-B700345215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09672" y="1716338"/>
            <a:ext cx="6858003" cy="3422328"/>
          </a:xfrm>
          <a:prstGeom prst="rect">
            <a:avLst/>
          </a:prstGeom>
          <a:gradFill>
            <a:gsLst>
              <a:gs pos="0">
                <a:schemeClr val="accent1">
                  <a:alpha val="52000"/>
                </a:schemeClr>
              </a:gs>
              <a:gs pos="76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82CFE0-22E7-CF4F-D86D-B5D6AC683643}"/>
              </a:ext>
            </a:extLst>
          </p:cNvPr>
          <p:cNvSpPr>
            <a:spLocks noGrp="1"/>
          </p:cNvSpPr>
          <p:nvPr>
            <p:ph type="title"/>
          </p:nvPr>
        </p:nvSpPr>
        <p:spPr>
          <a:xfrm>
            <a:off x="1153236" y="559703"/>
            <a:ext cx="9867331" cy="1167495"/>
          </a:xfrm>
        </p:spPr>
        <p:txBody>
          <a:bodyPr vert="horz" lIns="91440" tIns="45720" rIns="91440" bIns="45720" rtlCol="0" anchor="b">
            <a:normAutofit/>
          </a:bodyPr>
          <a:lstStyle/>
          <a:p>
            <a:pPr algn="ctr"/>
            <a:r>
              <a:rPr lang="en-US" sz="3400" b="1">
                <a:solidFill>
                  <a:srgbClr val="FFFFFF"/>
                </a:solidFill>
                <a:effectLst/>
              </a:rPr>
              <a:t>By dropping 5 low features: (binary_accuracy: 0.7957)</a:t>
            </a:r>
            <a:br>
              <a:rPr lang="en-US" sz="3400">
                <a:solidFill>
                  <a:srgbClr val="FFFFFF"/>
                </a:solidFill>
                <a:effectLst/>
              </a:rPr>
            </a:br>
            <a:endParaRPr lang="en-US" sz="3400">
              <a:solidFill>
                <a:srgbClr val="FFFFFF"/>
              </a:solidFill>
            </a:endParaRPr>
          </a:p>
        </p:txBody>
      </p:sp>
      <p:sp>
        <p:nvSpPr>
          <p:cNvPr id="25" name="Rectangle 18">
            <a:extLst>
              <a:ext uri="{FF2B5EF4-FFF2-40B4-BE49-F238E27FC236}">
                <a16:creationId xmlns:a16="http://schemas.microsoft.com/office/drawing/2014/main" id="{DFEE4473-A122-4E96-8C31-B4C5AAA27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123" y="2706446"/>
            <a:ext cx="12191997" cy="3711900"/>
          </a:xfrm>
          <a:prstGeom prst="rect">
            <a:avLst/>
          </a:prstGeom>
          <a:gradFill>
            <a:gsLst>
              <a:gs pos="0">
                <a:srgbClr val="000000">
                  <a:alpha val="50000"/>
                </a:srgbClr>
              </a:gs>
              <a:gs pos="92000">
                <a:schemeClr val="accent1">
                  <a:lumMod val="75000"/>
                  <a:alpha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10;&#10;Description automatically generated with low confidence">
            <a:extLst>
              <a:ext uri="{FF2B5EF4-FFF2-40B4-BE49-F238E27FC236}">
                <a16:creationId xmlns:a16="http://schemas.microsoft.com/office/drawing/2014/main" id="{A968EE35-C72E-83B9-C47A-AA4FCE0513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9396" y="4054691"/>
            <a:ext cx="3751581" cy="2059003"/>
          </a:xfrm>
          <a:prstGeom prst="rect">
            <a:avLst/>
          </a:prstGeom>
        </p:spPr>
      </p:pic>
      <p:pic>
        <p:nvPicPr>
          <p:cNvPr id="6" name="Picture 5" descr="Graphical user interface, application&#10;&#10;Description automatically generated">
            <a:extLst>
              <a:ext uri="{FF2B5EF4-FFF2-40B4-BE49-F238E27FC236}">
                <a16:creationId xmlns:a16="http://schemas.microsoft.com/office/drawing/2014/main" id="{CEF4B132-2816-EBF1-9D72-1904229F3F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7588" y="1746486"/>
            <a:ext cx="8595360" cy="1730617"/>
          </a:xfrm>
          <a:prstGeom prst="rect">
            <a:avLst/>
          </a:prstGeom>
        </p:spPr>
      </p:pic>
      <p:pic>
        <p:nvPicPr>
          <p:cNvPr id="5" name="Picture 4" descr="Chart, line chart&#10;&#10;Description automatically generated">
            <a:extLst>
              <a:ext uri="{FF2B5EF4-FFF2-40B4-BE49-F238E27FC236}">
                <a16:creationId xmlns:a16="http://schemas.microsoft.com/office/drawing/2014/main" id="{37E44688-2D66-74EB-4BB5-DD2F4C2392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3921" y="4054691"/>
            <a:ext cx="3751581" cy="2139074"/>
          </a:xfrm>
          <a:prstGeom prst="rect">
            <a:avLst/>
          </a:prstGeom>
        </p:spPr>
      </p:pic>
    </p:spTree>
    <p:extLst>
      <p:ext uri="{BB962C8B-B14F-4D97-AF65-F5344CB8AC3E}">
        <p14:creationId xmlns:p14="http://schemas.microsoft.com/office/powerpoint/2010/main" val="2672929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DB9ED-9C61-3299-0DE0-7E4EE9189E39}"/>
              </a:ext>
            </a:extLst>
          </p:cNvPr>
          <p:cNvSpPr>
            <a:spLocks noGrp="1"/>
          </p:cNvSpPr>
          <p:nvPr>
            <p:ph type="title"/>
          </p:nvPr>
        </p:nvSpPr>
        <p:spPr>
          <a:xfrm>
            <a:off x="1371599" y="5510253"/>
            <a:ext cx="9895951" cy="1033669"/>
          </a:xfrm>
        </p:spPr>
        <p:txBody>
          <a:bodyPr>
            <a:normAutofit/>
          </a:bodyPr>
          <a:lstStyle/>
          <a:p>
            <a:r>
              <a:rPr lang="en-US" sz="3400" b="1">
                <a:solidFill>
                  <a:srgbClr val="FFFFFF"/>
                </a:solidFill>
                <a:effectLst/>
                <a:latin typeface="Calibri" panose="020F0502020204030204" pitchFamily="34" charset="0"/>
                <a:ea typeface="Calibri" panose="020F0502020204030204" pitchFamily="34" charset="0"/>
                <a:cs typeface="Arial" panose="020B0604020202020204" pitchFamily="34" charset="0"/>
              </a:rPr>
              <a:t>Using the traditional ML</a:t>
            </a:r>
            <a:br>
              <a:rPr lang="en-US" sz="3400">
                <a:solidFill>
                  <a:srgbClr val="FFFFFF"/>
                </a:solidFill>
                <a:effectLst/>
                <a:latin typeface="Calibri" panose="020F0502020204030204" pitchFamily="34" charset="0"/>
                <a:ea typeface="Calibri" panose="020F0502020204030204" pitchFamily="34" charset="0"/>
                <a:cs typeface="Arial" panose="020B0604020202020204" pitchFamily="34" charset="0"/>
              </a:rPr>
            </a:br>
            <a:endParaRPr lang="en-US" sz="3400">
              <a:solidFill>
                <a:srgbClr val="FFFFFF"/>
              </a:solidFill>
            </a:endParaRPr>
          </a:p>
        </p:txBody>
      </p:sp>
      <p:pic>
        <p:nvPicPr>
          <p:cNvPr id="4" name="Content Placeholder 3" descr="Text&#10;&#10;Description automatically generated">
            <a:extLst>
              <a:ext uri="{FF2B5EF4-FFF2-40B4-BE49-F238E27FC236}">
                <a16:creationId xmlns:a16="http://schemas.microsoft.com/office/drawing/2014/main" id="{6B94EF41-F7CA-0B01-70EE-AE13AD988D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4395" y="1603281"/>
            <a:ext cx="8494014" cy="2265335"/>
          </a:xfrm>
          <a:prstGeom prst="rect">
            <a:avLst/>
          </a:prstGeom>
        </p:spPr>
      </p:pic>
    </p:spTree>
    <p:extLst>
      <p:ext uri="{BB962C8B-B14F-4D97-AF65-F5344CB8AC3E}">
        <p14:creationId xmlns:p14="http://schemas.microsoft.com/office/powerpoint/2010/main" val="1098999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E3D31D3-5CBA-26E0-199A-459CD6916D2E}"/>
              </a:ext>
            </a:extLst>
          </p:cNvPr>
          <p:cNvSpPr>
            <a:spLocks noGrp="1"/>
          </p:cNvSpPr>
          <p:nvPr>
            <p:ph type="title"/>
          </p:nvPr>
        </p:nvSpPr>
        <p:spPr>
          <a:xfrm>
            <a:off x="98616" y="2767106"/>
            <a:ext cx="3812202" cy="3071906"/>
          </a:xfrm>
        </p:spPr>
        <p:txBody>
          <a:bodyPr vert="horz" lIns="91440" tIns="45720" rIns="91440" bIns="45720" rtlCol="0" anchor="t">
            <a:normAutofit/>
          </a:bodyPr>
          <a:lstStyle/>
          <a:p>
            <a:r>
              <a:rPr lang="en-US" sz="4000" b="1" kern="1200" dirty="0">
                <a:solidFill>
                  <a:srgbClr val="FFFFFF"/>
                </a:solidFill>
                <a:effectLst/>
                <a:latin typeface="+mj-lt"/>
                <a:ea typeface="+mj-ea"/>
                <a:cs typeface="+mj-cs"/>
              </a:rPr>
              <a:t>    Datasets 2 “CHD Prediction”</a:t>
            </a:r>
            <a:br>
              <a:rPr lang="en-US" sz="4000" kern="1200" dirty="0">
                <a:solidFill>
                  <a:srgbClr val="FFFFFF"/>
                </a:solidFill>
                <a:effectLst/>
                <a:latin typeface="+mj-lt"/>
                <a:ea typeface="+mj-ea"/>
                <a:cs typeface="+mj-cs"/>
              </a:rPr>
            </a:br>
            <a:r>
              <a:rPr lang="en-US" sz="4000" kern="1200" dirty="0">
                <a:solidFill>
                  <a:srgbClr val="FFFFFF"/>
                </a:solidFill>
                <a:effectLst/>
                <a:latin typeface="+mj-lt"/>
                <a:ea typeface="+mj-ea"/>
                <a:cs typeface="+mj-cs"/>
              </a:rPr>
              <a:t> </a:t>
            </a:r>
            <a:r>
              <a:rPr lang="en-US" sz="4000" dirty="0">
                <a:solidFill>
                  <a:srgbClr val="FFFFFF"/>
                </a:solidFill>
              </a:rPr>
              <a:t>Its content 15 Features and 1 output </a:t>
            </a:r>
            <a:endParaRPr lang="en-US" sz="4000" kern="1200" dirty="0">
              <a:solidFill>
                <a:srgbClr val="FFFFFF"/>
              </a:solidFill>
              <a:latin typeface="+mj-lt"/>
              <a:ea typeface="+mj-ea"/>
              <a:cs typeface="+mj-cs"/>
            </a:endParaRPr>
          </a:p>
        </p:txBody>
      </p:sp>
      <p:pic>
        <p:nvPicPr>
          <p:cNvPr id="4" name="Content Placeholder 3">
            <a:extLst>
              <a:ext uri="{FF2B5EF4-FFF2-40B4-BE49-F238E27FC236}">
                <a16:creationId xmlns:a16="http://schemas.microsoft.com/office/drawing/2014/main" id="{118C0A30-A9CB-A3A0-35E5-323F0F8904E0}"/>
              </a:ext>
            </a:extLst>
          </p:cNvPr>
          <p:cNvPicPr>
            <a:picLocks noGrp="1" noChangeAspect="1"/>
          </p:cNvPicPr>
          <p:nvPr>
            <p:ph idx="1"/>
          </p:nvPr>
        </p:nvPicPr>
        <p:blipFill>
          <a:blip r:embed="rId2"/>
          <a:stretch>
            <a:fillRect/>
          </a:stretch>
        </p:blipFill>
        <p:spPr>
          <a:xfrm>
            <a:off x="4502427" y="2222695"/>
            <a:ext cx="7232369" cy="2138290"/>
          </a:xfrm>
          <a:prstGeom prst="rect">
            <a:avLst/>
          </a:prstGeom>
        </p:spPr>
      </p:pic>
    </p:spTree>
    <p:extLst>
      <p:ext uri="{BB962C8B-B14F-4D97-AF65-F5344CB8AC3E}">
        <p14:creationId xmlns:p14="http://schemas.microsoft.com/office/powerpoint/2010/main" val="2789314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EDC07B27-4E3C-4BCF-ABDB-6AA72857C0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500"/>
            <a:ext cx="12191998" cy="6858000"/>
          </a:xfrm>
          <a:prstGeom prst="rect">
            <a:avLst/>
          </a:prstGeom>
          <a:gradFill>
            <a:gsLst>
              <a:gs pos="19000">
                <a:srgbClr val="000000">
                  <a:alpha val="96000"/>
                </a:srgbClr>
              </a:gs>
              <a:gs pos="100000">
                <a:schemeClr val="accent1"/>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83D11BE6-2A04-4DBB-842D-88602B5E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78536" y="12437"/>
            <a:ext cx="11713464" cy="6844063"/>
          </a:xfrm>
          <a:prstGeom prst="rect">
            <a:avLst/>
          </a:prstGeom>
          <a:gradFill>
            <a:gsLst>
              <a:gs pos="0">
                <a:srgbClr val="000000">
                  <a:alpha val="71765"/>
                </a:srgbClr>
              </a:gs>
              <a:gs pos="100000">
                <a:schemeClr val="accent1">
                  <a:alpha val="2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2A05E02A-9AA9-45EC-B87B-B46F043F3F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 y="2724072"/>
            <a:ext cx="12192008" cy="4114801"/>
          </a:xfrm>
          <a:prstGeom prst="rect">
            <a:avLst/>
          </a:prstGeom>
          <a:gradFill>
            <a:gsLst>
              <a:gs pos="30000">
                <a:schemeClr val="accent1">
                  <a:lumMod val="75000"/>
                  <a:alpha val="19000"/>
                </a:schemeClr>
              </a:gs>
              <a:gs pos="100000">
                <a:schemeClr val="accent1">
                  <a:alpha val="24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0E91EDBA-E8E0-4575-8147-B700345215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09672" y="1716338"/>
            <a:ext cx="6858003" cy="3422328"/>
          </a:xfrm>
          <a:prstGeom prst="rect">
            <a:avLst/>
          </a:prstGeom>
          <a:gradFill>
            <a:gsLst>
              <a:gs pos="0">
                <a:schemeClr val="accent1">
                  <a:alpha val="52000"/>
                </a:schemeClr>
              </a:gs>
              <a:gs pos="76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7D40A5-9591-F526-4AC1-18C794510F05}"/>
              </a:ext>
            </a:extLst>
          </p:cNvPr>
          <p:cNvSpPr>
            <a:spLocks noGrp="1"/>
          </p:cNvSpPr>
          <p:nvPr>
            <p:ph type="title"/>
          </p:nvPr>
        </p:nvSpPr>
        <p:spPr>
          <a:xfrm>
            <a:off x="1153236" y="559703"/>
            <a:ext cx="9867331" cy="1167495"/>
          </a:xfrm>
        </p:spPr>
        <p:txBody>
          <a:bodyPr vert="horz" lIns="91440" tIns="45720" rIns="91440" bIns="45720" rtlCol="0" anchor="b">
            <a:normAutofit/>
          </a:bodyPr>
          <a:lstStyle/>
          <a:p>
            <a:pPr algn="ctr"/>
            <a:r>
              <a:rPr lang="en-US" sz="3700" b="1">
                <a:solidFill>
                  <a:srgbClr val="FFFFFF"/>
                </a:solidFill>
                <a:effectLst/>
              </a:rPr>
              <a:t>Models’ analysis using Neural Network</a:t>
            </a:r>
            <a:br>
              <a:rPr lang="en-US" sz="3700">
                <a:solidFill>
                  <a:srgbClr val="FFFFFF"/>
                </a:solidFill>
                <a:effectLst/>
              </a:rPr>
            </a:br>
            <a:endParaRPr lang="en-US" sz="3700">
              <a:solidFill>
                <a:srgbClr val="FFFFFF"/>
              </a:solidFill>
            </a:endParaRPr>
          </a:p>
        </p:txBody>
      </p:sp>
      <p:sp>
        <p:nvSpPr>
          <p:cNvPr id="43" name="Rectangle 42">
            <a:extLst>
              <a:ext uri="{FF2B5EF4-FFF2-40B4-BE49-F238E27FC236}">
                <a16:creationId xmlns:a16="http://schemas.microsoft.com/office/drawing/2014/main" id="{DFEE4473-A122-4E96-8C31-B4C5AAA27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123" y="2706446"/>
            <a:ext cx="12191997" cy="3711900"/>
          </a:xfrm>
          <a:prstGeom prst="rect">
            <a:avLst/>
          </a:prstGeom>
          <a:gradFill>
            <a:gsLst>
              <a:gs pos="0">
                <a:srgbClr val="000000">
                  <a:alpha val="50000"/>
                </a:srgbClr>
              </a:gs>
              <a:gs pos="92000">
                <a:schemeClr val="accent1">
                  <a:lumMod val="75000"/>
                  <a:alpha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433BA950-F951-9B6D-F48E-81BC76A132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9868" y="4031692"/>
            <a:ext cx="4351288" cy="1931666"/>
          </a:xfrm>
          <a:prstGeom prst="rect">
            <a:avLst/>
          </a:prstGeom>
        </p:spPr>
      </p:pic>
      <p:pic>
        <p:nvPicPr>
          <p:cNvPr id="4" name="Content Placeholder 3">
            <a:extLst>
              <a:ext uri="{FF2B5EF4-FFF2-40B4-BE49-F238E27FC236}">
                <a16:creationId xmlns:a16="http://schemas.microsoft.com/office/drawing/2014/main" id="{44CA670C-8E6C-BB68-395E-1906B16CE595}"/>
              </a:ext>
            </a:extLst>
          </p:cNvPr>
          <p:cNvPicPr>
            <a:picLocks noGrp="1" noChangeAspect="1"/>
          </p:cNvPicPr>
          <p:nvPr>
            <p:ph idx="1"/>
          </p:nvPr>
        </p:nvPicPr>
        <p:blipFill>
          <a:blip r:embed="rId3"/>
          <a:stretch>
            <a:fillRect/>
          </a:stretch>
        </p:blipFill>
        <p:spPr>
          <a:xfrm>
            <a:off x="2380064" y="1823812"/>
            <a:ext cx="7413674" cy="1704125"/>
          </a:xfrm>
          <a:prstGeom prst="rect">
            <a:avLst/>
          </a:prstGeom>
        </p:spPr>
      </p:pic>
      <p:pic>
        <p:nvPicPr>
          <p:cNvPr id="12" name="Picture 11">
            <a:extLst>
              <a:ext uri="{FF2B5EF4-FFF2-40B4-BE49-F238E27FC236}">
                <a16:creationId xmlns:a16="http://schemas.microsoft.com/office/drawing/2014/main" id="{56DD3B21-A1B4-77BC-97D0-1E37EDB8AF2A}"/>
              </a:ext>
            </a:extLst>
          </p:cNvPr>
          <p:cNvPicPr>
            <a:picLocks noChangeAspect="1"/>
          </p:cNvPicPr>
          <p:nvPr/>
        </p:nvPicPr>
        <p:blipFill>
          <a:blip r:embed="rId4"/>
          <a:stretch>
            <a:fillRect/>
          </a:stretch>
        </p:blipFill>
        <p:spPr>
          <a:xfrm>
            <a:off x="7160455" y="4080784"/>
            <a:ext cx="3971677" cy="1996529"/>
          </a:xfrm>
          <a:prstGeom prst="rect">
            <a:avLst/>
          </a:prstGeom>
        </p:spPr>
      </p:pic>
    </p:spTree>
    <p:extLst>
      <p:ext uri="{BB962C8B-B14F-4D97-AF65-F5344CB8AC3E}">
        <p14:creationId xmlns:p14="http://schemas.microsoft.com/office/powerpoint/2010/main" val="3219756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1" name="Rectangle 60">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A263AE-5FBF-C73E-9B95-229507EE5953}"/>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a:solidFill>
                  <a:srgbClr val="FFFFFF"/>
                </a:solidFill>
              </a:rPr>
              <a:t>GUI</a:t>
            </a:r>
          </a:p>
        </p:txBody>
      </p:sp>
      <p:pic>
        <p:nvPicPr>
          <p:cNvPr id="11" name="Content Placeholder 10" descr="Graphical user interface, table&#10;&#10;Description automatically generated">
            <a:extLst>
              <a:ext uri="{FF2B5EF4-FFF2-40B4-BE49-F238E27FC236}">
                <a16:creationId xmlns:a16="http://schemas.microsoft.com/office/drawing/2014/main" id="{15F88256-54BF-BCDB-D04F-7C58A1244C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9714" y="2039816"/>
            <a:ext cx="5147122" cy="4128726"/>
          </a:xfrm>
          <a:prstGeom prst="rect">
            <a:avLst/>
          </a:prstGeom>
        </p:spPr>
      </p:pic>
      <p:pic>
        <p:nvPicPr>
          <p:cNvPr id="14" name="Picture 13" descr="Table&#10;&#10;Description automatically generated">
            <a:extLst>
              <a:ext uri="{FF2B5EF4-FFF2-40B4-BE49-F238E27FC236}">
                <a16:creationId xmlns:a16="http://schemas.microsoft.com/office/drawing/2014/main" id="{36680DB1-FC4E-4EBF-0A3A-65753268DD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5166" y="2039816"/>
            <a:ext cx="5387289" cy="4128725"/>
          </a:xfrm>
          <a:prstGeom prst="rect">
            <a:avLst/>
          </a:prstGeom>
        </p:spPr>
      </p:pic>
    </p:spTree>
    <p:extLst>
      <p:ext uri="{BB962C8B-B14F-4D97-AF65-F5344CB8AC3E}">
        <p14:creationId xmlns:p14="http://schemas.microsoft.com/office/powerpoint/2010/main" val="3569833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2BE8FE-C38B-5B45-0295-A1323165F9C0}"/>
              </a:ext>
            </a:extLst>
          </p:cNvPr>
          <p:cNvSpPr>
            <a:spLocks noGrp="1"/>
          </p:cNvSpPr>
          <p:nvPr>
            <p:ph type="title"/>
          </p:nvPr>
        </p:nvSpPr>
        <p:spPr>
          <a:xfrm>
            <a:off x="466722" y="586855"/>
            <a:ext cx="3201366" cy="3387497"/>
          </a:xfrm>
        </p:spPr>
        <p:txBody>
          <a:bodyPr anchor="b">
            <a:normAutofit/>
          </a:bodyPr>
          <a:lstStyle/>
          <a:p>
            <a:pPr algn="r"/>
            <a:r>
              <a:rPr lang="en-US" sz="4000" b="1">
                <a:solidFill>
                  <a:srgbClr val="FFFFFF"/>
                </a:solidFill>
                <a:effectLst/>
                <a:latin typeface="Arial" panose="020B0604020202020204" pitchFamily="34" charset="0"/>
                <a:ea typeface="Times New Roman" panose="02020603050405020304" pitchFamily="18" charset="0"/>
              </a:rPr>
              <a:t>Conclusion</a:t>
            </a:r>
            <a:br>
              <a:rPr lang="en-US" sz="4000" b="1">
                <a:solidFill>
                  <a:srgbClr val="FFFFFF"/>
                </a:solidFill>
                <a:effectLst/>
                <a:latin typeface="Times New Roman" panose="02020603050405020304" pitchFamily="18" charset="0"/>
                <a:ea typeface="Times New Roman" panose="02020603050405020304" pitchFamily="18" charset="0"/>
              </a:rPr>
            </a:br>
            <a:endParaRPr lang="en-US" sz="4000">
              <a:solidFill>
                <a:srgbClr val="FFFFFF"/>
              </a:solidFill>
            </a:endParaRPr>
          </a:p>
        </p:txBody>
      </p:sp>
      <p:sp>
        <p:nvSpPr>
          <p:cNvPr id="3" name="Content Placeholder 2">
            <a:extLst>
              <a:ext uri="{FF2B5EF4-FFF2-40B4-BE49-F238E27FC236}">
                <a16:creationId xmlns:a16="http://schemas.microsoft.com/office/drawing/2014/main" id="{016610F7-674B-9F73-8553-63CEE43E1A5D}"/>
              </a:ext>
            </a:extLst>
          </p:cNvPr>
          <p:cNvSpPr>
            <a:spLocks noGrp="1"/>
          </p:cNvSpPr>
          <p:nvPr>
            <p:ph idx="1"/>
          </p:nvPr>
        </p:nvSpPr>
        <p:spPr>
          <a:xfrm>
            <a:off x="4810259" y="649480"/>
            <a:ext cx="6555347" cy="5546047"/>
          </a:xfrm>
        </p:spPr>
        <p:txBody>
          <a:bodyPr anchor="ctr">
            <a:normAutofit/>
          </a:bodyPr>
          <a:lstStyle/>
          <a:p>
            <a:pPr marL="0" marR="0" fontAlgn="base">
              <a:spcBef>
                <a:spcPts val="0"/>
              </a:spcBef>
              <a:spcAft>
                <a:spcPts val="1200"/>
              </a:spcAft>
            </a:pPr>
            <a:r>
              <a:rPr lang="en-US" sz="2000" b="0">
                <a:effectLst/>
                <a:latin typeface="Times New Roman" panose="02020603050405020304" pitchFamily="18" charset="0"/>
                <a:ea typeface="Times New Roman" panose="02020603050405020304" pitchFamily="18" charset="0"/>
                <a:cs typeface="Times New Roman" panose="02020603050405020304" pitchFamily="18" charset="0"/>
              </a:rPr>
              <a:t>In this project we used two datasets for CHD to diagnosis and prediction for 10 years. First the previous projects maximum accuracy was 69%using traditional Machine Learning models. we managed to increase it using (SVM) traditional Machine Learning to 82.8, and by applying neural network to the model the accuracy did not exceed 79% that mean that the dataset is not complicated enough to apply MLP.</a:t>
            </a:r>
            <a:endParaRPr lang="en-US" sz="2000" b="1">
              <a:effectLst/>
              <a:latin typeface="Times New Roman" panose="02020603050405020304" pitchFamily="18" charset="0"/>
              <a:ea typeface="Times New Roman" panose="02020603050405020304" pitchFamily="18" charset="0"/>
            </a:endParaRPr>
          </a:p>
          <a:p>
            <a:pPr marL="0" marR="0" fontAlgn="base">
              <a:spcBef>
                <a:spcPts val="0"/>
              </a:spcBef>
              <a:spcAft>
                <a:spcPts val="1200"/>
              </a:spcAft>
            </a:pPr>
            <a:r>
              <a:rPr lang="en-US" sz="2000" b="0">
                <a:effectLst/>
                <a:latin typeface="Times New Roman" panose="02020603050405020304" pitchFamily="18" charset="0"/>
                <a:ea typeface="Times New Roman" panose="02020603050405020304" pitchFamily="18" charset="0"/>
                <a:cs typeface="Times New Roman" panose="02020603050405020304" pitchFamily="18" charset="0"/>
              </a:rPr>
              <a:t>The second dataset we used to get higher percentage, by using traditional Machine Learning models the (SVM) got high score of 87.45% and by applying neural network to the model the accuracy did not exceed 86.6</a:t>
            </a:r>
            <a:endParaRPr lang="en-US" sz="2000" b="1">
              <a:effectLst/>
              <a:latin typeface="Times New Roman" panose="02020603050405020304" pitchFamily="18" charset="0"/>
              <a:ea typeface="Times New Roman" panose="02020603050405020304" pitchFamily="18" charset="0"/>
            </a:endParaRPr>
          </a:p>
          <a:p>
            <a:endParaRPr lang="en-US" sz="2000"/>
          </a:p>
        </p:txBody>
      </p:sp>
    </p:spTree>
    <p:extLst>
      <p:ext uri="{BB962C8B-B14F-4D97-AF65-F5344CB8AC3E}">
        <p14:creationId xmlns:p14="http://schemas.microsoft.com/office/powerpoint/2010/main" val="4144306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D4AD0ED-45F1-4AB2-8C18-7DED238A0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7430622-9855-482E-98A8-1FAECC9090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15C76D5-716D-420A-ABDC-55BF6D9ED2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3" name="Oval 12">
              <a:extLst>
                <a:ext uri="{FF2B5EF4-FFF2-40B4-BE49-F238E27FC236}">
                  <a16:creationId xmlns:a16="http://schemas.microsoft.com/office/drawing/2014/main" id="{79875022-E2DB-4A9E-8832-E7009F0E4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BFBDCA6-4D2C-451E-8205-8C334DCEE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395B2B7-3263-461B-8800-669EBE884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727DC78-6D51-415D-878D-516F840FB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8405FB7A-34E4-454E-80C1-3AF31F600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56EC0F8-CE39-4C95-B52D-033DBF561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0416283F-2A69-BC2D-5155-E3B4DA190DA0}"/>
              </a:ext>
            </a:extLst>
          </p:cNvPr>
          <p:cNvSpPr>
            <a:spLocks noGrp="1"/>
          </p:cNvSpPr>
          <p:nvPr>
            <p:ph type="ctrTitle"/>
          </p:nvPr>
        </p:nvSpPr>
        <p:spPr>
          <a:xfrm>
            <a:off x="2043326" y="609600"/>
            <a:ext cx="8229600" cy="1798631"/>
          </a:xfrm>
          <a:noFill/>
        </p:spPr>
        <p:txBody>
          <a:bodyPr anchor="b">
            <a:normAutofit/>
          </a:bodyPr>
          <a:lstStyle/>
          <a:p>
            <a:r>
              <a:rPr lang="en-US" sz="4800" b="1" dirty="0">
                <a:solidFill>
                  <a:schemeClr val="bg1"/>
                </a:solidFill>
                <a:effectLst/>
                <a:latin typeface="Arial" panose="020B0604020202020204" pitchFamily="34" charset="0"/>
                <a:ea typeface="Times New Roman" panose="02020603050405020304" pitchFamily="18" charset="0"/>
              </a:rPr>
              <a:t>References </a:t>
            </a:r>
            <a:br>
              <a:rPr lang="en-US" sz="4800" b="1" dirty="0">
                <a:solidFill>
                  <a:schemeClr val="bg1"/>
                </a:solidFill>
                <a:effectLst/>
                <a:latin typeface="Times New Roman" panose="02020603050405020304" pitchFamily="18" charset="0"/>
                <a:ea typeface="Times New Roman" panose="02020603050405020304" pitchFamily="18" charset="0"/>
              </a:rPr>
            </a:br>
            <a:endParaRPr lang="en-US" sz="4800" dirty="0">
              <a:solidFill>
                <a:schemeClr val="bg1"/>
              </a:solidFill>
            </a:endParaRPr>
          </a:p>
        </p:txBody>
      </p:sp>
      <p:sp>
        <p:nvSpPr>
          <p:cNvPr id="3" name="Subtitle 2">
            <a:extLst>
              <a:ext uri="{FF2B5EF4-FFF2-40B4-BE49-F238E27FC236}">
                <a16:creationId xmlns:a16="http://schemas.microsoft.com/office/drawing/2014/main" id="{A632854E-7F0A-4932-8436-F540F1C6B9C9}"/>
              </a:ext>
            </a:extLst>
          </p:cNvPr>
          <p:cNvSpPr>
            <a:spLocks noGrp="1"/>
          </p:cNvSpPr>
          <p:nvPr>
            <p:ph type="subTitle" idx="1"/>
          </p:nvPr>
        </p:nvSpPr>
        <p:spPr>
          <a:xfrm>
            <a:off x="2043326" y="2107088"/>
            <a:ext cx="8229600" cy="4022419"/>
          </a:xfrm>
          <a:noFill/>
        </p:spPr>
        <p:txBody>
          <a:bodyPr anchor="t">
            <a:normAutofit fontScale="92500" lnSpcReduction="10000"/>
          </a:bodyPr>
          <a:lstStyle/>
          <a:p>
            <a:pPr marL="0" marR="0" fontAlgn="base">
              <a:spcBef>
                <a:spcPts val="0"/>
              </a:spcBef>
              <a:spcAft>
                <a:spcPts val="1200"/>
              </a:spcAft>
            </a:pPr>
            <a:r>
              <a:rPr lang="en-US" b="1" u="sng" dirty="0">
                <a:solidFill>
                  <a:schemeClr val="bg1"/>
                </a:solidFill>
                <a:latin typeface="Arial" panose="020B0604020202020204" pitchFamily="34" charset="0"/>
                <a:ea typeface="Times New Roman" panose="02020603050405020304" pitchFamily="18" charset="0"/>
                <a:hlinkClick r:id="rId2"/>
              </a:rPr>
              <a:t>https://www.kaggle.com/code/camillevleonard/bayesian-model-averaging-logistic-regression</a:t>
            </a:r>
            <a:r>
              <a:rPr lang="en-US" b="1" dirty="0">
                <a:solidFill>
                  <a:schemeClr val="bg1"/>
                </a:solidFill>
                <a:effectLst/>
                <a:latin typeface="Arial" panose="020B0604020202020204" pitchFamily="34" charset="0"/>
                <a:ea typeface="Times New Roman" panose="02020603050405020304" pitchFamily="18" charset="0"/>
              </a:rPr>
              <a:t> </a:t>
            </a:r>
            <a:endParaRPr lang="en-US" b="1" dirty="0">
              <a:solidFill>
                <a:schemeClr val="bg1"/>
              </a:solidFill>
              <a:effectLst/>
              <a:latin typeface="Times New Roman" panose="02020603050405020304" pitchFamily="18" charset="0"/>
              <a:ea typeface="Times New Roman" panose="02020603050405020304" pitchFamily="18" charset="0"/>
            </a:endParaRPr>
          </a:p>
          <a:p>
            <a:pPr marL="0" marR="0" fontAlgn="base">
              <a:spcBef>
                <a:spcPts val="0"/>
              </a:spcBef>
              <a:spcAft>
                <a:spcPts val="1200"/>
              </a:spcAft>
            </a:pPr>
            <a:r>
              <a:rPr lang="en-US" b="1" u="sng" dirty="0">
                <a:solidFill>
                  <a:schemeClr val="bg1"/>
                </a:solidFill>
                <a:effectLst/>
                <a:latin typeface="Arial" panose="020B0604020202020204" pitchFamily="34" charset="0"/>
                <a:ea typeface="Times New Roman" panose="02020603050405020304" pitchFamily="18" charset="0"/>
                <a:hlinkClick r:id="rId3"/>
              </a:rPr>
              <a:t>https://www.kaggle.com/code/bmfeciura/bayesian-model-averaging-logistic-regression</a:t>
            </a:r>
            <a:endParaRPr lang="ar-EG" b="1" u="sng" dirty="0">
              <a:solidFill>
                <a:schemeClr val="bg1"/>
              </a:solidFill>
              <a:effectLst/>
              <a:latin typeface="Arial" panose="020B0604020202020204" pitchFamily="34" charset="0"/>
              <a:ea typeface="Times New Roman" panose="02020603050405020304" pitchFamily="18" charset="0"/>
            </a:endParaRPr>
          </a:p>
          <a:p>
            <a:pPr fontAlgn="base">
              <a:spcBef>
                <a:spcPts val="0"/>
              </a:spcBef>
              <a:spcAft>
                <a:spcPts val="1200"/>
              </a:spcAft>
            </a:pPr>
            <a:r>
              <a:rPr lang="en-US" b="1" dirty="0">
                <a:solidFill>
                  <a:schemeClr val="bg1"/>
                </a:solidFill>
                <a:effectLst/>
                <a:latin typeface="Times New Roman" panose="02020603050405020304" pitchFamily="18" charset="0"/>
                <a:ea typeface="Times New Roman" panose="02020603050405020304" pitchFamily="18" charset="0"/>
                <a:hlinkClick r:id="rId4"/>
              </a:rPr>
              <a:t>https://www.ncbi.nlm.nih.gov/pmc/articles/PMC3477961/</a:t>
            </a:r>
            <a:endParaRPr lang="en-US" b="1" dirty="0">
              <a:solidFill>
                <a:schemeClr val="bg1"/>
              </a:solidFill>
              <a:effectLst/>
              <a:latin typeface="Times New Roman" panose="02020603050405020304" pitchFamily="18" charset="0"/>
              <a:ea typeface="Times New Roman" panose="02020603050405020304" pitchFamily="18" charset="0"/>
            </a:endParaRPr>
          </a:p>
          <a:p>
            <a:pPr fontAlgn="base">
              <a:spcBef>
                <a:spcPts val="0"/>
              </a:spcBef>
              <a:spcAft>
                <a:spcPts val="1200"/>
              </a:spcAft>
            </a:pPr>
            <a:r>
              <a:rPr lang="en-US" b="1" dirty="0">
                <a:solidFill>
                  <a:schemeClr val="bg1"/>
                </a:solidFill>
                <a:effectLst/>
                <a:latin typeface="Times New Roman" panose="02020603050405020304" pitchFamily="18" charset="0"/>
                <a:ea typeface="Times New Roman" panose="02020603050405020304" pitchFamily="18" charset="0"/>
                <a:hlinkClick r:id="rId5"/>
              </a:rPr>
              <a:t>https://www.kaggle.com/code/yassinehamdaoui1/heart-attack-ensembles-dimensionality-reduction/notebook</a:t>
            </a:r>
            <a:endParaRPr lang="en-US" b="1" dirty="0">
              <a:solidFill>
                <a:schemeClr val="bg1"/>
              </a:solidFill>
              <a:effectLst/>
              <a:latin typeface="Times New Roman" panose="02020603050405020304" pitchFamily="18" charset="0"/>
              <a:ea typeface="Times New Roman" panose="02020603050405020304" pitchFamily="18" charset="0"/>
            </a:endParaRPr>
          </a:p>
          <a:p>
            <a:pPr fontAlgn="base">
              <a:spcBef>
                <a:spcPts val="0"/>
              </a:spcBef>
              <a:spcAft>
                <a:spcPts val="1200"/>
              </a:spcAft>
            </a:pPr>
            <a:r>
              <a:rPr lang="en-US" b="1" dirty="0">
                <a:solidFill>
                  <a:schemeClr val="bg1"/>
                </a:solidFill>
                <a:effectLst/>
                <a:latin typeface="Times New Roman" panose="02020603050405020304" pitchFamily="18" charset="0"/>
                <a:ea typeface="Times New Roman" panose="02020603050405020304" pitchFamily="18" charset="0"/>
                <a:hlinkClick r:id="rId6"/>
              </a:rPr>
              <a:t>https://scikit-learn.org/stable/modules/generated/sklearn.metrics.recall_score.html</a:t>
            </a:r>
            <a:endParaRPr lang="en-US" b="1" dirty="0">
              <a:solidFill>
                <a:schemeClr val="bg1"/>
              </a:solidFill>
              <a:effectLst/>
              <a:latin typeface="Times New Roman" panose="02020603050405020304" pitchFamily="18" charset="0"/>
              <a:ea typeface="Times New Roman" panose="02020603050405020304" pitchFamily="18" charset="0"/>
            </a:endParaRPr>
          </a:p>
          <a:p>
            <a:pPr fontAlgn="base">
              <a:spcBef>
                <a:spcPts val="0"/>
              </a:spcBef>
              <a:spcAft>
                <a:spcPts val="1200"/>
              </a:spcAft>
            </a:pPr>
            <a:r>
              <a:rPr lang="en-US" b="1" dirty="0">
                <a:solidFill>
                  <a:schemeClr val="bg1"/>
                </a:solidFill>
                <a:effectLst/>
                <a:latin typeface="Times New Roman" panose="02020603050405020304" pitchFamily="18" charset="0"/>
                <a:ea typeface="Times New Roman" panose="02020603050405020304" pitchFamily="18" charset="0"/>
                <a:hlinkClick r:id="rId7"/>
              </a:rPr>
              <a:t>https://keras.io/api/optimizers/</a:t>
            </a:r>
            <a:endParaRPr lang="en-US" b="1" dirty="0">
              <a:solidFill>
                <a:schemeClr val="bg1"/>
              </a:solidFill>
              <a:effectLst/>
              <a:latin typeface="Times New Roman" panose="02020603050405020304" pitchFamily="18" charset="0"/>
              <a:ea typeface="Times New Roman" panose="02020603050405020304" pitchFamily="18" charset="0"/>
            </a:endParaRPr>
          </a:p>
          <a:p>
            <a:pPr fontAlgn="base">
              <a:spcBef>
                <a:spcPts val="0"/>
              </a:spcBef>
              <a:spcAft>
                <a:spcPts val="1200"/>
              </a:spcAft>
            </a:pPr>
            <a:endParaRPr lang="en-US" b="1" dirty="0">
              <a:solidFill>
                <a:schemeClr val="bg1"/>
              </a:solidFill>
              <a:effectLst/>
              <a:latin typeface="Times New Roman" panose="02020603050405020304" pitchFamily="18" charset="0"/>
              <a:ea typeface="Times New Roman" panose="02020603050405020304" pitchFamily="18" charset="0"/>
            </a:endParaRPr>
          </a:p>
          <a:p>
            <a:pPr fontAlgn="base">
              <a:spcBef>
                <a:spcPts val="0"/>
              </a:spcBef>
              <a:spcAft>
                <a:spcPts val="1200"/>
              </a:spcAft>
            </a:pPr>
            <a:endParaRPr lang="en-US" b="1" dirty="0">
              <a:solidFill>
                <a:schemeClr val="bg1"/>
              </a:solidFill>
              <a:effectLst/>
              <a:latin typeface="Times New Roman" panose="02020603050405020304" pitchFamily="18" charset="0"/>
              <a:ea typeface="Times New Roman" panose="02020603050405020304" pitchFamily="18" charset="0"/>
            </a:endParaRPr>
          </a:p>
          <a:p>
            <a:endParaRPr lang="en-US" dirty="0">
              <a:solidFill>
                <a:schemeClr val="bg1"/>
              </a:solidFill>
            </a:endParaRPr>
          </a:p>
        </p:txBody>
      </p:sp>
      <p:sp>
        <p:nvSpPr>
          <p:cNvPr id="20" name="Rectangle 19">
            <a:extLst>
              <a:ext uri="{FF2B5EF4-FFF2-40B4-BE49-F238E27FC236}">
                <a16:creationId xmlns:a16="http://schemas.microsoft.com/office/drawing/2014/main" id="{73162FBC-1EE8-4355-8B2B-CB9A5B4BD5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C2940EF9-7ECF-49BA-8F14-5EBC7ADE07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3" name="Straight Connector 22">
              <a:extLst>
                <a:ext uri="{FF2B5EF4-FFF2-40B4-BE49-F238E27FC236}">
                  <a16:creationId xmlns:a16="http://schemas.microsoft.com/office/drawing/2014/main" id="{DF9A5AE3-5A1E-4528-BDC2-D32A66EFFD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39C6801-3BB8-4C41-9385-D9CE4F1485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8EA6929-FF51-4E95-8E16-80E9F371AE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E91CBD-B19A-4299-90BD-CC3AB69766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26CE109B-4241-4CF1-B587-868774BB4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DD107650-C271-404F-98D8-BB8E7E0306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 name="Straight Connector 30">
              <a:extLst>
                <a:ext uri="{FF2B5EF4-FFF2-40B4-BE49-F238E27FC236}">
                  <a16:creationId xmlns:a16="http://schemas.microsoft.com/office/drawing/2014/main" id="{41F01725-EDBB-493E-A610-EF9ACBABB2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C8E2A80-F420-488D-AE39-E20BC61B19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58A20B2-85E4-4C64-A75F-376DA772A4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88BDCE8-2392-4F5E-B6B4-AD19C903B9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90979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893737-F0F1-1BCA-B62E-755119DE98EC}"/>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Contacts</a:t>
            </a:r>
          </a:p>
        </p:txBody>
      </p:sp>
      <p:sp>
        <p:nvSpPr>
          <p:cNvPr id="9" name="Content Placeholder 2">
            <a:extLst>
              <a:ext uri="{FF2B5EF4-FFF2-40B4-BE49-F238E27FC236}">
                <a16:creationId xmlns:a16="http://schemas.microsoft.com/office/drawing/2014/main" id="{451C658C-DCD0-859C-CC28-7671F1EB8DD1}"/>
              </a:ext>
            </a:extLst>
          </p:cNvPr>
          <p:cNvSpPr>
            <a:spLocks noGrp="1"/>
          </p:cNvSpPr>
          <p:nvPr>
            <p:ph idx="1"/>
          </p:nvPr>
        </p:nvSpPr>
        <p:spPr>
          <a:xfrm>
            <a:off x="225425" y="2317750"/>
            <a:ext cx="11450638" cy="3684588"/>
          </a:xfrm>
        </p:spPr>
        <p:txBody>
          <a:bodyPr anchor="ctr">
            <a:normAutofit fontScale="62500" lnSpcReduction="20000"/>
          </a:bodyPr>
          <a:lstStyle/>
          <a:p>
            <a:r>
              <a:rPr lang="en-US" sz="3800" dirty="0"/>
              <a:t>Fikrya Ahmed </a:t>
            </a:r>
            <a:r>
              <a:rPr lang="en-US" sz="3800" dirty="0" err="1"/>
              <a:t>Seddik</a:t>
            </a:r>
            <a:r>
              <a:rPr lang="en-US" sz="3800" dirty="0"/>
              <a:t> Ahmed  (</a:t>
            </a:r>
            <a:r>
              <a:rPr lang="en-US" sz="3800" dirty="0">
                <a:hlinkClick r:id="rId2"/>
              </a:rPr>
              <a:t>fikryaahmed23@gmail.com</a:t>
            </a:r>
            <a:r>
              <a:rPr lang="en-US" sz="3800" dirty="0"/>
              <a:t> 01006259628 / 01007319202)</a:t>
            </a:r>
          </a:p>
          <a:p>
            <a:pPr marL="0" indent="0">
              <a:buNone/>
            </a:pPr>
            <a:endParaRPr lang="en-US" sz="3800" dirty="0"/>
          </a:p>
          <a:p>
            <a:r>
              <a:rPr lang="en-US" sz="3800" dirty="0">
                <a:effectLst/>
              </a:rPr>
              <a:t>Ahmed </a:t>
            </a:r>
            <a:r>
              <a:rPr lang="en-US" sz="3800" dirty="0" err="1">
                <a:effectLst/>
              </a:rPr>
              <a:t>Mohie</a:t>
            </a:r>
            <a:r>
              <a:rPr lang="en-US" sz="3800" dirty="0">
                <a:effectLst/>
              </a:rPr>
              <a:t> </a:t>
            </a:r>
            <a:r>
              <a:rPr lang="en-US" sz="3800" dirty="0" err="1">
                <a:effectLst/>
              </a:rPr>
              <a:t>AbdElazeem</a:t>
            </a:r>
            <a:r>
              <a:rPr lang="en-US" sz="3800" dirty="0">
                <a:effectLst/>
              </a:rPr>
              <a:t> Younis </a:t>
            </a:r>
            <a:r>
              <a:rPr lang="en-US" sz="3800" b="1" dirty="0">
                <a:effectLst/>
              </a:rPr>
              <a:t>( </a:t>
            </a:r>
            <a:r>
              <a:rPr lang="en-US" sz="3800" dirty="0">
                <a:effectLst/>
                <a:hlinkClick r:id="rId3"/>
              </a:rPr>
              <a:t>ahmed.younis1506@gmail.com</a:t>
            </a:r>
            <a:r>
              <a:rPr lang="en-US" sz="3800" dirty="0">
                <a:effectLst/>
              </a:rPr>
              <a:t>     01551750775</a:t>
            </a:r>
            <a:r>
              <a:rPr lang="en-US" sz="3800" b="1" dirty="0">
                <a:effectLst/>
              </a:rPr>
              <a:t> )</a:t>
            </a:r>
          </a:p>
          <a:p>
            <a:pPr marL="0" indent="0">
              <a:buNone/>
            </a:pPr>
            <a:endParaRPr lang="en-US" sz="3800" b="1" dirty="0">
              <a:effectLst/>
            </a:endParaRPr>
          </a:p>
          <a:p>
            <a:r>
              <a:rPr lang="en-US" sz="3800" dirty="0" err="1">
                <a:effectLst/>
              </a:rPr>
              <a:t>Abdelrhman</a:t>
            </a:r>
            <a:r>
              <a:rPr lang="en-US" sz="3800" dirty="0">
                <a:effectLst/>
              </a:rPr>
              <a:t> Mohamed </a:t>
            </a:r>
            <a:r>
              <a:rPr lang="en-US" sz="3800" dirty="0" err="1">
                <a:effectLst/>
              </a:rPr>
              <a:t>Fawzy</a:t>
            </a:r>
            <a:r>
              <a:rPr lang="en-US" sz="3800" dirty="0">
                <a:effectLst/>
              </a:rPr>
              <a:t> Ibrahim </a:t>
            </a:r>
            <a:r>
              <a:rPr lang="en-US" sz="3800" b="1" dirty="0">
                <a:effectLst/>
              </a:rPr>
              <a:t>( </a:t>
            </a:r>
            <a:r>
              <a:rPr lang="en-US" sz="3800" dirty="0">
                <a:effectLst/>
                <a:hlinkClick r:id="rId4"/>
              </a:rPr>
              <a:t>Abdelrhman.fawwzy@gmail.com</a:t>
            </a:r>
            <a:r>
              <a:rPr lang="en-US" sz="3800" dirty="0">
                <a:effectLst/>
              </a:rPr>
              <a:t> 01554119851</a:t>
            </a:r>
            <a:r>
              <a:rPr lang="en-US" sz="3800" b="1" dirty="0">
                <a:effectLst/>
              </a:rPr>
              <a:t> )</a:t>
            </a:r>
          </a:p>
          <a:p>
            <a:pPr marL="0" indent="0">
              <a:buNone/>
            </a:pPr>
            <a:endParaRPr lang="en-US" sz="3800" b="1" dirty="0">
              <a:effectLst/>
            </a:endParaRPr>
          </a:p>
          <a:p>
            <a:r>
              <a:rPr lang="en-US" sz="3800" dirty="0">
                <a:effectLst/>
              </a:rPr>
              <a:t>Ibrahim Abd-</a:t>
            </a:r>
            <a:r>
              <a:rPr lang="en-US" sz="3800" dirty="0" err="1">
                <a:effectLst/>
              </a:rPr>
              <a:t>elghany</a:t>
            </a:r>
            <a:r>
              <a:rPr lang="en-US" sz="3800" dirty="0">
                <a:effectLst/>
              </a:rPr>
              <a:t> Ibrahim Salem ( </a:t>
            </a:r>
            <a:r>
              <a:rPr lang="en-US" sz="3800" dirty="0">
                <a:effectLst/>
                <a:hlinkClick r:id="rId5"/>
              </a:rPr>
              <a:t>Ibrahimsalem553@gmail.com</a:t>
            </a:r>
            <a:r>
              <a:rPr lang="en-US" sz="3800" dirty="0">
                <a:effectLst/>
              </a:rPr>
              <a:t>   01091240127 )</a:t>
            </a:r>
          </a:p>
          <a:p>
            <a:pPr marL="0" indent="0">
              <a:buNone/>
            </a:pPr>
            <a:r>
              <a:rPr lang="en-US" sz="1300" b="1" dirty="0">
                <a:effectLst/>
              </a:rPr>
              <a:t>       </a:t>
            </a:r>
          </a:p>
          <a:p>
            <a:pPr marL="0" indent="0">
              <a:buNone/>
            </a:pPr>
            <a:endParaRPr lang="en-US" sz="1300" b="1" dirty="0"/>
          </a:p>
          <a:p>
            <a:pPr marL="0" indent="0">
              <a:buNone/>
            </a:pPr>
            <a:endParaRPr lang="en-US" sz="1300" b="1" dirty="0">
              <a:effectLst/>
            </a:endParaRPr>
          </a:p>
          <a:p>
            <a:pPr marL="0" indent="0">
              <a:buNone/>
            </a:pPr>
            <a:endParaRPr lang="en-US" sz="1300" dirty="0"/>
          </a:p>
        </p:txBody>
      </p:sp>
    </p:spTree>
    <p:extLst>
      <p:ext uri="{BB962C8B-B14F-4D97-AF65-F5344CB8AC3E}">
        <p14:creationId xmlns:p14="http://schemas.microsoft.com/office/powerpoint/2010/main" val="2582283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3015C57-EEF2-65CE-1B46-D6309817A5A6}"/>
              </a:ext>
            </a:extLst>
          </p:cNvPr>
          <p:cNvSpPr>
            <a:spLocks noGrp="1"/>
          </p:cNvSpPr>
          <p:nvPr>
            <p:ph type="title"/>
          </p:nvPr>
        </p:nvSpPr>
        <p:spPr>
          <a:xfrm>
            <a:off x="826396" y="586855"/>
            <a:ext cx="4230100" cy="3387497"/>
          </a:xfrm>
        </p:spPr>
        <p:txBody>
          <a:bodyPr anchor="b">
            <a:normAutofit/>
          </a:bodyPr>
          <a:lstStyle/>
          <a:p>
            <a:pPr algn="r"/>
            <a:r>
              <a:rPr lang="en-US" sz="4000" b="1">
                <a:solidFill>
                  <a:srgbClr val="FFFFFF"/>
                </a:solidFill>
                <a:effectLst/>
                <a:latin typeface="Times New Roman" panose="02020603050405020304" pitchFamily="18" charset="0"/>
                <a:ea typeface="Calibri" panose="020F0502020204030204" pitchFamily="34" charset="0"/>
                <a:cs typeface="Arial" panose="020B0604020202020204" pitchFamily="34" charset="0"/>
              </a:rPr>
              <a:t>Abstract</a:t>
            </a:r>
            <a:br>
              <a:rPr lang="en-US" sz="4000">
                <a:solidFill>
                  <a:srgbClr val="FFFFFF"/>
                </a:solidFill>
                <a:effectLst/>
                <a:latin typeface="Calibri" panose="020F0502020204030204" pitchFamily="34" charset="0"/>
                <a:ea typeface="Calibri" panose="020F0502020204030204" pitchFamily="34" charset="0"/>
                <a:cs typeface="Arial" panose="020B0604020202020204" pitchFamily="34" charset="0"/>
              </a:rPr>
            </a:br>
            <a:endParaRPr lang="en-US" sz="4000">
              <a:solidFill>
                <a:srgbClr val="FFFFFF"/>
              </a:solidFill>
            </a:endParaRPr>
          </a:p>
        </p:txBody>
      </p:sp>
      <p:sp>
        <p:nvSpPr>
          <p:cNvPr id="3" name="Content Placeholder 2">
            <a:extLst>
              <a:ext uri="{FF2B5EF4-FFF2-40B4-BE49-F238E27FC236}">
                <a16:creationId xmlns:a16="http://schemas.microsoft.com/office/drawing/2014/main" id="{28DB44D6-A126-03E5-FE66-DF2F352CE6B2}"/>
              </a:ext>
            </a:extLst>
          </p:cNvPr>
          <p:cNvSpPr>
            <a:spLocks noGrp="1"/>
          </p:cNvSpPr>
          <p:nvPr>
            <p:ph idx="1"/>
          </p:nvPr>
        </p:nvSpPr>
        <p:spPr>
          <a:xfrm>
            <a:off x="6503158" y="649480"/>
            <a:ext cx="4862447" cy="5546047"/>
          </a:xfrm>
        </p:spPr>
        <p:txBody>
          <a:bodyPr anchor="ctr">
            <a:normAutofit/>
          </a:bodyPr>
          <a:lstStyle/>
          <a:p>
            <a:r>
              <a:rPr lang="en-US" sz="2000">
                <a:effectLst/>
                <a:latin typeface="Times New Roman" panose="02020603050405020304" pitchFamily="18" charset="0"/>
                <a:ea typeface="Calibri" panose="020F0502020204030204" pitchFamily="34" charset="0"/>
                <a:cs typeface="Arial" panose="020B0604020202020204" pitchFamily="34" charset="0"/>
              </a:rPr>
              <a:t>The report will describe a feasibility study to assess the use of neural networks and traditional machine learning algorithms to solve coronary heart disease (CHD) -Diagnosis and also predict a brief description of some algorithms of traditional machine learning we used.</a:t>
            </a:r>
            <a:endParaRPr lang="en-US" sz="2000">
              <a:effectLst/>
              <a:latin typeface="Calibri" panose="020F0502020204030204" pitchFamily="34" charset="0"/>
              <a:ea typeface="Calibri" panose="020F0502020204030204" pitchFamily="34" charset="0"/>
              <a:cs typeface="Arial" panose="020B0604020202020204" pitchFamily="34" charset="0"/>
            </a:endParaRPr>
          </a:p>
          <a:p>
            <a:endParaRPr lang="en-US" sz="2000"/>
          </a:p>
        </p:txBody>
      </p:sp>
    </p:spTree>
    <p:extLst>
      <p:ext uri="{BB962C8B-B14F-4D97-AF65-F5344CB8AC3E}">
        <p14:creationId xmlns:p14="http://schemas.microsoft.com/office/powerpoint/2010/main" val="2675212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EE425F-7905-1E03-DF7D-33C0A73AD0E5}"/>
              </a:ext>
            </a:extLst>
          </p:cNvPr>
          <p:cNvSpPr>
            <a:spLocks noGrp="1"/>
          </p:cNvSpPr>
          <p:nvPr>
            <p:ph type="title"/>
          </p:nvPr>
        </p:nvSpPr>
        <p:spPr>
          <a:xfrm>
            <a:off x="466722" y="586855"/>
            <a:ext cx="3201366" cy="3387497"/>
          </a:xfrm>
        </p:spPr>
        <p:txBody>
          <a:bodyPr anchor="b">
            <a:normAutofit/>
          </a:bodyPr>
          <a:lstStyle/>
          <a:p>
            <a:pPr algn="r"/>
            <a:r>
              <a:rPr lang="en-US" sz="4000" b="1">
                <a:solidFill>
                  <a:srgbClr val="FFFFFF"/>
                </a:solidFill>
                <a:effectLst/>
                <a:latin typeface="Times New Roman" panose="02020603050405020304" pitchFamily="18" charset="0"/>
                <a:ea typeface="Calibri" panose="020F0502020204030204" pitchFamily="34" charset="0"/>
                <a:cs typeface="Arial" panose="020B0604020202020204" pitchFamily="34" charset="0"/>
              </a:rPr>
              <a:t>Introduction</a:t>
            </a:r>
            <a:br>
              <a:rPr lang="en-US" sz="4000">
                <a:solidFill>
                  <a:srgbClr val="FFFFFF"/>
                </a:solidFill>
                <a:effectLst/>
                <a:latin typeface="Calibri" panose="020F0502020204030204" pitchFamily="34" charset="0"/>
                <a:ea typeface="Calibri" panose="020F0502020204030204" pitchFamily="34" charset="0"/>
                <a:cs typeface="Arial" panose="020B0604020202020204" pitchFamily="34" charset="0"/>
              </a:rPr>
            </a:br>
            <a:endParaRPr lang="en-US" sz="4000">
              <a:solidFill>
                <a:srgbClr val="FFFFFF"/>
              </a:solidFill>
            </a:endParaRPr>
          </a:p>
        </p:txBody>
      </p:sp>
      <p:sp>
        <p:nvSpPr>
          <p:cNvPr id="3" name="Content Placeholder 2">
            <a:extLst>
              <a:ext uri="{FF2B5EF4-FFF2-40B4-BE49-F238E27FC236}">
                <a16:creationId xmlns:a16="http://schemas.microsoft.com/office/drawing/2014/main" id="{920ACDB0-6CEC-7690-273A-FAB7E6010EF6}"/>
              </a:ext>
            </a:extLst>
          </p:cNvPr>
          <p:cNvSpPr>
            <a:spLocks noGrp="1"/>
          </p:cNvSpPr>
          <p:nvPr>
            <p:ph idx="1"/>
          </p:nvPr>
        </p:nvSpPr>
        <p:spPr>
          <a:xfrm>
            <a:off x="4810259" y="649480"/>
            <a:ext cx="6555347" cy="5546047"/>
          </a:xfrm>
        </p:spPr>
        <p:txBody>
          <a:bodyPr anchor="ctr">
            <a:normAutofit/>
          </a:bodyPr>
          <a:lstStyle/>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Traditional machine learning is a set of mathematical, statistical and computational methods for developing algorithms that can solve a problem not in a direct way but based on finding patterns in a variety of input data. The solution is calculated not according to a formula, but according to the established dependence of the results on a specific set of features and their values. The neural network concept is to simulate a human's neural system. Its ability to learn using previous experience and thus make fewer errors next time. This is the main feature of neural networks.</a:t>
            </a:r>
          </a:p>
          <a:p>
            <a:endParaRPr lang="en-US" sz="2000" dirty="0"/>
          </a:p>
        </p:txBody>
      </p:sp>
    </p:spTree>
    <p:extLst>
      <p:ext uri="{BB962C8B-B14F-4D97-AF65-F5344CB8AC3E}">
        <p14:creationId xmlns:p14="http://schemas.microsoft.com/office/powerpoint/2010/main" val="2357927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DE4F6E-1366-AF1E-5E60-2DCBC7A3E2C3}"/>
              </a:ext>
            </a:extLst>
          </p:cNvPr>
          <p:cNvSpPr>
            <a:spLocks noGrp="1"/>
          </p:cNvSpPr>
          <p:nvPr>
            <p:ph type="title"/>
          </p:nvPr>
        </p:nvSpPr>
        <p:spPr>
          <a:xfrm>
            <a:off x="1209823" y="5510253"/>
            <a:ext cx="10057728" cy="1033669"/>
          </a:xfrm>
        </p:spPr>
        <p:txBody>
          <a:bodyPr>
            <a:normAutofit fontScale="90000"/>
          </a:bodyPr>
          <a:lstStyle/>
          <a:p>
            <a:r>
              <a:rPr lang="en-US" sz="2200" b="1" dirty="0">
                <a:solidFill>
                  <a:srgbClr val="FFFFFF"/>
                </a:solidFill>
                <a:effectLst/>
                <a:latin typeface="Times New Roman" panose="02020603050405020304" pitchFamily="18" charset="0"/>
                <a:ea typeface="Calibri" panose="020F0502020204030204" pitchFamily="34" charset="0"/>
                <a:cs typeface="Arial" panose="020B0604020202020204" pitchFamily="34" charset="0"/>
              </a:rPr>
              <a:t>Datasets 1 (CHD Diagnostic) </a:t>
            </a:r>
            <a:br>
              <a:rPr lang="en-US" sz="1300" b="1" dirty="0">
                <a:solidFill>
                  <a:srgbClr val="FFFFFF"/>
                </a:solidFill>
                <a:effectLst/>
                <a:latin typeface="Times New Roman" panose="02020603050405020304" pitchFamily="18" charset="0"/>
                <a:ea typeface="Calibri" panose="020F0502020204030204" pitchFamily="34" charset="0"/>
                <a:cs typeface="Arial" panose="020B0604020202020204" pitchFamily="34" charset="0"/>
              </a:rPr>
            </a:br>
            <a:br>
              <a:rPr lang="en-US" sz="1300" b="1" dirty="0">
                <a:solidFill>
                  <a:srgbClr val="FFFFFF"/>
                </a:solidFill>
                <a:effectLst/>
                <a:latin typeface="Times New Roman" panose="02020603050405020304" pitchFamily="18" charset="0"/>
                <a:ea typeface="Calibri" panose="020F0502020204030204" pitchFamily="34" charset="0"/>
                <a:cs typeface="Arial" panose="020B0604020202020204" pitchFamily="34" charset="0"/>
              </a:rPr>
            </a:br>
            <a:r>
              <a:rPr lang="en-US" sz="2000" b="1" dirty="0">
                <a:solidFill>
                  <a:srgbClr val="FFFFFF"/>
                </a:solidFill>
                <a:effectLst/>
                <a:latin typeface="Times New Roman" panose="02020603050405020304" pitchFamily="18" charset="0"/>
                <a:ea typeface="Calibri" panose="020F0502020204030204" pitchFamily="34" charset="0"/>
                <a:cs typeface="Arial" panose="020B0604020202020204" pitchFamily="34" charset="0"/>
              </a:rPr>
              <a:t>It contains of 9 feature and 1 output</a:t>
            </a:r>
            <a:br>
              <a:rPr lang="en-US" sz="1300" dirty="0">
                <a:solidFill>
                  <a:srgbClr val="FFFFFF"/>
                </a:solidFill>
                <a:effectLst/>
                <a:latin typeface="Calibri" panose="020F0502020204030204" pitchFamily="34" charset="0"/>
                <a:ea typeface="Calibri" panose="020F0502020204030204" pitchFamily="34" charset="0"/>
                <a:cs typeface="Arial" panose="020B0604020202020204" pitchFamily="34" charset="0"/>
              </a:rPr>
            </a:br>
            <a:br>
              <a:rPr lang="en-US" sz="1300" dirty="0">
                <a:solidFill>
                  <a:srgbClr val="FFFFFF"/>
                </a:solidFill>
                <a:effectLst/>
                <a:latin typeface="Calibri" panose="020F0502020204030204" pitchFamily="34" charset="0"/>
                <a:ea typeface="Calibri" panose="020F0502020204030204" pitchFamily="34" charset="0"/>
                <a:cs typeface="Arial" panose="020B0604020202020204" pitchFamily="34" charset="0"/>
              </a:rPr>
            </a:br>
            <a:endParaRPr lang="en-US" sz="1300" dirty="0">
              <a:solidFill>
                <a:srgbClr val="FFFFFF"/>
              </a:solidFill>
            </a:endParaRPr>
          </a:p>
        </p:txBody>
      </p:sp>
      <p:pic>
        <p:nvPicPr>
          <p:cNvPr id="4" name="Content Placeholder 3">
            <a:extLst>
              <a:ext uri="{FF2B5EF4-FFF2-40B4-BE49-F238E27FC236}">
                <a16:creationId xmlns:a16="http://schemas.microsoft.com/office/drawing/2014/main" id="{68894D82-8224-D82C-C4E8-8F335839296D}"/>
              </a:ext>
            </a:extLst>
          </p:cNvPr>
          <p:cNvPicPr>
            <a:picLocks noChangeAspect="1"/>
          </p:cNvPicPr>
          <p:nvPr/>
        </p:nvPicPr>
        <p:blipFill>
          <a:blip r:embed="rId2"/>
          <a:stretch>
            <a:fillRect/>
          </a:stretch>
        </p:blipFill>
        <p:spPr>
          <a:xfrm>
            <a:off x="1645920" y="1283596"/>
            <a:ext cx="9214338" cy="2753831"/>
          </a:xfrm>
          <a:prstGeom prst="rect">
            <a:avLst/>
          </a:prstGeom>
        </p:spPr>
      </p:pic>
    </p:spTree>
    <p:extLst>
      <p:ext uri="{BB962C8B-B14F-4D97-AF65-F5344CB8AC3E}">
        <p14:creationId xmlns:p14="http://schemas.microsoft.com/office/powerpoint/2010/main" val="1759716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08BAC12-B9FA-CFD0-DAF2-33D2C7028134}"/>
              </a:ext>
            </a:extLst>
          </p:cNvPr>
          <p:cNvSpPr>
            <a:spLocks noGrp="1"/>
          </p:cNvSpPr>
          <p:nvPr>
            <p:ph type="ctrTitle"/>
          </p:nvPr>
        </p:nvSpPr>
        <p:spPr>
          <a:xfrm>
            <a:off x="934872" y="982272"/>
            <a:ext cx="3388419" cy="4560970"/>
          </a:xfrm>
        </p:spPr>
        <p:txBody>
          <a:bodyPr vert="horz" lIns="91440" tIns="45720" rIns="91440" bIns="45720" rtlCol="0" anchor="ctr">
            <a:normAutofit/>
          </a:bodyPr>
          <a:lstStyle/>
          <a:p>
            <a:pPr algn="l"/>
            <a:r>
              <a:rPr lang="en-US" sz="4000" kern="1200">
                <a:solidFill>
                  <a:srgbClr val="FFFFFF"/>
                </a:solidFill>
                <a:latin typeface="+mj-lt"/>
                <a:ea typeface="+mj-ea"/>
                <a:cs typeface="+mj-cs"/>
              </a:rPr>
              <a:t>Preprocessing </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Subtitle 2">
            <a:extLst>
              <a:ext uri="{FF2B5EF4-FFF2-40B4-BE49-F238E27FC236}">
                <a16:creationId xmlns:a16="http://schemas.microsoft.com/office/drawing/2014/main" id="{FD76D2D1-5FAB-19E1-926C-758816C29605}"/>
              </a:ext>
            </a:extLst>
          </p:cNvPr>
          <p:cNvSpPr>
            <a:spLocks noGrp="1"/>
          </p:cNvSpPr>
          <p:nvPr>
            <p:ph type="subTitle" idx="1"/>
          </p:nvPr>
        </p:nvSpPr>
        <p:spPr>
          <a:xfrm>
            <a:off x="5221862" y="1719618"/>
            <a:ext cx="5948831" cy="4334629"/>
          </a:xfrm>
        </p:spPr>
        <p:txBody>
          <a:bodyPr vert="horz" lIns="91440" tIns="45720" rIns="91440" bIns="45720" rtlCol="0" anchor="ctr">
            <a:normAutofit/>
          </a:bodyPr>
          <a:lstStyle/>
          <a:p>
            <a:pPr indent="-228600" algn="l">
              <a:buFont typeface="Arial" panose="020B0604020202020204" pitchFamily="34" charset="0"/>
              <a:buChar char="•"/>
            </a:pPr>
            <a:r>
              <a:rPr lang="en-US">
                <a:solidFill>
                  <a:srgbClr val="FEFFFF"/>
                </a:solidFill>
              </a:rPr>
              <a:t>Check for missing values</a:t>
            </a:r>
          </a:p>
          <a:p>
            <a:pPr indent="-228600" algn="l">
              <a:buFont typeface="Arial" panose="020B0604020202020204" pitchFamily="34" charset="0"/>
              <a:buChar char="•"/>
            </a:pPr>
            <a:r>
              <a:rPr lang="en-US">
                <a:solidFill>
                  <a:srgbClr val="FEFFFF"/>
                </a:solidFill>
              </a:rPr>
              <a:t>Check for duplicate values</a:t>
            </a:r>
          </a:p>
          <a:p>
            <a:pPr indent="-228600" algn="l">
              <a:buFont typeface="Arial" panose="020B0604020202020204" pitchFamily="34" charset="0"/>
              <a:buChar char="•"/>
            </a:pPr>
            <a:r>
              <a:rPr lang="en-US">
                <a:solidFill>
                  <a:srgbClr val="FEFFFF"/>
                </a:solidFill>
              </a:rPr>
              <a:t>Encoding categorical data</a:t>
            </a:r>
          </a:p>
          <a:p>
            <a:pPr indent="-228600" algn="l">
              <a:buFont typeface="Arial" panose="020B0604020202020204" pitchFamily="34" charset="0"/>
              <a:buChar char="•"/>
            </a:pPr>
            <a:r>
              <a:rPr lang="en-US">
                <a:solidFill>
                  <a:srgbClr val="FEFFFF"/>
                </a:solidFill>
              </a:rPr>
              <a:t>Removing outliers </a:t>
            </a:r>
          </a:p>
          <a:p>
            <a:pPr indent="-228600" algn="l">
              <a:buFont typeface="Arial" panose="020B0604020202020204" pitchFamily="34" charset="0"/>
              <a:buChar char="•"/>
            </a:pPr>
            <a:r>
              <a:rPr lang="en-US">
                <a:solidFill>
                  <a:srgbClr val="FEFFFF"/>
                </a:solidFill>
              </a:rPr>
              <a:t>Scaling data </a:t>
            </a:r>
          </a:p>
          <a:p>
            <a:pPr indent="-228600" algn="l">
              <a:buFont typeface="Arial" panose="020B0604020202020204" pitchFamily="34" charset="0"/>
              <a:buChar char="•"/>
            </a:pPr>
            <a:endParaRPr lang="en-US">
              <a:solidFill>
                <a:srgbClr val="FEFFFF"/>
              </a:solidFill>
            </a:endParaRPr>
          </a:p>
          <a:p>
            <a:pPr indent="-228600" algn="l">
              <a:buFont typeface="Arial" panose="020B0604020202020204" pitchFamily="34" charset="0"/>
              <a:buChar char="•"/>
            </a:pPr>
            <a:endParaRPr lang="en-US">
              <a:solidFill>
                <a:srgbClr val="FEFFFF"/>
              </a:solidFill>
            </a:endParaRPr>
          </a:p>
        </p:txBody>
      </p:sp>
    </p:spTree>
    <p:extLst>
      <p:ext uri="{BB962C8B-B14F-4D97-AF65-F5344CB8AC3E}">
        <p14:creationId xmlns:p14="http://schemas.microsoft.com/office/powerpoint/2010/main" val="1965663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EDC07B27-4E3C-4BCF-ABDB-6AA72857C0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500"/>
            <a:ext cx="12191998" cy="6858000"/>
          </a:xfrm>
          <a:prstGeom prst="rect">
            <a:avLst/>
          </a:prstGeom>
          <a:gradFill>
            <a:gsLst>
              <a:gs pos="19000">
                <a:srgbClr val="000000">
                  <a:alpha val="96000"/>
                </a:srgbClr>
              </a:gs>
              <a:gs pos="100000">
                <a:schemeClr val="accent1"/>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3D11BE6-2A04-4DBB-842D-88602B5E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78536" y="12437"/>
            <a:ext cx="11713464" cy="6844063"/>
          </a:xfrm>
          <a:prstGeom prst="rect">
            <a:avLst/>
          </a:prstGeom>
          <a:gradFill>
            <a:gsLst>
              <a:gs pos="0">
                <a:srgbClr val="000000">
                  <a:alpha val="71765"/>
                </a:srgbClr>
              </a:gs>
              <a:gs pos="100000">
                <a:schemeClr val="accent1">
                  <a:alpha val="2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A05E02A-9AA9-45EC-B87B-B46F043F3F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 y="2724072"/>
            <a:ext cx="12192008" cy="4114801"/>
          </a:xfrm>
          <a:prstGeom prst="rect">
            <a:avLst/>
          </a:prstGeom>
          <a:gradFill>
            <a:gsLst>
              <a:gs pos="30000">
                <a:schemeClr val="accent1">
                  <a:lumMod val="75000"/>
                  <a:alpha val="19000"/>
                </a:schemeClr>
              </a:gs>
              <a:gs pos="100000">
                <a:schemeClr val="accent1">
                  <a:alpha val="24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E91EDBA-E8E0-4575-8147-B700345215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09672" y="1716338"/>
            <a:ext cx="6858003" cy="3422328"/>
          </a:xfrm>
          <a:prstGeom prst="rect">
            <a:avLst/>
          </a:prstGeom>
          <a:gradFill>
            <a:gsLst>
              <a:gs pos="0">
                <a:schemeClr val="accent1">
                  <a:alpha val="52000"/>
                </a:schemeClr>
              </a:gs>
              <a:gs pos="76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C4B89B-40B1-6853-1E80-E2A5BBE808C3}"/>
              </a:ext>
            </a:extLst>
          </p:cNvPr>
          <p:cNvSpPr>
            <a:spLocks noGrp="1"/>
          </p:cNvSpPr>
          <p:nvPr>
            <p:ph type="title"/>
          </p:nvPr>
        </p:nvSpPr>
        <p:spPr>
          <a:xfrm>
            <a:off x="1153236" y="559703"/>
            <a:ext cx="9867331" cy="1167495"/>
          </a:xfrm>
        </p:spPr>
        <p:txBody>
          <a:bodyPr vert="horz" lIns="91440" tIns="45720" rIns="91440" bIns="45720" rtlCol="0" anchor="b">
            <a:normAutofit/>
          </a:bodyPr>
          <a:lstStyle/>
          <a:p>
            <a:pPr algn="ctr"/>
            <a:r>
              <a:rPr lang="en-US" sz="3700" b="1">
                <a:solidFill>
                  <a:srgbClr val="FFFFFF"/>
                </a:solidFill>
                <a:effectLst/>
              </a:rPr>
              <a:t>Models’ analysis using Neural Network</a:t>
            </a:r>
            <a:br>
              <a:rPr lang="en-US" sz="3700">
                <a:solidFill>
                  <a:srgbClr val="FFFFFF"/>
                </a:solidFill>
                <a:effectLst/>
              </a:rPr>
            </a:br>
            <a:r>
              <a:rPr lang="en-US" sz="3700">
                <a:solidFill>
                  <a:srgbClr val="FFFFFF"/>
                </a:solidFill>
                <a:effectLst/>
              </a:rPr>
              <a:t>“First Result”</a:t>
            </a:r>
            <a:endParaRPr lang="en-US" sz="3700">
              <a:solidFill>
                <a:srgbClr val="FFFFFF"/>
              </a:solidFill>
            </a:endParaRPr>
          </a:p>
        </p:txBody>
      </p:sp>
      <p:sp>
        <p:nvSpPr>
          <p:cNvPr id="32" name="Rectangle 31">
            <a:extLst>
              <a:ext uri="{FF2B5EF4-FFF2-40B4-BE49-F238E27FC236}">
                <a16:creationId xmlns:a16="http://schemas.microsoft.com/office/drawing/2014/main" id="{DFEE4473-A122-4E96-8C31-B4C5AAA27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123" y="2706446"/>
            <a:ext cx="12191997" cy="3711900"/>
          </a:xfrm>
          <a:prstGeom prst="rect">
            <a:avLst/>
          </a:prstGeom>
          <a:gradFill>
            <a:gsLst>
              <a:gs pos="0">
                <a:srgbClr val="000000">
                  <a:alpha val="50000"/>
                </a:srgbClr>
              </a:gs>
              <a:gs pos="92000">
                <a:schemeClr val="accent1">
                  <a:lumMod val="75000"/>
                  <a:alpha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10;&#10;Description automatically generated">
            <a:extLst>
              <a:ext uri="{FF2B5EF4-FFF2-40B4-BE49-F238E27FC236}">
                <a16:creationId xmlns:a16="http://schemas.microsoft.com/office/drawing/2014/main" id="{C78263D7-C242-B547-2DE3-C70342BB96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8867" y="3894171"/>
            <a:ext cx="3671121" cy="2130551"/>
          </a:xfrm>
          <a:prstGeom prst="rect">
            <a:avLst/>
          </a:prstGeom>
        </p:spPr>
      </p:pic>
      <p:pic>
        <p:nvPicPr>
          <p:cNvPr id="4" name="Content Placeholder 3" descr="A screenshot of a computer&#10;&#10;Description automatically generated with medium confidence">
            <a:extLst>
              <a:ext uri="{FF2B5EF4-FFF2-40B4-BE49-F238E27FC236}">
                <a16:creationId xmlns:a16="http://schemas.microsoft.com/office/drawing/2014/main" id="{12A364B0-7DEA-574A-7207-C9F837B6F1C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11680" y="2036266"/>
            <a:ext cx="8285871" cy="1392734"/>
          </a:xfrm>
          <a:prstGeom prst="rect">
            <a:avLst/>
          </a:prstGeom>
        </p:spPr>
      </p:pic>
      <p:pic>
        <p:nvPicPr>
          <p:cNvPr id="6" name="Picture 5">
            <a:extLst>
              <a:ext uri="{FF2B5EF4-FFF2-40B4-BE49-F238E27FC236}">
                <a16:creationId xmlns:a16="http://schemas.microsoft.com/office/drawing/2014/main" id="{239368D8-D3F7-6BF1-2D84-49B332C6BBC8}"/>
              </a:ext>
            </a:extLst>
          </p:cNvPr>
          <p:cNvPicPr>
            <a:picLocks noChangeAspect="1"/>
          </p:cNvPicPr>
          <p:nvPr/>
        </p:nvPicPr>
        <p:blipFill>
          <a:blip r:embed="rId4"/>
          <a:stretch>
            <a:fillRect/>
          </a:stretch>
        </p:blipFill>
        <p:spPr>
          <a:xfrm>
            <a:off x="6836898" y="3894171"/>
            <a:ext cx="4111987" cy="2130551"/>
          </a:xfrm>
          <a:prstGeom prst="rect">
            <a:avLst/>
          </a:prstGeom>
        </p:spPr>
      </p:pic>
    </p:spTree>
    <p:extLst>
      <p:ext uri="{BB962C8B-B14F-4D97-AF65-F5344CB8AC3E}">
        <p14:creationId xmlns:p14="http://schemas.microsoft.com/office/powerpoint/2010/main" val="1315722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1275926-9AC6-9C68-9F49-60BA4A32BD94}"/>
              </a:ext>
            </a:extLst>
          </p:cNvPr>
          <p:cNvSpPr>
            <a:spLocks noGrp="1"/>
          </p:cNvSpPr>
          <p:nvPr>
            <p:ph type="title"/>
          </p:nvPr>
        </p:nvSpPr>
        <p:spPr>
          <a:xfrm>
            <a:off x="660041" y="2767106"/>
            <a:ext cx="2880828" cy="3071906"/>
          </a:xfrm>
        </p:spPr>
        <p:txBody>
          <a:bodyPr vert="horz" lIns="91440" tIns="45720" rIns="91440" bIns="45720" rtlCol="0" anchor="t">
            <a:normAutofit/>
          </a:bodyPr>
          <a:lstStyle/>
          <a:p>
            <a:pPr marL="0" marR="0">
              <a:spcAft>
                <a:spcPts val="800"/>
              </a:spcAft>
            </a:pPr>
            <a:r>
              <a:rPr lang="en-US" sz="3100" kern="1200">
                <a:solidFill>
                  <a:srgbClr val="FFFFFF"/>
                </a:solidFill>
                <a:effectLst/>
                <a:latin typeface="+mj-lt"/>
                <a:ea typeface="+mj-ea"/>
                <a:cs typeface="+mj-cs"/>
              </a:rPr>
              <a:t> </a:t>
            </a:r>
            <a:br>
              <a:rPr lang="en-US" sz="3100" kern="1200">
                <a:solidFill>
                  <a:srgbClr val="FFFFFF"/>
                </a:solidFill>
                <a:effectLst/>
                <a:latin typeface="+mj-lt"/>
                <a:ea typeface="+mj-ea"/>
                <a:cs typeface="+mj-cs"/>
              </a:rPr>
            </a:br>
            <a:r>
              <a:rPr lang="en-US" sz="3100" b="1" kern="1200">
                <a:solidFill>
                  <a:srgbClr val="FFFFFF"/>
                </a:solidFill>
                <a:effectLst/>
                <a:latin typeface="+mj-lt"/>
                <a:ea typeface="+mj-ea"/>
                <a:cs typeface="+mj-cs"/>
              </a:rPr>
              <a:t>By using lasso-regression to do automatic feature selection </a:t>
            </a:r>
            <a:br>
              <a:rPr lang="en-US" sz="3100" kern="1200">
                <a:solidFill>
                  <a:srgbClr val="FFFFFF"/>
                </a:solidFill>
                <a:effectLst/>
                <a:latin typeface="+mj-lt"/>
                <a:ea typeface="+mj-ea"/>
                <a:cs typeface="+mj-cs"/>
              </a:rPr>
            </a:br>
            <a:endParaRPr lang="en-US" sz="3100" kern="1200">
              <a:solidFill>
                <a:srgbClr val="FFFFFF"/>
              </a:solidFill>
              <a:latin typeface="+mj-lt"/>
              <a:ea typeface="+mj-ea"/>
              <a:cs typeface="+mj-cs"/>
            </a:endParaRPr>
          </a:p>
        </p:txBody>
      </p:sp>
      <p:pic>
        <p:nvPicPr>
          <p:cNvPr id="4" name="Content Placeholder 3" descr="Chart&#10;&#10;Description automatically generated">
            <a:extLst>
              <a:ext uri="{FF2B5EF4-FFF2-40B4-BE49-F238E27FC236}">
                <a16:creationId xmlns:a16="http://schemas.microsoft.com/office/drawing/2014/main" id="{1AA0831E-F7A9-4619-DA14-F4EA7BD683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95807" y="1690982"/>
            <a:ext cx="7225748" cy="3757388"/>
          </a:xfrm>
          <a:prstGeom prst="rect">
            <a:avLst/>
          </a:prstGeom>
        </p:spPr>
      </p:pic>
    </p:spTree>
    <p:extLst>
      <p:ext uri="{BB962C8B-B14F-4D97-AF65-F5344CB8AC3E}">
        <p14:creationId xmlns:p14="http://schemas.microsoft.com/office/powerpoint/2010/main" val="3395180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EDC07B27-4E3C-4BCF-ABDB-6AA72857C0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500"/>
            <a:ext cx="12191998" cy="6858000"/>
          </a:xfrm>
          <a:prstGeom prst="rect">
            <a:avLst/>
          </a:prstGeom>
          <a:gradFill>
            <a:gsLst>
              <a:gs pos="19000">
                <a:srgbClr val="000000">
                  <a:alpha val="96000"/>
                </a:srgbClr>
              </a:gs>
              <a:gs pos="100000">
                <a:schemeClr val="accent1"/>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83D11BE6-2A04-4DBB-842D-88602B5E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78536" y="12437"/>
            <a:ext cx="11713464" cy="6844063"/>
          </a:xfrm>
          <a:prstGeom prst="rect">
            <a:avLst/>
          </a:prstGeom>
          <a:gradFill>
            <a:gsLst>
              <a:gs pos="0">
                <a:srgbClr val="000000">
                  <a:alpha val="71765"/>
                </a:srgbClr>
              </a:gs>
              <a:gs pos="100000">
                <a:schemeClr val="accent1">
                  <a:alpha val="2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2A05E02A-9AA9-45EC-B87B-B46F043F3F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 y="2724072"/>
            <a:ext cx="12192008" cy="4114801"/>
          </a:xfrm>
          <a:prstGeom prst="rect">
            <a:avLst/>
          </a:prstGeom>
          <a:gradFill>
            <a:gsLst>
              <a:gs pos="30000">
                <a:schemeClr val="accent1">
                  <a:lumMod val="75000"/>
                  <a:alpha val="19000"/>
                </a:schemeClr>
              </a:gs>
              <a:gs pos="100000">
                <a:schemeClr val="accent1">
                  <a:alpha val="24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0E91EDBA-E8E0-4575-8147-B700345215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09672" y="1716338"/>
            <a:ext cx="6858003" cy="3422328"/>
          </a:xfrm>
          <a:prstGeom prst="rect">
            <a:avLst/>
          </a:prstGeom>
          <a:gradFill>
            <a:gsLst>
              <a:gs pos="0">
                <a:schemeClr val="accent1">
                  <a:alpha val="52000"/>
                </a:schemeClr>
              </a:gs>
              <a:gs pos="76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6D7829-3482-339B-4F5E-63CBE3C99A04}"/>
              </a:ext>
            </a:extLst>
          </p:cNvPr>
          <p:cNvSpPr>
            <a:spLocks noGrp="1"/>
          </p:cNvSpPr>
          <p:nvPr>
            <p:ph type="title"/>
          </p:nvPr>
        </p:nvSpPr>
        <p:spPr>
          <a:xfrm>
            <a:off x="1153236" y="559703"/>
            <a:ext cx="9867331" cy="1167495"/>
          </a:xfrm>
        </p:spPr>
        <p:txBody>
          <a:bodyPr vert="horz" lIns="91440" tIns="45720" rIns="91440" bIns="45720" rtlCol="0" anchor="b">
            <a:normAutofit/>
          </a:bodyPr>
          <a:lstStyle/>
          <a:p>
            <a:pPr algn="ctr"/>
            <a:r>
              <a:rPr lang="en-US" sz="3400" b="1">
                <a:solidFill>
                  <a:srgbClr val="FFFFFF"/>
                </a:solidFill>
                <a:effectLst/>
              </a:rPr>
              <a:t>By dropping 6 low features: (binary_accuracy: 0.7634)</a:t>
            </a:r>
            <a:br>
              <a:rPr lang="en-US" sz="3400">
                <a:solidFill>
                  <a:srgbClr val="FFFFFF"/>
                </a:solidFill>
                <a:effectLst/>
              </a:rPr>
            </a:br>
            <a:endParaRPr lang="en-US" sz="3400">
              <a:solidFill>
                <a:srgbClr val="FFFFFF"/>
              </a:solidFill>
            </a:endParaRPr>
          </a:p>
        </p:txBody>
      </p:sp>
      <p:sp>
        <p:nvSpPr>
          <p:cNvPr id="47" name="Rectangle 46">
            <a:extLst>
              <a:ext uri="{FF2B5EF4-FFF2-40B4-BE49-F238E27FC236}">
                <a16:creationId xmlns:a16="http://schemas.microsoft.com/office/drawing/2014/main" id="{DFEE4473-A122-4E96-8C31-B4C5AAA27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123" y="2706446"/>
            <a:ext cx="12191997" cy="3711900"/>
          </a:xfrm>
          <a:prstGeom prst="rect">
            <a:avLst/>
          </a:prstGeom>
          <a:gradFill>
            <a:gsLst>
              <a:gs pos="0">
                <a:srgbClr val="000000">
                  <a:alpha val="50000"/>
                </a:srgbClr>
              </a:gs>
              <a:gs pos="92000">
                <a:schemeClr val="accent1">
                  <a:lumMod val="75000"/>
                  <a:alpha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hart&#10;&#10;Description automatically generated">
            <a:extLst>
              <a:ext uri="{FF2B5EF4-FFF2-40B4-BE49-F238E27FC236}">
                <a16:creationId xmlns:a16="http://schemas.microsoft.com/office/drawing/2014/main" id="{FDA57638-F1A9-01B3-6F92-41643A89FF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9329" y="4072338"/>
            <a:ext cx="3776450" cy="1844358"/>
          </a:xfrm>
          <a:prstGeom prst="rect">
            <a:avLst/>
          </a:prstGeom>
        </p:spPr>
      </p:pic>
      <p:pic>
        <p:nvPicPr>
          <p:cNvPr id="5" name="Picture 4" descr="Graphical user interface, text, application, email&#10;&#10;Description automatically generated">
            <a:extLst>
              <a:ext uri="{FF2B5EF4-FFF2-40B4-BE49-F238E27FC236}">
                <a16:creationId xmlns:a16="http://schemas.microsoft.com/office/drawing/2014/main" id="{937902A1-D12D-FA31-9629-6D9FC8AD14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1569" y="2285919"/>
            <a:ext cx="8187397" cy="1269060"/>
          </a:xfrm>
          <a:prstGeom prst="rect">
            <a:avLst/>
          </a:prstGeom>
        </p:spPr>
      </p:pic>
      <p:pic>
        <p:nvPicPr>
          <p:cNvPr id="4" name="Picture 3" descr="A picture containing graphical user interface&#10;&#10;Description automatically generated">
            <a:extLst>
              <a:ext uri="{FF2B5EF4-FFF2-40B4-BE49-F238E27FC236}">
                <a16:creationId xmlns:a16="http://schemas.microsoft.com/office/drawing/2014/main" id="{04E96D01-4F02-EB14-C54F-1B5AC863136B}"/>
              </a:ext>
            </a:extLst>
          </p:cNvPr>
          <p:cNvPicPr>
            <a:picLocks noChangeAspect="1"/>
          </p:cNvPicPr>
          <p:nvPr/>
        </p:nvPicPr>
        <p:blipFill rotWithShape="1">
          <a:blip r:embed="rId4">
            <a:extLst>
              <a:ext uri="{28A0092B-C50C-407E-A947-70E740481C1C}">
                <a14:useLocalDpi xmlns:a14="http://schemas.microsoft.com/office/drawing/2010/main" val="0"/>
              </a:ext>
            </a:extLst>
          </a:blip>
          <a:srcRect t="2869"/>
          <a:stretch/>
        </p:blipFill>
        <p:spPr bwMode="auto">
          <a:xfrm>
            <a:off x="6696222" y="4031891"/>
            <a:ext cx="4324345" cy="1884805"/>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34334721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TotalTime>
  <Words>608</Words>
  <Application>Microsoft Office PowerPoint</Application>
  <PresentationFormat>Widescreen</PresentationFormat>
  <Paragraphs>55</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Office Theme</vt:lpstr>
      <vt:lpstr>   Coronary Heart Disease (CHD) Diagnosis and predict Using Traditional machine learning and MLP   </vt:lpstr>
      <vt:lpstr>Contacts</vt:lpstr>
      <vt:lpstr>Abstract </vt:lpstr>
      <vt:lpstr>Introduction </vt:lpstr>
      <vt:lpstr>Datasets 1 (CHD Diagnostic)   It contains of 9 feature and 1 output  </vt:lpstr>
      <vt:lpstr>Preprocessing </vt:lpstr>
      <vt:lpstr>Models’ analysis using Neural Network “First Result”</vt:lpstr>
      <vt:lpstr>  By using lasso-regression to do automatic feature selection  </vt:lpstr>
      <vt:lpstr>By dropping 6 low features: (binary_accuracy: 0.7634) </vt:lpstr>
      <vt:lpstr>  By adding hidden layers (binary_accuracy: 0.7702) </vt:lpstr>
      <vt:lpstr>By dropping 5 low features: (binary_accuracy: 0.7957) </vt:lpstr>
      <vt:lpstr>Using the traditional ML </vt:lpstr>
      <vt:lpstr>    Datasets 2 “CHD Prediction”  Its content 15 Features and 1 output </vt:lpstr>
      <vt:lpstr>Models’ analysis using Neural Network </vt:lpstr>
      <vt:lpstr>GUI</vt:lpstr>
      <vt:lpstr>Conclusion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Internet of things (IoT) and  artificial Intelligent (AI)  </dc:title>
  <dc:creator>Fikrya ahmed</dc:creator>
  <cp:lastModifiedBy>Fikrya ahmed</cp:lastModifiedBy>
  <cp:revision>12</cp:revision>
  <dcterms:created xsi:type="dcterms:W3CDTF">2022-06-02T07:28:55Z</dcterms:created>
  <dcterms:modified xsi:type="dcterms:W3CDTF">2022-06-02T12:32:09Z</dcterms:modified>
</cp:coreProperties>
</file>