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63F678-056F-4B17-8B94-DC09705F921B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85EDA5E-F55C-43A7-9455-CF93C2E9DBF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14554"/>
            <a:ext cx="8305800" cy="2628250"/>
          </a:xfrm>
        </p:spPr>
        <p:txBody>
          <a:bodyPr/>
          <a:lstStyle/>
          <a:p>
            <a:r>
              <a:rPr lang="en-US" dirty="0" smtClean="0"/>
              <a:t>MADE BY:-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احمد زكريا عبد العال 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احمد محمد محمود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اسلام محمود توفيق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احمد فتحي عواد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اشرف محمد ابراهيم</a:t>
            </a:r>
          </a:p>
          <a:p>
            <a:pPr marL="457200" indent="-457200">
              <a:buFont typeface="+mj-lt"/>
              <a:buAutoNum type="arabicPeriod"/>
            </a:pPr>
            <a:r>
              <a:rPr lang="ar-EG" dirty="0" smtClean="0"/>
              <a:t>رمزي احمد رمزي</a:t>
            </a:r>
          </a:p>
          <a:p>
            <a:pPr marL="457200" indent="-457200">
              <a:buFont typeface="+mj-lt"/>
              <a:buAutoNum type="arabicPeriod"/>
            </a:pPr>
            <a:endParaRPr lang="ar-EG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DR\TAREK EL-KAMMAR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ENG\MOATASEM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8604"/>
            <a:ext cx="8305800" cy="1428760"/>
          </a:xfrm>
        </p:spPr>
        <p:txBody>
          <a:bodyPr/>
          <a:lstStyle/>
          <a:p>
            <a:r>
              <a:rPr smtClean="0"/>
              <a:t>50V DC VOLTMETER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2918"/>
            <a:ext cx="8229600" cy="54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crystal ocsillator:-</a:t>
            </a:r>
            <a:endParaRPr lang="en-US" dirty="0"/>
          </a:p>
        </p:txBody>
      </p:sp>
      <p:pic>
        <p:nvPicPr>
          <p:cNvPr id="4" name="Content Placeholder 3" descr="50 Pcs Passive Components 8.000MHz 8MHz Crystal Crystals Oscillator HC-49S  : Amazon.ca: Industrial &amp; Scientific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00760" y="1071546"/>
            <a:ext cx="2439785" cy="243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3714752"/>
            <a:ext cx="850112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What is a crystal oscillator?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 crystal oscillator is an electronic circuit that uses a piezoelectric crystal to generate a precise, stable electrical signal with a specific frequency.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The crystal acts like a tiny tuning fork, vibrating at a very specific frequency when an electric field is applied.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This vibration is converted back into an electrical signal by the same piezoelectric effect, creating a highly accurate and stable clock signal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072330" y="5500702"/>
            <a:ext cx="85725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53082"/>
          </a:xfrm>
        </p:spPr>
        <p:txBody>
          <a:bodyPr/>
          <a:lstStyle/>
          <a:p>
            <a:pPr rtl="1"/>
            <a:r>
              <a:rPr lang="en-US" b="1" u="sng" dirty="0" smtClean="0"/>
              <a:t>Why is a crystal oscillator important for the PIC16F877A?</a:t>
            </a:r>
            <a:endParaRPr lang="en-US" dirty="0" smtClean="0"/>
          </a:p>
          <a:p>
            <a:pPr rtl="1"/>
            <a:r>
              <a:rPr lang="en-US" dirty="0" smtClean="0"/>
              <a:t>The PIC16F877A relies on a clock signal to determine its timing and execution of instructions.</a:t>
            </a:r>
          </a:p>
          <a:p>
            <a:pPr rtl="1"/>
            <a:r>
              <a:rPr lang="en-US" dirty="0" smtClean="0"/>
              <a:t>A precise and stable clock signal ensures accurate timing for all internal operations, such as fetching instructions, performing calculations, and communicating with peripherals.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PCP LAYOUT:-</a:t>
            </a:r>
            <a:endParaRPr lang="en-US" dirty="0"/>
          </a:p>
        </p:txBody>
      </p:sp>
      <p:pic>
        <p:nvPicPr>
          <p:cNvPr id="4" name="Content Placeholder 3" descr="A circuit board with many points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1" y="1524000"/>
            <a:ext cx="778674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LCD 16x2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Resistors(2k-18k)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22pf capacitors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8MHZ crystal oscillator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Dc source 5v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Voltage regulators 7805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 16f877a microcontroller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EQUIPMENTS USED:-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circuit diagram:-</a:t>
            </a:r>
            <a:endParaRPr lang="en-US" dirty="0"/>
          </a:p>
        </p:txBody>
      </p:sp>
      <p:pic>
        <p:nvPicPr>
          <p:cNvPr id="4" name="Content Placeholder 3" descr="A computer screen shot of a computer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52400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ircuit board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30117" y="357188"/>
            <a:ext cx="7683765" cy="573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تنزيل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071678"/>
            <a:ext cx="3929090" cy="2214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ic16f877a:-</a:t>
            </a:r>
            <a:endParaRPr lang="en-US" dirty="0"/>
          </a:p>
        </p:txBody>
      </p:sp>
      <p:pic>
        <p:nvPicPr>
          <p:cNvPr id="5" name="Picture 4" descr="تنزي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714356"/>
            <a:ext cx="3500462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958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 smtClean="0"/>
              <a:t>Operating Voltage Range: 4.0V to 5.5V</a:t>
            </a:r>
            <a:endParaRPr lang="en-US" sz="2000" dirty="0" smtClean="0"/>
          </a:p>
          <a:p>
            <a:pPr lvl="0"/>
            <a:r>
              <a:rPr lang="en-US" sz="2800" dirty="0" smtClean="0"/>
              <a:t>Input Low Voltage (VIL): -0.3V to 0.8V</a:t>
            </a:r>
            <a:endParaRPr lang="en-US" sz="2000" dirty="0" smtClean="0"/>
          </a:p>
          <a:p>
            <a:pPr lvl="0"/>
            <a:r>
              <a:rPr lang="en-US" sz="2800" dirty="0" smtClean="0"/>
              <a:t>Input High Voltage (VIH): 2.0V to VDD + 0.3V</a:t>
            </a:r>
            <a:endParaRPr lang="en-US" sz="2000" dirty="0" smtClean="0"/>
          </a:p>
          <a:p>
            <a:pPr lvl="0"/>
            <a:r>
              <a:rPr lang="en-US" sz="2800" dirty="0" smtClean="0"/>
              <a:t>Output Low Voltage (VOL): 0.6V maximum at 4.0mA sink current</a:t>
            </a:r>
            <a:endParaRPr lang="en-US" sz="2000" dirty="0" smtClean="0"/>
          </a:p>
          <a:p>
            <a:pPr lvl="0"/>
            <a:r>
              <a:rPr lang="en-US" sz="2800" dirty="0" smtClean="0"/>
              <a:t>Output High Voltage (VOH): VDD - 0.6V minimum at 3.2mA source current</a:t>
            </a:r>
            <a:endParaRPr lang="en-US" sz="2000" dirty="0" smtClean="0"/>
          </a:p>
          <a:p>
            <a:pPr lvl="0"/>
            <a:r>
              <a:rPr lang="en-US" sz="2800" dirty="0" smtClean="0"/>
              <a:t>Input Leakage Current (IIL): ±1 </a:t>
            </a:r>
            <a:r>
              <a:rPr lang="en-US" sz="2800" dirty="0" err="1" smtClean="0"/>
              <a:t>μA</a:t>
            </a:r>
            <a:r>
              <a:rPr lang="en-US" sz="2800" dirty="0" smtClean="0"/>
              <a:t> maximum at VDD = 5.5V</a:t>
            </a:r>
            <a:endParaRPr lang="en-US" sz="2000" dirty="0" smtClean="0"/>
          </a:p>
          <a:p>
            <a:pPr lvl="0"/>
            <a:r>
              <a:rPr lang="en-US" sz="2800" dirty="0" smtClean="0"/>
              <a:t>Input Capacitance (CIN): 10 pF maximum</a:t>
            </a:r>
            <a:endParaRPr lang="en-US" sz="2000" dirty="0" smtClean="0"/>
          </a:p>
          <a:p>
            <a:pPr lvl="0"/>
            <a:r>
              <a:rPr lang="en-US" sz="2800" dirty="0" smtClean="0"/>
              <a:t>Operating Current (I_DD):</a:t>
            </a:r>
            <a:endParaRPr lang="en-US" sz="2000" dirty="0" smtClean="0"/>
          </a:p>
          <a:p>
            <a:pPr lvl="1"/>
            <a:r>
              <a:rPr lang="en-US" dirty="0" smtClean="0"/>
              <a:t>13 </a:t>
            </a:r>
            <a:r>
              <a:rPr lang="en-US" dirty="0" err="1" smtClean="0"/>
              <a:t>mA</a:t>
            </a:r>
            <a:r>
              <a:rPr lang="en-US" dirty="0" smtClean="0"/>
              <a:t> typical at 4 MHz, 5V</a:t>
            </a:r>
            <a:endParaRPr lang="en-US" sz="1800" dirty="0" smtClean="0"/>
          </a:p>
          <a:p>
            <a:pPr lvl="1"/>
            <a:r>
              <a:rPr lang="en-US" dirty="0" smtClean="0"/>
              <a:t>35 </a:t>
            </a:r>
            <a:r>
              <a:rPr lang="en-US" dirty="0" err="1" smtClean="0"/>
              <a:t>mA</a:t>
            </a:r>
            <a:r>
              <a:rPr lang="en-US" dirty="0" smtClean="0"/>
              <a:t> typical at 20 MHz, 5V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Electrical Characteristics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6858016" y="5286388"/>
            <a:ext cx="78581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10272"/>
          </a:xfrm>
        </p:spPr>
        <p:txBody>
          <a:bodyPr/>
          <a:lstStyle/>
          <a:p>
            <a:pPr lvl="0"/>
            <a:r>
              <a:rPr lang="en-US" sz="2800" dirty="0" smtClean="0"/>
              <a:t>Sleep Current (I_SLEEP):</a:t>
            </a:r>
            <a:endParaRPr lang="en-US" sz="2000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μA</a:t>
            </a:r>
            <a:r>
              <a:rPr lang="en-US" dirty="0" smtClean="0"/>
              <a:t> typical at 5V, typical conditions</a:t>
            </a:r>
            <a:endParaRPr lang="en-US" sz="1800" dirty="0" smtClean="0"/>
          </a:p>
          <a:p>
            <a:pPr lvl="0"/>
            <a:r>
              <a:rPr lang="en-US" sz="2800" dirty="0" smtClean="0"/>
              <a:t>Brown-out Reset (BOR) Thresholds:</a:t>
            </a:r>
            <a:endParaRPr lang="en-US" sz="2000" dirty="0" smtClean="0"/>
          </a:p>
          <a:p>
            <a:pPr lvl="1"/>
            <a:r>
              <a:rPr lang="en-US" dirty="0" smtClean="0"/>
              <a:t>VBOR = 4.0V typical</a:t>
            </a:r>
            <a:endParaRPr lang="en-US" sz="1800" dirty="0" smtClean="0"/>
          </a:p>
          <a:p>
            <a:pPr lvl="1"/>
            <a:r>
              <a:rPr lang="en-US" dirty="0" smtClean="0"/>
              <a:t>VBOR = 4.3V typical</a:t>
            </a:r>
            <a:endParaRPr lang="en-US" sz="1800" dirty="0" smtClean="0"/>
          </a:p>
          <a:p>
            <a:pPr lvl="1"/>
            <a:r>
              <a:rPr lang="en-US" dirty="0" smtClean="0"/>
              <a:t>VBOR = 4.6V typical</a:t>
            </a:r>
            <a:endParaRPr lang="en-US" sz="1800" dirty="0" smtClean="0"/>
          </a:p>
          <a:p>
            <a:pPr lvl="0"/>
            <a:r>
              <a:rPr lang="en-US" sz="2800" dirty="0" smtClean="0"/>
              <a:t>Power-up Timer (PWRT): 72 ms typical at 5V</a:t>
            </a:r>
            <a:endParaRPr lang="en-US" sz="2000" dirty="0" smtClean="0"/>
          </a:p>
          <a:p>
            <a:pPr lvl="0"/>
            <a:r>
              <a:rPr lang="en-US" sz="2800" dirty="0" smtClean="0"/>
              <a:t>Power-on Reset (POR):</a:t>
            </a:r>
            <a:endParaRPr lang="en-US" sz="2000" dirty="0" smtClean="0"/>
          </a:p>
          <a:p>
            <a:pPr lvl="1"/>
            <a:r>
              <a:rPr lang="en-US" dirty="0" smtClean="0"/>
              <a:t>VDD rising: 1 ms typical at 5V</a:t>
            </a:r>
            <a:endParaRPr lang="en-US" sz="1800" dirty="0" smtClean="0"/>
          </a:p>
          <a:p>
            <a:pPr lvl="1"/>
            <a:r>
              <a:rPr lang="en-US" dirty="0" smtClean="0"/>
              <a:t>VDD falling: 2 ms typical at 5V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pic microcontroler pins:-</a:t>
            </a:r>
            <a:endParaRPr lang="en-US" dirty="0"/>
          </a:p>
        </p:txBody>
      </p:sp>
      <p:pic>
        <p:nvPicPr>
          <p:cNvPr id="4" name="Content Placeholder 3" descr="A diagram of a circuit board&#10;&#10;Description automatically generate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71612"/>
            <a:ext cx="6858048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codes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0"/>
            <a:ext cx="8128000" cy="50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37</TotalTime>
  <Words>295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50V DC VOLTMETER</vt:lpstr>
      <vt:lpstr>THE EQUIPMENTS USED:-</vt:lpstr>
      <vt:lpstr>The circuit diagram:-</vt:lpstr>
      <vt:lpstr>Slide 4</vt:lpstr>
      <vt:lpstr>Pic16f877a:-</vt:lpstr>
      <vt:lpstr>Electrical Characteristics </vt:lpstr>
      <vt:lpstr>Slide 7</vt:lpstr>
      <vt:lpstr>The pic microcontroler pins:-</vt:lpstr>
      <vt:lpstr>The codes</vt:lpstr>
      <vt:lpstr>Slide 10</vt:lpstr>
      <vt:lpstr>The crystal ocsillator:-</vt:lpstr>
      <vt:lpstr>Slide 12</vt:lpstr>
      <vt:lpstr>PCP LAYOUT:-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50V DC VOLTMETER</dc:title>
  <dc:creator>lenovo</dc:creator>
  <cp:lastModifiedBy>lenovo</cp:lastModifiedBy>
  <cp:revision>4</cp:revision>
  <dcterms:created xsi:type="dcterms:W3CDTF">2023-12-13T01:19:49Z</dcterms:created>
  <dcterms:modified xsi:type="dcterms:W3CDTF">2023-12-13T01:57:21Z</dcterms:modified>
</cp:coreProperties>
</file>