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2" r:id="rId2"/>
    <p:sldId id="257" r:id="rId3"/>
    <p:sldId id="258" r:id="rId4"/>
    <p:sldId id="261" r:id="rId5"/>
    <p:sldId id="263" r:id="rId6"/>
    <p:sldId id="268" r:id="rId7"/>
    <p:sldId id="269" r:id="rId8"/>
    <p:sldId id="264" r:id="rId9"/>
    <p:sldId id="265" r:id="rId10"/>
    <p:sldId id="273" r:id="rId11"/>
    <p:sldId id="270" r:id="rId12"/>
    <p:sldId id="267" r:id="rId13"/>
    <p:sldId id="276" r:id="rId14"/>
    <p:sldId id="26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79190-4A73-4C15-BB64-B8D3C12B4D0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E26E8A6-370B-4A28-80B5-467099188B68}">
      <dgm:prSet/>
      <dgm:spPr/>
      <dgm:t>
        <a:bodyPr/>
        <a:lstStyle/>
        <a:p>
          <a:r>
            <a:rPr lang="en-US"/>
            <a:t>There are 6 types of images that need to be classified</a:t>
          </a:r>
        </a:p>
      </dgm:t>
    </dgm:pt>
    <dgm:pt modelId="{D9857697-1E8C-4854-9950-CA4FB1771F83}" type="parTrans" cxnId="{563DC46D-5B31-4B75-8CC8-ABAF9AEDB2D8}">
      <dgm:prSet/>
      <dgm:spPr/>
      <dgm:t>
        <a:bodyPr/>
        <a:lstStyle/>
        <a:p>
          <a:endParaRPr lang="en-US"/>
        </a:p>
      </dgm:t>
    </dgm:pt>
    <dgm:pt modelId="{F8068FED-20BE-4C1F-AC5C-63040FE19319}" type="sibTrans" cxnId="{563DC46D-5B31-4B75-8CC8-ABAF9AEDB2D8}">
      <dgm:prSet/>
      <dgm:spPr/>
      <dgm:t>
        <a:bodyPr/>
        <a:lstStyle/>
        <a:p>
          <a:endParaRPr lang="en-US"/>
        </a:p>
      </dgm:t>
    </dgm:pt>
    <dgm:pt modelId="{0B95ED94-F6D2-464A-BDD5-A333A4E8093D}">
      <dgm:prSet/>
      <dgm:spPr/>
      <dgm:t>
        <a:bodyPr/>
        <a:lstStyle/>
        <a:p>
          <a:r>
            <a:rPr lang="en-US"/>
            <a:t>The 6 types are</a:t>
          </a:r>
          <a:r>
            <a:rPr lang="en-US" b="0"/>
            <a:t> {buildings, forest , glacier, mountain , sea, street}</a:t>
          </a:r>
          <a:endParaRPr lang="en-US"/>
        </a:p>
      </dgm:t>
    </dgm:pt>
    <dgm:pt modelId="{A852EB42-E10E-4AF9-A6A9-23E16AA5B4ED}" type="parTrans" cxnId="{40A6B0FA-93AF-408C-9075-416748C1A93D}">
      <dgm:prSet/>
      <dgm:spPr/>
      <dgm:t>
        <a:bodyPr/>
        <a:lstStyle/>
        <a:p>
          <a:endParaRPr lang="en-US"/>
        </a:p>
      </dgm:t>
    </dgm:pt>
    <dgm:pt modelId="{455FCF27-4A17-4609-B580-AC26F0918DF1}" type="sibTrans" cxnId="{40A6B0FA-93AF-408C-9075-416748C1A93D}">
      <dgm:prSet/>
      <dgm:spPr/>
      <dgm:t>
        <a:bodyPr/>
        <a:lstStyle/>
        <a:p>
          <a:endParaRPr lang="en-US"/>
        </a:p>
      </dgm:t>
    </dgm:pt>
    <dgm:pt modelId="{361FD08E-20C4-485C-8565-4D43099FFF3C}">
      <dgm:prSet custT="1"/>
      <dgm:spPr/>
      <dgm:t>
        <a:bodyPr/>
        <a:lstStyle/>
        <a:p>
          <a:r>
            <a:rPr lang="en-US" sz="4200" b="1" i="0" kern="1200" dirty="0"/>
            <a:t>Building a model using (CNN – Keras and </a:t>
          </a:r>
          <a:r>
            <a:rPr lang="en-US" sz="4200" b="1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VGG ImageNet</a:t>
          </a:r>
          <a:r>
            <a:rPr lang="en-US" sz="4200" b="1" i="0" kern="1200" dirty="0"/>
            <a:t>)</a:t>
          </a:r>
          <a:endParaRPr lang="en-US" sz="4200" kern="1200" dirty="0"/>
        </a:p>
      </dgm:t>
    </dgm:pt>
    <dgm:pt modelId="{A2741BC2-6F8E-4BB8-8119-9C3BBE188797}" type="parTrans" cxnId="{AE2C8AF0-8912-4831-9D88-2BF610126F69}">
      <dgm:prSet/>
      <dgm:spPr/>
      <dgm:t>
        <a:bodyPr/>
        <a:lstStyle/>
        <a:p>
          <a:endParaRPr lang="en-US"/>
        </a:p>
      </dgm:t>
    </dgm:pt>
    <dgm:pt modelId="{0CEAED36-425D-4843-818E-9EE0B184D715}" type="sibTrans" cxnId="{AE2C8AF0-8912-4831-9D88-2BF610126F69}">
      <dgm:prSet/>
      <dgm:spPr/>
      <dgm:t>
        <a:bodyPr/>
        <a:lstStyle/>
        <a:p>
          <a:endParaRPr lang="en-US"/>
        </a:p>
      </dgm:t>
    </dgm:pt>
    <dgm:pt modelId="{64A99131-FE9E-4430-8327-EEF6DA9F7564}" type="pres">
      <dgm:prSet presAssocID="{D7579190-4A73-4C15-BB64-B8D3C12B4D0F}" presName="linear" presStyleCnt="0">
        <dgm:presLayoutVars>
          <dgm:animLvl val="lvl"/>
          <dgm:resizeHandles val="exact"/>
        </dgm:presLayoutVars>
      </dgm:prSet>
      <dgm:spPr/>
    </dgm:pt>
    <dgm:pt modelId="{4CECF878-5762-4BF8-925F-EF0A38CA4A0A}" type="pres">
      <dgm:prSet presAssocID="{4E26E8A6-370B-4A28-80B5-467099188B6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CAAC96C-299B-49BC-B548-FD4D61B569B7}" type="pres">
      <dgm:prSet presAssocID="{F8068FED-20BE-4C1F-AC5C-63040FE19319}" presName="spacer" presStyleCnt="0"/>
      <dgm:spPr/>
    </dgm:pt>
    <dgm:pt modelId="{99C22DB3-B4BF-4066-BEFD-2D90D6EAA590}" type="pres">
      <dgm:prSet presAssocID="{0B95ED94-F6D2-464A-BDD5-A333A4E8093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A6CCC84-700C-437D-AF73-D039F4A2BC3F}" type="pres">
      <dgm:prSet presAssocID="{455FCF27-4A17-4609-B580-AC26F0918DF1}" presName="spacer" presStyleCnt="0"/>
      <dgm:spPr/>
    </dgm:pt>
    <dgm:pt modelId="{C8CBFDB3-48AB-4483-AF43-EAC54C17EE6C}" type="pres">
      <dgm:prSet presAssocID="{361FD08E-20C4-485C-8565-4D43099FFF3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AFEC338-F6BE-4761-AAA3-A4E8541566E5}" type="presOf" srcId="{361FD08E-20C4-485C-8565-4D43099FFF3C}" destId="{C8CBFDB3-48AB-4483-AF43-EAC54C17EE6C}" srcOrd="0" destOrd="0" presId="urn:microsoft.com/office/officeart/2005/8/layout/vList2"/>
    <dgm:cxn modelId="{563DC46D-5B31-4B75-8CC8-ABAF9AEDB2D8}" srcId="{D7579190-4A73-4C15-BB64-B8D3C12B4D0F}" destId="{4E26E8A6-370B-4A28-80B5-467099188B68}" srcOrd="0" destOrd="0" parTransId="{D9857697-1E8C-4854-9950-CA4FB1771F83}" sibTransId="{F8068FED-20BE-4C1F-AC5C-63040FE19319}"/>
    <dgm:cxn modelId="{58125AD7-2EFD-405D-9061-2523912F88C6}" type="presOf" srcId="{0B95ED94-F6D2-464A-BDD5-A333A4E8093D}" destId="{99C22DB3-B4BF-4066-BEFD-2D90D6EAA590}" srcOrd="0" destOrd="0" presId="urn:microsoft.com/office/officeart/2005/8/layout/vList2"/>
    <dgm:cxn modelId="{2AEDB8E2-C4D2-4967-A4E0-D64C4C74451C}" type="presOf" srcId="{D7579190-4A73-4C15-BB64-B8D3C12B4D0F}" destId="{64A99131-FE9E-4430-8327-EEF6DA9F7564}" srcOrd="0" destOrd="0" presId="urn:microsoft.com/office/officeart/2005/8/layout/vList2"/>
    <dgm:cxn modelId="{AE2C8AF0-8912-4831-9D88-2BF610126F69}" srcId="{D7579190-4A73-4C15-BB64-B8D3C12B4D0F}" destId="{361FD08E-20C4-485C-8565-4D43099FFF3C}" srcOrd="2" destOrd="0" parTransId="{A2741BC2-6F8E-4BB8-8119-9C3BBE188797}" sibTransId="{0CEAED36-425D-4843-818E-9EE0B184D715}"/>
    <dgm:cxn modelId="{40A6B0FA-93AF-408C-9075-416748C1A93D}" srcId="{D7579190-4A73-4C15-BB64-B8D3C12B4D0F}" destId="{0B95ED94-F6D2-464A-BDD5-A333A4E8093D}" srcOrd="1" destOrd="0" parTransId="{A852EB42-E10E-4AF9-A6A9-23E16AA5B4ED}" sibTransId="{455FCF27-4A17-4609-B580-AC26F0918DF1}"/>
    <dgm:cxn modelId="{BADAF1FC-A054-4D95-B6FF-EB02663DDE8B}" type="presOf" srcId="{4E26E8A6-370B-4A28-80B5-467099188B68}" destId="{4CECF878-5762-4BF8-925F-EF0A38CA4A0A}" srcOrd="0" destOrd="0" presId="urn:microsoft.com/office/officeart/2005/8/layout/vList2"/>
    <dgm:cxn modelId="{06A99AD2-972D-495F-B7ED-FCFBDEFF4C2B}" type="presParOf" srcId="{64A99131-FE9E-4430-8327-EEF6DA9F7564}" destId="{4CECF878-5762-4BF8-925F-EF0A38CA4A0A}" srcOrd="0" destOrd="0" presId="urn:microsoft.com/office/officeart/2005/8/layout/vList2"/>
    <dgm:cxn modelId="{197BE4FB-01CA-44EA-9BC1-739ABFBB9E39}" type="presParOf" srcId="{64A99131-FE9E-4430-8327-EEF6DA9F7564}" destId="{CCAAC96C-299B-49BC-B548-FD4D61B569B7}" srcOrd="1" destOrd="0" presId="urn:microsoft.com/office/officeart/2005/8/layout/vList2"/>
    <dgm:cxn modelId="{6973818D-EA49-42A9-9AE7-57F2B5E552EA}" type="presParOf" srcId="{64A99131-FE9E-4430-8327-EEF6DA9F7564}" destId="{99C22DB3-B4BF-4066-BEFD-2D90D6EAA590}" srcOrd="2" destOrd="0" presId="urn:microsoft.com/office/officeart/2005/8/layout/vList2"/>
    <dgm:cxn modelId="{3538940B-9053-4389-8013-04DCF5D29BA7}" type="presParOf" srcId="{64A99131-FE9E-4430-8327-EEF6DA9F7564}" destId="{9A6CCC84-700C-437D-AF73-D039F4A2BC3F}" srcOrd="3" destOrd="0" presId="urn:microsoft.com/office/officeart/2005/8/layout/vList2"/>
    <dgm:cxn modelId="{7DFC2C3D-95A2-4EFB-978C-C256F9196E14}" type="presParOf" srcId="{64A99131-FE9E-4430-8327-EEF6DA9F7564}" destId="{C8CBFDB3-48AB-4483-AF43-EAC54C17EE6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75C4AC-F2BA-43D0-9429-71EEDB2A6BD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A0C52-9B6B-4F24-8A39-017162348C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>
              <a:solidFill>
                <a:schemeClr val="bg1"/>
              </a:solidFill>
            </a:rPr>
            <a:t>Convolutional neural network</a:t>
          </a:r>
          <a:r>
            <a:rPr lang="en-US" b="1" dirty="0">
              <a:solidFill>
                <a:schemeClr val="bg1"/>
              </a:solidFill>
            </a:rPr>
            <a:t> </a:t>
          </a:r>
          <a:r>
            <a:rPr lang="en-US" dirty="0">
              <a:solidFill>
                <a:schemeClr val="bg1"/>
              </a:solidFill>
            </a:rPr>
            <a:t>because it extract </a:t>
          </a:r>
          <a:r>
            <a:rPr lang="en-US" b="0" i="0" dirty="0">
              <a:solidFill>
                <a:schemeClr val="bg1"/>
              </a:solidFill>
            </a:rPr>
            <a:t>features in images.</a:t>
          </a:r>
          <a:endParaRPr lang="en-US" dirty="0">
            <a:solidFill>
              <a:schemeClr val="bg1"/>
            </a:solidFill>
          </a:endParaRPr>
        </a:p>
      </dgm:t>
    </dgm:pt>
    <dgm:pt modelId="{190D260C-68A3-4A6B-A5B0-9B93C64C7FFE}" type="parTrans" cxnId="{8484E4E5-7641-42A4-92CE-8685B50F6632}">
      <dgm:prSet/>
      <dgm:spPr/>
      <dgm:t>
        <a:bodyPr/>
        <a:lstStyle/>
        <a:p>
          <a:endParaRPr lang="en-US"/>
        </a:p>
      </dgm:t>
    </dgm:pt>
    <dgm:pt modelId="{362497FA-E70E-4F24-84A1-23716DC9B18C}" type="sibTrans" cxnId="{8484E4E5-7641-42A4-92CE-8685B50F6632}">
      <dgm:prSet/>
      <dgm:spPr/>
      <dgm:t>
        <a:bodyPr/>
        <a:lstStyle/>
        <a:p>
          <a:endParaRPr lang="en-US"/>
        </a:p>
      </dgm:t>
    </dgm:pt>
    <dgm:pt modelId="{8265BB79-95A3-435D-8C79-6F0E9D1CE7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Modification: VGG16 imageNet</a:t>
          </a:r>
        </a:p>
        <a:p>
          <a:pPr>
            <a:lnSpc>
              <a:spcPct val="100000"/>
            </a:lnSpc>
          </a:pPr>
          <a:r>
            <a:rPr lang="en-US" b="0" dirty="0">
              <a:solidFill>
                <a:schemeClr val="bg1"/>
              </a:solidFill>
            </a:rPr>
            <a:t>VGG16 is a pre-trained CNN model which is used for image classification. It is trained on a large and varied dataset and fine-tuned to fit image classification datasets with ease. Now, import a VGG16 model. You must initialize the model and add input and output layers</a:t>
          </a:r>
          <a:endParaRPr lang="en-US" dirty="0">
            <a:solidFill>
              <a:schemeClr val="bg1"/>
            </a:solidFill>
          </a:endParaRPr>
        </a:p>
      </dgm:t>
    </dgm:pt>
    <dgm:pt modelId="{C7DF0AEC-B000-4D41-B803-2A3A4E9CACC2}" type="parTrans" cxnId="{AA39BDB2-3C19-449A-AD4D-33B29BA11FBE}">
      <dgm:prSet/>
      <dgm:spPr/>
      <dgm:t>
        <a:bodyPr/>
        <a:lstStyle/>
        <a:p>
          <a:endParaRPr lang="en-US"/>
        </a:p>
      </dgm:t>
    </dgm:pt>
    <dgm:pt modelId="{1AD75AB8-E50F-43FA-95B2-EF2DAD5E5F7E}" type="sibTrans" cxnId="{AA39BDB2-3C19-449A-AD4D-33B29BA11FBE}">
      <dgm:prSet/>
      <dgm:spPr/>
      <dgm:t>
        <a:bodyPr/>
        <a:lstStyle/>
        <a:p>
          <a:endParaRPr lang="en-US"/>
        </a:p>
      </dgm:t>
    </dgm:pt>
    <dgm:pt modelId="{E83B14B9-3A50-4495-80FD-2BC3BD14D1FC}" type="pres">
      <dgm:prSet presAssocID="{8275C4AC-F2BA-43D0-9429-71EEDB2A6BDA}" presName="root" presStyleCnt="0">
        <dgm:presLayoutVars>
          <dgm:dir/>
          <dgm:resizeHandles val="exact"/>
        </dgm:presLayoutVars>
      </dgm:prSet>
      <dgm:spPr/>
    </dgm:pt>
    <dgm:pt modelId="{88A3D172-2C5F-4449-90D8-24080B0123F7}" type="pres">
      <dgm:prSet presAssocID="{0D5A0C52-9B6B-4F24-8A39-017162348C0E}" presName="compNode" presStyleCnt="0"/>
      <dgm:spPr/>
    </dgm:pt>
    <dgm:pt modelId="{48F52768-0A41-4260-82F7-84EF26C3C4FA}" type="pres">
      <dgm:prSet presAssocID="{0D5A0C52-9B6B-4F24-8A39-017162348C0E}" presName="bgRect" presStyleLbl="bgShp" presStyleIdx="0" presStyleCnt="2" custScaleX="73316" custScaleY="83164" custLinFactNeighborX="22717" custLinFactNeighborY="16273"/>
      <dgm:spPr/>
    </dgm:pt>
    <dgm:pt modelId="{55D9F6F8-9236-4288-B179-621356470780}" type="pres">
      <dgm:prSet presAssocID="{0D5A0C52-9B6B-4F24-8A39-017162348C0E}" presName="iconRect" presStyleLbl="node1" presStyleIdx="0" presStyleCnt="2" custLinFactX="7962" custLinFactNeighborX="100000" custLinFactNeighborY="2557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FA914359-C4FF-43B1-9629-E2F60E34C101}" type="pres">
      <dgm:prSet presAssocID="{0D5A0C52-9B6B-4F24-8A39-017162348C0E}" presName="spaceRect" presStyleCnt="0"/>
      <dgm:spPr/>
    </dgm:pt>
    <dgm:pt modelId="{38918758-2773-414C-87F3-945C46D0775D}" type="pres">
      <dgm:prSet presAssocID="{0D5A0C52-9B6B-4F24-8A39-017162348C0E}" presName="parTx" presStyleLbl="revTx" presStyleIdx="0" presStyleCnt="2" custScaleX="55287" custLinFactNeighborX="-4477" custLinFactNeighborY="918">
        <dgm:presLayoutVars>
          <dgm:chMax val="0"/>
          <dgm:chPref val="0"/>
        </dgm:presLayoutVars>
      </dgm:prSet>
      <dgm:spPr/>
    </dgm:pt>
    <dgm:pt modelId="{AA8C33FB-F31B-4636-9B4A-3D8710C95F77}" type="pres">
      <dgm:prSet presAssocID="{362497FA-E70E-4F24-84A1-23716DC9B18C}" presName="sibTrans" presStyleCnt="0"/>
      <dgm:spPr/>
    </dgm:pt>
    <dgm:pt modelId="{B5F15447-80F9-4AC4-9738-1708DC8933B4}" type="pres">
      <dgm:prSet presAssocID="{8265BB79-95A3-435D-8C79-6F0E9D1CE76B}" presName="compNode" presStyleCnt="0"/>
      <dgm:spPr/>
    </dgm:pt>
    <dgm:pt modelId="{93645D33-4E67-4894-A80B-370171BC4FCD}" type="pres">
      <dgm:prSet presAssocID="{8265BB79-95A3-435D-8C79-6F0E9D1CE76B}" presName="bgRect" presStyleLbl="bgShp" presStyleIdx="1" presStyleCnt="2" custScaleX="80957" custScaleY="202479" custLinFactNeighborX="6293" custLinFactNeighborY="63880"/>
      <dgm:spPr/>
    </dgm:pt>
    <dgm:pt modelId="{F33692E7-49B5-4FA1-9C44-D1258A542E1D}" type="pres">
      <dgm:prSet presAssocID="{8265BB79-95A3-435D-8C79-6F0E9D1CE76B}" presName="iconRect" presStyleLbl="node1" presStyleIdx="1" presStyleCnt="2" custLinFactNeighborX="47158" custLinFactNeighborY="672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0DC886A7-D1FD-425B-BF98-B3249A315890}" type="pres">
      <dgm:prSet presAssocID="{8265BB79-95A3-435D-8C79-6F0E9D1CE76B}" presName="spaceRect" presStyleCnt="0"/>
      <dgm:spPr/>
    </dgm:pt>
    <dgm:pt modelId="{E26C2125-B16F-47F8-A36C-B7C4C4823E7D}" type="pres">
      <dgm:prSet presAssocID="{8265BB79-95A3-435D-8C79-6F0E9D1CE76B}" presName="parTx" presStyleLbl="revTx" presStyleIdx="1" presStyleCnt="2" custScaleX="95796" custScaleY="196607" custLinFactNeighborX="-4193" custLinFactNeighborY="5863">
        <dgm:presLayoutVars>
          <dgm:chMax val="0"/>
          <dgm:chPref val="0"/>
        </dgm:presLayoutVars>
      </dgm:prSet>
      <dgm:spPr/>
    </dgm:pt>
  </dgm:ptLst>
  <dgm:cxnLst>
    <dgm:cxn modelId="{78E91A29-D9F5-400B-9433-14DC962F793D}" type="presOf" srcId="{8275C4AC-F2BA-43D0-9429-71EEDB2A6BDA}" destId="{E83B14B9-3A50-4495-80FD-2BC3BD14D1FC}" srcOrd="0" destOrd="0" presId="urn:microsoft.com/office/officeart/2018/2/layout/IconVerticalSolidList"/>
    <dgm:cxn modelId="{C6835D2C-1484-4662-BDD1-59D18C48F9DB}" type="presOf" srcId="{0D5A0C52-9B6B-4F24-8A39-017162348C0E}" destId="{38918758-2773-414C-87F3-945C46D0775D}" srcOrd="0" destOrd="0" presId="urn:microsoft.com/office/officeart/2018/2/layout/IconVerticalSolidList"/>
    <dgm:cxn modelId="{554C8E9C-866C-49DF-B597-A7A72260C453}" type="presOf" srcId="{8265BB79-95A3-435D-8C79-6F0E9D1CE76B}" destId="{E26C2125-B16F-47F8-A36C-B7C4C4823E7D}" srcOrd="0" destOrd="0" presId="urn:microsoft.com/office/officeart/2018/2/layout/IconVerticalSolidList"/>
    <dgm:cxn modelId="{AA39BDB2-3C19-449A-AD4D-33B29BA11FBE}" srcId="{8275C4AC-F2BA-43D0-9429-71EEDB2A6BDA}" destId="{8265BB79-95A3-435D-8C79-6F0E9D1CE76B}" srcOrd="1" destOrd="0" parTransId="{C7DF0AEC-B000-4D41-B803-2A3A4E9CACC2}" sibTransId="{1AD75AB8-E50F-43FA-95B2-EF2DAD5E5F7E}"/>
    <dgm:cxn modelId="{8484E4E5-7641-42A4-92CE-8685B50F6632}" srcId="{8275C4AC-F2BA-43D0-9429-71EEDB2A6BDA}" destId="{0D5A0C52-9B6B-4F24-8A39-017162348C0E}" srcOrd="0" destOrd="0" parTransId="{190D260C-68A3-4A6B-A5B0-9B93C64C7FFE}" sibTransId="{362497FA-E70E-4F24-84A1-23716DC9B18C}"/>
    <dgm:cxn modelId="{BB875624-A34A-4A03-ABEA-2F58DA8AB8A8}" type="presParOf" srcId="{E83B14B9-3A50-4495-80FD-2BC3BD14D1FC}" destId="{88A3D172-2C5F-4449-90D8-24080B0123F7}" srcOrd="0" destOrd="0" presId="urn:microsoft.com/office/officeart/2018/2/layout/IconVerticalSolidList"/>
    <dgm:cxn modelId="{FB87BA18-444A-4318-B73C-A66B60CFF97D}" type="presParOf" srcId="{88A3D172-2C5F-4449-90D8-24080B0123F7}" destId="{48F52768-0A41-4260-82F7-84EF26C3C4FA}" srcOrd="0" destOrd="0" presId="urn:microsoft.com/office/officeart/2018/2/layout/IconVerticalSolidList"/>
    <dgm:cxn modelId="{69AC44BE-F5D6-4F9A-8C1A-48E21F914197}" type="presParOf" srcId="{88A3D172-2C5F-4449-90D8-24080B0123F7}" destId="{55D9F6F8-9236-4288-B179-621356470780}" srcOrd="1" destOrd="0" presId="urn:microsoft.com/office/officeart/2018/2/layout/IconVerticalSolidList"/>
    <dgm:cxn modelId="{A7B75528-D375-445D-B2BB-9CF4BE0D68DE}" type="presParOf" srcId="{88A3D172-2C5F-4449-90D8-24080B0123F7}" destId="{FA914359-C4FF-43B1-9629-E2F60E34C101}" srcOrd="2" destOrd="0" presId="urn:microsoft.com/office/officeart/2018/2/layout/IconVerticalSolidList"/>
    <dgm:cxn modelId="{38613E2B-7A20-419D-8601-B154A24BC47C}" type="presParOf" srcId="{88A3D172-2C5F-4449-90D8-24080B0123F7}" destId="{38918758-2773-414C-87F3-945C46D0775D}" srcOrd="3" destOrd="0" presId="urn:microsoft.com/office/officeart/2018/2/layout/IconVerticalSolidList"/>
    <dgm:cxn modelId="{51AACB9C-4B5F-4490-A438-8BFA45336B8E}" type="presParOf" srcId="{E83B14B9-3A50-4495-80FD-2BC3BD14D1FC}" destId="{AA8C33FB-F31B-4636-9B4A-3D8710C95F77}" srcOrd="1" destOrd="0" presId="urn:microsoft.com/office/officeart/2018/2/layout/IconVerticalSolidList"/>
    <dgm:cxn modelId="{B4782537-65B8-4108-A7D7-170684C3516B}" type="presParOf" srcId="{E83B14B9-3A50-4495-80FD-2BC3BD14D1FC}" destId="{B5F15447-80F9-4AC4-9738-1708DC8933B4}" srcOrd="2" destOrd="0" presId="urn:microsoft.com/office/officeart/2018/2/layout/IconVerticalSolidList"/>
    <dgm:cxn modelId="{7BA9A326-40B1-4647-82C4-89EDBD3D1AA5}" type="presParOf" srcId="{B5F15447-80F9-4AC4-9738-1708DC8933B4}" destId="{93645D33-4E67-4894-A80B-370171BC4FCD}" srcOrd="0" destOrd="0" presId="urn:microsoft.com/office/officeart/2018/2/layout/IconVerticalSolidList"/>
    <dgm:cxn modelId="{28AB57C3-2471-4EC1-825F-DB728C5C2C43}" type="presParOf" srcId="{B5F15447-80F9-4AC4-9738-1708DC8933B4}" destId="{F33692E7-49B5-4FA1-9C44-D1258A542E1D}" srcOrd="1" destOrd="0" presId="urn:microsoft.com/office/officeart/2018/2/layout/IconVerticalSolidList"/>
    <dgm:cxn modelId="{D9350C9C-A9EA-43F8-87E9-B248FA20D6D4}" type="presParOf" srcId="{B5F15447-80F9-4AC4-9738-1708DC8933B4}" destId="{0DC886A7-D1FD-425B-BF98-B3249A315890}" srcOrd="2" destOrd="0" presId="urn:microsoft.com/office/officeart/2018/2/layout/IconVerticalSolidList"/>
    <dgm:cxn modelId="{6C607444-350F-4718-8558-CB05661E0B92}" type="presParOf" srcId="{B5F15447-80F9-4AC4-9738-1708DC8933B4}" destId="{E26C2125-B16F-47F8-A36C-B7C4C4823E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75C4AC-F2BA-43D0-9429-71EEDB2A6BD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A0C52-9B6B-4F24-8A39-017162348C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solidFill>
                <a:schemeClr val="bg1"/>
              </a:solidFill>
            </a:rPr>
            <a:t>Convolutional neural network</a:t>
          </a:r>
          <a:r>
            <a:rPr lang="en-US" dirty="0">
              <a:solidFill>
                <a:schemeClr val="bg1"/>
              </a:solidFill>
            </a:rPr>
            <a:t> because it extract </a:t>
          </a:r>
          <a:r>
            <a:rPr lang="en-US" b="0" i="0" dirty="0">
              <a:solidFill>
                <a:schemeClr val="bg1"/>
              </a:solidFill>
            </a:rPr>
            <a:t>features in images.</a:t>
          </a:r>
          <a:endParaRPr lang="en-US" dirty="0">
            <a:solidFill>
              <a:schemeClr val="bg1"/>
            </a:solidFill>
          </a:endParaRPr>
        </a:p>
      </dgm:t>
    </dgm:pt>
    <dgm:pt modelId="{190D260C-68A3-4A6B-A5B0-9B93C64C7FFE}" type="parTrans" cxnId="{8484E4E5-7641-42A4-92CE-8685B50F6632}">
      <dgm:prSet/>
      <dgm:spPr/>
      <dgm:t>
        <a:bodyPr/>
        <a:lstStyle/>
        <a:p>
          <a:endParaRPr lang="en-US"/>
        </a:p>
      </dgm:t>
    </dgm:pt>
    <dgm:pt modelId="{362497FA-E70E-4F24-84A1-23716DC9B18C}" type="sibTrans" cxnId="{8484E4E5-7641-42A4-92CE-8685B50F6632}">
      <dgm:prSet/>
      <dgm:spPr/>
      <dgm:t>
        <a:bodyPr/>
        <a:lstStyle/>
        <a:p>
          <a:endParaRPr lang="en-US"/>
        </a:p>
      </dgm:t>
    </dgm:pt>
    <dgm:pt modelId="{8265BB79-95A3-435D-8C79-6F0E9D1CE7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Modification: </a:t>
          </a:r>
          <a:r>
            <a:rPr lang="en-US" b="0" dirty="0">
              <a:solidFill>
                <a:schemeClr val="bg1"/>
              </a:solidFill>
            </a:rPr>
            <a:t>VGG16 imageNet</a:t>
          </a:r>
          <a:endParaRPr lang="en-US" dirty="0">
            <a:solidFill>
              <a:schemeClr val="bg1"/>
            </a:solidFill>
          </a:endParaRPr>
        </a:p>
      </dgm:t>
    </dgm:pt>
    <dgm:pt modelId="{C7DF0AEC-B000-4D41-B803-2A3A4E9CACC2}" type="parTrans" cxnId="{AA39BDB2-3C19-449A-AD4D-33B29BA11FBE}">
      <dgm:prSet/>
      <dgm:spPr/>
      <dgm:t>
        <a:bodyPr/>
        <a:lstStyle/>
        <a:p>
          <a:endParaRPr lang="en-US"/>
        </a:p>
      </dgm:t>
    </dgm:pt>
    <dgm:pt modelId="{1AD75AB8-E50F-43FA-95B2-EF2DAD5E5F7E}" type="sibTrans" cxnId="{AA39BDB2-3C19-449A-AD4D-33B29BA11FBE}">
      <dgm:prSet/>
      <dgm:spPr/>
      <dgm:t>
        <a:bodyPr/>
        <a:lstStyle/>
        <a:p>
          <a:endParaRPr lang="en-US"/>
        </a:p>
      </dgm:t>
    </dgm:pt>
    <dgm:pt modelId="{E83B14B9-3A50-4495-80FD-2BC3BD14D1FC}" type="pres">
      <dgm:prSet presAssocID="{8275C4AC-F2BA-43D0-9429-71EEDB2A6BDA}" presName="root" presStyleCnt="0">
        <dgm:presLayoutVars>
          <dgm:dir/>
          <dgm:resizeHandles val="exact"/>
        </dgm:presLayoutVars>
      </dgm:prSet>
      <dgm:spPr/>
    </dgm:pt>
    <dgm:pt modelId="{88A3D172-2C5F-4449-90D8-24080B0123F7}" type="pres">
      <dgm:prSet presAssocID="{0D5A0C52-9B6B-4F24-8A39-017162348C0E}" presName="compNode" presStyleCnt="0"/>
      <dgm:spPr/>
    </dgm:pt>
    <dgm:pt modelId="{48F52768-0A41-4260-82F7-84EF26C3C4FA}" type="pres">
      <dgm:prSet presAssocID="{0D5A0C52-9B6B-4F24-8A39-017162348C0E}" presName="bgRect" presStyleLbl="bgShp" presStyleIdx="0" presStyleCnt="2"/>
      <dgm:spPr/>
    </dgm:pt>
    <dgm:pt modelId="{55D9F6F8-9236-4288-B179-621356470780}" type="pres">
      <dgm:prSet presAssocID="{0D5A0C52-9B6B-4F24-8A39-017162348C0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FA914359-C4FF-43B1-9629-E2F60E34C101}" type="pres">
      <dgm:prSet presAssocID="{0D5A0C52-9B6B-4F24-8A39-017162348C0E}" presName="spaceRect" presStyleCnt="0"/>
      <dgm:spPr/>
    </dgm:pt>
    <dgm:pt modelId="{38918758-2773-414C-87F3-945C46D0775D}" type="pres">
      <dgm:prSet presAssocID="{0D5A0C52-9B6B-4F24-8A39-017162348C0E}" presName="parTx" presStyleLbl="revTx" presStyleIdx="0" presStyleCnt="2">
        <dgm:presLayoutVars>
          <dgm:chMax val="0"/>
          <dgm:chPref val="0"/>
        </dgm:presLayoutVars>
      </dgm:prSet>
      <dgm:spPr/>
    </dgm:pt>
    <dgm:pt modelId="{AA8C33FB-F31B-4636-9B4A-3D8710C95F77}" type="pres">
      <dgm:prSet presAssocID="{362497FA-E70E-4F24-84A1-23716DC9B18C}" presName="sibTrans" presStyleCnt="0"/>
      <dgm:spPr/>
    </dgm:pt>
    <dgm:pt modelId="{B5F15447-80F9-4AC4-9738-1708DC8933B4}" type="pres">
      <dgm:prSet presAssocID="{8265BB79-95A3-435D-8C79-6F0E9D1CE76B}" presName="compNode" presStyleCnt="0"/>
      <dgm:spPr/>
    </dgm:pt>
    <dgm:pt modelId="{93645D33-4E67-4894-A80B-370171BC4FCD}" type="pres">
      <dgm:prSet presAssocID="{8265BB79-95A3-435D-8C79-6F0E9D1CE76B}" presName="bgRect" presStyleLbl="bgShp" presStyleIdx="1" presStyleCnt="2"/>
      <dgm:spPr/>
    </dgm:pt>
    <dgm:pt modelId="{F33692E7-49B5-4FA1-9C44-D1258A542E1D}" type="pres">
      <dgm:prSet presAssocID="{8265BB79-95A3-435D-8C79-6F0E9D1CE76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0DC886A7-D1FD-425B-BF98-B3249A315890}" type="pres">
      <dgm:prSet presAssocID="{8265BB79-95A3-435D-8C79-6F0E9D1CE76B}" presName="spaceRect" presStyleCnt="0"/>
      <dgm:spPr/>
    </dgm:pt>
    <dgm:pt modelId="{E26C2125-B16F-47F8-A36C-B7C4C4823E7D}" type="pres">
      <dgm:prSet presAssocID="{8265BB79-95A3-435D-8C79-6F0E9D1CE76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8E91A29-D9F5-400B-9433-14DC962F793D}" type="presOf" srcId="{8275C4AC-F2BA-43D0-9429-71EEDB2A6BDA}" destId="{E83B14B9-3A50-4495-80FD-2BC3BD14D1FC}" srcOrd="0" destOrd="0" presId="urn:microsoft.com/office/officeart/2018/2/layout/IconVerticalSolidList"/>
    <dgm:cxn modelId="{C6835D2C-1484-4662-BDD1-59D18C48F9DB}" type="presOf" srcId="{0D5A0C52-9B6B-4F24-8A39-017162348C0E}" destId="{38918758-2773-414C-87F3-945C46D0775D}" srcOrd="0" destOrd="0" presId="urn:microsoft.com/office/officeart/2018/2/layout/IconVerticalSolidList"/>
    <dgm:cxn modelId="{554C8E9C-866C-49DF-B597-A7A72260C453}" type="presOf" srcId="{8265BB79-95A3-435D-8C79-6F0E9D1CE76B}" destId="{E26C2125-B16F-47F8-A36C-B7C4C4823E7D}" srcOrd="0" destOrd="0" presId="urn:microsoft.com/office/officeart/2018/2/layout/IconVerticalSolidList"/>
    <dgm:cxn modelId="{AA39BDB2-3C19-449A-AD4D-33B29BA11FBE}" srcId="{8275C4AC-F2BA-43D0-9429-71EEDB2A6BDA}" destId="{8265BB79-95A3-435D-8C79-6F0E9D1CE76B}" srcOrd="1" destOrd="0" parTransId="{C7DF0AEC-B000-4D41-B803-2A3A4E9CACC2}" sibTransId="{1AD75AB8-E50F-43FA-95B2-EF2DAD5E5F7E}"/>
    <dgm:cxn modelId="{8484E4E5-7641-42A4-92CE-8685B50F6632}" srcId="{8275C4AC-F2BA-43D0-9429-71EEDB2A6BDA}" destId="{0D5A0C52-9B6B-4F24-8A39-017162348C0E}" srcOrd="0" destOrd="0" parTransId="{190D260C-68A3-4A6B-A5B0-9B93C64C7FFE}" sibTransId="{362497FA-E70E-4F24-84A1-23716DC9B18C}"/>
    <dgm:cxn modelId="{BB875624-A34A-4A03-ABEA-2F58DA8AB8A8}" type="presParOf" srcId="{E83B14B9-3A50-4495-80FD-2BC3BD14D1FC}" destId="{88A3D172-2C5F-4449-90D8-24080B0123F7}" srcOrd="0" destOrd="0" presId="urn:microsoft.com/office/officeart/2018/2/layout/IconVerticalSolidList"/>
    <dgm:cxn modelId="{FB87BA18-444A-4318-B73C-A66B60CFF97D}" type="presParOf" srcId="{88A3D172-2C5F-4449-90D8-24080B0123F7}" destId="{48F52768-0A41-4260-82F7-84EF26C3C4FA}" srcOrd="0" destOrd="0" presId="urn:microsoft.com/office/officeart/2018/2/layout/IconVerticalSolidList"/>
    <dgm:cxn modelId="{69AC44BE-F5D6-4F9A-8C1A-48E21F914197}" type="presParOf" srcId="{88A3D172-2C5F-4449-90D8-24080B0123F7}" destId="{55D9F6F8-9236-4288-B179-621356470780}" srcOrd="1" destOrd="0" presId="urn:microsoft.com/office/officeart/2018/2/layout/IconVerticalSolidList"/>
    <dgm:cxn modelId="{A7B75528-D375-445D-B2BB-9CF4BE0D68DE}" type="presParOf" srcId="{88A3D172-2C5F-4449-90D8-24080B0123F7}" destId="{FA914359-C4FF-43B1-9629-E2F60E34C101}" srcOrd="2" destOrd="0" presId="urn:microsoft.com/office/officeart/2018/2/layout/IconVerticalSolidList"/>
    <dgm:cxn modelId="{38613E2B-7A20-419D-8601-B154A24BC47C}" type="presParOf" srcId="{88A3D172-2C5F-4449-90D8-24080B0123F7}" destId="{38918758-2773-414C-87F3-945C46D0775D}" srcOrd="3" destOrd="0" presId="urn:microsoft.com/office/officeart/2018/2/layout/IconVerticalSolidList"/>
    <dgm:cxn modelId="{51AACB9C-4B5F-4490-A438-8BFA45336B8E}" type="presParOf" srcId="{E83B14B9-3A50-4495-80FD-2BC3BD14D1FC}" destId="{AA8C33FB-F31B-4636-9B4A-3D8710C95F77}" srcOrd="1" destOrd="0" presId="urn:microsoft.com/office/officeart/2018/2/layout/IconVerticalSolidList"/>
    <dgm:cxn modelId="{B4782537-65B8-4108-A7D7-170684C3516B}" type="presParOf" srcId="{E83B14B9-3A50-4495-80FD-2BC3BD14D1FC}" destId="{B5F15447-80F9-4AC4-9738-1708DC8933B4}" srcOrd="2" destOrd="0" presId="urn:microsoft.com/office/officeart/2018/2/layout/IconVerticalSolidList"/>
    <dgm:cxn modelId="{7BA9A326-40B1-4647-82C4-89EDBD3D1AA5}" type="presParOf" srcId="{B5F15447-80F9-4AC4-9738-1708DC8933B4}" destId="{93645D33-4E67-4894-A80B-370171BC4FCD}" srcOrd="0" destOrd="0" presId="urn:microsoft.com/office/officeart/2018/2/layout/IconVerticalSolidList"/>
    <dgm:cxn modelId="{28AB57C3-2471-4EC1-825F-DB728C5C2C43}" type="presParOf" srcId="{B5F15447-80F9-4AC4-9738-1708DC8933B4}" destId="{F33692E7-49B5-4FA1-9C44-D1258A542E1D}" srcOrd="1" destOrd="0" presId="urn:microsoft.com/office/officeart/2018/2/layout/IconVerticalSolidList"/>
    <dgm:cxn modelId="{D9350C9C-A9EA-43F8-87E9-B248FA20D6D4}" type="presParOf" srcId="{B5F15447-80F9-4AC4-9738-1708DC8933B4}" destId="{0DC886A7-D1FD-425B-BF98-B3249A315890}" srcOrd="2" destOrd="0" presId="urn:microsoft.com/office/officeart/2018/2/layout/IconVerticalSolidList"/>
    <dgm:cxn modelId="{6C607444-350F-4718-8558-CB05661E0B92}" type="presParOf" srcId="{B5F15447-80F9-4AC4-9738-1708DC8933B4}" destId="{E26C2125-B16F-47F8-A36C-B7C4C4823E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75C4AC-F2BA-43D0-9429-71EEDB2A6BD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A0C52-9B6B-4F24-8A39-017162348C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solidFill>
                <a:schemeClr val="bg1"/>
              </a:solidFill>
            </a:rPr>
            <a:t>Convolutional neural network</a:t>
          </a:r>
          <a:r>
            <a:rPr lang="en-US" dirty="0">
              <a:solidFill>
                <a:schemeClr val="bg1"/>
              </a:solidFill>
            </a:rPr>
            <a:t> because it extract </a:t>
          </a:r>
          <a:r>
            <a:rPr lang="en-US" b="0" i="0" dirty="0">
              <a:solidFill>
                <a:schemeClr val="bg1"/>
              </a:solidFill>
            </a:rPr>
            <a:t>features in images.</a:t>
          </a:r>
          <a:endParaRPr lang="en-US" dirty="0">
            <a:solidFill>
              <a:schemeClr val="bg1"/>
            </a:solidFill>
          </a:endParaRPr>
        </a:p>
      </dgm:t>
    </dgm:pt>
    <dgm:pt modelId="{190D260C-68A3-4A6B-A5B0-9B93C64C7FFE}" type="parTrans" cxnId="{8484E4E5-7641-42A4-92CE-8685B50F6632}">
      <dgm:prSet/>
      <dgm:spPr/>
      <dgm:t>
        <a:bodyPr/>
        <a:lstStyle/>
        <a:p>
          <a:endParaRPr lang="en-US"/>
        </a:p>
      </dgm:t>
    </dgm:pt>
    <dgm:pt modelId="{362497FA-E70E-4F24-84A1-23716DC9B18C}" type="sibTrans" cxnId="{8484E4E5-7641-42A4-92CE-8685B50F6632}">
      <dgm:prSet/>
      <dgm:spPr/>
      <dgm:t>
        <a:bodyPr/>
        <a:lstStyle/>
        <a:p>
          <a:endParaRPr lang="en-US"/>
        </a:p>
      </dgm:t>
    </dgm:pt>
    <dgm:pt modelId="{8265BB79-95A3-435D-8C79-6F0E9D1CE7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Modification: </a:t>
          </a:r>
          <a:r>
            <a:rPr lang="en-US" b="0" dirty="0">
              <a:solidFill>
                <a:schemeClr val="bg1"/>
              </a:solidFill>
            </a:rPr>
            <a:t>VGG16 imageNet</a:t>
          </a:r>
          <a:endParaRPr lang="en-US" dirty="0">
            <a:solidFill>
              <a:schemeClr val="bg1"/>
            </a:solidFill>
          </a:endParaRPr>
        </a:p>
      </dgm:t>
    </dgm:pt>
    <dgm:pt modelId="{C7DF0AEC-B000-4D41-B803-2A3A4E9CACC2}" type="parTrans" cxnId="{AA39BDB2-3C19-449A-AD4D-33B29BA11FBE}">
      <dgm:prSet/>
      <dgm:spPr/>
      <dgm:t>
        <a:bodyPr/>
        <a:lstStyle/>
        <a:p>
          <a:endParaRPr lang="en-US"/>
        </a:p>
      </dgm:t>
    </dgm:pt>
    <dgm:pt modelId="{1AD75AB8-E50F-43FA-95B2-EF2DAD5E5F7E}" type="sibTrans" cxnId="{AA39BDB2-3C19-449A-AD4D-33B29BA11FBE}">
      <dgm:prSet/>
      <dgm:spPr/>
      <dgm:t>
        <a:bodyPr/>
        <a:lstStyle/>
        <a:p>
          <a:endParaRPr lang="en-US"/>
        </a:p>
      </dgm:t>
    </dgm:pt>
    <dgm:pt modelId="{E83B14B9-3A50-4495-80FD-2BC3BD14D1FC}" type="pres">
      <dgm:prSet presAssocID="{8275C4AC-F2BA-43D0-9429-71EEDB2A6BDA}" presName="root" presStyleCnt="0">
        <dgm:presLayoutVars>
          <dgm:dir/>
          <dgm:resizeHandles val="exact"/>
        </dgm:presLayoutVars>
      </dgm:prSet>
      <dgm:spPr/>
    </dgm:pt>
    <dgm:pt modelId="{88A3D172-2C5F-4449-90D8-24080B0123F7}" type="pres">
      <dgm:prSet presAssocID="{0D5A0C52-9B6B-4F24-8A39-017162348C0E}" presName="compNode" presStyleCnt="0"/>
      <dgm:spPr/>
    </dgm:pt>
    <dgm:pt modelId="{48F52768-0A41-4260-82F7-84EF26C3C4FA}" type="pres">
      <dgm:prSet presAssocID="{0D5A0C52-9B6B-4F24-8A39-017162348C0E}" presName="bgRect" presStyleLbl="bgShp" presStyleIdx="0" presStyleCnt="2"/>
      <dgm:spPr/>
    </dgm:pt>
    <dgm:pt modelId="{55D9F6F8-9236-4288-B179-621356470780}" type="pres">
      <dgm:prSet presAssocID="{0D5A0C52-9B6B-4F24-8A39-017162348C0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FA914359-C4FF-43B1-9629-E2F60E34C101}" type="pres">
      <dgm:prSet presAssocID="{0D5A0C52-9B6B-4F24-8A39-017162348C0E}" presName="spaceRect" presStyleCnt="0"/>
      <dgm:spPr/>
    </dgm:pt>
    <dgm:pt modelId="{38918758-2773-414C-87F3-945C46D0775D}" type="pres">
      <dgm:prSet presAssocID="{0D5A0C52-9B6B-4F24-8A39-017162348C0E}" presName="parTx" presStyleLbl="revTx" presStyleIdx="0" presStyleCnt="2">
        <dgm:presLayoutVars>
          <dgm:chMax val="0"/>
          <dgm:chPref val="0"/>
        </dgm:presLayoutVars>
      </dgm:prSet>
      <dgm:spPr/>
    </dgm:pt>
    <dgm:pt modelId="{AA8C33FB-F31B-4636-9B4A-3D8710C95F77}" type="pres">
      <dgm:prSet presAssocID="{362497FA-E70E-4F24-84A1-23716DC9B18C}" presName="sibTrans" presStyleCnt="0"/>
      <dgm:spPr/>
    </dgm:pt>
    <dgm:pt modelId="{B5F15447-80F9-4AC4-9738-1708DC8933B4}" type="pres">
      <dgm:prSet presAssocID="{8265BB79-95A3-435D-8C79-6F0E9D1CE76B}" presName="compNode" presStyleCnt="0"/>
      <dgm:spPr/>
    </dgm:pt>
    <dgm:pt modelId="{93645D33-4E67-4894-A80B-370171BC4FCD}" type="pres">
      <dgm:prSet presAssocID="{8265BB79-95A3-435D-8C79-6F0E9D1CE76B}" presName="bgRect" presStyleLbl="bgShp" presStyleIdx="1" presStyleCnt="2"/>
      <dgm:spPr/>
    </dgm:pt>
    <dgm:pt modelId="{F33692E7-49B5-4FA1-9C44-D1258A542E1D}" type="pres">
      <dgm:prSet presAssocID="{8265BB79-95A3-435D-8C79-6F0E9D1CE76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0DC886A7-D1FD-425B-BF98-B3249A315890}" type="pres">
      <dgm:prSet presAssocID="{8265BB79-95A3-435D-8C79-6F0E9D1CE76B}" presName="spaceRect" presStyleCnt="0"/>
      <dgm:spPr/>
    </dgm:pt>
    <dgm:pt modelId="{E26C2125-B16F-47F8-A36C-B7C4C4823E7D}" type="pres">
      <dgm:prSet presAssocID="{8265BB79-95A3-435D-8C79-6F0E9D1CE76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8E91A29-D9F5-400B-9433-14DC962F793D}" type="presOf" srcId="{8275C4AC-F2BA-43D0-9429-71EEDB2A6BDA}" destId="{E83B14B9-3A50-4495-80FD-2BC3BD14D1FC}" srcOrd="0" destOrd="0" presId="urn:microsoft.com/office/officeart/2018/2/layout/IconVerticalSolidList"/>
    <dgm:cxn modelId="{C6835D2C-1484-4662-BDD1-59D18C48F9DB}" type="presOf" srcId="{0D5A0C52-9B6B-4F24-8A39-017162348C0E}" destId="{38918758-2773-414C-87F3-945C46D0775D}" srcOrd="0" destOrd="0" presId="urn:microsoft.com/office/officeart/2018/2/layout/IconVerticalSolidList"/>
    <dgm:cxn modelId="{554C8E9C-866C-49DF-B597-A7A72260C453}" type="presOf" srcId="{8265BB79-95A3-435D-8C79-6F0E9D1CE76B}" destId="{E26C2125-B16F-47F8-A36C-B7C4C4823E7D}" srcOrd="0" destOrd="0" presId="urn:microsoft.com/office/officeart/2018/2/layout/IconVerticalSolidList"/>
    <dgm:cxn modelId="{AA39BDB2-3C19-449A-AD4D-33B29BA11FBE}" srcId="{8275C4AC-F2BA-43D0-9429-71EEDB2A6BDA}" destId="{8265BB79-95A3-435D-8C79-6F0E9D1CE76B}" srcOrd="1" destOrd="0" parTransId="{C7DF0AEC-B000-4D41-B803-2A3A4E9CACC2}" sibTransId="{1AD75AB8-E50F-43FA-95B2-EF2DAD5E5F7E}"/>
    <dgm:cxn modelId="{8484E4E5-7641-42A4-92CE-8685B50F6632}" srcId="{8275C4AC-F2BA-43D0-9429-71EEDB2A6BDA}" destId="{0D5A0C52-9B6B-4F24-8A39-017162348C0E}" srcOrd="0" destOrd="0" parTransId="{190D260C-68A3-4A6B-A5B0-9B93C64C7FFE}" sibTransId="{362497FA-E70E-4F24-84A1-23716DC9B18C}"/>
    <dgm:cxn modelId="{BB875624-A34A-4A03-ABEA-2F58DA8AB8A8}" type="presParOf" srcId="{E83B14B9-3A50-4495-80FD-2BC3BD14D1FC}" destId="{88A3D172-2C5F-4449-90D8-24080B0123F7}" srcOrd="0" destOrd="0" presId="urn:microsoft.com/office/officeart/2018/2/layout/IconVerticalSolidList"/>
    <dgm:cxn modelId="{FB87BA18-444A-4318-B73C-A66B60CFF97D}" type="presParOf" srcId="{88A3D172-2C5F-4449-90D8-24080B0123F7}" destId="{48F52768-0A41-4260-82F7-84EF26C3C4FA}" srcOrd="0" destOrd="0" presId="urn:microsoft.com/office/officeart/2018/2/layout/IconVerticalSolidList"/>
    <dgm:cxn modelId="{69AC44BE-F5D6-4F9A-8C1A-48E21F914197}" type="presParOf" srcId="{88A3D172-2C5F-4449-90D8-24080B0123F7}" destId="{55D9F6F8-9236-4288-B179-621356470780}" srcOrd="1" destOrd="0" presId="urn:microsoft.com/office/officeart/2018/2/layout/IconVerticalSolidList"/>
    <dgm:cxn modelId="{A7B75528-D375-445D-B2BB-9CF4BE0D68DE}" type="presParOf" srcId="{88A3D172-2C5F-4449-90D8-24080B0123F7}" destId="{FA914359-C4FF-43B1-9629-E2F60E34C101}" srcOrd="2" destOrd="0" presId="urn:microsoft.com/office/officeart/2018/2/layout/IconVerticalSolidList"/>
    <dgm:cxn modelId="{38613E2B-7A20-419D-8601-B154A24BC47C}" type="presParOf" srcId="{88A3D172-2C5F-4449-90D8-24080B0123F7}" destId="{38918758-2773-414C-87F3-945C46D0775D}" srcOrd="3" destOrd="0" presId="urn:microsoft.com/office/officeart/2018/2/layout/IconVerticalSolidList"/>
    <dgm:cxn modelId="{51AACB9C-4B5F-4490-A438-8BFA45336B8E}" type="presParOf" srcId="{E83B14B9-3A50-4495-80FD-2BC3BD14D1FC}" destId="{AA8C33FB-F31B-4636-9B4A-3D8710C95F77}" srcOrd="1" destOrd="0" presId="urn:microsoft.com/office/officeart/2018/2/layout/IconVerticalSolidList"/>
    <dgm:cxn modelId="{B4782537-65B8-4108-A7D7-170684C3516B}" type="presParOf" srcId="{E83B14B9-3A50-4495-80FD-2BC3BD14D1FC}" destId="{B5F15447-80F9-4AC4-9738-1708DC8933B4}" srcOrd="2" destOrd="0" presId="urn:microsoft.com/office/officeart/2018/2/layout/IconVerticalSolidList"/>
    <dgm:cxn modelId="{7BA9A326-40B1-4647-82C4-89EDBD3D1AA5}" type="presParOf" srcId="{B5F15447-80F9-4AC4-9738-1708DC8933B4}" destId="{93645D33-4E67-4894-A80B-370171BC4FCD}" srcOrd="0" destOrd="0" presId="urn:microsoft.com/office/officeart/2018/2/layout/IconVerticalSolidList"/>
    <dgm:cxn modelId="{28AB57C3-2471-4EC1-825F-DB728C5C2C43}" type="presParOf" srcId="{B5F15447-80F9-4AC4-9738-1708DC8933B4}" destId="{F33692E7-49B5-4FA1-9C44-D1258A542E1D}" srcOrd="1" destOrd="0" presId="urn:microsoft.com/office/officeart/2018/2/layout/IconVerticalSolidList"/>
    <dgm:cxn modelId="{D9350C9C-A9EA-43F8-87E9-B248FA20D6D4}" type="presParOf" srcId="{B5F15447-80F9-4AC4-9738-1708DC8933B4}" destId="{0DC886A7-D1FD-425B-BF98-B3249A315890}" srcOrd="2" destOrd="0" presId="urn:microsoft.com/office/officeart/2018/2/layout/IconVerticalSolidList"/>
    <dgm:cxn modelId="{6C607444-350F-4718-8558-CB05661E0B92}" type="presParOf" srcId="{B5F15447-80F9-4AC4-9738-1708DC8933B4}" destId="{E26C2125-B16F-47F8-A36C-B7C4C4823E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CF878-5762-4BF8-925F-EF0A38CA4A0A}">
      <dsp:nvSpPr>
        <dsp:cNvPr id="0" name=""/>
        <dsp:cNvSpPr/>
      </dsp:nvSpPr>
      <dsp:spPr>
        <a:xfrm>
          <a:off x="0" y="515548"/>
          <a:ext cx="7559504" cy="16707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There are 6 types of images that need to be classified</a:t>
          </a:r>
        </a:p>
      </dsp:txBody>
      <dsp:txXfrm>
        <a:off x="81560" y="597108"/>
        <a:ext cx="7396384" cy="1507639"/>
      </dsp:txXfrm>
    </dsp:sp>
    <dsp:sp modelId="{99C22DB3-B4BF-4066-BEFD-2D90D6EAA590}">
      <dsp:nvSpPr>
        <dsp:cNvPr id="0" name=""/>
        <dsp:cNvSpPr/>
      </dsp:nvSpPr>
      <dsp:spPr>
        <a:xfrm>
          <a:off x="0" y="2307268"/>
          <a:ext cx="7559504" cy="167075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The 6 types are</a:t>
          </a:r>
          <a:r>
            <a:rPr lang="en-US" sz="4200" b="0" kern="1200"/>
            <a:t> {buildings, forest , glacier, mountain , sea, street}</a:t>
          </a:r>
          <a:endParaRPr lang="en-US" sz="4200" kern="1200"/>
        </a:p>
      </dsp:txBody>
      <dsp:txXfrm>
        <a:off x="81560" y="2388828"/>
        <a:ext cx="7396384" cy="1507639"/>
      </dsp:txXfrm>
    </dsp:sp>
    <dsp:sp modelId="{C8CBFDB3-48AB-4483-AF43-EAC54C17EE6C}">
      <dsp:nvSpPr>
        <dsp:cNvPr id="0" name=""/>
        <dsp:cNvSpPr/>
      </dsp:nvSpPr>
      <dsp:spPr>
        <a:xfrm>
          <a:off x="0" y="4098988"/>
          <a:ext cx="7559504" cy="167075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i="0" kern="1200" dirty="0"/>
            <a:t>Building a model using (CNN – Keras and </a:t>
          </a:r>
          <a:r>
            <a:rPr lang="en-US" sz="4200" b="1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VGG ImageNet</a:t>
          </a:r>
          <a:r>
            <a:rPr lang="en-US" sz="4200" b="1" i="0" kern="1200" dirty="0"/>
            <a:t>)</a:t>
          </a:r>
          <a:endParaRPr lang="en-US" sz="4200" kern="1200" dirty="0"/>
        </a:p>
      </dsp:txBody>
      <dsp:txXfrm>
        <a:off x="81560" y="4180548"/>
        <a:ext cx="7396384" cy="15076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52768-0A41-4260-82F7-84EF26C3C4FA}">
      <dsp:nvSpPr>
        <dsp:cNvPr id="0" name=""/>
        <dsp:cNvSpPr/>
      </dsp:nvSpPr>
      <dsp:spPr>
        <a:xfrm>
          <a:off x="1150437" y="374245"/>
          <a:ext cx="2759325" cy="11032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9F6F8-9236-4288-B179-621356470780}">
      <dsp:nvSpPr>
        <dsp:cNvPr id="0" name=""/>
        <dsp:cNvSpPr/>
      </dsp:nvSpPr>
      <dsp:spPr>
        <a:xfrm>
          <a:off x="1223055" y="495688"/>
          <a:ext cx="877343" cy="877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18758-2773-414C-87F3-945C46D0775D}">
      <dsp:nvSpPr>
        <dsp:cNvPr id="0" name=""/>
        <dsp:cNvSpPr/>
      </dsp:nvSpPr>
      <dsp:spPr>
        <a:xfrm>
          <a:off x="2224151" y="61336"/>
          <a:ext cx="1819485" cy="1595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22" tIns="168822" rIns="168822" bIns="16882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>
              <a:solidFill>
                <a:schemeClr val="bg1"/>
              </a:solidFill>
            </a:rPr>
            <a:t>Convolutional neural network</a:t>
          </a:r>
          <a:r>
            <a:rPr lang="en-US" sz="1500" b="1" kern="1200" dirty="0">
              <a:solidFill>
                <a:schemeClr val="bg1"/>
              </a:solidFill>
            </a:rPr>
            <a:t> </a:t>
          </a:r>
          <a:r>
            <a:rPr lang="en-US" sz="1500" kern="1200" dirty="0">
              <a:solidFill>
                <a:schemeClr val="bg1"/>
              </a:solidFill>
            </a:rPr>
            <a:t>because it extract </a:t>
          </a:r>
          <a:r>
            <a:rPr lang="en-US" sz="1500" b="0" i="0" kern="1200" dirty="0">
              <a:solidFill>
                <a:schemeClr val="bg1"/>
              </a:solidFill>
            </a:rPr>
            <a:t>features in images.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2224151" y="61336"/>
        <a:ext cx="1819485" cy="1595169"/>
      </dsp:txXfrm>
    </dsp:sp>
    <dsp:sp modelId="{93645D33-4E67-4894-A80B-370171BC4FCD}">
      <dsp:nvSpPr>
        <dsp:cNvPr id="0" name=""/>
        <dsp:cNvSpPr/>
      </dsp:nvSpPr>
      <dsp:spPr>
        <a:xfrm>
          <a:off x="605140" y="2087348"/>
          <a:ext cx="4155849" cy="32298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692E7-49B5-4FA1-9C44-D1258A542E1D}">
      <dsp:nvSpPr>
        <dsp:cNvPr id="0" name=""/>
        <dsp:cNvSpPr/>
      </dsp:nvSpPr>
      <dsp:spPr>
        <a:xfrm>
          <a:off x="689595" y="3275918"/>
          <a:ext cx="877343" cy="877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C2125-B16F-47F8-A36C-B7C4C4823E7D}">
      <dsp:nvSpPr>
        <dsp:cNvPr id="0" name=""/>
        <dsp:cNvSpPr/>
      </dsp:nvSpPr>
      <dsp:spPr>
        <a:xfrm>
          <a:off x="1566925" y="2181014"/>
          <a:ext cx="3152628" cy="3136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22" tIns="168822" rIns="168822" bIns="16882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Modification: VGG16 imageNet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solidFill>
                <a:schemeClr val="bg1"/>
              </a:solidFill>
            </a:rPr>
            <a:t>VGG16 is a pre-trained CNN model which is used for image classification. It is trained on a large and varied dataset and fine-tuned to fit image classification datasets with ease. Now, import a VGG16 model. You must initialize the model and add input and output layers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1566925" y="2181014"/>
        <a:ext cx="3152628" cy="31362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52768-0A41-4260-82F7-84EF26C3C4FA}">
      <dsp:nvSpPr>
        <dsp:cNvPr id="0" name=""/>
        <dsp:cNvSpPr/>
      </dsp:nvSpPr>
      <dsp:spPr>
        <a:xfrm>
          <a:off x="0" y="550938"/>
          <a:ext cx="5313108" cy="10171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9F6F8-9236-4288-B179-621356470780}">
      <dsp:nvSpPr>
        <dsp:cNvPr id="0" name=""/>
        <dsp:cNvSpPr/>
      </dsp:nvSpPr>
      <dsp:spPr>
        <a:xfrm>
          <a:off x="307677" y="779789"/>
          <a:ext cx="559414" cy="5594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18758-2773-414C-87F3-945C46D0775D}">
      <dsp:nvSpPr>
        <dsp:cNvPr id="0" name=""/>
        <dsp:cNvSpPr/>
      </dsp:nvSpPr>
      <dsp:spPr>
        <a:xfrm>
          <a:off x="1174769" y="550938"/>
          <a:ext cx="4138338" cy="1017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45" tIns="107645" rIns="107645" bIns="10764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bg1"/>
              </a:solidFill>
            </a:rPr>
            <a:t>Convolutional neural network</a:t>
          </a:r>
          <a:r>
            <a:rPr lang="en-US" sz="2000" kern="1200" dirty="0">
              <a:solidFill>
                <a:schemeClr val="bg1"/>
              </a:solidFill>
            </a:rPr>
            <a:t> because it extract </a:t>
          </a:r>
          <a:r>
            <a:rPr lang="en-US" sz="2000" b="0" i="0" kern="1200" dirty="0">
              <a:solidFill>
                <a:schemeClr val="bg1"/>
              </a:solidFill>
            </a:rPr>
            <a:t>features in images.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174769" y="550938"/>
        <a:ext cx="4138338" cy="1017116"/>
      </dsp:txXfrm>
    </dsp:sp>
    <dsp:sp modelId="{93645D33-4E67-4894-A80B-370171BC4FCD}">
      <dsp:nvSpPr>
        <dsp:cNvPr id="0" name=""/>
        <dsp:cNvSpPr/>
      </dsp:nvSpPr>
      <dsp:spPr>
        <a:xfrm>
          <a:off x="0" y="1822333"/>
          <a:ext cx="5313108" cy="10171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692E7-49B5-4FA1-9C44-D1258A542E1D}">
      <dsp:nvSpPr>
        <dsp:cNvPr id="0" name=""/>
        <dsp:cNvSpPr/>
      </dsp:nvSpPr>
      <dsp:spPr>
        <a:xfrm>
          <a:off x="307677" y="2051184"/>
          <a:ext cx="559414" cy="5594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C2125-B16F-47F8-A36C-B7C4C4823E7D}">
      <dsp:nvSpPr>
        <dsp:cNvPr id="0" name=""/>
        <dsp:cNvSpPr/>
      </dsp:nvSpPr>
      <dsp:spPr>
        <a:xfrm>
          <a:off x="1174769" y="1822333"/>
          <a:ext cx="4138338" cy="1017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45" tIns="107645" rIns="107645" bIns="10764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Modification: </a:t>
          </a:r>
          <a:r>
            <a:rPr lang="en-US" sz="2000" b="0" kern="1200" dirty="0">
              <a:solidFill>
                <a:schemeClr val="bg1"/>
              </a:solidFill>
            </a:rPr>
            <a:t>VGG16 imageNet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174769" y="1822333"/>
        <a:ext cx="4138338" cy="10171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52768-0A41-4260-82F7-84EF26C3C4FA}">
      <dsp:nvSpPr>
        <dsp:cNvPr id="0" name=""/>
        <dsp:cNvSpPr/>
      </dsp:nvSpPr>
      <dsp:spPr>
        <a:xfrm>
          <a:off x="0" y="550938"/>
          <a:ext cx="5313108" cy="10171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9F6F8-9236-4288-B179-621356470780}">
      <dsp:nvSpPr>
        <dsp:cNvPr id="0" name=""/>
        <dsp:cNvSpPr/>
      </dsp:nvSpPr>
      <dsp:spPr>
        <a:xfrm>
          <a:off x="307677" y="779789"/>
          <a:ext cx="559414" cy="5594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18758-2773-414C-87F3-945C46D0775D}">
      <dsp:nvSpPr>
        <dsp:cNvPr id="0" name=""/>
        <dsp:cNvSpPr/>
      </dsp:nvSpPr>
      <dsp:spPr>
        <a:xfrm>
          <a:off x="1174769" y="550938"/>
          <a:ext cx="4138338" cy="1017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45" tIns="107645" rIns="107645" bIns="10764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bg1"/>
              </a:solidFill>
            </a:rPr>
            <a:t>Convolutional neural network</a:t>
          </a:r>
          <a:r>
            <a:rPr lang="en-US" sz="2000" kern="1200" dirty="0">
              <a:solidFill>
                <a:schemeClr val="bg1"/>
              </a:solidFill>
            </a:rPr>
            <a:t> because it extract </a:t>
          </a:r>
          <a:r>
            <a:rPr lang="en-US" sz="2000" b="0" i="0" kern="1200" dirty="0">
              <a:solidFill>
                <a:schemeClr val="bg1"/>
              </a:solidFill>
            </a:rPr>
            <a:t>features in images.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174769" y="550938"/>
        <a:ext cx="4138338" cy="1017116"/>
      </dsp:txXfrm>
    </dsp:sp>
    <dsp:sp modelId="{93645D33-4E67-4894-A80B-370171BC4FCD}">
      <dsp:nvSpPr>
        <dsp:cNvPr id="0" name=""/>
        <dsp:cNvSpPr/>
      </dsp:nvSpPr>
      <dsp:spPr>
        <a:xfrm>
          <a:off x="0" y="1822333"/>
          <a:ext cx="5313108" cy="10171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692E7-49B5-4FA1-9C44-D1258A542E1D}">
      <dsp:nvSpPr>
        <dsp:cNvPr id="0" name=""/>
        <dsp:cNvSpPr/>
      </dsp:nvSpPr>
      <dsp:spPr>
        <a:xfrm>
          <a:off x="307677" y="2051184"/>
          <a:ext cx="559414" cy="5594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C2125-B16F-47F8-A36C-B7C4C4823E7D}">
      <dsp:nvSpPr>
        <dsp:cNvPr id="0" name=""/>
        <dsp:cNvSpPr/>
      </dsp:nvSpPr>
      <dsp:spPr>
        <a:xfrm>
          <a:off x="1174769" y="1822333"/>
          <a:ext cx="4138338" cy="1017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45" tIns="107645" rIns="107645" bIns="10764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Modification: </a:t>
          </a:r>
          <a:r>
            <a:rPr lang="en-US" sz="2000" b="0" kern="1200" dirty="0">
              <a:solidFill>
                <a:schemeClr val="bg1"/>
              </a:solidFill>
            </a:rPr>
            <a:t>VGG16 imageNet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174769" y="1822333"/>
        <a:ext cx="4138338" cy="1017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915D7-BB57-4CD3-BA0F-809F571605E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AE72D-92CA-4B39-8329-DE56A0126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8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AE72D-92CA-4B39-8329-DE56A01261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3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AE72D-92CA-4B39-8329-DE56A01261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2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AE72D-92CA-4B39-8329-DE56A01261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67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4CDA-6E53-6B1B-7E0D-87AFA8B3A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EE6C6-FCEC-AC1A-960E-07C284B78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F64C4-08EE-4883-C07B-FA23FBAD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0001-B2CF-4BF5-A7DF-BD80D059C1F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B98C6-D64E-7554-162E-5183DD61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951C7-FE91-2653-DB84-9AEA2F4E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2D87-E3B9-43D6-A8A8-DEDD5AABA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8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2CCC-BCBD-9E7B-DB70-E73D58E2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1A581-BC90-391F-F1C5-FCADA199A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5C18C-414D-CB2E-C388-81FF5F80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0001-B2CF-4BF5-A7DF-BD80D059C1F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0CE88-0076-9ADB-C5E1-225FB5C4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302D3-0D4B-2655-1C0B-DE51F6F3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2D87-E3B9-43D6-A8A8-DEDD5AABA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9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B0731-DFAB-AA3F-E329-EE6CC38BC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97252-5F7B-9CE4-3D27-7A9C88EC9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CA421-F234-09CB-6A66-BD7F7C70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0001-B2CF-4BF5-A7DF-BD80D059C1F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18495-E1A3-DBDA-115A-BFD5B954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19D64-0AD6-1B27-2620-EC99BE70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2D87-E3B9-43D6-A8A8-DEDD5AABA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1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5AE2-E2BA-CA95-5B36-0E730AC7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C546B-9C4A-337F-EDDF-3BE4D8B9E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ED5F-5FED-CAAF-AC9B-C895B8FA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0001-B2CF-4BF5-A7DF-BD80D059C1F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B5D04-079C-EDE8-A302-C6BB49E6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35EE6-90F1-AB1B-E7D9-161D9BE3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2D87-E3B9-43D6-A8A8-DEDD5AABA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2F44-8B86-F7C2-B227-104EBB3D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BCF7E-B2E5-BDA3-5AC4-D50054998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D733B-04D9-C15C-8474-F19B2477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0001-B2CF-4BF5-A7DF-BD80D059C1F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15B51-AD92-CF23-6767-F3D332AE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311CF-EED4-DB1F-7A32-D898CC95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2D87-E3B9-43D6-A8A8-DEDD5AABA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3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8963F-4CBA-78F4-4B4A-4886D830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2D6EE-4DED-18FF-1C9F-C3D0C380B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0C8B4-6DE5-4FED-6C7A-371E61A0B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5D112-68CC-26CF-3516-5FCD6C19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0001-B2CF-4BF5-A7DF-BD80D059C1F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E8D16-844F-21F9-28BB-07CC2A14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47002-AA52-5477-ED0E-67F81777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2D87-E3B9-43D6-A8A8-DEDD5AABA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4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DF2E-8A0C-C7A8-C60B-663E780F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ECDAC-8859-FA03-9B31-3CE8861B6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CD834-9D4C-9CF1-B0A6-2E124706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B0D5FC-EF85-199B-36E4-5543D1C1C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D6FF0-6ECC-8419-5845-60C8BA60B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9FB1E-FDCB-637D-521B-087C44AA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0001-B2CF-4BF5-A7DF-BD80D059C1F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D239C-0D67-7FF0-8686-181AEF3D6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1DC4B-3E44-2F94-EBF7-FB01FC4E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2D87-E3B9-43D6-A8A8-DEDD5AABA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2E85-2698-18D0-948F-24CB8D3B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16433-C710-4FD5-357F-70B351AF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0001-B2CF-4BF5-A7DF-BD80D059C1F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0CCA0-AA18-4300-AE25-0B189FAA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DFF5B-EF28-76F6-1ED6-7E664405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2D87-E3B9-43D6-A8A8-DEDD5AABA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2CF81-240D-98A4-ED39-2F2A87EE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0001-B2CF-4BF5-A7DF-BD80D059C1F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15035-6A9D-1324-575A-99535188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4268E-EEE6-FDE3-C988-D665BDC1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2D87-E3B9-43D6-A8A8-DEDD5AABA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63C7-EB5F-5C99-0F26-16C04BF1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FE34F-3EB9-FBFA-9349-76B74E481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65CE0-706D-AFC0-6BA9-F40EAF319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CE69E-D871-9418-42B9-4E4DD3E5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0001-B2CF-4BF5-A7DF-BD80D059C1F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53C15-D484-700F-619D-1AD20B2A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73011-7375-CFB9-7A16-2B6DC1E2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2D87-E3B9-43D6-A8A8-DEDD5AABA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CE71-B331-239C-A560-AEA13F66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0DBB1-DD65-0CCE-C01F-3E62D5C1C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5DCAE-D040-4B6B-0563-02DBCA707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71A1B-C6DF-4185-BBF5-41C0DE40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0001-B2CF-4BF5-A7DF-BD80D059C1F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78F3E-FEEF-D5F4-BB58-189A3F3D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12182-E104-F88A-1931-6E79B30F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2D87-E3B9-43D6-A8A8-DEDD5AABA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0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87721-3DFF-C6B6-2858-FC2F2F21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F1695-4AD3-4C50-770F-3BE4E7BB7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8918D-5E9E-E0AA-21C6-1F1229FD8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40001-B2CF-4BF5-A7DF-BD80D059C1F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459B8-C3E6-CCD0-0179-9C55D77C6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0BA8B-7AE7-2BCB-1306-E89030345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A2D87-E3B9-43D6-A8A8-DEDD5AABA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6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network formed by white dots">
            <a:extLst>
              <a:ext uri="{FF2B5EF4-FFF2-40B4-BE49-F238E27FC236}">
                <a16:creationId xmlns:a16="http://schemas.microsoft.com/office/drawing/2014/main" id="{49D92797-D31B-326E-5A27-1D9900E249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2" r="-1" b="-1"/>
          <a:stretch/>
        </p:blipFill>
        <p:spPr>
          <a:xfrm>
            <a:off x="0" y="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EE021-DC45-2BCE-88A0-AD0D9D77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dirty="0">
                <a:effectLst/>
                <a:latin typeface="zeitung"/>
              </a:rPr>
              <a:t>Intel Image Classification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BD9A8D-1621-0BA4-072F-E768924626E0}"/>
              </a:ext>
            </a:extLst>
          </p:cNvPr>
          <p:cNvSpPr/>
          <p:nvPr/>
        </p:nvSpPr>
        <p:spPr>
          <a:xfrm>
            <a:off x="15547" y="625683"/>
            <a:ext cx="6722347" cy="989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038589-5528-2769-39D9-AD2718B68F92}"/>
              </a:ext>
            </a:extLst>
          </p:cNvPr>
          <p:cNvSpPr txBox="1"/>
          <p:nvPr/>
        </p:nvSpPr>
        <p:spPr>
          <a:xfrm>
            <a:off x="113562" y="708232"/>
            <a:ext cx="61353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Data Science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FD640E-9737-BBDC-0AFA-FFEADEFB30B2}"/>
              </a:ext>
            </a:extLst>
          </p:cNvPr>
          <p:cNvSpPr txBox="1"/>
          <p:nvPr/>
        </p:nvSpPr>
        <p:spPr>
          <a:xfrm>
            <a:off x="425246" y="5809730"/>
            <a:ext cx="1737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02124"/>
                </a:solidFill>
                <a:latin typeface="zeitung"/>
              </a:rPr>
              <a:t>Dr/ </a:t>
            </a:r>
            <a:r>
              <a:rPr lang="en-US" sz="1800" b="1" dirty="0" err="1">
                <a:solidFill>
                  <a:srgbClr val="202124"/>
                </a:solidFill>
                <a:latin typeface="zeitung"/>
              </a:rPr>
              <a:t>Eman</a:t>
            </a:r>
            <a:r>
              <a:rPr lang="en-US" sz="1800" b="1" dirty="0">
                <a:solidFill>
                  <a:srgbClr val="202124"/>
                </a:solidFill>
                <a:latin typeface="zeitung"/>
              </a:rPr>
              <a:t> Amin</a:t>
            </a:r>
            <a:endParaRPr lang="en-US" sz="1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874EF2B-6340-BAB5-645C-3CB22EEDD5CF}"/>
              </a:ext>
            </a:extLst>
          </p:cNvPr>
          <p:cNvSpPr/>
          <p:nvPr/>
        </p:nvSpPr>
        <p:spPr>
          <a:xfrm>
            <a:off x="344130" y="5757516"/>
            <a:ext cx="1818967" cy="4737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77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846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56B61B0-6063-C2E5-6AA5-B754400065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7093957"/>
              </p:ext>
            </p:extLst>
          </p:nvPr>
        </p:nvGraphicFramePr>
        <p:xfrm>
          <a:off x="330162" y="2115864"/>
          <a:ext cx="5313108" cy="3390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3537323-D691-77A2-E18C-2E5CB2A86A77}"/>
              </a:ext>
            </a:extLst>
          </p:cNvPr>
          <p:cNvSpPr txBox="1"/>
          <p:nvPr/>
        </p:nvSpPr>
        <p:spPr>
          <a:xfrm>
            <a:off x="688716" y="749270"/>
            <a:ext cx="44343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Models(Cont…)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68F27E-87F2-8F84-4C63-D2C61FA753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9218" y="-1"/>
            <a:ext cx="617278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92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0110-1177-E47F-EA0C-BE2737B43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19" y="0"/>
            <a:ext cx="10515600" cy="63909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Example of Predicted CNN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209AA-4C16-C1D4-DEA2-35A4DF6D1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9098"/>
            <a:ext cx="12192000" cy="62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57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846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537323-D691-77A2-E18C-2E5CB2A86A77}"/>
              </a:ext>
            </a:extLst>
          </p:cNvPr>
          <p:cNvSpPr txBox="1"/>
          <p:nvPr/>
        </p:nvSpPr>
        <p:spPr>
          <a:xfrm>
            <a:off x="688716" y="749270"/>
            <a:ext cx="44343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Models(Cont…)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96CB27-1D67-029A-7D36-8C0D5D9664BB}"/>
              </a:ext>
            </a:extLst>
          </p:cNvPr>
          <p:cNvSpPr/>
          <p:nvPr/>
        </p:nvSpPr>
        <p:spPr>
          <a:xfrm>
            <a:off x="249336" y="2920442"/>
            <a:ext cx="5313108" cy="1017116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dirty="0"/>
              <a:t>              </a:t>
            </a:r>
          </a:p>
          <a:p>
            <a:pPr algn="ctr"/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Modification</a:t>
            </a:r>
            <a:r>
              <a:rPr lang="en-US" dirty="0"/>
              <a:t>: VGG16 imageNet</a:t>
            </a:r>
          </a:p>
          <a:p>
            <a:endParaRPr lang="en-US" dirty="0"/>
          </a:p>
        </p:txBody>
      </p:sp>
      <p:sp>
        <p:nvSpPr>
          <p:cNvPr id="10" name="Rectangle 9" descr="Dance">
            <a:extLst>
              <a:ext uri="{FF2B5EF4-FFF2-40B4-BE49-F238E27FC236}">
                <a16:creationId xmlns:a16="http://schemas.microsoft.com/office/drawing/2014/main" id="{32584ADD-E5D8-2047-A378-0C0A97202482}"/>
              </a:ext>
            </a:extLst>
          </p:cNvPr>
          <p:cNvSpPr/>
          <p:nvPr/>
        </p:nvSpPr>
        <p:spPr>
          <a:xfrm>
            <a:off x="507331" y="3149293"/>
            <a:ext cx="559414" cy="55941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F204F1-F12B-52F8-F468-2A6904F2C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025" y="29081"/>
            <a:ext cx="6381346" cy="22574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372AA9-2DAD-E19B-70AC-38D5642D0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654" y="2282989"/>
            <a:ext cx="6381346" cy="26205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57EF89-FA89-2942-65B3-9E034C2361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0654" y="4939660"/>
            <a:ext cx="6381346" cy="188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46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8C1BCA-247F-4480-B78C-924FEBA5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A4C6A2-F740-4EA3-AB34-6C5A7A641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762" y="6137"/>
            <a:ext cx="6067238" cy="6858000"/>
          </a:xfrm>
          <a:custGeom>
            <a:avLst/>
            <a:gdLst>
              <a:gd name="connsiteX0" fmla="*/ 1619628 w 6067238"/>
              <a:gd name="connsiteY0" fmla="*/ 0 h 6858000"/>
              <a:gd name="connsiteX1" fmla="*/ 6067238 w 6067238"/>
              <a:gd name="connsiteY1" fmla="*/ 0 h 6858000"/>
              <a:gd name="connsiteX2" fmla="*/ 6067238 w 6067238"/>
              <a:gd name="connsiteY2" fmla="*/ 6858000 h 6858000"/>
              <a:gd name="connsiteX3" fmla="*/ 1619627 w 6067238"/>
              <a:gd name="connsiteY3" fmla="*/ 6858000 h 6858000"/>
              <a:gd name="connsiteX4" fmla="*/ 1615622 w 6067238"/>
              <a:gd name="connsiteY4" fmla="*/ 6854853 h 6858000"/>
              <a:gd name="connsiteX5" fmla="*/ 0 w 6067238"/>
              <a:gd name="connsiteY5" fmla="*/ 3429000 h 6858000"/>
              <a:gd name="connsiteX6" fmla="*/ 1615622 w 6067238"/>
              <a:gd name="connsiteY6" fmla="*/ 3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67238" h="6858000">
                <a:moveTo>
                  <a:pt x="1619628" y="0"/>
                </a:moveTo>
                <a:lnTo>
                  <a:pt x="6067238" y="0"/>
                </a:lnTo>
                <a:lnTo>
                  <a:pt x="6067238" y="6858000"/>
                </a:lnTo>
                <a:lnTo>
                  <a:pt x="1619627" y="6858000"/>
                </a:lnTo>
                <a:lnTo>
                  <a:pt x="1615622" y="6854853"/>
                </a:lnTo>
                <a:cubicBezTo>
                  <a:pt x="628921" y="6040555"/>
                  <a:pt x="0" y="4808224"/>
                  <a:pt x="0" y="3429000"/>
                </a:cubicBezTo>
                <a:cubicBezTo>
                  <a:pt x="0" y="2049777"/>
                  <a:pt x="628921" y="817446"/>
                  <a:pt x="1615622" y="314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6A5528-4F9B-4B2D-8D1F-0C69B26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957" y="0"/>
            <a:ext cx="2472664" cy="6858000"/>
          </a:xfrm>
          <a:custGeom>
            <a:avLst/>
            <a:gdLst>
              <a:gd name="connsiteX0" fmla="*/ 1056708 w 2472664"/>
              <a:gd name="connsiteY0" fmla="*/ 0 h 6858000"/>
              <a:gd name="connsiteX1" fmla="*/ 2472664 w 2472664"/>
              <a:gd name="connsiteY1" fmla="*/ 0 h 6858000"/>
              <a:gd name="connsiteX2" fmla="*/ 2400427 w 2472664"/>
              <a:gd name="connsiteY2" fmla="*/ 75768 h 6858000"/>
              <a:gd name="connsiteX3" fmla="*/ 1104861 w 2472664"/>
              <a:gd name="connsiteY3" fmla="*/ 3429000 h 6858000"/>
              <a:gd name="connsiteX4" fmla="*/ 2400427 w 2472664"/>
              <a:gd name="connsiteY4" fmla="*/ 6782233 h 6858000"/>
              <a:gd name="connsiteX5" fmla="*/ 2472664 w 2472664"/>
              <a:gd name="connsiteY5" fmla="*/ 6858000 h 6858000"/>
              <a:gd name="connsiteX6" fmla="*/ 1056708 w 2472664"/>
              <a:gd name="connsiteY6" fmla="*/ 6858000 h 6858000"/>
              <a:gd name="connsiteX7" fmla="*/ 1040416 w 2472664"/>
              <a:gd name="connsiteY7" fmla="*/ 6835090 h 6858000"/>
              <a:gd name="connsiteX8" fmla="*/ 0 w 2472664"/>
              <a:gd name="connsiteY8" fmla="*/ 3429000 h 6858000"/>
              <a:gd name="connsiteX9" fmla="*/ 1040416 w 2472664"/>
              <a:gd name="connsiteY9" fmla="*/ 229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2664" h="6858000">
                <a:moveTo>
                  <a:pt x="1056708" y="0"/>
                </a:moveTo>
                <a:lnTo>
                  <a:pt x="2472664" y="0"/>
                </a:lnTo>
                <a:lnTo>
                  <a:pt x="2400427" y="75768"/>
                </a:lnTo>
                <a:cubicBezTo>
                  <a:pt x="1595469" y="961418"/>
                  <a:pt x="1104861" y="2137915"/>
                  <a:pt x="1104861" y="3429000"/>
                </a:cubicBezTo>
                <a:cubicBezTo>
                  <a:pt x="1104861" y="4720086"/>
                  <a:pt x="1595469" y="5896583"/>
                  <a:pt x="2400427" y="6782233"/>
                </a:cubicBezTo>
                <a:lnTo>
                  <a:pt x="2472664" y="6858000"/>
                </a:lnTo>
                <a:lnTo>
                  <a:pt x="1056708" y="6858000"/>
                </a:lnTo>
                <a:lnTo>
                  <a:pt x="1040416" y="6835090"/>
                </a:lnTo>
                <a:cubicBezTo>
                  <a:pt x="383551" y="5862802"/>
                  <a:pt x="0" y="4690693"/>
                  <a:pt x="0" y="3429000"/>
                </a:cubicBezTo>
                <a:cubicBezTo>
                  <a:pt x="0" y="2167308"/>
                  <a:pt x="383551" y="995199"/>
                  <a:pt x="1040416" y="2291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0F216-BAAA-A0D5-2AB0-244E3E301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6970" y="4175278"/>
            <a:ext cx="1883535" cy="689859"/>
          </a:xfrm>
        </p:spPr>
        <p:txBody>
          <a:bodyPr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Accuracy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C1F7A61-83BA-4E3D-8E8D-4FCFDDE12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BC872-880D-E899-6545-D1B9850BB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37"/>
            <a:ext cx="4497049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A83C26-7545-DD80-AAFE-56B295C3E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495" y="3788229"/>
            <a:ext cx="3302901" cy="308821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C50CE4-6153-F566-736A-32200D67A910}"/>
              </a:ext>
            </a:extLst>
          </p:cNvPr>
          <p:cNvSpPr/>
          <p:nvPr/>
        </p:nvSpPr>
        <p:spPr>
          <a:xfrm>
            <a:off x="7327529" y="341150"/>
            <a:ext cx="4497049" cy="12359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07575D-59F4-93EE-0BA3-486050984E15}"/>
              </a:ext>
            </a:extLst>
          </p:cNvPr>
          <p:cNvSpPr txBox="1"/>
          <p:nvPr/>
        </p:nvSpPr>
        <p:spPr>
          <a:xfrm>
            <a:off x="7795939" y="522447"/>
            <a:ext cx="35602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Example of Predicted</a:t>
            </a:r>
            <a:br>
              <a:rPr lang="ar-EG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VGG16 imageNet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A03047F-E8D7-F2B5-3652-1ACAD34793CA}"/>
              </a:ext>
            </a:extLst>
          </p:cNvPr>
          <p:cNvSpPr/>
          <p:nvPr/>
        </p:nvSpPr>
        <p:spPr>
          <a:xfrm>
            <a:off x="7795939" y="4197148"/>
            <a:ext cx="2054942" cy="64633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3A0141A-AA0B-19D6-8C22-F608892C8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194" y="5071629"/>
            <a:ext cx="6331124" cy="178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87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FEE021-DC45-2BCE-88A0-AD0D9D77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91" y="87410"/>
            <a:ext cx="3604361" cy="1752600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FFFFFF"/>
                </a:solidFill>
                <a:effectLst/>
                <a:latin typeface="Noto Serif" panose="020B0604020202020204" pitchFamily="18" charset="0"/>
              </a:rPr>
              <a:t>confusion matrix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D70F4-3C1A-4AF7-E288-012674262F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5" b="2078"/>
          <a:stretch/>
        </p:blipFill>
        <p:spPr>
          <a:xfrm>
            <a:off x="5317130" y="0"/>
            <a:ext cx="687487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4BF187-BFA9-F981-B1A6-C4446D912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881437"/>
            <a:ext cx="5240596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85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FEE021-DC45-2BCE-88A0-AD0D9D77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6509" y="2638425"/>
            <a:ext cx="4646968" cy="1752600"/>
          </a:xfrm>
        </p:spPr>
        <p:txBody>
          <a:bodyPr>
            <a:normAutofit/>
          </a:bodyPr>
          <a:lstStyle/>
          <a:p>
            <a:r>
              <a:rPr lang="en-US" sz="5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erif" panose="020B0604020202020204" pitchFamily="18" charset="0"/>
              </a:rPr>
              <a:t>Thank</a:t>
            </a:r>
            <a:r>
              <a:rPr lang="en-US" sz="5400" b="1" i="0" dirty="0">
                <a:solidFill>
                  <a:srgbClr val="FFFFFF"/>
                </a:solidFill>
                <a:effectLst/>
                <a:latin typeface="Noto Serif" panose="020B0604020202020204" pitchFamily="18" charset="0"/>
              </a:rPr>
              <a:t> </a:t>
            </a:r>
            <a:r>
              <a:rPr lang="en-US" sz="5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erif" panose="020B0604020202020204" pitchFamily="18" charset="0"/>
              </a:rPr>
              <a:t>You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4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1B872-DD3F-B200-C5AD-33266554A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6" y="2390523"/>
            <a:ext cx="3468235" cy="2086517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A871A7-B88E-5D9A-1356-F3F3DF898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537028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485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E8BD6-2615-611C-AE4E-0D72EEA0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96EF2-DDE7-E9FE-CC3D-21CE843FA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" y="2194102"/>
            <a:ext cx="4082890" cy="3908586"/>
          </a:xfrm>
        </p:spPr>
        <p:txBody>
          <a:bodyPr>
            <a:normAutofit/>
          </a:bodyPr>
          <a:lstStyle/>
          <a:p>
            <a:r>
              <a:rPr lang="en-US" sz="2000" dirty="0"/>
              <a:t>the source of the data: Kaggle</a:t>
            </a:r>
          </a:p>
          <a:p>
            <a:r>
              <a:rPr lang="en-US" sz="2000" dirty="0"/>
              <a:t>Target: assign test images into one of 6 types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AFFB901-447E-97FB-3092-C3167B195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452973"/>
              </p:ext>
            </p:extLst>
          </p:nvPr>
        </p:nvGraphicFramePr>
        <p:xfrm>
          <a:off x="5445457" y="1178987"/>
          <a:ext cx="6155143" cy="45237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0116">
                  <a:extLst>
                    <a:ext uri="{9D8B030D-6E8A-4147-A177-3AD203B41FA5}">
                      <a16:colId xmlns:a16="http://schemas.microsoft.com/office/drawing/2014/main" val="1110617285"/>
                    </a:ext>
                  </a:extLst>
                </a:gridCol>
                <a:gridCol w="1374980">
                  <a:extLst>
                    <a:ext uri="{9D8B030D-6E8A-4147-A177-3AD203B41FA5}">
                      <a16:colId xmlns:a16="http://schemas.microsoft.com/office/drawing/2014/main" val="3704189590"/>
                    </a:ext>
                  </a:extLst>
                </a:gridCol>
                <a:gridCol w="1278758">
                  <a:extLst>
                    <a:ext uri="{9D8B030D-6E8A-4147-A177-3AD203B41FA5}">
                      <a16:colId xmlns:a16="http://schemas.microsoft.com/office/drawing/2014/main" val="1130996145"/>
                    </a:ext>
                  </a:extLst>
                </a:gridCol>
                <a:gridCol w="1881289">
                  <a:extLst>
                    <a:ext uri="{9D8B030D-6E8A-4147-A177-3AD203B41FA5}">
                      <a16:colId xmlns:a16="http://schemas.microsoft.com/office/drawing/2014/main" val="2223905410"/>
                    </a:ext>
                  </a:extLst>
                </a:gridCol>
              </a:tblGrid>
              <a:tr h="873381"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6802" marR="116802" marT="58401" marB="5840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training data</a:t>
                      </a:r>
                    </a:p>
                  </a:txBody>
                  <a:tcPr marL="116802" marR="116802" marT="58401" marB="5840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testing data</a:t>
                      </a:r>
                    </a:p>
                  </a:txBody>
                  <a:tcPr marL="116802" marR="116802" marT="58401" marB="58401"/>
                </a:tc>
                <a:tc>
                  <a:txBody>
                    <a:bodyPr/>
                    <a:lstStyle/>
                    <a:p>
                      <a:r>
                        <a:rPr lang="en-US" sz="2300" b="0" kern="1200">
                          <a:solidFill>
                            <a:schemeClr val="lt1"/>
                          </a:solidFill>
                          <a:effectLst/>
                        </a:rPr>
                        <a:t>Prediction</a:t>
                      </a:r>
                      <a:r>
                        <a:rPr lang="en-US" sz="2300"/>
                        <a:t> data</a:t>
                      </a:r>
                    </a:p>
                  </a:txBody>
                  <a:tcPr marL="116802" marR="116802" marT="58401" marB="58401"/>
                </a:tc>
                <a:extLst>
                  <a:ext uri="{0D108BD9-81ED-4DB2-BD59-A6C34878D82A}">
                    <a16:rowId xmlns:a16="http://schemas.microsoft.com/office/drawing/2014/main" val="2618440263"/>
                  </a:ext>
                </a:extLst>
              </a:tr>
              <a:tr h="521484">
                <a:tc>
                  <a:txBody>
                    <a:bodyPr/>
                    <a:lstStyle/>
                    <a:p>
                      <a:r>
                        <a:rPr lang="en-US" sz="2300" b="0">
                          <a:effectLst/>
                        </a:rPr>
                        <a:t>buildings</a:t>
                      </a:r>
                      <a:endParaRPr lang="en-US" sz="2300"/>
                    </a:p>
                  </a:txBody>
                  <a:tcPr marL="116802" marR="116802" marT="58401" marB="5840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2191</a:t>
                      </a:r>
                    </a:p>
                  </a:txBody>
                  <a:tcPr marL="116802" marR="116802" marT="58401" marB="5840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437</a:t>
                      </a:r>
                    </a:p>
                  </a:txBody>
                  <a:tcPr marL="116802" marR="116802" marT="58401" marB="58401"/>
                </a:tc>
                <a:tc rowSpan="7">
                  <a:txBody>
                    <a:bodyPr/>
                    <a:lstStyle/>
                    <a:p>
                      <a:pPr algn="ctr"/>
                      <a:endParaRPr lang="en-US" sz="2300" b="0" kern="12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endParaRPr lang="en-US" sz="2300" b="0" kern="12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endParaRPr lang="en-US" sz="2300" b="0" kern="12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endParaRPr lang="en-US" sz="2300" b="0" kern="12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2300" b="0" kern="1200">
                          <a:solidFill>
                            <a:schemeClr val="dk1"/>
                          </a:solidFill>
                          <a:effectLst/>
                        </a:rPr>
                        <a:t>found 7301</a:t>
                      </a:r>
                    </a:p>
                    <a:p>
                      <a:pPr algn="ctr"/>
                      <a:r>
                        <a:rPr lang="en-US" sz="2300" b="0" kern="1200">
                          <a:solidFill>
                            <a:schemeClr val="dk1"/>
                          </a:solidFill>
                          <a:effectLst/>
                        </a:rPr>
                        <a:t>unseen image</a:t>
                      </a:r>
                      <a:endParaRPr lang="en-US" sz="2300"/>
                    </a:p>
                  </a:txBody>
                  <a:tcPr marL="116802" marR="116802" marT="58401" marB="58401"/>
                </a:tc>
                <a:extLst>
                  <a:ext uri="{0D108BD9-81ED-4DB2-BD59-A6C34878D82A}">
                    <a16:rowId xmlns:a16="http://schemas.microsoft.com/office/drawing/2014/main" val="1082259835"/>
                  </a:ext>
                </a:extLst>
              </a:tr>
              <a:tr h="521484">
                <a:tc>
                  <a:txBody>
                    <a:bodyPr/>
                    <a:lstStyle/>
                    <a:p>
                      <a:r>
                        <a:rPr lang="en-US" sz="2300" b="0">
                          <a:effectLst/>
                        </a:rPr>
                        <a:t>forest</a:t>
                      </a:r>
                      <a:endParaRPr lang="en-US" sz="2300"/>
                    </a:p>
                  </a:txBody>
                  <a:tcPr marL="116802" marR="116802" marT="58401" marB="5840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2271</a:t>
                      </a:r>
                    </a:p>
                  </a:txBody>
                  <a:tcPr marL="116802" marR="116802" marT="58401" marB="5840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474</a:t>
                      </a:r>
                    </a:p>
                  </a:txBody>
                  <a:tcPr marL="116802" marR="116802" marT="58401" marB="58401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549268"/>
                  </a:ext>
                </a:extLst>
              </a:tr>
              <a:tr h="521484">
                <a:tc>
                  <a:txBody>
                    <a:bodyPr/>
                    <a:lstStyle/>
                    <a:p>
                      <a:r>
                        <a:rPr lang="en-US" sz="2300" b="0">
                          <a:effectLst/>
                        </a:rPr>
                        <a:t>glacier</a:t>
                      </a:r>
                      <a:endParaRPr lang="en-US" sz="2300"/>
                    </a:p>
                  </a:txBody>
                  <a:tcPr marL="116802" marR="116802" marT="58401" marB="5840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2404</a:t>
                      </a:r>
                    </a:p>
                  </a:txBody>
                  <a:tcPr marL="116802" marR="116802" marT="58401" marB="5840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553</a:t>
                      </a:r>
                    </a:p>
                  </a:txBody>
                  <a:tcPr marL="116802" marR="116802" marT="58401" marB="58401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472215"/>
                  </a:ext>
                </a:extLst>
              </a:tr>
              <a:tr h="521484">
                <a:tc>
                  <a:txBody>
                    <a:bodyPr/>
                    <a:lstStyle/>
                    <a:p>
                      <a:r>
                        <a:rPr lang="en-US" sz="2300" b="0">
                          <a:effectLst/>
                        </a:rPr>
                        <a:t>mountain</a:t>
                      </a:r>
                      <a:endParaRPr lang="en-US" sz="2300"/>
                    </a:p>
                  </a:txBody>
                  <a:tcPr marL="116802" marR="116802" marT="58401" marB="5840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2512</a:t>
                      </a:r>
                    </a:p>
                  </a:txBody>
                  <a:tcPr marL="116802" marR="116802" marT="58401" marB="5840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525</a:t>
                      </a:r>
                    </a:p>
                  </a:txBody>
                  <a:tcPr marL="116802" marR="116802" marT="58401" marB="58401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323756"/>
                  </a:ext>
                </a:extLst>
              </a:tr>
              <a:tr h="521484">
                <a:tc>
                  <a:txBody>
                    <a:bodyPr/>
                    <a:lstStyle/>
                    <a:p>
                      <a:r>
                        <a:rPr lang="en-US" sz="2300" b="0">
                          <a:effectLst/>
                        </a:rPr>
                        <a:t>sea</a:t>
                      </a:r>
                      <a:endParaRPr lang="en-US" sz="2300"/>
                    </a:p>
                  </a:txBody>
                  <a:tcPr marL="116802" marR="116802" marT="58401" marB="5840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2274</a:t>
                      </a:r>
                    </a:p>
                  </a:txBody>
                  <a:tcPr marL="116802" marR="116802" marT="58401" marB="5840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510</a:t>
                      </a:r>
                    </a:p>
                  </a:txBody>
                  <a:tcPr marL="116802" marR="116802" marT="58401" marB="58401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2534"/>
                  </a:ext>
                </a:extLst>
              </a:tr>
              <a:tr h="521484">
                <a:tc>
                  <a:txBody>
                    <a:bodyPr/>
                    <a:lstStyle/>
                    <a:p>
                      <a:r>
                        <a:rPr lang="en-US" sz="2300" b="0">
                          <a:effectLst/>
                        </a:rPr>
                        <a:t>street</a:t>
                      </a:r>
                      <a:endParaRPr lang="en-US" sz="2300"/>
                    </a:p>
                  </a:txBody>
                  <a:tcPr marL="116802" marR="116802" marT="58401" marB="5840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2382</a:t>
                      </a:r>
                    </a:p>
                  </a:txBody>
                  <a:tcPr marL="116802" marR="116802" marT="58401" marB="5840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501</a:t>
                      </a:r>
                    </a:p>
                  </a:txBody>
                  <a:tcPr marL="116802" marR="116802" marT="58401" marB="58401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366095"/>
                  </a:ext>
                </a:extLst>
              </a:tr>
              <a:tr h="521484"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rgbClr val="FF0000"/>
                          </a:solidFill>
                        </a:rPr>
                        <a:t>Total:</a:t>
                      </a:r>
                    </a:p>
                  </a:txBody>
                  <a:tcPr marL="116802" marR="116802" marT="58401" marB="58401"/>
                </a:tc>
                <a:tc>
                  <a:txBody>
                    <a:bodyPr/>
                    <a:lstStyle/>
                    <a:p>
                      <a:r>
                        <a:rPr lang="en-US" sz="2300" b="0" kern="1200">
                          <a:solidFill>
                            <a:srgbClr val="FF0000"/>
                          </a:solidFill>
                          <a:effectLst/>
                        </a:rPr>
                        <a:t>14034</a:t>
                      </a:r>
                      <a:endParaRPr lang="en-US" sz="2300">
                        <a:solidFill>
                          <a:srgbClr val="FF0000"/>
                        </a:solidFill>
                      </a:endParaRPr>
                    </a:p>
                  </a:txBody>
                  <a:tcPr marL="116802" marR="116802" marT="58401" marB="58401"/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rgbClr val="FF0000"/>
                          </a:solidFill>
                        </a:rPr>
                        <a:t>3000</a:t>
                      </a:r>
                    </a:p>
                  </a:txBody>
                  <a:tcPr marL="116802" marR="116802" marT="58401" marB="58401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278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4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846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537323-D691-77A2-E18C-2E5CB2A86A77}"/>
              </a:ext>
            </a:extLst>
          </p:cNvPr>
          <p:cNvSpPr txBox="1"/>
          <p:nvPr/>
        </p:nvSpPr>
        <p:spPr>
          <a:xfrm>
            <a:off x="638888" y="877217"/>
            <a:ext cx="46803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Data preprocessing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663281-FCDE-DD78-85A1-01B838C53F4C}"/>
              </a:ext>
            </a:extLst>
          </p:cNvPr>
          <p:cNvSpPr txBox="1"/>
          <p:nvPr/>
        </p:nvSpPr>
        <p:spPr>
          <a:xfrm>
            <a:off x="925247" y="1684297"/>
            <a:ext cx="40000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Set image resize to (150 * 150)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store it in file and made it array, shuffled all data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5E6DA5-3D55-1A73-1C09-0B4E83DD0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049" y="0"/>
            <a:ext cx="6638925" cy="3457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DDC2F7-22C9-C735-44C7-EF29751FA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048" y="3457575"/>
            <a:ext cx="6638925" cy="34004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70F285-025A-BF68-8294-F4289F5CC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30677"/>
            <a:ext cx="5511021" cy="23273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BC14C1-BE5C-B237-1F26-2A7011C6DD88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274C11-FA3B-AF60-F8D2-F36176FBAFA0}"/>
              </a:ext>
            </a:extLst>
          </p:cNvPr>
          <p:cNvSpPr txBox="1"/>
          <p:nvPr/>
        </p:nvSpPr>
        <p:spPr>
          <a:xfrm>
            <a:off x="4141907" y="207845"/>
            <a:ext cx="163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Training=&gt;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5963FD-E935-9E78-65F4-5B64B4FED21F}"/>
              </a:ext>
            </a:extLst>
          </p:cNvPr>
          <p:cNvSpPr txBox="1"/>
          <p:nvPr/>
        </p:nvSpPr>
        <p:spPr>
          <a:xfrm>
            <a:off x="3147525" y="3343992"/>
            <a:ext cx="256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Test(Validation)=&gt;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46A0F8-904A-9224-C919-16C8BD5B20B3}"/>
              </a:ext>
            </a:extLst>
          </p:cNvPr>
          <p:cNvSpPr txBox="1"/>
          <p:nvPr/>
        </p:nvSpPr>
        <p:spPr>
          <a:xfrm>
            <a:off x="-21027" y="4054944"/>
            <a:ext cx="228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Prediction=&gt;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6DBFB1-5CD4-CF65-FACA-A9E5D6EE0D3C}"/>
              </a:ext>
            </a:extLst>
          </p:cNvPr>
          <p:cNvSpPr/>
          <p:nvPr/>
        </p:nvSpPr>
        <p:spPr>
          <a:xfrm>
            <a:off x="617862" y="970296"/>
            <a:ext cx="4639914" cy="6904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17EAC1-3DD5-E8E8-69A7-DDEC6C51612E}"/>
              </a:ext>
            </a:extLst>
          </p:cNvPr>
          <p:cNvSpPr/>
          <p:nvPr/>
        </p:nvSpPr>
        <p:spPr>
          <a:xfrm>
            <a:off x="4141907" y="207845"/>
            <a:ext cx="1390141" cy="46166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621690-36B4-E6F4-1B35-EA91CBA9C882}"/>
              </a:ext>
            </a:extLst>
          </p:cNvPr>
          <p:cNvSpPr/>
          <p:nvPr/>
        </p:nvSpPr>
        <p:spPr>
          <a:xfrm>
            <a:off x="3130734" y="3370277"/>
            <a:ext cx="2401313" cy="46166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EE2947-6606-A481-C375-F3702EF02660}"/>
              </a:ext>
            </a:extLst>
          </p:cNvPr>
          <p:cNvSpPr/>
          <p:nvPr/>
        </p:nvSpPr>
        <p:spPr>
          <a:xfrm>
            <a:off x="0" y="4139381"/>
            <a:ext cx="1700981" cy="37722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27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846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537323-D691-77A2-E18C-2E5CB2A86A77}"/>
              </a:ext>
            </a:extLst>
          </p:cNvPr>
          <p:cNvSpPr txBox="1"/>
          <p:nvPr/>
        </p:nvSpPr>
        <p:spPr>
          <a:xfrm>
            <a:off x="638888" y="877217"/>
            <a:ext cx="5380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Data preprocessing(Cont…)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663281-FCDE-DD78-85A1-01B838C53F4C}"/>
              </a:ext>
            </a:extLst>
          </p:cNvPr>
          <p:cNvSpPr txBox="1"/>
          <p:nvPr/>
        </p:nvSpPr>
        <p:spPr>
          <a:xfrm>
            <a:off x="586037" y="2398298"/>
            <a:ext cx="40000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Set image resize to (150 * 150)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store it in file and made it array, shuffled all data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DCC4A8-71D7-2978-6A10-74E677363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218" y="0"/>
            <a:ext cx="61727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43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EE4C-4761-2359-A071-DBAE39EE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987" y="0"/>
            <a:ext cx="5824024" cy="482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Some Training Data Labeled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795505-3059-693B-F5C2-FD2FACE24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600"/>
            <a:ext cx="12191999" cy="638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1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EE4C-4761-2359-A071-DBAE39EE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2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Some Predicted Data Unlabeled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BE523-A451-8174-7943-82D9E4023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600"/>
            <a:ext cx="12192000" cy="638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846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56B61B0-6063-C2E5-6AA5-B754400065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42092"/>
              </p:ext>
            </p:extLst>
          </p:nvPr>
        </p:nvGraphicFramePr>
        <p:xfrm>
          <a:off x="-344131" y="1400645"/>
          <a:ext cx="5133403" cy="5317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3537323-D691-77A2-E18C-2E5CB2A86A77}"/>
              </a:ext>
            </a:extLst>
          </p:cNvPr>
          <p:cNvSpPr txBox="1"/>
          <p:nvPr/>
        </p:nvSpPr>
        <p:spPr>
          <a:xfrm>
            <a:off x="1222804" y="418743"/>
            <a:ext cx="44343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u="sng" dirty="0"/>
              <a:t>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7E228C-0623-E9D7-7A9C-54720F130C1A}"/>
              </a:ext>
            </a:extLst>
          </p:cNvPr>
          <p:cNvSpPr txBox="1"/>
          <p:nvPr/>
        </p:nvSpPr>
        <p:spPr>
          <a:xfrm>
            <a:off x="4062094" y="140122"/>
            <a:ext cx="163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CNN=&gt;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9CC0ED-BA5C-AD25-ED75-33A5A9E7C4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3065" y="0"/>
            <a:ext cx="7173384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CCD2C9-B47F-32AF-577D-8BEB1A484925}"/>
              </a:ext>
            </a:extLst>
          </p:cNvPr>
          <p:cNvSpPr/>
          <p:nvPr/>
        </p:nvSpPr>
        <p:spPr>
          <a:xfrm>
            <a:off x="4062094" y="140122"/>
            <a:ext cx="1022304" cy="46166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31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846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56B61B0-6063-C2E5-6AA5-B754400065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2518231"/>
              </p:ext>
            </p:extLst>
          </p:nvPr>
        </p:nvGraphicFramePr>
        <p:xfrm>
          <a:off x="258034" y="1860226"/>
          <a:ext cx="5313108" cy="3390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3537323-D691-77A2-E18C-2E5CB2A86A77}"/>
              </a:ext>
            </a:extLst>
          </p:cNvPr>
          <p:cNvSpPr txBox="1"/>
          <p:nvPr/>
        </p:nvSpPr>
        <p:spPr>
          <a:xfrm>
            <a:off x="688716" y="749270"/>
            <a:ext cx="44343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Models(Cont…)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04B45-D1B9-E6DA-55D7-7802BFCFAF4B}"/>
              </a:ext>
            </a:extLst>
          </p:cNvPr>
          <p:cNvSpPr txBox="1"/>
          <p:nvPr/>
        </p:nvSpPr>
        <p:spPr>
          <a:xfrm>
            <a:off x="3802043" y="5869188"/>
            <a:ext cx="44343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Accuracy=&gt;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CD802-7E15-639D-2A7B-481873FD3BFF}"/>
              </a:ext>
            </a:extLst>
          </p:cNvPr>
          <p:cNvSpPr txBox="1"/>
          <p:nvPr/>
        </p:nvSpPr>
        <p:spPr>
          <a:xfrm>
            <a:off x="5069296" y="133656"/>
            <a:ext cx="163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CNN=&gt;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AD1B30-25EF-4DBD-5CF1-B03590547B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9218" y="-1"/>
            <a:ext cx="6172782" cy="5482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BFFDF6-DFD9-C5FA-D9FE-654FF931E1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9218" y="5482690"/>
            <a:ext cx="6172782" cy="137531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9A3367-C0B7-EEAA-18A2-6B68417228DB}"/>
              </a:ext>
            </a:extLst>
          </p:cNvPr>
          <p:cNvSpPr/>
          <p:nvPr/>
        </p:nvSpPr>
        <p:spPr>
          <a:xfrm>
            <a:off x="5123065" y="133656"/>
            <a:ext cx="896153" cy="46166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BEF8CE-0A1A-31A0-9005-BCE13EB8B9EA}"/>
              </a:ext>
            </a:extLst>
          </p:cNvPr>
          <p:cNvSpPr/>
          <p:nvPr/>
        </p:nvSpPr>
        <p:spPr>
          <a:xfrm>
            <a:off x="3873910" y="5869188"/>
            <a:ext cx="2145308" cy="64633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33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672</TotalTime>
  <Words>302</Words>
  <Application>Microsoft Office PowerPoint</Application>
  <PresentationFormat>Widescreen</PresentationFormat>
  <Paragraphs>73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Noto Serif</vt:lpstr>
      <vt:lpstr>Times New Roman</vt:lpstr>
      <vt:lpstr>zeitung</vt:lpstr>
      <vt:lpstr>Office Theme</vt:lpstr>
      <vt:lpstr>Intel Image Classification</vt:lpstr>
      <vt:lpstr>Introduction</vt:lpstr>
      <vt:lpstr>Dataset</vt:lpstr>
      <vt:lpstr>PowerPoint Presentation</vt:lpstr>
      <vt:lpstr>PowerPoint Presentation</vt:lpstr>
      <vt:lpstr>Some Training Data Labeled</vt:lpstr>
      <vt:lpstr>Some Predicted Data Unlabeled</vt:lpstr>
      <vt:lpstr>PowerPoint Presentation</vt:lpstr>
      <vt:lpstr>PowerPoint Presentation</vt:lpstr>
      <vt:lpstr>PowerPoint Presentation</vt:lpstr>
      <vt:lpstr>Example of Predicted CNN</vt:lpstr>
      <vt:lpstr>PowerPoint Presentation</vt:lpstr>
      <vt:lpstr>PowerPoint Presentation</vt:lpstr>
      <vt:lpstr>confusion matrix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احمد محمد زكى خليل احمد</dc:creator>
  <cp:lastModifiedBy>esraa x</cp:lastModifiedBy>
  <cp:revision>17</cp:revision>
  <dcterms:created xsi:type="dcterms:W3CDTF">2022-12-16T19:17:33Z</dcterms:created>
  <dcterms:modified xsi:type="dcterms:W3CDTF">2022-12-19T12:05:30Z</dcterms:modified>
</cp:coreProperties>
</file>