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81" r:id="rId3"/>
    <p:sldId id="270" r:id="rId4"/>
    <p:sldId id="271" r:id="rId5"/>
    <p:sldId id="272" r:id="rId6"/>
    <p:sldId id="273" r:id="rId7"/>
    <p:sldId id="274" r:id="rId8"/>
    <p:sldId id="275" r:id="rId9"/>
    <p:sldId id="276" r:id="rId10"/>
    <p:sldId id="277" r:id="rId11"/>
    <p:sldId id="269" r:id="rId12"/>
    <p:sldId id="278" r:id="rId13"/>
    <p:sldId id="279" r:id="rId14"/>
    <p:sldId id="28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1518FE7-25D3-4D79-A155-D4A10D8FE214}">
          <p14:sldIdLst>
            <p14:sldId id="256"/>
            <p14:sldId id="281"/>
            <p14:sldId id="270"/>
            <p14:sldId id="271"/>
            <p14:sldId id="272"/>
            <p14:sldId id="273"/>
            <p14:sldId id="274"/>
            <p14:sldId id="275"/>
            <p14:sldId id="276"/>
            <p14:sldId id="277"/>
            <p14:sldId id="269"/>
            <p14:sldId id="278"/>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501" autoAdjust="0"/>
  </p:normalViewPr>
  <p:slideViewPr>
    <p:cSldViewPr snapToGrid="0">
      <p:cViewPr varScale="1">
        <p:scale>
          <a:sx n="92" d="100"/>
          <a:sy n="92" d="100"/>
        </p:scale>
        <p:origin x="46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C2D2267-84F1-48C2-A63B-C863B9C7CC7A}" type="datetimeFigureOut">
              <a:rPr lang="en-US" smtClean="0"/>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43465-17AE-4A2C-83F3-1612F432649E}" type="slidenum">
              <a:rPr lang="en-US" smtClean="0"/>
              <a:t>‹#›</a:t>
            </a:fld>
            <a:endParaRPr lang="en-US"/>
          </a:p>
        </p:txBody>
      </p:sp>
    </p:spTree>
    <p:extLst>
      <p:ext uri="{BB962C8B-B14F-4D97-AF65-F5344CB8AC3E}">
        <p14:creationId xmlns:p14="http://schemas.microsoft.com/office/powerpoint/2010/main" val="647426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2D2267-84F1-48C2-A63B-C863B9C7CC7A}" type="datetimeFigureOut">
              <a:rPr lang="en-US" smtClean="0"/>
              <a:t>4/12/2017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43465-17AE-4A2C-83F3-1612F432649E}" type="slidenum">
              <a:rPr lang="en-US" smtClean="0"/>
              <a:t>‹#›</a:t>
            </a:fld>
            <a:endParaRPr lang="en-US"/>
          </a:p>
        </p:txBody>
      </p:sp>
    </p:spTree>
    <p:extLst>
      <p:ext uri="{BB962C8B-B14F-4D97-AF65-F5344CB8AC3E}">
        <p14:creationId xmlns:p14="http://schemas.microsoft.com/office/powerpoint/2010/main" val="3538264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2D2267-84F1-48C2-A63B-C863B9C7CC7A}" type="datetimeFigureOut">
              <a:rPr lang="en-US" smtClean="0"/>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43465-17AE-4A2C-83F3-1612F432649E}" type="slidenum">
              <a:rPr lang="en-US" smtClean="0"/>
              <a:t>‹#›</a:t>
            </a:fld>
            <a:endParaRPr lang="en-US"/>
          </a:p>
        </p:txBody>
      </p:sp>
    </p:spTree>
    <p:extLst>
      <p:ext uri="{BB962C8B-B14F-4D97-AF65-F5344CB8AC3E}">
        <p14:creationId xmlns:p14="http://schemas.microsoft.com/office/powerpoint/2010/main" val="4121351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2D2267-84F1-48C2-A63B-C863B9C7CC7A}" type="datetimeFigureOut">
              <a:rPr lang="en-US" smtClean="0"/>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43465-17AE-4A2C-83F3-1612F432649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840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2D2267-84F1-48C2-A63B-C863B9C7CC7A}" type="datetimeFigureOut">
              <a:rPr lang="en-US" smtClean="0"/>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43465-17AE-4A2C-83F3-1612F432649E}" type="slidenum">
              <a:rPr lang="en-US" smtClean="0"/>
              <a:t>‹#›</a:t>
            </a:fld>
            <a:endParaRPr lang="en-US"/>
          </a:p>
        </p:txBody>
      </p:sp>
    </p:spTree>
    <p:extLst>
      <p:ext uri="{BB962C8B-B14F-4D97-AF65-F5344CB8AC3E}">
        <p14:creationId xmlns:p14="http://schemas.microsoft.com/office/powerpoint/2010/main" val="2185781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C2D2267-84F1-48C2-A63B-C863B9C7CC7A}" type="datetimeFigureOut">
              <a:rPr lang="en-US" smtClean="0"/>
              <a:t>4/12/2017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43465-17AE-4A2C-83F3-1612F432649E}" type="slidenum">
              <a:rPr lang="en-US" smtClean="0"/>
              <a:t>‹#›</a:t>
            </a:fld>
            <a:endParaRPr lang="en-US"/>
          </a:p>
        </p:txBody>
      </p:sp>
    </p:spTree>
    <p:extLst>
      <p:ext uri="{BB962C8B-B14F-4D97-AF65-F5344CB8AC3E}">
        <p14:creationId xmlns:p14="http://schemas.microsoft.com/office/powerpoint/2010/main" val="2428182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C2D2267-84F1-48C2-A63B-C863B9C7CC7A}" type="datetimeFigureOut">
              <a:rPr lang="en-US" smtClean="0"/>
              <a:t>4/12/2017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43465-17AE-4A2C-83F3-1612F432649E}" type="slidenum">
              <a:rPr lang="en-US" smtClean="0"/>
              <a:t>‹#›</a:t>
            </a:fld>
            <a:endParaRPr lang="en-US"/>
          </a:p>
        </p:txBody>
      </p:sp>
    </p:spTree>
    <p:extLst>
      <p:ext uri="{BB962C8B-B14F-4D97-AF65-F5344CB8AC3E}">
        <p14:creationId xmlns:p14="http://schemas.microsoft.com/office/powerpoint/2010/main" val="747099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2D2267-84F1-48C2-A63B-C863B9C7CC7A}" type="datetimeFigureOut">
              <a:rPr lang="en-US" smtClean="0"/>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43465-17AE-4A2C-83F3-1612F432649E}" type="slidenum">
              <a:rPr lang="en-US" smtClean="0"/>
              <a:t>‹#›</a:t>
            </a:fld>
            <a:endParaRPr lang="en-US"/>
          </a:p>
        </p:txBody>
      </p:sp>
    </p:spTree>
    <p:extLst>
      <p:ext uri="{BB962C8B-B14F-4D97-AF65-F5344CB8AC3E}">
        <p14:creationId xmlns:p14="http://schemas.microsoft.com/office/powerpoint/2010/main" val="1122957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2D2267-84F1-48C2-A63B-C863B9C7CC7A}" type="datetimeFigureOut">
              <a:rPr lang="en-US" smtClean="0"/>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43465-17AE-4A2C-83F3-1612F432649E}" type="slidenum">
              <a:rPr lang="en-US" smtClean="0"/>
              <a:t>‹#›</a:t>
            </a:fld>
            <a:endParaRPr lang="en-US"/>
          </a:p>
        </p:txBody>
      </p:sp>
    </p:spTree>
    <p:extLst>
      <p:ext uri="{BB962C8B-B14F-4D97-AF65-F5344CB8AC3E}">
        <p14:creationId xmlns:p14="http://schemas.microsoft.com/office/powerpoint/2010/main" val="4199114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C2D2267-84F1-48C2-A63B-C863B9C7CC7A}" type="datetimeFigureOut">
              <a:rPr lang="en-US" smtClean="0"/>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43465-17AE-4A2C-83F3-1612F432649E}" type="slidenum">
              <a:rPr lang="en-US" smtClean="0"/>
              <a:t>‹#›</a:t>
            </a:fld>
            <a:endParaRPr lang="en-US"/>
          </a:p>
        </p:txBody>
      </p:sp>
    </p:spTree>
    <p:extLst>
      <p:ext uri="{BB962C8B-B14F-4D97-AF65-F5344CB8AC3E}">
        <p14:creationId xmlns:p14="http://schemas.microsoft.com/office/powerpoint/2010/main" val="344987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2D2267-84F1-48C2-A63B-C863B9C7CC7A}" type="datetimeFigureOut">
              <a:rPr lang="en-US" smtClean="0"/>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43465-17AE-4A2C-83F3-1612F432649E}" type="slidenum">
              <a:rPr lang="en-US" smtClean="0"/>
              <a:t>‹#›</a:t>
            </a:fld>
            <a:endParaRPr lang="en-US"/>
          </a:p>
        </p:txBody>
      </p:sp>
    </p:spTree>
    <p:extLst>
      <p:ext uri="{BB962C8B-B14F-4D97-AF65-F5344CB8AC3E}">
        <p14:creationId xmlns:p14="http://schemas.microsoft.com/office/powerpoint/2010/main" val="2115522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2D2267-84F1-48C2-A63B-C863B9C7CC7A}" type="datetimeFigureOut">
              <a:rPr lang="en-US" smtClean="0"/>
              <a:t>4/12/2017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43465-17AE-4A2C-83F3-1612F432649E}" type="slidenum">
              <a:rPr lang="en-US" smtClean="0"/>
              <a:t>‹#›</a:t>
            </a:fld>
            <a:endParaRPr lang="en-US"/>
          </a:p>
        </p:txBody>
      </p:sp>
    </p:spTree>
    <p:extLst>
      <p:ext uri="{BB962C8B-B14F-4D97-AF65-F5344CB8AC3E}">
        <p14:creationId xmlns:p14="http://schemas.microsoft.com/office/powerpoint/2010/main" val="3436262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2D2267-84F1-48C2-A63B-C863B9C7CC7A}" type="datetimeFigureOut">
              <a:rPr lang="en-US" smtClean="0"/>
              <a:t>4/12/2017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043465-17AE-4A2C-83F3-1612F432649E}" type="slidenum">
              <a:rPr lang="en-US" smtClean="0"/>
              <a:t>‹#›</a:t>
            </a:fld>
            <a:endParaRPr lang="en-US"/>
          </a:p>
        </p:txBody>
      </p:sp>
    </p:spTree>
    <p:extLst>
      <p:ext uri="{BB962C8B-B14F-4D97-AF65-F5344CB8AC3E}">
        <p14:creationId xmlns:p14="http://schemas.microsoft.com/office/powerpoint/2010/main" val="2261184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C2D2267-84F1-48C2-A63B-C863B9C7CC7A}" type="datetimeFigureOut">
              <a:rPr lang="en-US" smtClean="0"/>
              <a:t>4/12/2017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7043465-17AE-4A2C-83F3-1612F432649E}" type="slidenum">
              <a:rPr lang="en-US" smtClean="0"/>
              <a:t>‹#›</a:t>
            </a:fld>
            <a:endParaRPr lang="en-US"/>
          </a:p>
        </p:txBody>
      </p:sp>
    </p:spTree>
    <p:extLst>
      <p:ext uri="{BB962C8B-B14F-4D97-AF65-F5344CB8AC3E}">
        <p14:creationId xmlns:p14="http://schemas.microsoft.com/office/powerpoint/2010/main" val="3547037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C2D2267-84F1-48C2-A63B-C863B9C7CC7A}" type="datetimeFigureOut">
              <a:rPr lang="en-US" smtClean="0"/>
              <a:t>4/12/2017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7043465-17AE-4A2C-83F3-1612F432649E}" type="slidenum">
              <a:rPr lang="en-US" smtClean="0"/>
              <a:t>‹#›</a:t>
            </a:fld>
            <a:endParaRPr lang="en-US"/>
          </a:p>
        </p:txBody>
      </p:sp>
    </p:spTree>
    <p:extLst>
      <p:ext uri="{BB962C8B-B14F-4D97-AF65-F5344CB8AC3E}">
        <p14:creationId xmlns:p14="http://schemas.microsoft.com/office/powerpoint/2010/main" val="318282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FC2D2267-84F1-48C2-A63B-C863B9C7CC7A}" type="datetimeFigureOut">
              <a:rPr lang="en-US" smtClean="0"/>
              <a:t>4/12/2017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7043465-17AE-4A2C-83F3-1612F432649E}" type="slidenum">
              <a:rPr lang="en-US" smtClean="0"/>
              <a:t>‹#›</a:t>
            </a:fld>
            <a:endParaRPr lang="en-US"/>
          </a:p>
        </p:txBody>
      </p:sp>
    </p:spTree>
    <p:extLst>
      <p:ext uri="{BB962C8B-B14F-4D97-AF65-F5344CB8AC3E}">
        <p14:creationId xmlns:p14="http://schemas.microsoft.com/office/powerpoint/2010/main" val="3116852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2D2267-84F1-48C2-A63B-C863B9C7CC7A}" type="datetimeFigureOut">
              <a:rPr lang="en-US" smtClean="0"/>
              <a:t>4/12/2017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43465-17AE-4A2C-83F3-1612F432649E}" type="slidenum">
              <a:rPr lang="en-US" smtClean="0"/>
              <a:t>‹#›</a:t>
            </a:fld>
            <a:endParaRPr lang="en-US"/>
          </a:p>
        </p:txBody>
      </p:sp>
    </p:spTree>
    <p:extLst>
      <p:ext uri="{BB962C8B-B14F-4D97-AF65-F5344CB8AC3E}">
        <p14:creationId xmlns:p14="http://schemas.microsoft.com/office/powerpoint/2010/main" val="1279683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C2D2267-84F1-48C2-A63B-C863B9C7CC7A}" type="datetimeFigureOut">
              <a:rPr lang="en-US" smtClean="0"/>
              <a:t>4/12/2017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7043465-17AE-4A2C-83F3-1612F432649E}" type="slidenum">
              <a:rPr lang="en-US" smtClean="0"/>
              <a:t>‹#›</a:t>
            </a:fld>
            <a:endParaRPr lang="en-US"/>
          </a:p>
        </p:txBody>
      </p:sp>
    </p:spTree>
    <p:extLst>
      <p:ext uri="{BB962C8B-B14F-4D97-AF65-F5344CB8AC3E}">
        <p14:creationId xmlns:p14="http://schemas.microsoft.com/office/powerpoint/2010/main" val="303858957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057" y="1765175"/>
            <a:ext cx="2263053" cy="217079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014" y="4504912"/>
            <a:ext cx="2263054" cy="217079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057" y="4420507"/>
            <a:ext cx="2390723" cy="225519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5297" y="1971982"/>
            <a:ext cx="2278771" cy="2170794"/>
          </a:xfrm>
          <a:prstGeom prst="rect">
            <a:avLst/>
          </a:prstGeom>
        </p:spPr>
      </p:pic>
      <p:sp>
        <p:nvSpPr>
          <p:cNvPr id="8" name="TextBox 7"/>
          <p:cNvSpPr txBox="1"/>
          <p:nvPr/>
        </p:nvSpPr>
        <p:spPr>
          <a:xfrm>
            <a:off x="2935780" y="2460271"/>
            <a:ext cx="2394756" cy="923330"/>
          </a:xfrm>
          <a:prstGeom prst="rect">
            <a:avLst/>
          </a:prstGeom>
          <a:noFill/>
        </p:spPr>
        <p:txBody>
          <a:bodyPr wrap="square" rtlCol="0">
            <a:spAutoFit/>
          </a:bodyPr>
          <a:lstStyle/>
          <a:p>
            <a:pPr algn="ctr"/>
            <a:r>
              <a:rPr lang="en-US" dirty="0" err="1" smtClean="0">
                <a:solidFill>
                  <a:schemeClr val="accent3">
                    <a:lumMod val="40000"/>
                    <a:lumOff val="60000"/>
                  </a:schemeClr>
                </a:solidFill>
              </a:rPr>
              <a:t>Anas</a:t>
            </a:r>
            <a:r>
              <a:rPr lang="en-US" dirty="0" smtClean="0">
                <a:solidFill>
                  <a:schemeClr val="accent3">
                    <a:lumMod val="40000"/>
                    <a:lumOff val="60000"/>
                  </a:schemeClr>
                </a:solidFill>
              </a:rPr>
              <a:t> Khalid </a:t>
            </a:r>
            <a:r>
              <a:rPr lang="en-US" dirty="0" err="1" smtClean="0">
                <a:solidFill>
                  <a:schemeClr val="accent3">
                    <a:lumMod val="40000"/>
                    <a:lumOff val="60000"/>
                  </a:schemeClr>
                </a:solidFill>
              </a:rPr>
              <a:t>Kiyani</a:t>
            </a:r>
            <a:endParaRPr lang="en-US" dirty="0" smtClean="0">
              <a:solidFill>
                <a:schemeClr val="accent3">
                  <a:lumMod val="40000"/>
                  <a:lumOff val="60000"/>
                </a:schemeClr>
              </a:solidFill>
            </a:endParaRPr>
          </a:p>
          <a:p>
            <a:pPr algn="ctr"/>
            <a:endParaRPr lang="en-US" dirty="0">
              <a:solidFill>
                <a:schemeClr val="accent3">
                  <a:lumMod val="40000"/>
                  <a:lumOff val="60000"/>
                </a:schemeClr>
              </a:solidFill>
            </a:endParaRPr>
          </a:p>
          <a:p>
            <a:pPr algn="ctr"/>
            <a:r>
              <a:rPr lang="en-US" dirty="0" smtClean="0">
                <a:solidFill>
                  <a:schemeClr val="accent3">
                    <a:lumMod val="40000"/>
                    <a:lumOff val="60000"/>
                  </a:schemeClr>
                </a:solidFill>
              </a:rPr>
              <a:t>BSCS13030</a:t>
            </a:r>
          </a:p>
        </p:txBody>
      </p:sp>
      <p:sp>
        <p:nvSpPr>
          <p:cNvPr id="9" name="TextBox 8"/>
          <p:cNvSpPr txBox="1"/>
          <p:nvPr/>
        </p:nvSpPr>
        <p:spPr>
          <a:xfrm>
            <a:off x="8255800" y="2543215"/>
            <a:ext cx="2955991" cy="923330"/>
          </a:xfrm>
          <a:prstGeom prst="rect">
            <a:avLst/>
          </a:prstGeom>
          <a:noFill/>
        </p:spPr>
        <p:txBody>
          <a:bodyPr wrap="square" rtlCol="0">
            <a:spAutoFit/>
          </a:bodyPr>
          <a:lstStyle/>
          <a:p>
            <a:pPr algn="ctr"/>
            <a:r>
              <a:rPr lang="en-US" dirty="0" err="1" smtClean="0">
                <a:solidFill>
                  <a:schemeClr val="accent3">
                    <a:lumMod val="40000"/>
                    <a:lumOff val="60000"/>
                  </a:schemeClr>
                </a:solidFill>
              </a:rPr>
              <a:t>Mohabbat</a:t>
            </a:r>
            <a:r>
              <a:rPr lang="en-US" dirty="0" smtClean="0">
                <a:solidFill>
                  <a:schemeClr val="accent3">
                    <a:lumMod val="40000"/>
                    <a:lumOff val="60000"/>
                  </a:schemeClr>
                </a:solidFill>
              </a:rPr>
              <a:t> Ali </a:t>
            </a:r>
            <a:r>
              <a:rPr lang="en-US" dirty="0" err="1" smtClean="0">
                <a:solidFill>
                  <a:schemeClr val="accent3">
                    <a:lumMod val="40000"/>
                    <a:lumOff val="60000"/>
                  </a:schemeClr>
                </a:solidFill>
              </a:rPr>
              <a:t>Sial</a:t>
            </a:r>
            <a:endParaRPr lang="en-US" dirty="0" smtClean="0">
              <a:solidFill>
                <a:schemeClr val="accent3">
                  <a:lumMod val="40000"/>
                  <a:lumOff val="60000"/>
                </a:schemeClr>
              </a:solidFill>
            </a:endParaRPr>
          </a:p>
          <a:p>
            <a:pPr algn="ctr"/>
            <a:endParaRPr lang="en-US" dirty="0">
              <a:solidFill>
                <a:schemeClr val="accent3">
                  <a:lumMod val="40000"/>
                  <a:lumOff val="60000"/>
                </a:schemeClr>
              </a:solidFill>
            </a:endParaRPr>
          </a:p>
          <a:p>
            <a:pPr algn="ctr"/>
            <a:r>
              <a:rPr lang="en-US" dirty="0" smtClean="0">
                <a:solidFill>
                  <a:schemeClr val="accent3">
                    <a:lumMod val="40000"/>
                    <a:lumOff val="60000"/>
                  </a:schemeClr>
                </a:solidFill>
              </a:rPr>
              <a:t>BSCS13049</a:t>
            </a:r>
            <a:endParaRPr lang="en-US" dirty="0">
              <a:solidFill>
                <a:schemeClr val="accent3">
                  <a:lumMod val="40000"/>
                  <a:lumOff val="60000"/>
                </a:schemeClr>
              </a:solidFill>
            </a:endParaRPr>
          </a:p>
        </p:txBody>
      </p:sp>
      <p:sp>
        <p:nvSpPr>
          <p:cNvPr id="11" name="TextBox 10"/>
          <p:cNvSpPr txBox="1"/>
          <p:nvPr/>
        </p:nvSpPr>
        <p:spPr>
          <a:xfrm>
            <a:off x="3026646" y="5086441"/>
            <a:ext cx="2602636" cy="923330"/>
          </a:xfrm>
          <a:prstGeom prst="rect">
            <a:avLst/>
          </a:prstGeom>
          <a:noFill/>
        </p:spPr>
        <p:txBody>
          <a:bodyPr wrap="square" rtlCol="0">
            <a:spAutoFit/>
          </a:bodyPr>
          <a:lstStyle/>
          <a:p>
            <a:pPr algn="ctr"/>
            <a:r>
              <a:rPr lang="en-US" dirty="0" smtClean="0">
                <a:solidFill>
                  <a:schemeClr val="accent3">
                    <a:lumMod val="40000"/>
                    <a:lumOff val="60000"/>
                  </a:schemeClr>
                </a:solidFill>
              </a:rPr>
              <a:t>Muhammad Ahmer</a:t>
            </a:r>
          </a:p>
          <a:p>
            <a:pPr algn="ctr"/>
            <a:endParaRPr lang="en-US" dirty="0">
              <a:solidFill>
                <a:schemeClr val="accent3">
                  <a:lumMod val="40000"/>
                  <a:lumOff val="60000"/>
                </a:schemeClr>
              </a:solidFill>
            </a:endParaRPr>
          </a:p>
          <a:p>
            <a:pPr algn="ctr"/>
            <a:r>
              <a:rPr lang="en-US" dirty="0" smtClean="0">
                <a:solidFill>
                  <a:schemeClr val="accent3">
                    <a:lumMod val="40000"/>
                    <a:lumOff val="60000"/>
                  </a:schemeClr>
                </a:solidFill>
              </a:rPr>
              <a:t>BSCS13036</a:t>
            </a:r>
            <a:endParaRPr lang="en-US" dirty="0">
              <a:solidFill>
                <a:schemeClr val="accent3">
                  <a:lumMod val="40000"/>
                  <a:lumOff val="60000"/>
                </a:schemeClr>
              </a:solidFill>
            </a:endParaRPr>
          </a:p>
        </p:txBody>
      </p:sp>
      <p:sp>
        <p:nvSpPr>
          <p:cNvPr id="13" name="TextBox 12"/>
          <p:cNvSpPr txBox="1"/>
          <p:nvPr/>
        </p:nvSpPr>
        <p:spPr>
          <a:xfrm>
            <a:off x="8255800" y="5090906"/>
            <a:ext cx="2631579" cy="923330"/>
          </a:xfrm>
          <a:prstGeom prst="rect">
            <a:avLst/>
          </a:prstGeom>
          <a:noFill/>
        </p:spPr>
        <p:txBody>
          <a:bodyPr wrap="square" rtlCol="0">
            <a:spAutoFit/>
          </a:bodyPr>
          <a:lstStyle/>
          <a:p>
            <a:pPr algn="ctr"/>
            <a:r>
              <a:rPr lang="en-US" dirty="0" err="1" smtClean="0">
                <a:solidFill>
                  <a:schemeClr val="accent3">
                    <a:lumMod val="40000"/>
                    <a:lumOff val="60000"/>
                  </a:schemeClr>
                </a:solidFill>
              </a:rPr>
              <a:t>Hajir</a:t>
            </a:r>
            <a:r>
              <a:rPr lang="en-US" dirty="0" smtClean="0">
                <a:solidFill>
                  <a:schemeClr val="accent3">
                    <a:lumMod val="40000"/>
                    <a:lumOff val="60000"/>
                  </a:schemeClr>
                </a:solidFill>
              </a:rPr>
              <a:t> Abdul </a:t>
            </a:r>
            <a:r>
              <a:rPr lang="en-US" dirty="0" err="1" smtClean="0">
                <a:solidFill>
                  <a:schemeClr val="accent3">
                    <a:lumMod val="40000"/>
                    <a:lumOff val="60000"/>
                  </a:schemeClr>
                </a:solidFill>
              </a:rPr>
              <a:t>Rehman</a:t>
            </a:r>
            <a:endParaRPr lang="en-US" dirty="0" smtClean="0">
              <a:solidFill>
                <a:schemeClr val="accent3">
                  <a:lumMod val="40000"/>
                  <a:lumOff val="60000"/>
                </a:schemeClr>
              </a:solidFill>
            </a:endParaRPr>
          </a:p>
          <a:p>
            <a:pPr algn="ctr"/>
            <a:endParaRPr lang="en-US" dirty="0">
              <a:solidFill>
                <a:schemeClr val="accent3">
                  <a:lumMod val="40000"/>
                  <a:lumOff val="60000"/>
                </a:schemeClr>
              </a:solidFill>
            </a:endParaRPr>
          </a:p>
          <a:p>
            <a:pPr algn="ctr"/>
            <a:r>
              <a:rPr lang="en-US" dirty="0" smtClean="0">
                <a:solidFill>
                  <a:schemeClr val="accent3">
                    <a:lumMod val="40000"/>
                    <a:lumOff val="60000"/>
                  </a:schemeClr>
                </a:solidFill>
              </a:rPr>
              <a:t>BSCS13027</a:t>
            </a:r>
            <a:endParaRPr lang="en-US" dirty="0">
              <a:solidFill>
                <a:schemeClr val="accent3">
                  <a:lumMod val="40000"/>
                  <a:lumOff val="60000"/>
                </a:schemeClr>
              </a:solidFill>
            </a:endParaRPr>
          </a:p>
        </p:txBody>
      </p:sp>
      <p:sp>
        <p:nvSpPr>
          <p:cNvPr id="14" name="TextBox 13"/>
          <p:cNvSpPr txBox="1"/>
          <p:nvPr/>
        </p:nvSpPr>
        <p:spPr>
          <a:xfrm>
            <a:off x="-300703" y="445163"/>
            <a:ext cx="12192000" cy="1015663"/>
          </a:xfrm>
          <a:prstGeom prst="rect">
            <a:avLst/>
          </a:prstGeom>
          <a:noFill/>
        </p:spPr>
        <p:txBody>
          <a:bodyPr wrap="square" rtlCol="0">
            <a:spAutoFit/>
          </a:bodyPr>
          <a:lstStyle/>
          <a:p>
            <a:pPr algn="ctr"/>
            <a:r>
              <a:rPr lang="en-US" sz="6000" b="1" dirty="0" smtClean="0"/>
              <a:t>Team Evelander</a:t>
            </a:r>
            <a:endParaRPr lang="en-US" b="1" dirty="0"/>
          </a:p>
        </p:txBody>
      </p:sp>
    </p:spTree>
    <p:extLst>
      <p:ext uri="{BB962C8B-B14F-4D97-AF65-F5344CB8AC3E}">
        <p14:creationId xmlns:p14="http://schemas.microsoft.com/office/powerpoint/2010/main" val="3482653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HMW’s</a:t>
            </a:r>
            <a:endParaRPr lang="en-US" dirty="0"/>
          </a:p>
        </p:txBody>
      </p:sp>
      <p:sp>
        <p:nvSpPr>
          <p:cNvPr id="3" name="Content Placeholder 2"/>
          <p:cNvSpPr>
            <a:spLocks noGrp="1"/>
          </p:cNvSpPr>
          <p:nvPr>
            <p:ph idx="1"/>
          </p:nvPr>
        </p:nvSpPr>
        <p:spPr/>
        <p:txBody>
          <a:bodyPr/>
          <a:lstStyle/>
          <a:p>
            <a:r>
              <a:rPr lang="en-US" dirty="0" smtClean="0"/>
              <a:t>HMW have a way to let people connect with the event scheduling and updates?</a:t>
            </a:r>
          </a:p>
          <a:p>
            <a:endParaRPr lang="en-US" dirty="0"/>
          </a:p>
          <a:p>
            <a:r>
              <a:rPr lang="en-US" dirty="0" smtClean="0"/>
              <a:t>HMW have a platform to minimize the marketing budget and maximize the target market?</a:t>
            </a:r>
          </a:p>
          <a:p>
            <a:endParaRPr lang="en-US" dirty="0"/>
          </a:p>
          <a:p>
            <a:r>
              <a:rPr lang="en-US" dirty="0" smtClean="0"/>
              <a:t>HMW make the events more secure and verified?</a:t>
            </a:r>
            <a:endParaRPr lang="en-US" dirty="0"/>
          </a:p>
        </p:txBody>
      </p:sp>
    </p:spTree>
    <p:extLst>
      <p:ext uri="{BB962C8B-B14F-4D97-AF65-F5344CB8AC3E}">
        <p14:creationId xmlns:p14="http://schemas.microsoft.com/office/powerpoint/2010/main" val="38368179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355442"/>
            <a:ext cx="9404723" cy="1400530"/>
          </a:xfrm>
        </p:spPr>
        <p:txBody>
          <a:bodyPr/>
          <a:lstStyle/>
          <a:p>
            <a:pPr algn="ctr"/>
            <a:r>
              <a:rPr lang="en-US" dirty="0" smtClean="0"/>
              <a:t>EVELANDER</a:t>
            </a:r>
            <a:endParaRPr lang="en-US" dirty="0"/>
          </a:p>
        </p:txBody>
      </p:sp>
      <p:sp>
        <p:nvSpPr>
          <p:cNvPr id="3" name="Content Placeholder 2"/>
          <p:cNvSpPr>
            <a:spLocks noGrp="1"/>
          </p:cNvSpPr>
          <p:nvPr>
            <p:ph idx="1"/>
          </p:nvPr>
        </p:nvSpPr>
        <p:spPr>
          <a:xfrm>
            <a:off x="1103312" y="1755972"/>
            <a:ext cx="9091275" cy="5102028"/>
          </a:xfrm>
        </p:spPr>
        <p:txBody>
          <a:bodyPr>
            <a:normAutofit/>
          </a:bodyPr>
          <a:lstStyle/>
          <a:p>
            <a:pPr marL="0" indent="0">
              <a:buNone/>
            </a:pPr>
            <a:endParaRPr lang="en-US" sz="2800" b="1" dirty="0" smtClean="0"/>
          </a:p>
          <a:p>
            <a:pPr marL="0" indent="0">
              <a:buNone/>
            </a:pPr>
            <a:r>
              <a:rPr lang="en-US" sz="2400" dirty="0" smtClean="0"/>
              <a:t>    Evelander is an app that takes care of events around</a:t>
            </a:r>
          </a:p>
          <a:p>
            <a:pPr marL="0" indent="0">
              <a:buNone/>
            </a:pPr>
            <a:r>
              <a:rPr lang="en-US" sz="2400" dirty="0"/>
              <a:t> </a:t>
            </a:r>
            <a:r>
              <a:rPr lang="en-US" sz="2400" dirty="0" smtClean="0"/>
              <a:t>   you and every detail about events you are most </a:t>
            </a:r>
          </a:p>
          <a:p>
            <a:pPr marL="0" indent="0">
              <a:buNone/>
            </a:pPr>
            <a:r>
              <a:rPr lang="en-US" sz="2400" b="1" dirty="0"/>
              <a:t> </a:t>
            </a:r>
            <a:r>
              <a:rPr lang="en-US" sz="2400" b="1" dirty="0" smtClean="0"/>
              <a:t>   </a:t>
            </a:r>
            <a:r>
              <a:rPr lang="en-US" sz="2400" dirty="0" smtClean="0"/>
              <a:t>interested in. You can register online and get notifications</a:t>
            </a:r>
          </a:p>
          <a:p>
            <a:pPr marL="0" indent="0">
              <a:buNone/>
            </a:pPr>
            <a:r>
              <a:rPr lang="en-US" sz="2400" b="1" dirty="0"/>
              <a:t> </a:t>
            </a:r>
            <a:r>
              <a:rPr lang="en-US" sz="2400" b="1" dirty="0" smtClean="0"/>
              <a:t>   </a:t>
            </a:r>
            <a:r>
              <a:rPr lang="en-US" sz="2400" dirty="0" smtClean="0"/>
              <a:t>as your favorite event gets near.</a:t>
            </a:r>
            <a:r>
              <a:rPr lang="en-US" sz="2800" b="1" dirty="0" smtClean="0"/>
              <a:t/>
            </a:r>
            <a:br>
              <a:rPr lang="en-US" sz="2800" b="1" dirty="0" smtClean="0"/>
            </a:br>
            <a:endParaRPr lang="en-US" sz="2800" b="1" dirty="0" smtClean="0"/>
          </a:p>
        </p:txBody>
      </p:sp>
    </p:spTree>
    <p:extLst>
      <p:ext uri="{BB962C8B-B14F-4D97-AF65-F5344CB8AC3E}">
        <p14:creationId xmlns:p14="http://schemas.microsoft.com/office/powerpoint/2010/main" val="37374681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79644" y="-60592"/>
            <a:ext cx="6918592" cy="6918592"/>
          </a:xfrm>
        </p:spPr>
      </p:pic>
    </p:spTree>
    <p:extLst>
      <p:ext uri="{BB962C8B-B14F-4D97-AF65-F5344CB8AC3E}">
        <p14:creationId xmlns:p14="http://schemas.microsoft.com/office/powerpoint/2010/main" val="16780970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01355" y="127590"/>
            <a:ext cx="3733914" cy="663261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993475" y="1576939"/>
            <a:ext cx="6632611" cy="373391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409202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20" y="3004532"/>
            <a:ext cx="9404723" cy="1400530"/>
          </a:xfrm>
        </p:spPr>
        <p:txBody>
          <a:bodyPr/>
          <a:lstStyle/>
          <a:p>
            <a:pPr algn="ctr"/>
            <a:r>
              <a:rPr lang="en-US" sz="5400" b="1" dirty="0" smtClean="0"/>
              <a:t>Thank You</a:t>
            </a:r>
            <a:endParaRPr lang="en-US" sz="5400" b="1"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457663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t>
            </a:r>
            <a:endParaRPr lang="en-US" dirty="0"/>
          </a:p>
        </p:txBody>
      </p:sp>
      <p:sp>
        <p:nvSpPr>
          <p:cNvPr id="3" name="Content Placeholder 2"/>
          <p:cNvSpPr>
            <a:spLocks noGrp="1"/>
          </p:cNvSpPr>
          <p:nvPr>
            <p:ph idx="1"/>
          </p:nvPr>
        </p:nvSpPr>
        <p:spPr/>
        <p:txBody>
          <a:bodyPr>
            <a:normAutofit/>
          </a:bodyPr>
          <a:lstStyle/>
          <a:p>
            <a:r>
              <a:rPr lang="en-US" dirty="0"/>
              <a:t>Everyday, an event happens around the people and most of them don’t </a:t>
            </a:r>
            <a:r>
              <a:rPr lang="en-US" dirty="0" smtClean="0"/>
              <a:t>get any </a:t>
            </a:r>
            <a:r>
              <a:rPr lang="en-US" dirty="0"/>
              <a:t>notification or any detail about that event. It’s in loss both for the </a:t>
            </a:r>
            <a:r>
              <a:rPr lang="en-US" dirty="0" smtClean="0"/>
              <a:t>event organizers </a:t>
            </a:r>
            <a:r>
              <a:rPr lang="en-US" dirty="0"/>
              <a:t>and attendees. There isn’t any </a:t>
            </a:r>
            <a:r>
              <a:rPr lang="en-US" dirty="0" smtClean="0"/>
              <a:t>specific event </a:t>
            </a:r>
            <a:r>
              <a:rPr lang="en-US" dirty="0"/>
              <a:t>related portal</a:t>
            </a:r>
            <a:r>
              <a:rPr lang="en-US" dirty="0" smtClean="0"/>
              <a:t>.</a:t>
            </a:r>
            <a:endParaRPr lang="en-US" dirty="0"/>
          </a:p>
        </p:txBody>
      </p:sp>
    </p:spTree>
    <p:extLst>
      <p:ext uri="{BB962C8B-B14F-4D97-AF65-F5344CB8AC3E}">
        <p14:creationId xmlns:p14="http://schemas.microsoft.com/office/powerpoint/2010/main" val="940368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509312" y="2842353"/>
            <a:ext cx="8992234" cy="4243330"/>
          </a:xfrm>
        </p:spPr>
        <p:txBody>
          <a:bodyPr>
            <a:normAutofit/>
          </a:bodyPr>
          <a:lstStyle/>
          <a:p>
            <a:pPr marL="0" indent="0" algn="ctr">
              <a:buNone/>
            </a:pPr>
            <a:r>
              <a:rPr lang="en-US" sz="6000" b="1" dirty="0" smtClean="0"/>
              <a:t>Additional Interviews</a:t>
            </a:r>
            <a:endParaRPr lang="en-US" sz="6000" b="1" dirty="0"/>
          </a:p>
        </p:txBody>
      </p:sp>
    </p:spTree>
    <p:extLst>
      <p:ext uri="{BB962C8B-B14F-4D97-AF65-F5344CB8AC3E}">
        <p14:creationId xmlns:p14="http://schemas.microsoft.com/office/powerpoint/2010/main" val="4150702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95759"/>
            <a:ext cx="5092906" cy="1574808"/>
          </a:xfrm>
        </p:spPr>
        <p:txBody>
          <a:bodyPr/>
          <a:lstStyle/>
          <a:p>
            <a:pPr algn="ctr"/>
            <a:r>
              <a:rPr lang="en-US" b="1" dirty="0" smtClean="0"/>
              <a:t>Interviewee 1</a:t>
            </a:r>
            <a:endParaRPr lang="en-US" b="1"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2381" b="2381"/>
          <a:stretch>
            <a:fillRect/>
          </a:stretch>
        </p:blipFill>
        <p:spPr>
          <a:xfrm>
            <a:off x="7941064" y="1220118"/>
            <a:ext cx="3200400" cy="4572000"/>
          </a:xfrm>
        </p:spPr>
      </p:pic>
      <p:sp>
        <p:nvSpPr>
          <p:cNvPr id="4" name="Text Placeholder 3"/>
          <p:cNvSpPr>
            <a:spLocks noGrp="1"/>
          </p:cNvSpPr>
          <p:nvPr>
            <p:ph type="body" sz="half" idx="2"/>
          </p:nvPr>
        </p:nvSpPr>
        <p:spPr>
          <a:xfrm>
            <a:off x="1154954" y="1220118"/>
            <a:ext cx="5084979" cy="4572000"/>
          </a:xfrm>
        </p:spPr>
        <p:txBody>
          <a:bodyPr>
            <a:normAutofit/>
          </a:bodyPr>
          <a:lstStyle/>
          <a:p>
            <a:r>
              <a:rPr lang="en-US" sz="2000" b="1" dirty="0" smtClean="0"/>
              <a:t>Name: </a:t>
            </a:r>
            <a:r>
              <a:rPr lang="en-US" sz="2800" dirty="0" err="1" smtClean="0">
                <a:solidFill>
                  <a:schemeClr val="accent1">
                    <a:lumMod val="60000"/>
                    <a:lumOff val="40000"/>
                  </a:schemeClr>
                </a:solidFill>
              </a:rPr>
              <a:t>Kabeer</a:t>
            </a:r>
            <a:r>
              <a:rPr lang="en-US" sz="2800" dirty="0" smtClean="0">
                <a:solidFill>
                  <a:schemeClr val="accent1">
                    <a:lumMod val="60000"/>
                    <a:lumOff val="40000"/>
                  </a:schemeClr>
                </a:solidFill>
              </a:rPr>
              <a:t> Afzal Khan</a:t>
            </a:r>
          </a:p>
          <a:p>
            <a:endParaRPr lang="en-US" sz="2000" b="1" dirty="0"/>
          </a:p>
          <a:p>
            <a:r>
              <a:rPr lang="en-US" sz="2000" b="1" dirty="0" smtClean="0"/>
              <a:t>Reason for interview: </a:t>
            </a:r>
            <a:r>
              <a:rPr lang="en-US" sz="2000" dirty="0" smtClean="0"/>
              <a:t>He is President of an adventure society and leading organizer of </a:t>
            </a:r>
            <a:r>
              <a:rPr lang="en-US" sz="2000" dirty="0" err="1" smtClean="0"/>
              <a:t>Barsalego</a:t>
            </a:r>
            <a:r>
              <a:rPr lang="en-US" sz="2000" dirty="0" smtClean="0"/>
              <a:t> at FAST </a:t>
            </a:r>
            <a:r>
              <a:rPr lang="en-US" sz="2000" dirty="0" err="1"/>
              <a:t>F</a:t>
            </a:r>
            <a:r>
              <a:rPr lang="en-US" sz="2000" dirty="0" err="1" smtClean="0"/>
              <a:t>sd</a:t>
            </a:r>
            <a:r>
              <a:rPr lang="en-US" sz="2000" dirty="0" smtClean="0"/>
              <a:t>.</a:t>
            </a:r>
          </a:p>
          <a:p>
            <a:endParaRPr lang="en-US" sz="2000" b="1" dirty="0"/>
          </a:p>
          <a:p>
            <a:r>
              <a:rPr lang="en-US" sz="2000" b="1" dirty="0" smtClean="0"/>
              <a:t>Place of interview: </a:t>
            </a:r>
            <a:r>
              <a:rPr lang="en-US" sz="2000" dirty="0" smtClean="0"/>
              <a:t>At his place</a:t>
            </a:r>
            <a:endParaRPr lang="en-US" sz="2000" dirty="0" smtClean="0"/>
          </a:p>
          <a:p>
            <a:endParaRPr lang="en-US" sz="2000" b="1" dirty="0"/>
          </a:p>
          <a:p>
            <a:r>
              <a:rPr lang="en-US" sz="2000" b="1" dirty="0" smtClean="0"/>
              <a:t>Method of recruitment :</a:t>
            </a:r>
            <a:r>
              <a:rPr lang="en-US" sz="2000" dirty="0" smtClean="0"/>
              <a:t>Contacted via Phone</a:t>
            </a:r>
            <a:endParaRPr lang="en-US" sz="2000" b="1" dirty="0"/>
          </a:p>
        </p:txBody>
      </p:sp>
    </p:spTree>
    <p:extLst>
      <p:ext uri="{BB962C8B-B14F-4D97-AF65-F5344CB8AC3E}">
        <p14:creationId xmlns:p14="http://schemas.microsoft.com/office/powerpoint/2010/main" val="3566725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8311" y="-547787"/>
            <a:ext cx="5092906" cy="1574808"/>
          </a:xfrm>
        </p:spPr>
        <p:txBody>
          <a:bodyPr/>
          <a:lstStyle/>
          <a:p>
            <a:pPr algn="ctr"/>
            <a:r>
              <a:rPr lang="en-US" b="1" dirty="0" smtClean="0"/>
              <a:t>Interviewee 2</a:t>
            </a:r>
            <a:endParaRPr lang="en-US" b="1"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1818" r="11818"/>
          <a:stretch>
            <a:fillRect/>
          </a:stretch>
        </p:blipFill>
        <p:spPr>
          <a:xfrm>
            <a:off x="7952081" y="1231135"/>
            <a:ext cx="3200400" cy="4572000"/>
          </a:xfrm>
        </p:spPr>
      </p:pic>
      <p:sp>
        <p:nvSpPr>
          <p:cNvPr id="4" name="Text Placeholder 3"/>
          <p:cNvSpPr>
            <a:spLocks noGrp="1"/>
          </p:cNvSpPr>
          <p:nvPr>
            <p:ph type="body" sz="half" idx="2"/>
          </p:nvPr>
        </p:nvSpPr>
        <p:spPr>
          <a:xfrm>
            <a:off x="1154954" y="1231135"/>
            <a:ext cx="5084979" cy="4572000"/>
          </a:xfrm>
        </p:spPr>
        <p:txBody>
          <a:bodyPr>
            <a:normAutofit/>
          </a:bodyPr>
          <a:lstStyle/>
          <a:p>
            <a:r>
              <a:rPr lang="en-US" sz="2000" b="1" dirty="0" smtClean="0"/>
              <a:t>Name: </a:t>
            </a:r>
            <a:r>
              <a:rPr lang="en-US" sz="2800" dirty="0" smtClean="0">
                <a:solidFill>
                  <a:schemeClr val="accent1">
                    <a:lumMod val="60000"/>
                    <a:lumOff val="40000"/>
                  </a:schemeClr>
                </a:solidFill>
              </a:rPr>
              <a:t>Ahmad Islam</a:t>
            </a:r>
          </a:p>
          <a:p>
            <a:endParaRPr lang="en-US" sz="2800" b="1" dirty="0">
              <a:solidFill>
                <a:schemeClr val="accent1">
                  <a:lumMod val="60000"/>
                  <a:lumOff val="40000"/>
                </a:schemeClr>
              </a:solidFill>
            </a:endParaRPr>
          </a:p>
          <a:p>
            <a:r>
              <a:rPr lang="en-US" sz="2000" b="1" dirty="0" smtClean="0"/>
              <a:t>Reason for interview: </a:t>
            </a:r>
            <a:r>
              <a:rPr lang="en-US" sz="2000" dirty="0" smtClean="0"/>
              <a:t>He is Assistant Manager Operations at Plan9 and do market and manage events</a:t>
            </a:r>
          </a:p>
          <a:p>
            <a:endParaRPr lang="en-US" sz="2000" b="1" dirty="0"/>
          </a:p>
          <a:p>
            <a:r>
              <a:rPr lang="en-US" sz="2000" b="1" dirty="0" smtClean="0"/>
              <a:t>Place of Interview: </a:t>
            </a:r>
            <a:r>
              <a:rPr lang="en-US" sz="2000" dirty="0" smtClean="0"/>
              <a:t>Plan9 office</a:t>
            </a:r>
          </a:p>
          <a:p>
            <a:endParaRPr lang="en-US" sz="2000" b="1" dirty="0"/>
          </a:p>
          <a:p>
            <a:r>
              <a:rPr lang="en-US" sz="2000" b="1" dirty="0" smtClean="0"/>
              <a:t>Method of recruitment: </a:t>
            </a:r>
            <a:r>
              <a:rPr lang="en-US" sz="2000" dirty="0" smtClean="0"/>
              <a:t>Contacted via email</a:t>
            </a:r>
            <a:endParaRPr lang="en-US" sz="2000" b="1" dirty="0"/>
          </a:p>
          <a:p>
            <a:endParaRPr lang="en-US" sz="2000" b="1" dirty="0"/>
          </a:p>
        </p:txBody>
      </p:sp>
    </p:spTree>
    <p:extLst>
      <p:ext uri="{BB962C8B-B14F-4D97-AF65-F5344CB8AC3E}">
        <p14:creationId xmlns:p14="http://schemas.microsoft.com/office/powerpoint/2010/main" val="40681131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75875"/>
            <a:ext cx="5092906" cy="1574808"/>
          </a:xfrm>
        </p:spPr>
        <p:txBody>
          <a:bodyPr/>
          <a:lstStyle/>
          <a:p>
            <a:pPr algn="ctr"/>
            <a:r>
              <a:rPr lang="en-US" b="1" dirty="0" smtClean="0"/>
              <a:t>Interviewee 3</a:t>
            </a:r>
            <a:endParaRPr lang="en-US" b="1"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5000" r="15000"/>
          <a:stretch>
            <a:fillRect/>
          </a:stretch>
        </p:blipFill>
        <p:spPr>
          <a:xfrm>
            <a:off x="7941064" y="1231135"/>
            <a:ext cx="3200400" cy="4572000"/>
          </a:xfrm>
        </p:spPr>
      </p:pic>
      <p:sp>
        <p:nvSpPr>
          <p:cNvPr id="4" name="Text Placeholder 3"/>
          <p:cNvSpPr>
            <a:spLocks noGrp="1"/>
          </p:cNvSpPr>
          <p:nvPr>
            <p:ph type="body" sz="half" idx="2"/>
          </p:nvPr>
        </p:nvSpPr>
        <p:spPr>
          <a:xfrm>
            <a:off x="1154954" y="1231135"/>
            <a:ext cx="5084979" cy="4572000"/>
          </a:xfrm>
        </p:spPr>
        <p:txBody>
          <a:bodyPr>
            <a:normAutofit/>
          </a:bodyPr>
          <a:lstStyle/>
          <a:p>
            <a:r>
              <a:rPr lang="en-US" sz="2000" b="1" dirty="0" smtClean="0"/>
              <a:t>Name: </a:t>
            </a:r>
            <a:r>
              <a:rPr lang="en-US" sz="2800" dirty="0" smtClean="0">
                <a:solidFill>
                  <a:schemeClr val="accent1">
                    <a:lumMod val="60000"/>
                    <a:lumOff val="40000"/>
                  </a:schemeClr>
                </a:solidFill>
              </a:rPr>
              <a:t>Muhammad </a:t>
            </a:r>
            <a:r>
              <a:rPr lang="en-US" sz="2800" dirty="0" err="1" smtClean="0">
                <a:solidFill>
                  <a:schemeClr val="accent1">
                    <a:lumMod val="60000"/>
                    <a:lumOff val="40000"/>
                  </a:schemeClr>
                </a:solidFill>
              </a:rPr>
              <a:t>Zohaib</a:t>
            </a:r>
            <a:r>
              <a:rPr lang="en-US" sz="2800" dirty="0" smtClean="0">
                <a:solidFill>
                  <a:schemeClr val="accent1">
                    <a:lumMod val="60000"/>
                    <a:lumOff val="40000"/>
                  </a:schemeClr>
                </a:solidFill>
              </a:rPr>
              <a:t> Qureshi</a:t>
            </a:r>
          </a:p>
          <a:p>
            <a:endParaRPr lang="en-US" sz="2000" b="1" dirty="0"/>
          </a:p>
          <a:p>
            <a:r>
              <a:rPr lang="en-US" sz="2000" b="1" dirty="0" smtClean="0"/>
              <a:t>Reason for interview: </a:t>
            </a:r>
            <a:r>
              <a:rPr lang="en-US" sz="2000" dirty="0" smtClean="0"/>
              <a:t>He </a:t>
            </a:r>
            <a:r>
              <a:rPr lang="en-SG" sz="2000" dirty="0"/>
              <a:t>is an enthusiast wander boy</a:t>
            </a:r>
            <a:r>
              <a:rPr lang="en-SG" sz="2000" dirty="0" smtClean="0"/>
              <a:t>. Attends many events.</a:t>
            </a:r>
          </a:p>
          <a:p>
            <a:endParaRPr lang="en-SG" sz="2000" dirty="0"/>
          </a:p>
          <a:p>
            <a:r>
              <a:rPr lang="en-SG" sz="2000" b="1" dirty="0" smtClean="0"/>
              <a:t>Place of interview: </a:t>
            </a:r>
            <a:r>
              <a:rPr lang="en-SG" sz="2000" dirty="0" smtClean="0"/>
              <a:t>ITU</a:t>
            </a:r>
          </a:p>
          <a:p>
            <a:endParaRPr lang="en-SG" sz="2000" b="1" dirty="0"/>
          </a:p>
          <a:p>
            <a:r>
              <a:rPr lang="en-US" sz="2000" b="1" dirty="0" smtClean="0"/>
              <a:t>Method of recruitment: </a:t>
            </a:r>
            <a:r>
              <a:rPr lang="en-US" sz="2000" dirty="0" smtClean="0"/>
              <a:t>Contacted via phone</a:t>
            </a:r>
            <a:endParaRPr lang="en-US" sz="2000" b="1" dirty="0"/>
          </a:p>
        </p:txBody>
      </p:sp>
    </p:spTree>
    <p:extLst>
      <p:ext uri="{BB962C8B-B14F-4D97-AF65-F5344CB8AC3E}">
        <p14:creationId xmlns:p14="http://schemas.microsoft.com/office/powerpoint/2010/main" val="42534552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POV 1</a:t>
            </a:r>
            <a:endParaRPr lang="en-US" b="1" dirty="0"/>
          </a:p>
        </p:txBody>
      </p:sp>
      <p:sp>
        <p:nvSpPr>
          <p:cNvPr id="3" name="Content Placeholder 2"/>
          <p:cNvSpPr>
            <a:spLocks noGrp="1"/>
          </p:cNvSpPr>
          <p:nvPr>
            <p:ph idx="1"/>
          </p:nvPr>
        </p:nvSpPr>
        <p:spPr/>
        <p:txBody>
          <a:bodyPr/>
          <a:lstStyle/>
          <a:p>
            <a:r>
              <a:rPr lang="en-US" b="1" dirty="0" smtClean="0"/>
              <a:t>We met: </a:t>
            </a:r>
            <a:r>
              <a:rPr lang="en-US" dirty="0" err="1" smtClean="0"/>
              <a:t>Kabeer</a:t>
            </a:r>
            <a:r>
              <a:rPr lang="en-US" dirty="0" smtClean="0"/>
              <a:t> Afzal Khan who is the President of FAST </a:t>
            </a:r>
            <a:r>
              <a:rPr lang="en-US" dirty="0" err="1" smtClean="0"/>
              <a:t>Fsd</a:t>
            </a:r>
            <a:r>
              <a:rPr lang="en-US" dirty="0" smtClean="0"/>
              <a:t> Adventure Society and leading Organizer of </a:t>
            </a:r>
            <a:r>
              <a:rPr lang="en-US" dirty="0" err="1" smtClean="0"/>
              <a:t>Barsalego</a:t>
            </a:r>
            <a:r>
              <a:rPr lang="en-US" dirty="0" smtClean="0"/>
              <a:t> FAST </a:t>
            </a:r>
            <a:r>
              <a:rPr lang="en-US" dirty="0" err="1" smtClean="0"/>
              <a:t>Fsd</a:t>
            </a:r>
            <a:r>
              <a:rPr lang="en-US" dirty="0" smtClean="0"/>
              <a:t>.</a:t>
            </a:r>
          </a:p>
          <a:p>
            <a:endParaRPr lang="en-US" b="1" dirty="0"/>
          </a:p>
          <a:p>
            <a:r>
              <a:rPr lang="en-US" b="1" dirty="0" smtClean="0"/>
              <a:t>We were amazed: </a:t>
            </a:r>
            <a:r>
              <a:rPr lang="en-US" dirty="0" smtClean="0"/>
              <a:t>to know that most event organizers use Facebook and it isn’t that good for organizers.</a:t>
            </a:r>
          </a:p>
          <a:p>
            <a:endParaRPr lang="en-US" b="1" dirty="0"/>
          </a:p>
          <a:p>
            <a:r>
              <a:rPr lang="en-US" b="1" dirty="0" smtClean="0"/>
              <a:t>It would be game changing: </a:t>
            </a:r>
            <a:r>
              <a:rPr lang="en-US" dirty="0" smtClean="0"/>
              <a:t>if one can exactly know how many people are interested and actually coming to the event.</a:t>
            </a:r>
            <a:endParaRPr lang="en-US" b="1" dirty="0"/>
          </a:p>
        </p:txBody>
      </p:sp>
    </p:spTree>
    <p:extLst>
      <p:ext uri="{BB962C8B-B14F-4D97-AF65-F5344CB8AC3E}">
        <p14:creationId xmlns:p14="http://schemas.microsoft.com/office/powerpoint/2010/main" val="1608439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POV 2</a:t>
            </a:r>
            <a:endParaRPr lang="en-US" dirty="0"/>
          </a:p>
        </p:txBody>
      </p:sp>
      <p:sp>
        <p:nvSpPr>
          <p:cNvPr id="3" name="Content Placeholder 2"/>
          <p:cNvSpPr>
            <a:spLocks noGrp="1"/>
          </p:cNvSpPr>
          <p:nvPr>
            <p:ph idx="1"/>
          </p:nvPr>
        </p:nvSpPr>
        <p:spPr/>
        <p:txBody>
          <a:bodyPr/>
          <a:lstStyle/>
          <a:p>
            <a:r>
              <a:rPr lang="en-US" b="1" dirty="0" smtClean="0"/>
              <a:t>We met: </a:t>
            </a:r>
            <a:r>
              <a:rPr lang="en-US" dirty="0" smtClean="0"/>
              <a:t>Ahmad Islam, who is Assistant Manager Operations at Plan9, the largest incubation center of Pakistan. He frequently organize and market events of Plan9</a:t>
            </a:r>
          </a:p>
          <a:p>
            <a:endParaRPr lang="en-US" b="1" dirty="0"/>
          </a:p>
          <a:p>
            <a:r>
              <a:rPr lang="en-US" b="1" dirty="0" smtClean="0"/>
              <a:t>We were amazed: </a:t>
            </a:r>
            <a:r>
              <a:rPr lang="en-US" dirty="0" smtClean="0"/>
              <a:t>to know that there are people who are interested to go to an event but missed details of the event because they are infrequent users of Facebook.</a:t>
            </a:r>
          </a:p>
          <a:p>
            <a:endParaRPr lang="en-US" b="1" dirty="0"/>
          </a:p>
          <a:p>
            <a:r>
              <a:rPr lang="en-US" b="1" dirty="0" smtClean="0"/>
              <a:t>It would be game changing: </a:t>
            </a:r>
            <a:r>
              <a:rPr lang="en-US" dirty="0" smtClean="0"/>
              <a:t>to notify every active and passive user individually.</a:t>
            </a:r>
            <a:endParaRPr lang="en-US" b="1" dirty="0"/>
          </a:p>
        </p:txBody>
      </p:sp>
    </p:spTree>
    <p:extLst>
      <p:ext uri="{BB962C8B-B14F-4D97-AF65-F5344CB8AC3E}">
        <p14:creationId xmlns:p14="http://schemas.microsoft.com/office/powerpoint/2010/main" val="40705302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POV 3</a:t>
            </a:r>
            <a:endParaRPr lang="en-US" dirty="0"/>
          </a:p>
        </p:txBody>
      </p:sp>
      <p:sp>
        <p:nvSpPr>
          <p:cNvPr id="3" name="Content Placeholder 2"/>
          <p:cNvSpPr>
            <a:spLocks noGrp="1"/>
          </p:cNvSpPr>
          <p:nvPr>
            <p:ph idx="1"/>
          </p:nvPr>
        </p:nvSpPr>
        <p:spPr/>
        <p:txBody>
          <a:bodyPr/>
          <a:lstStyle/>
          <a:p>
            <a:r>
              <a:rPr lang="en-US" b="1" dirty="0" smtClean="0"/>
              <a:t>We met: </a:t>
            </a:r>
            <a:r>
              <a:rPr lang="en-US" dirty="0" smtClean="0"/>
              <a:t>Muhammad </a:t>
            </a:r>
            <a:r>
              <a:rPr lang="en-US" dirty="0" err="1" smtClean="0"/>
              <a:t>Zohaib</a:t>
            </a:r>
            <a:r>
              <a:rPr lang="en-US" dirty="0" smtClean="0"/>
              <a:t> Qureshi, who is an enthusiast and go to events very frequently.</a:t>
            </a:r>
          </a:p>
          <a:p>
            <a:endParaRPr lang="en-US" b="1" dirty="0"/>
          </a:p>
          <a:p>
            <a:r>
              <a:rPr lang="en-US" b="1" dirty="0" smtClean="0"/>
              <a:t>We were amazed: </a:t>
            </a:r>
            <a:r>
              <a:rPr lang="en-US" dirty="0" smtClean="0"/>
              <a:t>to know that in many cases attendees came to know about the cancellation of event when they reached the venue. It is also very difficult to contact with the organizer on Facebook.</a:t>
            </a:r>
            <a:endParaRPr lang="en-US" b="1" dirty="0"/>
          </a:p>
          <a:p>
            <a:endParaRPr lang="en-US" b="1" dirty="0" smtClean="0"/>
          </a:p>
          <a:p>
            <a:r>
              <a:rPr lang="en-US" b="1" dirty="0" smtClean="0"/>
              <a:t>It would be game changing: </a:t>
            </a:r>
            <a:r>
              <a:rPr lang="en-US" dirty="0" smtClean="0"/>
              <a:t>if we can make communication between organizers and attendees easier.</a:t>
            </a:r>
            <a:endParaRPr lang="en-US" b="1" dirty="0"/>
          </a:p>
        </p:txBody>
      </p:sp>
    </p:spTree>
    <p:extLst>
      <p:ext uri="{BB962C8B-B14F-4D97-AF65-F5344CB8AC3E}">
        <p14:creationId xmlns:p14="http://schemas.microsoft.com/office/powerpoint/2010/main" val="25881553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1202</TotalTime>
  <Words>477</Words>
  <Application>Microsoft Office PowerPoint</Application>
  <PresentationFormat>Widescreen</PresentationFormat>
  <Paragraphs>71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PowerPoint Presentation</vt:lpstr>
      <vt:lpstr>Problem </vt:lpstr>
      <vt:lpstr>PowerPoint Presentation</vt:lpstr>
      <vt:lpstr>Interviewee 1</vt:lpstr>
      <vt:lpstr>Interviewee 2</vt:lpstr>
      <vt:lpstr>Interviewee 3</vt:lpstr>
      <vt:lpstr>POV 1</vt:lpstr>
      <vt:lpstr>POV 2</vt:lpstr>
      <vt:lpstr>POV 3</vt:lpstr>
      <vt:lpstr>HMW’s</vt:lpstr>
      <vt:lpstr>EVELANDER</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Evelander</dc:title>
  <dc:creator>Muhammad Ahmer</dc:creator>
  <cp:lastModifiedBy>Muhammad Ahmer</cp:lastModifiedBy>
  <cp:revision>30</cp:revision>
  <dcterms:created xsi:type="dcterms:W3CDTF">2017-02-19T14:21:58Z</dcterms:created>
  <dcterms:modified xsi:type="dcterms:W3CDTF">2017-04-12T09:46:40Z</dcterms:modified>
</cp:coreProperties>
</file>