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42"/>
  </p:notesMasterIdLst>
  <p:sldIdLst>
    <p:sldId id="257" r:id="rId2"/>
    <p:sldId id="258" r:id="rId3"/>
    <p:sldId id="259" r:id="rId4"/>
    <p:sldId id="260" r:id="rId5"/>
    <p:sldId id="262" r:id="rId6"/>
    <p:sldId id="263" r:id="rId7"/>
    <p:sldId id="264" r:id="rId8"/>
    <p:sldId id="265" r:id="rId9"/>
    <p:sldId id="266" r:id="rId10"/>
    <p:sldId id="268" r:id="rId11"/>
    <p:sldId id="269" r:id="rId12"/>
    <p:sldId id="270" r:id="rId13"/>
    <p:sldId id="273" r:id="rId14"/>
    <p:sldId id="274" r:id="rId15"/>
    <p:sldId id="275" r:id="rId16"/>
    <p:sldId id="276" r:id="rId17"/>
    <p:sldId id="277" r:id="rId18"/>
    <p:sldId id="278" r:id="rId19"/>
    <p:sldId id="279" r:id="rId20"/>
    <p:sldId id="284" r:id="rId21"/>
    <p:sldId id="285" r:id="rId22"/>
    <p:sldId id="286" r:id="rId23"/>
    <p:sldId id="287" r:id="rId24"/>
    <p:sldId id="290" r:id="rId25"/>
    <p:sldId id="291" r:id="rId26"/>
    <p:sldId id="292" r:id="rId27"/>
    <p:sldId id="293" r:id="rId28"/>
    <p:sldId id="294" r:id="rId29"/>
    <p:sldId id="295" r:id="rId30"/>
    <p:sldId id="297" r:id="rId31"/>
    <p:sldId id="298" r:id="rId32"/>
    <p:sldId id="300" r:id="rId33"/>
    <p:sldId id="314" r:id="rId34"/>
    <p:sldId id="299" r:id="rId35"/>
    <p:sldId id="301" r:id="rId36"/>
    <p:sldId id="296" r:id="rId37"/>
    <p:sldId id="303" r:id="rId38"/>
    <p:sldId id="282" r:id="rId39"/>
    <p:sldId id="302" r:id="rId40"/>
    <p:sldId id="313"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Roboto" panose="020B0604020202020204" charset="0"/>
      <p:regular r:id="rId51"/>
      <p:bold r:id="rId52"/>
      <p:italic r:id="rId53"/>
      <p:boldItalic r:id="rId54"/>
    </p:embeddedFont>
    <p:embeddedFont>
      <p:font typeface="Roboto Medium" panose="020B0604020202020204" charset="0"/>
      <p:regular r:id="rId55"/>
      <p:bold r:id="rId56"/>
      <p:italic r:id="rId57"/>
      <p:boldItalic r:id="rId58"/>
    </p:embeddedFont>
    <p:embeddedFont>
      <p:font typeface="Roboto Thin" panose="020B0604020202020204" charset="0"/>
      <p:regular r:id="rId59"/>
      <p:bold r:id="rId60"/>
      <p:italic r:id="rId61"/>
      <p:boldItalic r:id="rId62"/>
    </p:embeddedFont>
    <p:embeddedFont>
      <p:font typeface="Wingdings 3" panose="05040102010807070707" pitchFamily="18" charset="2"/>
      <p:regular r:id="rId6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hMUY/7xJle+7F3w85AQS1VO8nq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6627d56f0_1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136627d56f0_1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36627d56f0_1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36627d56f0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36627d56f0_1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36627d56f0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34beba84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g134beba84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34beba847c_0_5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g134beba847c_0_5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4beba847c_0_5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g134beba847c_0_5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4beba847c_0_6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134beba847c_0_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34beba847c_0_5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g134beba847c_0_5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34beba847c_0_6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g134beba847c_0_6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34beba847c_0_7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g134beba847c_0_7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34beba847c_0_7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g134beba847c_0_7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6627d56f0_1_2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136627d56f0_1_2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34beba847c_0_9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g134beba847c_0_9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34beba847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7" name="Google Shape;517;g134beba847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34beba847c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g134beba847c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34beba847c_0_9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4" name="Google Shape;534;g134beba847c_0_9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34beba847c_1_4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g134beba847c_1_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34beba847c_1_4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7" name="Google Shape;587;g134beba847c_1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34beba847c_1_4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9" name="Google Shape;599;g134beba847c_1_4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34beba847c_1_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6" name="Google Shape;606;g134beba847c_1_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34beba847c_1_4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g134beba847c_1_4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34beba847c_1_4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3" name="Google Shape;623;g134beba847c_1_4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377a2243f2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377a2243f2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34beba847c_1_5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1" name="Google Shape;641;g134beba847c_1_5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34beba847c_1_5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g134beba847c_1_5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34beba847c_1_5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9" name="Google Shape;669;g134beba847c_1_5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34beba847c_1_5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9" name="Google Shape;669;g134beba847c_1_5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7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34beba847c_2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0" name="Google Shape;660;g134beba847c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34beba847c_1_5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9" name="Google Shape;679;g134beba847c_1_5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34beba847c_1_4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g134beba847c_1_4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34beba847c_1_5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5" name="Google Shape;695;g134beba847c_1_5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34beba847c_0_7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g134beba847c_0_7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4901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4beba847c_1_5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6" name="Google Shape;686;g134beba847c_1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6627d56f0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36627d56f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8" name="Google Shape;7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6627d56f0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136627d56f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6627d56f0_1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136627d56f0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36627d56f0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136627d56f0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4beba847c_0_9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134beba847c_0_9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77a2243f2_2_1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1377a2243f2_2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91053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35611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76126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593273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83994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91386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8/30/2022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35740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679257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498449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3"/>
        <p:cNvGrpSpPr/>
        <p:nvPr/>
      </p:nvGrpSpPr>
      <p:grpSpPr>
        <a:xfrm>
          <a:off x="0" y="0"/>
          <a:ext cx="0" cy="0"/>
          <a:chOff x="0" y="0"/>
          <a:chExt cx="0" cy="0"/>
        </a:xfrm>
      </p:grpSpPr>
      <p:sp>
        <p:nvSpPr>
          <p:cNvPr id="25" name="Google Shape;2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74476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143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592092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016114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1_Content with Caption">
    <p:spTree>
      <p:nvGrpSpPr>
        <p:cNvPr id="1" name="Shape 53"/>
        <p:cNvGrpSpPr/>
        <p:nvPr/>
      </p:nvGrpSpPr>
      <p:grpSpPr>
        <a:xfrm>
          <a:off x="0" y="0"/>
          <a:ext cx="0" cy="0"/>
          <a:chOff x="0" y="0"/>
          <a:chExt cx="0" cy="0"/>
        </a:xfrm>
      </p:grpSpPr>
      <p:sp>
        <p:nvSpPr>
          <p:cNvPr id="56" name="Google Shape;56;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9" name="Google Shape;59;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720915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Key Point 1">
  <p:cSld name="Key Point 1">
    <p:bg>
      <p:bgPr>
        <a:solidFill>
          <a:schemeClr val="lt1"/>
        </a:solidFill>
        <a:effectLst/>
      </p:bgPr>
    </p:bg>
    <p:spTree>
      <p:nvGrpSpPr>
        <p:cNvPr id="1" name="Shape 180"/>
        <p:cNvGrpSpPr/>
        <p:nvPr/>
      </p:nvGrpSpPr>
      <p:grpSpPr>
        <a:xfrm>
          <a:off x="0" y="0"/>
          <a:ext cx="0" cy="0"/>
          <a:chOff x="0" y="0"/>
          <a:chExt cx="0" cy="0"/>
        </a:xfrm>
      </p:grpSpPr>
      <p:sp>
        <p:nvSpPr>
          <p:cNvPr id="181" name="Google Shape;181;g136627d56f0_1_275"/>
          <p:cNvSpPr txBox="1">
            <a:spLocks noGrp="1"/>
          </p:cNvSpPr>
          <p:nvPr>
            <p:ph type="ctrTitle"/>
          </p:nvPr>
        </p:nvSpPr>
        <p:spPr>
          <a:xfrm>
            <a:off x="1097280" y="758951"/>
            <a:ext cx="10058400" cy="51465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chemeClr val="dk1"/>
              </a:buClr>
              <a:buSzPts val="6000"/>
              <a:buFont typeface="Arial"/>
              <a:buNone/>
              <a:defRPr sz="6000">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136627d56f0_1_27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5" name="Google Shape;185;g136627d56f0_1_2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7" name="Google Shape;187;g136627d56f0_1_275"/>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587606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45"/>
        <p:cNvGrpSpPr/>
        <p:nvPr/>
      </p:nvGrpSpPr>
      <p:grpSpPr>
        <a:xfrm>
          <a:off x="0" y="0"/>
          <a:ext cx="0" cy="0"/>
          <a:chOff x="0" y="0"/>
          <a:chExt cx="0" cy="0"/>
        </a:xfrm>
      </p:grpSpPr>
      <p:sp>
        <p:nvSpPr>
          <p:cNvPr id="46" name="Google Shape;46;p24"/>
          <p:cNvSpPr txBox="1">
            <a:spLocks noGrp="1"/>
          </p:cNvSpPr>
          <p:nvPr>
            <p:ph type="ctrTitle"/>
          </p:nvPr>
        </p:nvSpPr>
        <p:spPr>
          <a:xfrm>
            <a:off x="1097280" y="758951"/>
            <a:ext cx="10058400" cy="514654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4"/>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046562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1_Picture with Caption">
    <p:spTree>
      <p:nvGrpSpPr>
        <p:cNvPr id="1" name="Shape 63"/>
        <p:cNvGrpSpPr/>
        <p:nvPr/>
      </p:nvGrpSpPr>
      <p:grpSpPr>
        <a:xfrm>
          <a:off x="0" y="0"/>
          <a:ext cx="0" cy="0"/>
          <a:chOff x="0" y="0"/>
          <a:chExt cx="0" cy="0"/>
        </a:xfrm>
      </p:grpSpPr>
      <p:sp>
        <p:nvSpPr>
          <p:cNvPr id="64" name="Google Shape;64;p32"/>
          <p:cNvSpPr>
            <a:spLocks noGrp="1"/>
          </p:cNvSpPr>
          <p:nvPr>
            <p:ph type="pic" idx="2"/>
          </p:nvPr>
        </p:nvSpPr>
        <p:spPr>
          <a:xfrm>
            <a:off x="15" y="0"/>
            <a:ext cx="12191985" cy="4600574"/>
          </a:xfrm>
          <a:prstGeom prst="rect">
            <a:avLst/>
          </a:prstGeom>
          <a:noFill/>
          <a:ln>
            <a:noFill/>
          </a:ln>
        </p:spPr>
      </p:sp>
      <p:sp>
        <p:nvSpPr>
          <p:cNvPr id="66" name="Google Shape;66;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2" name="Google Shape;72;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309398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d">
  <p:cSld name="End">
    <p:bg>
      <p:bgPr>
        <a:solidFill>
          <a:schemeClr val="accent3"/>
        </a:solidFill>
        <a:effectLst/>
      </p:bgPr>
    </p:bg>
    <p:spTree>
      <p:nvGrpSpPr>
        <p:cNvPr id="1" name="Shape 89"/>
        <p:cNvGrpSpPr/>
        <p:nvPr/>
      </p:nvGrpSpPr>
      <p:grpSpPr>
        <a:xfrm>
          <a:off x="0" y="0"/>
          <a:ext cx="0" cy="0"/>
          <a:chOff x="0" y="0"/>
          <a:chExt cx="0" cy="0"/>
        </a:xfrm>
      </p:grpSpPr>
      <p:sp>
        <p:nvSpPr>
          <p:cNvPr id="90" name="Google Shape;90;p3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93" name="Google Shape;93;p3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321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560162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033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8/30/2022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14176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8/30/2022</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93417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8/30/2022</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30103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8/30/2022</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55816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5061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8/30/2022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572925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hyperlink" Target="https://academybugs.com/find-bugs/"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hyperlink" Target="https://www.softwaretestinghelp.com/tips-to-design-test-data-before-executing-your-test-cases/" TargetMode="External"/><Relationship Id="rId2" Type="http://schemas.openxmlformats.org/officeDocument/2006/relationships/notesSlide" Target="../notesSlides/notesSlide38.xml"/><Relationship Id="rId1" Type="http://schemas.openxmlformats.org/officeDocument/2006/relationships/slideLayout" Target="../slideLayouts/slideLayout20.xml"/><Relationship Id="rId4" Type="http://schemas.openxmlformats.org/officeDocument/2006/relationships/hyperlink" Target="https://istqb-main-web-prod.s3.amazonaws.com/media/documents/ISTQB_CTAL-TA_Syllabus_v3.1.2.pdf"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istqb-main-web-prod.s3.amazonaws.com/media/documents/ISTQB-CTFL_Syllabus_2018_v3.1.1.pdf" TargetMode="External"/><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36627d56f0_1_28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199" name="Google Shape;199;g136627d56f0_1_283"/>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Test data generation and test environment setup to successfully be able to execute your test cases</a:t>
            </a:r>
            <a:endParaRPr/>
          </a:p>
          <a:p>
            <a:pPr marL="384048" lvl="1" indent="-182880" algn="l" rtl="0">
              <a:lnSpc>
                <a:spcPct val="90000"/>
              </a:lnSpc>
              <a:spcBef>
                <a:spcPts val="400"/>
              </a:spcBef>
              <a:spcAft>
                <a:spcPts val="0"/>
              </a:spcAft>
              <a:buSzPts val="1800"/>
              <a:buChar char="►"/>
            </a:pPr>
            <a:r>
              <a:rPr lang="en-US"/>
              <a:t>Test Execution, Bug Reporting and Bug Tracking.</a:t>
            </a:r>
            <a:endParaRPr/>
          </a:p>
        </p:txBody>
      </p:sp>
      <p:sp>
        <p:nvSpPr>
          <p:cNvPr id="200" name="Google Shape;200;g136627d56f0_1_28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01" name="Google Shape;201;g136627d56f0_1_28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a:t>
            </a:fld>
            <a:endParaRPr/>
          </a:p>
        </p:txBody>
      </p:sp>
      <p:sp>
        <p:nvSpPr>
          <p:cNvPr id="202" name="Google Shape;202;g136627d56f0_1_28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g136627d56f0_1_30"/>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Challenges in Preparing Test Data</a:t>
            </a:r>
            <a:endParaRPr/>
          </a:p>
        </p:txBody>
      </p:sp>
      <p:sp>
        <p:nvSpPr>
          <p:cNvPr id="311" name="Google Shape;311;g136627d56f0_1_3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12" name="Google Shape;312;g136627d56f0_1_3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
        <p:nvSpPr>
          <p:cNvPr id="313" name="Google Shape;313;g136627d56f0_1_3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 Management</a:t>
            </a:r>
            <a:endParaRPr/>
          </a:p>
        </p:txBody>
      </p:sp>
      <p:sp>
        <p:nvSpPr>
          <p:cNvPr id="309" name="Google Shape;309;g136627d56f0_1_30"/>
          <p:cNvSpPr txBox="1">
            <a:spLocks noGrp="1"/>
          </p:cNvSpPr>
          <p:nvPr>
            <p:ph type="body" idx="4294967295"/>
          </p:nvPr>
        </p:nvSpPr>
        <p:spPr>
          <a:xfrm>
            <a:off x="2133600" y="1846263"/>
            <a:ext cx="10058400" cy="4022725"/>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914400" lvl="0" indent="0" algn="l" rtl="0">
              <a:lnSpc>
                <a:spcPct val="90000"/>
              </a:lnSpc>
              <a:spcBef>
                <a:spcPts val="400"/>
              </a:spcBef>
              <a:spcAft>
                <a:spcPts val="0"/>
              </a:spcAft>
              <a:buNone/>
            </a:pPr>
            <a:endParaRPr dirty="0"/>
          </a:p>
          <a:p>
            <a:pPr marL="384048" lvl="1" indent="-182880" algn="l" rtl="0">
              <a:lnSpc>
                <a:spcPct val="90000"/>
              </a:lnSpc>
              <a:spcBef>
                <a:spcPts val="400"/>
              </a:spcBef>
              <a:spcAft>
                <a:spcPts val="0"/>
              </a:spcAft>
              <a:buSzPts val="1800"/>
              <a:buChar char="►"/>
            </a:pPr>
            <a:r>
              <a:rPr lang="en-US" dirty="0"/>
              <a:t>Testing team lacking knowledge and skills in test data generation tools</a:t>
            </a:r>
            <a:endParaRPr dirty="0"/>
          </a:p>
          <a:p>
            <a:pPr marL="384048" lvl="1" indent="-182880" algn="l" rtl="0">
              <a:lnSpc>
                <a:spcPct val="90000"/>
              </a:lnSpc>
              <a:spcBef>
                <a:spcPts val="400"/>
              </a:spcBef>
              <a:spcAft>
                <a:spcPts val="0"/>
              </a:spcAft>
              <a:buSzPts val="1800"/>
              <a:buChar char="►"/>
            </a:pPr>
            <a:r>
              <a:rPr lang="en-US" dirty="0"/>
              <a:t>Delay in production data access to the testers </a:t>
            </a:r>
            <a:endParaRPr dirty="0"/>
          </a:p>
          <a:p>
            <a:pPr marL="384048" lvl="1" indent="-182880" algn="l" rtl="0">
              <a:lnSpc>
                <a:spcPct val="90000"/>
              </a:lnSpc>
              <a:spcBef>
                <a:spcPts val="400"/>
              </a:spcBef>
              <a:spcAft>
                <a:spcPts val="0"/>
              </a:spcAft>
              <a:buSzPts val="1800"/>
              <a:buChar char="►"/>
            </a:pPr>
            <a:r>
              <a:rPr lang="en-US" dirty="0"/>
              <a:t>Production data not being fully usable in case of developing business scenarios</a:t>
            </a:r>
            <a:endParaRPr dirty="0"/>
          </a:p>
          <a:p>
            <a:pPr marL="384048" lvl="1" indent="-182880" algn="l" rtl="0">
              <a:lnSpc>
                <a:spcPct val="90000"/>
              </a:lnSpc>
              <a:spcBef>
                <a:spcPts val="400"/>
              </a:spcBef>
              <a:spcAft>
                <a:spcPts val="0"/>
              </a:spcAft>
              <a:buSzPts val="1800"/>
              <a:buChar char="►"/>
            </a:pPr>
            <a:r>
              <a:rPr lang="en-US" dirty="0"/>
              <a:t>Large volumes of data required</a:t>
            </a:r>
            <a:endParaRPr dirty="0"/>
          </a:p>
          <a:p>
            <a:pPr marL="384048" lvl="1" indent="-182880" algn="l" rtl="0">
              <a:lnSpc>
                <a:spcPct val="90000"/>
              </a:lnSpc>
              <a:spcBef>
                <a:spcPts val="400"/>
              </a:spcBef>
              <a:spcAft>
                <a:spcPts val="0"/>
              </a:spcAft>
              <a:buSzPts val="1800"/>
              <a:buChar char="►"/>
            </a:pPr>
            <a:r>
              <a:rPr lang="en-US" dirty="0"/>
              <a:t>Synthetic data is less reliable and credible</a:t>
            </a:r>
            <a:endParaRPr dirty="0"/>
          </a:p>
          <a:p>
            <a:pPr marL="384048" lvl="1" indent="-182880" algn="l" rtl="0">
              <a:lnSpc>
                <a:spcPct val="90000"/>
              </a:lnSpc>
              <a:spcBef>
                <a:spcPts val="400"/>
              </a:spcBef>
              <a:spcAft>
                <a:spcPts val="0"/>
              </a:spcAft>
              <a:buSzPts val="1800"/>
              <a:buChar char="►"/>
            </a:pPr>
            <a:r>
              <a:rPr lang="en-US" dirty="0"/>
              <a:t>Non-representative data fails to identify critical bugs </a:t>
            </a:r>
            <a:endParaRPr dirty="0"/>
          </a:p>
          <a:p>
            <a:pPr marL="384048" lvl="1" indent="-182880" algn="l" rtl="0">
              <a:lnSpc>
                <a:spcPct val="90000"/>
              </a:lnSpc>
              <a:spcBef>
                <a:spcPts val="400"/>
              </a:spcBef>
              <a:spcAft>
                <a:spcPts val="0"/>
              </a:spcAft>
              <a:buSzPts val="1800"/>
              <a:buChar char="►"/>
            </a:pPr>
            <a:r>
              <a:rPr lang="en-US" dirty="0"/>
              <a:t>Replication and/or sharing of sensitive data can create legal issues</a:t>
            </a:r>
            <a:endParaRPr dirty="0"/>
          </a:p>
          <a:p>
            <a:pPr marL="384048" lvl="1" indent="-182880" algn="l" rtl="0">
              <a:lnSpc>
                <a:spcPct val="90000"/>
              </a:lnSpc>
              <a:spcBef>
                <a:spcPts val="400"/>
              </a:spcBef>
              <a:spcAft>
                <a:spcPts val="0"/>
              </a:spcAft>
              <a:buSzPts val="1800"/>
              <a:buChar char="►"/>
            </a:pPr>
            <a:r>
              <a:rPr lang="en-US" dirty="0"/>
              <a:t>Protecting Test Data to standard compliances</a:t>
            </a:r>
            <a:endParaRPr dirty="0"/>
          </a:p>
          <a:p>
            <a:pPr marL="0" lvl="0" indent="0" algn="l" rtl="0">
              <a:lnSpc>
                <a:spcPct val="90000"/>
              </a:lnSpc>
              <a:spcBef>
                <a:spcPts val="40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g136627d56f0_1_70"/>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Data Creation Criteria</a:t>
            </a:r>
            <a:endParaRPr/>
          </a:p>
        </p:txBody>
      </p:sp>
      <p:sp>
        <p:nvSpPr>
          <p:cNvPr id="320" name="Google Shape;320;g136627d56f0_1_7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21" name="Google Shape;321;g136627d56f0_1_7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
        <p:nvSpPr>
          <p:cNvPr id="322" name="Google Shape;322;g136627d56f0_1_7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 Management</a:t>
            </a:r>
            <a:endParaRPr/>
          </a:p>
        </p:txBody>
      </p:sp>
      <p:sp>
        <p:nvSpPr>
          <p:cNvPr id="318" name="Google Shape;318;g136627d56f0_1_70"/>
          <p:cNvSpPr txBox="1">
            <a:spLocks noGrp="1"/>
          </p:cNvSpPr>
          <p:nvPr>
            <p:ph type="body" idx="4294967295"/>
          </p:nvPr>
        </p:nvSpPr>
        <p:spPr>
          <a:xfrm>
            <a:off x="2133600" y="1846263"/>
            <a:ext cx="10058400" cy="4022725"/>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Following categories of test data should be considered while designing test data:</a:t>
            </a:r>
            <a:endParaRPr dirty="0"/>
          </a:p>
          <a:p>
            <a:pPr marL="1371600" lvl="2" indent="-317500" algn="l" rtl="0">
              <a:lnSpc>
                <a:spcPct val="90000"/>
              </a:lnSpc>
              <a:spcBef>
                <a:spcPts val="400"/>
              </a:spcBef>
              <a:spcAft>
                <a:spcPts val="0"/>
              </a:spcAft>
              <a:buSzPts val="1400"/>
              <a:buChar char="►"/>
            </a:pPr>
            <a:r>
              <a:rPr lang="en-US" dirty="0"/>
              <a:t>No data: Check system response when no data is submitted</a:t>
            </a:r>
            <a:endParaRPr dirty="0"/>
          </a:p>
          <a:p>
            <a:pPr marL="1371600" lvl="2" indent="-317500" algn="l" rtl="0">
              <a:lnSpc>
                <a:spcPct val="90000"/>
              </a:lnSpc>
              <a:spcBef>
                <a:spcPts val="400"/>
              </a:spcBef>
              <a:spcAft>
                <a:spcPts val="0"/>
              </a:spcAft>
              <a:buSzPts val="1400"/>
              <a:buChar char="►"/>
            </a:pPr>
            <a:r>
              <a:rPr lang="en-US" dirty="0"/>
              <a:t>Valid data: Check system response when Valid test data is submitted</a:t>
            </a:r>
            <a:endParaRPr dirty="0"/>
          </a:p>
          <a:p>
            <a:pPr marL="1371600" lvl="2" indent="-317500" algn="l" rtl="0">
              <a:lnSpc>
                <a:spcPct val="90000"/>
              </a:lnSpc>
              <a:spcBef>
                <a:spcPts val="400"/>
              </a:spcBef>
              <a:spcAft>
                <a:spcPts val="0"/>
              </a:spcAft>
              <a:buSzPts val="1400"/>
              <a:buChar char="►"/>
            </a:pPr>
            <a:r>
              <a:rPr lang="en-US" dirty="0"/>
              <a:t>Invalid data: Check system response when </a:t>
            </a:r>
            <a:r>
              <a:rPr lang="en-US" dirty="0" err="1"/>
              <a:t>InValid</a:t>
            </a:r>
            <a:r>
              <a:rPr lang="en-US" dirty="0"/>
              <a:t> test data is submitted</a:t>
            </a:r>
            <a:endParaRPr dirty="0"/>
          </a:p>
          <a:p>
            <a:pPr marL="1371600" lvl="2" indent="-317500" algn="l" rtl="0">
              <a:lnSpc>
                <a:spcPct val="90000"/>
              </a:lnSpc>
              <a:spcBef>
                <a:spcPts val="400"/>
              </a:spcBef>
              <a:spcAft>
                <a:spcPts val="0"/>
              </a:spcAft>
              <a:buSzPts val="1400"/>
              <a:buChar char="►"/>
            </a:pPr>
            <a:r>
              <a:rPr lang="en-US" dirty="0"/>
              <a:t>Boundary Condition Dataset: Test data meeting boundary value conditions</a:t>
            </a:r>
            <a:endParaRPr dirty="0"/>
          </a:p>
          <a:p>
            <a:pPr marL="1371600" lvl="2" indent="-317500" algn="l" rtl="0">
              <a:lnSpc>
                <a:spcPct val="90000"/>
              </a:lnSpc>
              <a:spcBef>
                <a:spcPts val="400"/>
              </a:spcBef>
              <a:spcAft>
                <a:spcPts val="0"/>
              </a:spcAft>
              <a:buSzPts val="1400"/>
              <a:buChar char="►"/>
            </a:pPr>
            <a:r>
              <a:rPr lang="en-US" dirty="0"/>
              <a:t>Equivalence Partition Data Set: Test data qualifying your equivalence partitions.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34beba847c_0_0"/>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Data Management Strategies</a:t>
            </a:r>
            <a:endParaRPr/>
          </a:p>
        </p:txBody>
      </p:sp>
      <p:sp>
        <p:nvSpPr>
          <p:cNvPr id="328" name="Google Shape;328;g134beba847c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29" name="Google Shape;329;g134beba847c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sp>
        <p:nvSpPr>
          <p:cNvPr id="330" name="Google Shape;330;g134beba847c_0_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 Management</a:t>
            </a:r>
            <a:endParaRPr/>
          </a:p>
        </p:txBody>
      </p:sp>
      <p:grpSp>
        <p:nvGrpSpPr>
          <p:cNvPr id="331" name="Google Shape;331;g134beba847c_0_0"/>
          <p:cNvGrpSpPr/>
          <p:nvPr/>
        </p:nvGrpSpPr>
        <p:grpSpPr>
          <a:xfrm>
            <a:off x="2123964" y="2320403"/>
            <a:ext cx="7943768" cy="3477471"/>
            <a:chOff x="2123964" y="2320403"/>
            <a:chExt cx="7943768" cy="3477471"/>
          </a:xfrm>
        </p:grpSpPr>
        <p:grpSp>
          <p:nvGrpSpPr>
            <p:cNvPr id="332" name="Google Shape;332;g134beba847c_0_0"/>
            <p:cNvGrpSpPr/>
            <p:nvPr/>
          </p:nvGrpSpPr>
          <p:grpSpPr>
            <a:xfrm>
              <a:off x="2123964" y="4939895"/>
              <a:ext cx="7943768" cy="857979"/>
              <a:chOff x="1593000" y="2322568"/>
              <a:chExt cx="5957975" cy="643500"/>
            </a:xfrm>
          </p:grpSpPr>
          <p:sp>
            <p:nvSpPr>
              <p:cNvPr id="333" name="Google Shape;333;g134beba847c_0_0"/>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4" name="Google Shape;334;g134beba847c_0_0"/>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5" name="Google Shape;335;g134beba847c_0_0"/>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6" name="Google Shape;336;g134beba847c_0_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Test Data Automation Tools</a:t>
                </a:r>
                <a:endParaRPr sz="1300">
                  <a:solidFill>
                    <a:srgbClr val="FFFFFF"/>
                  </a:solidFill>
                  <a:latin typeface="Roboto"/>
                  <a:ea typeface="Roboto"/>
                  <a:cs typeface="Roboto"/>
                  <a:sym typeface="Roboto"/>
                </a:endParaRPr>
              </a:p>
            </p:txBody>
          </p:sp>
          <p:sp>
            <p:nvSpPr>
              <p:cNvPr id="337" name="Google Shape;337;g134beba847c_0_0"/>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8" name="Google Shape;338;g134beba847c_0_0"/>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339" name="Google Shape;339;g134beba847c_0_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Tools that can find and make required data </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Can be commercial/open-source tools or custom made module to populate required test data</a:t>
                </a:r>
                <a:endParaRPr sz="1100">
                  <a:solidFill>
                    <a:srgbClr val="0C58D3"/>
                  </a:solidFill>
                  <a:latin typeface="Roboto"/>
                  <a:ea typeface="Roboto"/>
                  <a:cs typeface="Roboto"/>
                  <a:sym typeface="Roboto"/>
                </a:endParaRPr>
              </a:p>
            </p:txBody>
          </p:sp>
        </p:grpSp>
        <p:grpSp>
          <p:nvGrpSpPr>
            <p:cNvPr id="340" name="Google Shape;340;g134beba847c_0_0"/>
            <p:cNvGrpSpPr/>
            <p:nvPr/>
          </p:nvGrpSpPr>
          <p:grpSpPr>
            <a:xfrm>
              <a:off x="2123964" y="4066739"/>
              <a:ext cx="7943768" cy="857979"/>
              <a:chOff x="1593000" y="2322568"/>
              <a:chExt cx="5957975" cy="643500"/>
            </a:xfrm>
          </p:grpSpPr>
          <p:sp>
            <p:nvSpPr>
              <p:cNvPr id="341" name="Google Shape;341;g134beba847c_0_0"/>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2" name="Google Shape;342;g134beba847c_0_0"/>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3" name="Google Shape;343;g134beba847c_0_0"/>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4" name="Google Shape;344;g134beba847c_0_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Production Data</a:t>
                </a:r>
                <a:endParaRPr sz="1300">
                  <a:solidFill>
                    <a:srgbClr val="FFFFFF"/>
                  </a:solidFill>
                  <a:latin typeface="Roboto"/>
                  <a:ea typeface="Roboto"/>
                  <a:cs typeface="Roboto"/>
                  <a:sym typeface="Roboto"/>
                </a:endParaRPr>
              </a:p>
            </p:txBody>
          </p:sp>
          <p:sp>
            <p:nvSpPr>
              <p:cNvPr id="345" name="Google Shape;345;g134beba847c_0_0"/>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6" name="Google Shape;346;g134beba847c_0_0"/>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347" name="Google Shape;347;g134beba847c_0_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Manage sanitized production data to be used when required</a:t>
                </a:r>
                <a:endParaRPr sz="1100">
                  <a:solidFill>
                    <a:srgbClr val="0C58D3"/>
                  </a:solidFill>
                  <a:latin typeface="Roboto"/>
                  <a:ea typeface="Roboto"/>
                  <a:cs typeface="Roboto"/>
                  <a:sym typeface="Roboto"/>
                </a:endParaRPr>
              </a:p>
            </p:txBody>
          </p:sp>
        </p:grpSp>
        <p:grpSp>
          <p:nvGrpSpPr>
            <p:cNvPr id="348" name="Google Shape;348;g134beba847c_0_0"/>
            <p:cNvGrpSpPr/>
            <p:nvPr/>
          </p:nvGrpSpPr>
          <p:grpSpPr>
            <a:xfrm>
              <a:off x="2123964" y="3193548"/>
              <a:ext cx="7943768" cy="857979"/>
              <a:chOff x="1593000" y="2322568"/>
              <a:chExt cx="5957975" cy="643500"/>
            </a:xfrm>
          </p:grpSpPr>
          <p:sp>
            <p:nvSpPr>
              <p:cNvPr id="349" name="Google Shape;349;g134beba847c_0_0"/>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0" name="Google Shape;350;g134beba847c_0_0"/>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1" name="Google Shape;351;g134beba847c_0_0"/>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2" name="Google Shape;352;g134beba847c_0_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a:ea typeface="Roboto"/>
                    <a:cs typeface="Roboto"/>
                    <a:sym typeface="Roboto"/>
                  </a:rPr>
                  <a:t>SQL scripts to extract Data from existing systems</a:t>
                </a:r>
                <a:endParaRPr sz="1300">
                  <a:solidFill>
                    <a:srgbClr val="FFFFFF"/>
                  </a:solidFill>
                  <a:latin typeface="Roboto"/>
                  <a:ea typeface="Roboto"/>
                  <a:cs typeface="Roboto"/>
                  <a:sym typeface="Roboto"/>
                </a:endParaRPr>
              </a:p>
            </p:txBody>
          </p:sp>
          <p:sp>
            <p:nvSpPr>
              <p:cNvPr id="353" name="Google Shape;353;g134beba847c_0_0"/>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4" name="Google Shape;354;g134beba847c_0_0"/>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355" name="Google Shape;355;g134beba847c_0_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Maintaining SQL Queries to extract Data when required</a:t>
                </a:r>
                <a:endParaRPr sz="1100">
                  <a:solidFill>
                    <a:srgbClr val="0C58D3"/>
                  </a:solidFill>
                  <a:latin typeface="Roboto"/>
                  <a:ea typeface="Roboto"/>
                  <a:cs typeface="Roboto"/>
                  <a:sym typeface="Roboto"/>
                </a:endParaRPr>
              </a:p>
            </p:txBody>
          </p:sp>
        </p:grpSp>
        <p:grpSp>
          <p:nvGrpSpPr>
            <p:cNvPr id="356" name="Google Shape;356;g134beba847c_0_0"/>
            <p:cNvGrpSpPr/>
            <p:nvPr/>
          </p:nvGrpSpPr>
          <p:grpSpPr>
            <a:xfrm>
              <a:off x="2123964" y="2320403"/>
              <a:ext cx="7943768" cy="857979"/>
              <a:chOff x="1593000" y="2322568"/>
              <a:chExt cx="5957975" cy="643500"/>
            </a:xfrm>
          </p:grpSpPr>
          <p:sp>
            <p:nvSpPr>
              <p:cNvPr id="357" name="Google Shape;357;g134beba847c_0_0"/>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 name="Google Shape;358;g134beba847c_0_0"/>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 name="Google Shape;359;g134beba847c_0_0"/>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 name="Google Shape;360;g134beba847c_0_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Flat files based on Mapping rules</a:t>
                </a:r>
                <a:endParaRPr sz="1300">
                  <a:solidFill>
                    <a:srgbClr val="FFFFFF"/>
                  </a:solidFill>
                  <a:latin typeface="Roboto"/>
                  <a:ea typeface="Roboto"/>
                  <a:cs typeface="Roboto"/>
                  <a:sym typeface="Roboto"/>
                </a:endParaRPr>
              </a:p>
            </p:txBody>
          </p:sp>
          <p:sp>
            <p:nvSpPr>
              <p:cNvPr id="361" name="Google Shape;361;g134beba847c_0_0"/>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 name="Google Shape;362;g134beba847c_0_0"/>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363" name="Google Shape;363;g134beba847c_0_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Simple text files / CSV files</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Can be generated manually, exported from production if available, Generated using tools</a:t>
                </a:r>
                <a:endParaRPr sz="1100">
                  <a:solidFill>
                    <a:srgbClr val="0C58D3"/>
                  </a:solidFill>
                  <a:latin typeface="Roboto"/>
                  <a:ea typeface="Roboto"/>
                  <a:cs typeface="Roboto"/>
                  <a:sym typeface="Roboto"/>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9" name="Google Shape;389;g134beba847c_0_573"/>
          <p:cNvSpPr txBox="1">
            <a:spLocks noGrp="1"/>
          </p:cNvSpPr>
          <p:nvPr>
            <p:ph type="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Making Test Data always Available</a:t>
            </a:r>
            <a:endParaRPr/>
          </a:p>
        </p:txBody>
      </p:sp>
      <p:sp>
        <p:nvSpPr>
          <p:cNvPr id="390" name="Google Shape;390;g134beba847c_0_573"/>
          <p:cNvSpPr txBox="1">
            <a:spLocks noGrp="1"/>
          </p:cNvSpPr>
          <p:nvPr>
            <p:ph type="body" idx="1"/>
          </p:nvPr>
        </p:nvSpPr>
        <p:spPr>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a:t>Keeping Data up-to-date</a:t>
            </a:r>
            <a:endParaRPr/>
          </a:p>
          <a:p>
            <a:pPr marL="1371600" lvl="2" indent="-317500" algn="l" rtl="0">
              <a:spcBef>
                <a:spcPts val="400"/>
              </a:spcBef>
              <a:spcAft>
                <a:spcPts val="0"/>
              </a:spcAft>
              <a:buSzPts val="1400"/>
              <a:buChar char="►"/>
            </a:pPr>
            <a:r>
              <a:rPr lang="en-US"/>
              <a:t>Need to update test data after any change in data model.</a:t>
            </a:r>
            <a:endParaRPr/>
          </a:p>
          <a:p>
            <a:pPr marL="1371600" lvl="2" indent="-317500" algn="l" rtl="0">
              <a:spcBef>
                <a:spcPts val="400"/>
              </a:spcBef>
              <a:spcAft>
                <a:spcPts val="0"/>
              </a:spcAft>
              <a:buSzPts val="1400"/>
              <a:buChar char="►"/>
            </a:pPr>
            <a:r>
              <a:rPr lang="en-US"/>
              <a:t>Updates will be according to the test data management strategy</a:t>
            </a:r>
            <a:endParaRPr/>
          </a:p>
          <a:p>
            <a:pPr marL="384048" lvl="1" indent="-182880" algn="l" rtl="0">
              <a:spcBef>
                <a:spcPts val="400"/>
              </a:spcBef>
              <a:spcAft>
                <a:spcPts val="0"/>
              </a:spcAft>
              <a:buSzPts val="1800"/>
              <a:buChar char="►"/>
            </a:pPr>
            <a:r>
              <a:rPr lang="en-US"/>
              <a:t>Guarding Data from Corruption</a:t>
            </a:r>
            <a:endParaRPr/>
          </a:p>
          <a:p>
            <a:pPr marL="1371600" lvl="2" indent="-317500" algn="l" rtl="0">
              <a:spcBef>
                <a:spcPts val="400"/>
              </a:spcBef>
              <a:spcAft>
                <a:spcPts val="0"/>
              </a:spcAft>
              <a:buSzPts val="1400"/>
              <a:buChar char="►"/>
            </a:pPr>
            <a:r>
              <a:rPr lang="en-US"/>
              <a:t>Maintain backup of test data</a:t>
            </a:r>
            <a:endParaRPr/>
          </a:p>
          <a:p>
            <a:pPr marL="1371600" lvl="2" indent="-317500" algn="l" rtl="0">
              <a:spcBef>
                <a:spcPts val="400"/>
              </a:spcBef>
              <a:spcAft>
                <a:spcPts val="0"/>
              </a:spcAft>
              <a:buSzPts val="1400"/>
              <a:buChar char="►"/>
            </a:pPr>
            <a:r>
              <a:rPr lang="en-US"/>
              <a:t>Return modified data to its original state after test execution</a:t>
            </a:r>
            <a:endParaRPr/>
          </a:p>
          <a:p>
            <a:pPr marL="1371600" lvl="2" indent="-317500" algn="l" rtl="0">
              <a:spcBef>
                <a:spcPts val="400"/>
              </a:spcBef>
              <a:spcAft>
                <a:spcPts val="0"/>
              </a:spcAft>
              <a:buSzPts val="1400"/>
              <a:buChar char="►"/>
            </a:pPr>
            <a:r>
              <a:rPr lang="en-US"/>
              <a:t>Data division among the testers</a:t>
            </a:r>
            <a:endParaRPr/>
          </a:p>
          <a:p>
            <a:pPr marL="1371600" lvl="2" indent="-317500" algn="l" rtl="0">
              <a:spcBef>
                <a:spcPts val="400"/>
              </a:spcBef>
              <a:spcAft>
                <a:spcPts val="0"/>
              </a:spcAft>
              <a:buSzPts val="1400"/>
              <a:buChar char="►"/>
            </a:pPr>
            <a:r>
              <a:rPr lang="en-US"/>
              <a:t>Informing the team on any changes to test data</a:t>
            </a:r>
            <a:endParaRPr/>
          </a:p>
        </p:txBody>
      </p:sp>
      <p:sp>
        <p:nvSpPr>
          <p:cNvPr id="386" name="Google Shape;386;g134beba847c_0_57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87" name="Google Shape;387;g134beba847c_0_57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
        <p:nvSpPr>
          <p:cNvPr id="388" name="Google Shape;388;g134beba847c_0_57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 Maintenance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134beba847c_0_58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Environments</a:t>
            </a:r>
            <a:endParaRPr/>
          </a:p>
        </p:txBody>
      </p:sp>
      <p:sp>
        <p:nvSpPr>
          <p:cNvPr id="396" name="Google Shape;396;g134beba847c_0_58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97" name="Google Shape;397;g134beba847c_0_58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5" name="Google Shape;405;g134beba847c_0_630"/>
          <p:cNvSpPr txBox="1">
            <a:spLocks noGrp="1"/>
          </p:cNvSpPr>
          <p:nvPr>
            <p:ph type="ctrTitle"/>
          </p:nvPr>
        </p:nvSpPr>
        <p:spPr>
          <a:xfrm>
            <a:off x="1097275" y="1049300"/>
            <a:ext cx="10058400" cy="4856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SzPts val="990"/>
              <a:buNone/>
            </a:pPr>
            <a:r>
              <a:rPr lang="en-US" sz="3500"/>
              <a:t>A testing environment is a setup of software and hardware on which the testing team is going to execute test cases. The test environment consists of real business and user environment, as well as physical environments, such as server, front end running environment.</a:t>
            </a:r>
            <a:endParaRPr sz="3500"/>
          </a:p>
        </p:txBody>
      </p:sp>
      <p:sp>
        <p:nvSpPr>
          <p:cNvPr id="403" name="Google Shape;403;g134beba847c_0_63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4" name="Google Shape;404;g134beba847c_0_63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
        <p:nvSpPr>
          <p:cNvPr id="402" name="Google Shape;402;g134beba847c_0_630"/>
          <p:cNvSpPr txBox="1">
            <a:spLocks noGrp="1"/>
          </p:cNvSpPr>
          <p:nvPr>
            <p:ph type="title" idx="2"/>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45454"/>
              <a:buFont typeface="Arial"/>
              <a:buNone/>
            </a:pPr>
            <a:r>
              <a:rPr lang="en-US"/>
              <a:t>Test Environment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134beba847c_0_588"/>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Different Major Available Environments</a:t>
            </a:r>
            <a:endParaRPr/>
          </a:p>
        </p:txBody>
      </p:sp>
      <p:sp>
        <p:nvSpPr>
          <p:cNvPr id="411" name="Google Shape;411;g134beba847c_0_58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2" name="Google Shape;412;g134beba847c_0_58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
        <p:nvSpPr>
          <p:cNvPr id="413" name="Google Shape;413;g134beba847c_0_58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Environment</a:t>
            </a:r>
            <a:endParaRPr/>
          </a:p>
        </p:txBody>
      </p:sp>
      <p:grpSp>
        <p:nvGrpSpPr>
          <p:cNvPr id="414" name="Google Shape;414;g134beba847c_0_588"/>
          <p:cNvGrpSpPr/>
          <p:nvPr/>
        </p:nvGrpSpPr>
        <p:grpSpPr>
          <a:xfrm>
            <a:off x="2123964" y="2320403"/>
            <a:ext cx="7943855" cy="3477471"/>
            <a:chOff x="2123964" y="2320403"/>
            <a:chExt cx="7943855" cy="3477471"/>
          </a:xfrm>
        </p:grpSpPr>
        <p:grpSp>
          <p:nvGrpSpPr>
            <p:cNvPr id="415" name="Google Shape;415;g134beba847c_0_588"/>
            <p:cNvGrpSpPr/>
            <p:nvPr/>
          </p:nvGrpSpPr>
          <p:grpSpPr>
            <a:xfrm>
              <a:off x="2123964" y="4939895"/>
              <a:ext cx="7943768" cy="857979"/>
              <a:chOff x="1593000" y="2322568"/>
              <a:chExt cx="5957975" cy="643500"/>
            </a:xfrm>
          </p:grpSpPr>
          <p:sp>
            <p:nvSpPr>
              <p:cNvPr id="416" name="Google Shape;416;g134beba847c_0_588"/>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7" name="Google Shape;417;g134beba847c_0_588"/>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g134beba847c_0_588"/>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9" name="Google Shape;419;g134beba847c_0_588"/>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Production Environment</a:t>
                </a:r>
                <a:endParaRPr sz="1300">
                  <a:solidFill>
                    <a:srgbClr val="FFFFFF"/>
                  </a:solidFill>
                  <a:latin typeface="Roboto"/>
                  <a:ea typeface="Roboto"/>
                  <a:cs typeface="Roboto"/>
                  <a:sym typeface="Roboto"/>
                </a:endParaRPr>
              </a:p>
            </p:txBody>
          </p:sp>
          <p:sp>
            <p:nvSpPr>
              <p:cNvPr id="420" name="Google Shape;420;g134beba847c_0_58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g134beba847c_0_588"/>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422" name="Google Shape;422;g134beba847c_0_588"/>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Used by clients (live)</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Full Production Data</a:t>
                </a:r>
                <a:endParaRPr sz="1100">
                  <a:solidFill>
                    <a:srgbClr val="0C58D3"/>
                  </a:solidFill>
                  <a:latin typeface="Roboto"/>
                  <a:ea typeface="Roboto"/>
                  <a:cs typeface="Roboto"/>
                  <a:sym typeface="Roboto"/>
                </a:endParaRPr>
              </a:p>
            </p:txBody>
          </p:sp>
        </p:grpSp>
        <p:grpSp>
          <p:nvGrpSpPr>
            <p:cNvPr id="423" name="Google Shape;423;g134beba847c_0_588"/>
            <p:cNvGrpSpPr/>
            <p:nvPr/>
          </p:nvGrpSpPr>
          <p:grpSpPr>
            <a:xfrm>
              <a:off x="2123964" y="4066739"/>
              <a:ext cx="7943768" cy="857979"/>
              <a:chOff x="1593000" y="2322568"/>
              <a:chExt cx="5957975" cy="643500"/>
            </a:xfrm>
          </p:grpSpPr>
          <p:sp>
            <p:nvSpPr>
              <p:cNvPr id="424" name="Google Shape;424;g134beba847c_0_588"/>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5" name="Google Shape;425;g134beba847c_0_588"/>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6" name="Google Shape;426;g134beba847c_0_588"/>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g134beba847c_0_588"/>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Staging Environment</a:t>
                </a:r>
                <a:endParaRPr sz="1300">
                  <a:solidFill>
                    <a:srgbClr val="FFFFFF"/>
                  </a:solidFill>
                  <a:latin typeface="Roboto"/>
                  <a:ea typeface="Roboto"/>
                  <a:cs typeface="Roboto"/>
                  <a:sym typeface="Roboto"/>
                </a:endParaRPr>
              </a:p>
            </p:txBody>
          </p:sp>
          <p:sp>
            <p:nvSpPr>
              <p:cNvPr id="428" name="Google Shape;428;g134beba847c_0_58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9" name="Google Shape;429;g134beba847c_0_588"/>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430" name="Google Shape;430;g134beba847c_0_588"/>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Pre-production environment used for final acceptance based on production sized data set</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Limited production data</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Scaled down replica of Production environment</a:t>
                </a:r>
                <a:endParaRPr sz="1100">
                  <a:solidFill>
                    <a:srgbClr val="0C58D3"/>
                  </a:solidFill>
                  <a:latin typeface="Roboto"/>
                  <a:ea typeface="Roboto"/>
                  <a:cs typeface="Roboto"/>
                  <a:sym typeface="Roboto"/>
                </a:endParaRPr>
              </a:p>
            </p:txBody>
          </p:sp>
        </p:grpSp>
        <p:grpSp>
          <p:nvGrpSpPr>
            <p:cNvPr id="431" name="Google Shape;431;g134beba847c_0_588"/>
            <p:cNvGrpSpPr/>
            <p:nvPr/>
          </p:nvGrpSpPr>
          <p:grpSpPr>
            <a:xfrm>
              <a:off x="2123964" y="3193548"/>
              <a:ext cx="7943855" cy="857979"/>
              <a:chOff x="1593000" y="2322568"/>
              <a:chExt cx="5958040" cy="643500"/>
            </a:xfrm>
          </p:grpSpPr>
          <p:sp>
            <p:nvSpPr>
              <p:cNvPr id="432" name="Google Shape;432;g134beba847c_0_588"/>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g134beba847c_0_588"/>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4" name="Google Shape;434;g134beba847c_0_588"/>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5" name="Google Shape;435;g134beba847c_0_588"/>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a:ea typeface="Roboto"/>
                    <a:cs typeface="Roboto"/>
                    <a:sym typeface="Roboto"/>
                  </a:rPr>
                  <a:t>QA/Test Environments</a:t>
                </a:r>
                <a:endParaRPr sz="1300">
                  <a:solidFill>
                    <a:srgbClr val="FFFFFF"/>
                  </a:solidFill>
                  <a:latin typeface="Roboto"/>
                  <a:ea typeface="Roboto"/>
                  <a:cs typeface="Roboto"/>
                  <a:sym typeface="Roboto"/>
                </a:endParaRPr>
              </a:p>
            </p:txBody>
          </p:sp>
          <p:sp>
            <p:nvSpPr>
              <p:cNvPr id="436" name="Google Shape;436;g134beba847c_0_58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7" name="Google Shape;437;g134beba847c_0_588"/>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438" name="Google Shape;438;g134beba847c_0_588"/>
              <p:cNvSpPr/>
              <p:nvPr/>
            </p:nvSpPr>
            <p:spPr>
              <a:xfrm>
                <a:off x="4387840" y="2323751"/>
                <a:ext cx="3163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Used by QA and project team for acceptance testing with test data</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No client Data</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Company may have multiple QA/Test Environments</a:t>
                </a:r>
                <a:endParaRPr sz="1100">
                  <a:solidFill>
                    <a:srgbClr val="0C58D3"/>
                  </a:solidFill>
                  <a:latin typeface="Roboto"/>
                  <a:ea typeface="Roboto"/>
                  <a:cs typeface="Roboto"/>
                  <a:sym typeface="Roboto"/>
                </a:endParaRPr>
              </a:p>
            </p:txBody>
          </p:sp>
        </p:grpSp>
        <p:grpSp>
          <p:nvGrpSpPr>
            <p:cNvPr id="439" name="Google Shape;439;g134beba847c_0_588"/>
            <p:cNvGrpSpPr/>
            <p:nvPr/>
          </p:nvGrpSpPr>
          <p:grpSpPr>
            <a:xfrm>
              <a:off x="2123964" y="2320403"/>
              <a:ext cx="7943768" cy="857979"/>
              <a:chOff x="1593000" y="2322568"/>
              <a:chExt cx="5957975" cy="643500"/>
            </a:xfrm>
          </p:grpSpPr>
          <p:sp>
            <p:nvSpPr>
              <p:cNvPr id="440" name="Google Shape;440;g134beba847c_0_588"/>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1" name="Google Shape;441;g134beba847c_0_588"/>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2" name="Google Shape;442;g134beba847c_0_588"/>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3" name="Google Shape;443;g134beba847c_0_588"/>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Development Environments</a:t>
                </a:r>
                <a:endParaRPr sz="1300">
                  <a:solidFill>
                    <a:srgbClr val="FFFFFF"/>
                  </a:solidFill>
                  <a:latin typeface="Roboto"/>
                  <a:ea typeface="Roboto"/>
                  <a:cs typeface="Roboto"/>
                  <a:sym typeface="Roboto"/>
                </a:endParaRPr>
              </a:p>
            </p:txBody>
          </p:sp>
          <p:sp>
            <p:nvSpPr>
              <p:cNvPr id="444" name="Google Shape;444;g134beba847c_0_588"/>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5" name="Google Shape;445;g134beba847c_0_588"/>
              <p:cNvSpPr/>
              <p:nvPr/>
            </p:nvSpPr>
            <p:spPr>
              <a:xfrm>
                <a:off x="1593000" y="2322575"/>
                <a:ext cx="690000" cy="642600"/>
              </a:xfrm>
              <a:prstGeom prst="rect">
                <a:avLst/>
              </a:prstGeom>
              <a:solidFill>
                <a:srgbClr val="0E65F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446" name="Google Shape;446;g134beba847c_0_588"/>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Used by dev teams for feature preview and Collaboration</a:t>
                </a:r>
                <a:endParaRPr sz="1100">
                  <a:solidFill>
                    <a:srgbClr val="0C58D3"/>
                  </a:solidFill>
                  <a:latin typeface="Roboto"/>
                  <a:ea typeface="Roboto"/>
                  <a:cs typeface="Roboto"/>
                  <a:sym typeface="Roboto"/>
                </a:endParaRPr>
              </a:p>
              <a:p>
                <a:pPr marL="609600" lvl="0" indent="-374650" algn="l" rtl="0">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No Client Data</a:t>
                </a:r>
                <a:endParaRPr sz="1100">
                  <a:solidFill>
                    <a:srgbClr val="0C58D3"/>
                  </a:solidFill>
                  <a:latin typeface="Roboto"/>
                  <a:ea typeface="Roboto"/>
                  <a:cs typeface="Roboto"/>
                  <a:sym typeface="Roboto"/>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34beba847c_0_67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Setting Up Test Environments</a:t>
            </a:r>
            <a:endParaRPr/>
          </a:p>
        </p:txBody>
      </p:sp>
      <p:sp>
        <p:nvSpPr>
          <p:cNvPr id="455" name="Google Shape;455;g134beba847c_0_677"/>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endParaRPr lang="en-US" dirty="0"/>
          </a:p>
          <a:p>
            <a:pPr marL="384048" lvl="1" indent="-182880" algn="l" rtl="0">
              <a:spcBef>
                <a:spcPts val="400"/>
              </a:spcBef>
              <a:spcAft>
                <a:spcPts val="0"/>
              </a:spcAft>
              <a:buSzPts val="1800"/>
              <a:buChar char="►"/>
            </a:pPr>
            <a:r>
              <a:rPr lang="en-US" dirty="0"/>
              <a:t>Test Environments should be ready and available before the test execution</a:t>
            </a:r>
            <a:endParaRPr dirty="0"/>
          </a:p>
          <a:p>
            <a:pPr marL="384048" lvl="1" indent="-182880" algn="l" rtl="0">
              <a:spcBef>
                <a:spcPts val="400"/>
              </a:spcBef>
              <a:spcAft>
                <a:spcPts val="0"/>
              </a:spcAft>
              <a:buSzPts val="1800"/>
              <a:buChar char="►"/>
            </a:pPr>
            <a:r>
              <a:rPr lang="en-US" dirty="0"/>
              <a:t>Environment should be fit for purpose</a:t>
            </a:r>
            <a:endParaRPr dirty="0"/>
          </a:p>
          <a:p>
            <a:pPr marL="1371600" lvl="2" indent="-317500" algn="l" rtl="0">
              <a:spcBef>
                <a:spcPts val="400"/>
              </a:spcBef>
              <a:spcAft>
                <a:spcPts val="0"/>
              </a:spcAft>
              <a:buSzPts val="1400"/>
              <a:buChar char="►"/>
            </a:pPr>
            <a:r>
              <a:rPr lang="en-US" dirty="0"/>
              <a:t>Operate normally when failures are not occurring so that we can focus on real software bugs</a:t>
            </a:r>
            <a:endParaRPr dirty="0"/>
          </a:p>
          <a:p>
            <a:pPr marL="1371600" lvl="2" indent="-317500" algn="l" rtl="0">
              <a:spcBef>
                <a:spcPts val="400"/>
              </a:spcBef>
              <a:spcAft>
                <a:spcPts val="0"/>
              </a:spcAft>
              <a:buSzPts val="1400"/>
              <a:buChar char="►"/>
            </a:pPr>
            <a:r>
              <a:rPr lang="en-US" dirty="0"/>
              <a:t>Different test environment setups might be required for different testing technology stacks. </a:t>
            </a:r>
            <a:endParaRPr dirty="0"/>
          </a:p>
        </p:txBody>
      </p:sp>
      <p:sp>
        <p:nvSpPr>
          <p:cNvPr id="452" name="Google Shape;452;g134beba847c_0_67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53" name="Google Shape;453;g134beba847c_0_67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
        <p:nvSpPr>
          <p:cNvPr id="454" name="Google Shape;454;g134beba847c_0_67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Environment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34beba847c_0_73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Setting Up Test Environments</a:t>
            </a:r>
            <a:endParaRPr/>
          </a:p>
        </p:txBody>
      </p:sp>
      <p:sp>
        <p:nvSpPr>
          <p:cNvPr id="464" name="Google Shape;464;g134beba847c_0_737"/>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0" lvl="0" indent="0" algn="l" rtl="0">
              <a:spcBef>
                <a:spcPts val="400"/>
              </a:spcBef>
              <a:spcAft>
                <a:spcPts val="0"/>
              </a:spcAft>
              <a:buNone/>
            </a:pPr>
            <a:endParaRPr dirty="0"/>
          </a:p>
          <a:p>
            <a:pPr marL="384048" lvl="1" indent="-182880" algn="l" rtl="0">
              <a:spcBef>
                <a:spcPts val="400"/>
              </a:spcBef>
              <a:spcAft>
                <a:spcPts val="0"/>
              </a:spcAft>
              <a:buSzPts val="1800"/>
              <a:buChar char="►"/>
            </a:pPr>
            <a:r>
              <a:rPr lang="en-US" dirty="0"/>
              <a:t>Key setup components</a:t>
            </a:r>
            <a:endParaRPr dirty="0"/>
          </a:p>
          <a:p>
            <a:pPr marL="1371600" lvl="2" indent="-317500" algn="l" rtl="0">
              <a:spcBef>
                <a:spcPts val="400"/>
              </a:spcBef>
              <a:spcAft>
                <a:spcPts val="0"/>
              </a:spcAft>
              <a:buSzPts val="1400"/>
              <a:buChar char="►"/>
            </a:pPr>
            <a:r>
              <a:rPr lang="en-US" dirty="0"/>
              <a:t>System and applications components (Frontend, backend, data server, </a:t>
            </a:r>
            <a:r>
              <a:rPr lang="en-US" dirty="0" err="1"/>
              <a:t>etc</a:t>
            </a:r>
            <a:r>
              <a:rPr lang="en-US" dirty="0"/>
              <a:t>)</a:t>
            </a:r>
            <a:endParaRPr dirty="0"/>
          </a:p>
          <a:p>
            <a:pPr marL="1371600" lvl="2" indent="-317500" algn="l" rtl="0">
              <a:spcBef>
                <a:spcPts val="400"/>
              </a:spcBef>
              <a:spcAft>
                <a:spcPts val="0"/>
              </a:spcAft>
              <a:buSzPts val="1400"/>
              <a:buChar char="►"/>
            </a:pPr>
            <a:r>
              <a:rPr lang="en-US" dirty="0"/>
              <a:t>Test Data</a:t>
            </a:r>
            <a:endParaRPr dirty="0"/>
          </a:p>
          <a:p>
            <a:pPr marL="1371600" lvl="2" indent="-317500" algn="l" rtl="0">
              <a:spcBef>
                <a:spcPts val="400"/>
              </a:spcBef>
              <a:spcAft>
                <a:spcPts val="0"/>
              </a:spcAft>
              <a:buSzPts val="1400"/>
              <a:buChar char="►"/>
            </a:pPr>
            <a:r>
              <a:rPr lang="en-US" dirty="0"/>
              <a:t>Operating system</a:t>
            </a:r>
            <a:endParaRPr dirty="0"/>
          </a:p>
          <a:p>
            <a:pPr marL="1371600" lvl="2" indent="-317500" algn="l" rtl="0">
              <a:spcBef>
                <a:spcPts val="400"/>
              </a:spcBef>
              <a:spcAft>
                <a:spcPts val="0"/>
              </a:spcAft>
              <a:buSzPts val="1400"/>
              <a:buChar char="►"/>
            </a:pPr>
            <a:r>
              <a:rPr lang="en-US" dirty="0"/>
              <a:t>Browsers</a:t>
            </a:r>
            <a:endParaRPr dirty="0"/>
          </a:p>
          <a:p>
            <a:pPr marL="1371600" lvl="2" indent="-317500" algn="l" rtl="0">
              <a:spcBef>
                <a:spcPts val="400"/>
              </a:spcBef>
              <a:spcAft>
                <a:spcPts val="0"/>
              </a:spcAft>
              <a:buSzPts val="1400"/>
              <a:buChar char="►"/>
            </a:pPr>
            <a:r>
              <a:rPr lang="en-US" dirty="0"/>
              <a:t>Hardware includes Server operating system</a:t>
            </a:r>
            <a:endParaRPr dirty="0"/>
          </a:p>
          <a:p>
            <a:pPr marL="1371600" lvl="2" indent="-317500" algn="l" rtl="0">
              <a:spcBef>
                <a:spcPts val="400"/>
              </a:spcBef>
              <a:spcAft>
                <a:spcPts val="0"/>
              </a:spcAft>
              <a:buSzPts val="1400"/>
              <a:buChar char="►"/>
            </a:pPr>
            <a:r>
              <a:rPr lang="en-US" dirty="0"/>
              <a:t>Network</a:t>
            </a:r>
            <a:endParaRPr dirty="0"/>
          </a:p>
          <a:p>
            <a:pPr marL="1054100" lvl="2" indent="0" algn="l" rtl="0">
              <a:spcBef>
                <a:spcPts val="400"/>
              </a:spcBef>
              <a:spcAft>
                <a:spcPts val="0"/>
              </a:spcAft>
              <a:buSzPts val="1400"/>
              <a:buNone/>
            </a:pPr>
            <a:endParaRPr dirty="0"/>
          </a:p>
        </p:txBody>
      </p:sp>
      <p:sp>
        <p:nvSpPr>
          <p:cNvPr id="461" name="Google Shape;461;g134beba847c_0_73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2" name="Google Shape;462;g134beba847c_0_73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463" name="Google Shape;463;g134beba847c_0_73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Environment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34beba847c_0_72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Environments Management</a:t>
            </a:r>
            <a:endParaRPr/>
          </a:p>
        </p:txBody>
      </p:sp>
      <p:sp>
        <p:nvSpPr>
          <p:cNvPr id="473" name="Google Shape;473;g134beba847c_0_720"/>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dirty="0"/>
              <a:t>Test Environment management as per the test team demands</a:t>
            </a:r>
            <a:endParaRPr dirty="0"/>
          </a:p>
          <a:p>
            <a:pPr marL="384048" lvl="1" indent="-182880" algn="l" rtl="0">
              <a:spcBef>
                <a:spcPts val="400"/>
              </a:spcBef>
              <a:spcAft>
                <a:spcPts val="0"/>
              </a:spcAft>
              <a:buSzPts val="1800"/>
              <a:buChar char="►"/>
            </a:pPr>
            <a:r>
              <a:rPr lang="en-US" dirty="0"/>
              <a:t>Creating new environments as per the new requirements</a:t>
            </a:r>
            <a:endParaRPr dirty="0"/>
          </a:p>
          <a:p>
            <a:pPr marL="384048" lvl="1" indent="-182880" algn="l" rtl="0">
              <a:spcBef>
                <a:spcPts val="400"/>
              </a:spcBef>
              <a:spcAft>
                <a:spcPts val="0"/>
              </a:spcAft>
              <a:buSzPts val="1800"/>
              <a:buChar char="►"/>
            </a:pPr>
            <a:r>
              <a:rPr lang="en-US" dirty="0"/>
              <a:t>Updating/Deleting outdated test environments</a:t>
            </a:r>
            <a:endParaRPr dirty="0"/>
          </a:p>
          <a:p>
            <a:pPr marL="384048" lvl="1" indent="-182880" algn="l" rtl="0">
              <a:spcBef>
                <a:spcPts val="400"/>
              </a:spcBef>
              <a:spcAft>
                <a:spcPts val="0"/>
              </a:spcAft>
              <a:buSzPts val="1800"/>
              <a:buChar char="►"/>
            </a:pPr>
            <a:r>
              <a:rPr lang="en-US" dirty="0"/>
              <a:t>Investigation of issues on the environment</a:t>
            </a:r>
            <a:endParaRPr dirty="0"/>
          </a:p>
          <a:p>
            <a:pPr marL="384048" lvl="1" indent="-182880" algn="l" rtl="0">
              <a:spcBef>
                <a:spcPts val="400"/>
              </a:spcBef>
              <a:spcAft>
                <a:spcPts val="0"/>
              </a:spcAft>
              <a:buSzPts val="1800"/>
              <a:buChar char="►"/>
            </a:pPr>
            <a:r>
              <a:rPr lang="en-US" dirty="0"/>
              <a:t>Coordination till an issue resolution</a:t>
            </a:r>
            <a:endParaRPr dirty="0"/>
          </a:p>
        </p:txBody>
      </p:sp>
      <p:sp>
        <p:nvSpPr>
          <p:cNvPr id="470" name="Google Shape;470;g134beba847c_0_72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71" name="Google Shape;471;g134beba847c_0_7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472" name="Google Shape;472;g134beba847c_0_72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Environment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36627d56f0_1_29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08" name="Google Shape;208;g136627d56f0_1_291"/>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Revisit Test Cases and Risk Assessment from Previous exercise</a:t>
            </a:r>
            <a:endParaRPr/>
          </a:p>
          <a:p>
            <a:pPr marL="384048" lvl="1" indent="-182880" algn="l" rtl="0">
              <a:lnSpc>
                <a:spcPct val="90000"/>
              </a:lnSpc>
              <a:spcBef>
                <a:spcPts val="400"/>
              </a:spcBef>
              <a:spcAft>
                <a:spcPts val="0"/>
              </a:spcAft>
              <a:buSzPts val="1800"/>
              <a:buChar char="►"/>
            </a:pPr>
            <a:r>
              <a:rPr lang="en-US"/>
              <a:t>What is test data and what is its importance?</a:t>
            </a:r>
            <a:endParaRPr/>
          </a:p>
          <a:p>
            <a:pPr marL="384048" lvl="1" indent="-182880" algn="l" rtl="0">
              <a:lnSpc>
                <a:spcPct val="90000"/>
              </a:lnSpc>
              <a:spcBef>
                <a:spcPts val="400"/>
              </a:spcBef>
              <a:spcAft>
                <a:spcPts val="0"/>
              </a:spcAft>
              <a:buSzPts val="1800"/>
              <a:buChar char="►"/>
            </a:pPr>
            <a:r>
              <a:rPr lang="en-US"/>
              <a:t>Test Data Generation</a:t>
            </a:r>
            <a:endParaRPr/>
          </a:p>
          <a:p>
            <a:pPr marL="384048" lvl="1" indent="-182880" algn="l" rtl="0">
              <a:lnSpc>
                <a:spcPct val="90000"/>
              </a:lnSpc>
              <a:spcBef>
                <a:spcPts val="400"/>
              </a:spcBef>
              <a:spcAft>
                <a:spcPts val="0"/>
              </a:spcAft>
              <a:buSzPts val="1800"/>
              <a:buChar char="►"/>
            </a:pPr>
            <a:r>
              <a:rPr lang="en-US"/>
              <a:t>Test Environments</a:t>
            </a:r>
            <a:endParaRPr/>
          </a:p>
          <a:p>
            <a:pPr marL="384048" lvl="1" indent="-182880" algn="l" rtl="0">
              <a:lnSpc>
                <a:spcPct val="90000"/>
              </a:lnSpc>
              <a:spcBef>
                <a:spcPts val="400"/>
              </a:spcBef>
              <a:spcAft>
                <a:spcPts val="0"/>
              </a:spcAft>
              <a:buSzPts val="1800"/>
              <a:buChar char="►"/>
            </a:pPr>
            <a:r>
              <a:rPr lang="en-US"/>
              <a:t>Test Execution and Tracking</a:t>
            </a:r>
            <a:endParaRPr/>
          </a:p>
          <a:p>
            <a:pPr marL="384048" lvl="1" indent="-182880" algn="l" rtl="0">
              <a:lnSpc>
                <a:spcPct val="90000"/>
              </a:lnSpc>
              <a:spcBef>
                <a:spcPts val="400"/>
              </a:spcBef>
              <a:spcAft>
                <a:spcPts val="0"/>
              </a:spcAft>
              <a:buSzPts val="1800"/>
              <a:buChar char="►"/>
            </a:pPr>
            <a:r>
              <a:rPr lang="en-US"/>
              <a:t>Bugs and Bug Reporting</a:t>
            </a:r>
            <a:endParaRPr/>
          </a:p>
          <a:p>
            <a:pPr marL="384048" lvl="1" indent="-182880" algn="l" rtl="0">
              <a:lnSpc>
                <a:spcPct val="90000"/>
              </a:lnSpc>
              <a:spcBef>
                <a:spcPts val="400"/>
              </a:spcBef>
              <a:spcAft>
                <a:spcPts val="0"/>
              </a:spcAft>
              <a:buSzPts val="1800"/>
              <a:buChar char="►"/>
            </a:pPr>
            <a:r>
              <a:rPr lang="en-US"/>
              <a:t>Bugs’ life cycle</a:t>
            </a:r>
            <a:endParaRPr/>
          </a:p>
        </p:txBody>
      </p:sp>
      <p:sp>
        <p:nvSpPr>
          <p:cNvPr id="209" name="Google Shape;209;g136627d56f0_1_29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0" name="Google Shape;210;g136627d56f0_1_29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a:t>
            </a:fld>
            <a:endParaRPr/>
          </a:p>
        </p:txBody>
      </p:sp>
      <p:sp>
        <p:nvSpPr>
          <p:cNvPr id="211" name="Google Shape;211;g136627d56f0_1_29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134beba847c_0_97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Execution</a:t>
            </a:r>
            <a:endParaRPr/>
          </a:p>
        </p:txBody>
      </p:sp>
      <p:sp>
        <p:nvSpPr>
          <p:cNvPr id="513" name="Google Shape;513;g134beba847c_0_97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14" name="Google Shape;514;g134beba847c_0_97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2" name="Google Shape;522;g134beba847c_1_0"/>
          <p:cNvSpPr txBox="1">
            <a:spLocks noGrp="1"/>
          </p:cNvSpPr>
          <p:nvPr>
            <p:ph type="ctrTitle"/>
          </p:nvPr>
        </p:nvSpPr>
        <p:spPr>
          <a:xfrm>
            <a:off x="1097275" y="2639125"/>
            <a:ext cx="10058400" cy="3266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The activity that runs a test on a component or system producing actual results.</a:t>
            </a:r>
            <a:endParaRPr/>
          </a:p>
        </p:txBody>
      </p:sp>
      <p:sp>
        <p:nvSpPr>
          <p:cNvPr id="520" name="Google Shape;520;g134beba847c_1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21" name="Google Shape;521;g134beba847c_1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21</a:t>
            </a:fld>
            <a:endParaRPr/>
          </a:p>
        </p:txBody>
      </p:sp>
      <p:sp>
        <p:nvSpPr>
          <p:cNvPr id="519" name="Google Shape;519;g134beba847c_1_0"/>
          <p:cNvSpPr txBox="1">
            <a:spLocks noGrp="1"/>
          </p:cNvSpPr>
          <p:nvPr>
            <p:ph type="title" idx="2"/>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45454"/>
              <a:buFont typeface="Arial"/>
              <a:buNone/>
            </a:pPr>
            <a:r>
              <a:rPr lang="en-US"/>
              <a:t>Test Execution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134beba847c_1_1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Execution Entry Criteria</a:t>
            </a:r>
            <a:endParaRPr/>
          </a:p>
        </p:txBody>
      </p:sp>
      <p:sp>
        <p:nvSpPr>
          <p:cNvPr id="531" name="Google Shape;531;g134beba847c_1_11"/>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0" lvl="0" indent="0" algn="l" rtl="0">
              <a:spcBef>
                <a:spcPts val="400"/>
              </a:spcBef>
              <a:spcAft>
                <a:spcPts val="0"/>
              </a:spcAft>
              <a:buNone/>
            </a:pPr>
            <a:endParaRPr dirty="0"/>
          </a:p>
          <a:p>
            <a:pPr marL="384048" lvl="1" indent="-182880" algn="l" rtl="0">
              <a:spcBef>
                <a:spcPts val="400"/>
              </a:spcBef>
              <a:spcAft>
                <a:spcPts val="0"/>
              </a:spcAft>
              <a:buSzPts val="1800"/>
              <a:buChar char="►"/>
            </a:pPr>
            <a:r>
              <a:rPr lang="en-US" dirty="0"/>
              <a:t>Test Bed (Test Environment + Test Data) is available</a:t>
            </a:r>
            <a:endParaRPr dirty="0"/>
          </a:p>
          <a:p>
            <a:pPr marL="384048" lvl="1" indent="-182880" algn="l" rtl="0">
              <a:spcBef>
                <a:spcPts val="400"/>
              </a:spcBef>
              <a:spcAft>
                <a:spcPts val="0"/>
              </a:spcAft>
              <a:buSzPts val="1800"/>
              <a:buChar char="►"/>
            </a:pPr>
            <a:r>
              <a:rPr lang="en-US" dirty="0"/>
              <a:t>Tester has access to all required systems, applications, application logs, third-party software integrated with application, and any other tools</a:t>
            </a:r>
            <a:endParaRPr dirty="0"/>
          </a:p>
        </p:txBody>
      </p:sp>
      <p:sp>
        <p:nvSpPr>
          <p:cNvPr id="528" name="Google Shape;528;g134beba847c_1_1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29" name="Google Shape;529;g134beba847c_1_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530" name="Google Shape;530;g134beba847c_1_1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Execution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34beba847c_0_97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Execution Basic Tasks</a:t>
            </a:r>
            <a:endParaRPr/>
          </a:p>
        </p:txBody>
      </p:sp>
      <p:sp>
        <p:nvSpPr>
          <p:cNvPr id="540" name="Google Shape;540;g134beba847c_0_978"/>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dirty="0"/>
              <a:t>Executing manual tests, including exploratory testing</a:t>
            </a:r>
            <a:endParaRPr dirty="0"/>
          </a:p>
          <a:p>
            <a:pPr marL="384048" lvl="1" indent="-182880" algn="l" rtl="0">
              <a:spcBef>
                <a:spcPts val="400"/>
              </a:spcBef>
              <a:spcAft>
                <a:spcPts val="0"/>
              </a:spcAft>
              <a:buSzPts val="1800"/>
              <a:buChar char="►"/>
            </a:pPr>
            <a:r>
              <a:rPr lang="en-US" dirty="0"/>
              <a:t>Executing automated tests</a:t>
            </a:r>
            <a:endParaRPr dirty="0"/>
          </a:p>
          <a:p>
            <a:pPr marL="384048" lvl="1" indent="-182880" algn="l" rtl="0">
              <a:spcBef>
                <a:spcPts val="400"/>
              </a:spcBef>
              <a:spcAft>
                <a:spcPts val="0"/>
              </a:spcAft>
              <a:buSzPts val="1800"/>
              <a:buChar char="►"/>
            </a:pPr>
            <a:r>
              <a:rPr lang="en-US" dirty="0"/>
              <a:t>Comparing actual results with expected results</a:t>
            </a:r>
            <a:endParaRPr dirty="0"/>
          </a:p>
          <a:p>
            <a:pPr marL="384048" lvl="1" indent="-182880" algn="l" rtl="0">
              <a:spcBef>
                <a:spcPts val="400"/>
              </a:spcBef>
              <a:spcAft>
                <a:spcPts val="0"/>
              </a:spcAft>
              <a:buSzPts val="1800"/>
              <a:buChar char="►"/>
            </a:pPr>
            <a:r>
              <a:rPr lang="en-US" dirty="0"/>
              <a:t>Reporting defects based on the failures observed</a:t>
            </a:r>
            <a:endParaRPr dirty="0"/>
          </a:p>
          <a:p>
            <a:pPr marL="384048" lvl="1" indent="-182880" algn="l" rtl="0">
              <a:spcBef>
                <a:spcPts val="400"/>
              </a:spcBef>
              <a:spcAft>
                <a:spcPts val="0"/>
              </a:spcAft>
              <a:buSzPts val="1800"/>
              <a:buChar char="►"/>
            </a:pPr>
            <a:r>
              <a:rPr lang="en-US" dirty="0"/>
              <a:t>Executing regression tests</a:t>
            </a:r>
            <a:endParaRPr dirty="0"/>
          </a:p>
        </p:txBody>
      </p:sp>
      <p:sp>
        <p:nvSpPr>
          <p:cNvPr id="537" name="Google Shape;537;g134beba847c_0_97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38" name="Google Shape;538;g134beba847c_0_97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39" name="Google Shape;539;g134beba847c_0_97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Execution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134beba847c_1_44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Execution Prioritization</a:t>
            </a:r>
            <a:endParaRPr/>
          </a:p>
        </p:txBody>
      </p:sp>
      <p:sp>
        <p:nvSpPr>
          <p:cNvPr id="584" name="Google Shape;584;g134beba847c_1_443"/>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dirty="0"/>
              <a:t>Execute Acceptance tests considering</a:t>
            </a:r>
            <a:endParaRPr dirty="0"/>
          </a:p>
          <a:p>
            <a:pPr marL="1371600" lvl="2" indent="-317500" algn="l" rtl="0">
              <a:spcBef>
                <a:spcPts val="400"/>
              </a:spcBef>
              <a:spcAft>
                <a:spcPts val="0"/>
              </a:spcAft>
              <a:buSzPts val="1400"/>
              <a:buChar char="►"/>
            </a:pPr>
            <a:r>
              <a:rPr lang="en-US" dirty="0"/>
              <a:t>Current Changes under test (User Stories Acceptance Criteria)</a:t>
            </a:r>
          </a:p>
          <a:p>
            <a:pPr marL="1371600" lvl="2" indent="-317500" algn="l" rtl="0">
              <a:spcBef>
                <a:spcPts val="400"/>
              </a:spcBef>
              <a:spcAft>
                <a:spcPts val="0"/>
              </a:spcAft>
              <a:buSzPts val="1400"/>
              <a:buChar char="►"/>
            </a:pPr>
            <a:r>
              <a:rPr lang="en-US" dirty="0"/>
              <a:t>Regression test, Integration testing &amp; System testing</a:t>
            </a:r>
            <a:endParaRPr dirty="0"/>
          </a:p>
          <a:p>
            <a:pPr marL="201168" lvl="1" indent="0" algn="l" rtl="0">
              <a:spcBef>
                <a:spcPts val="400"/>
              </a:spcBef>
              <a:spcAft>
                <a:spcPts val="0"/>
              </a:spcAft>
              <a:buSzPts val="1800"/>
              <a:buNone/>
            </a:pPr>
            <a:endParaRPr lang="en-US" dirty="0"/>
          </a:p>
        </p:txBody>
      </p:sp>
      <p:sp>
        <p:nvSpPr>
          <p:cNvPr id="581" name="Google Shape;581;g134beba847c_1_44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82" name="Google Shape;582;g134beba847c_1_44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583" name="Google Shape;583;g134beba847c_1_44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Execution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g134beba847c_1_45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Execution Tracking</a:t>
            </a:r>
            <a:endParaRPr/>
          </a:p>
        </p:txBody>
      </p:sp>
      <p:sp>
        <p:nvSpPr>
          <p:cNvPr id="593" name="Google Shape;593;g134beba847c_1_452"/>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a:t>Test Management Tools are user to create test cycles according to test plans.</a:t>
            </a:r>
            <a:endParaRPr/>
          </a:p>
          <a:p>
            <a:pPr marL="384048" lvl="1" indent="-182880" algn="l" rtl="0">
              <a:spcBef>
                <a:spcPts val="400"/>
              </a:spcBef>
              <a:spcAft>
                <a:spcPts val="0"/>
              </a:spcAft>
              <a:buSzPts val="1800"/>
              <a:buChar char="►"/>
            </a:pPr>
            <a:r>
              <a:rPr lang="en-US"/>
              <a:t>During execution, Tester needs to update the test case execution status properly</a:t>
            </a:r>
            <a:endParaRPr/>
          </a:p>
          <a:p>
            <a:pPr marL="1371600" lvl="2" indent="-317500" algn="l" rtl="0">
              <a:spcBef>
                <a:spcPts val="400"/>
              </a:spcBef>
              <a:spcAft>
                <a:spcPts val="0"/>
              </a:spcAft>
              <a:buSzPts val="1400"/>
              <a:buChar char="►"/>
            </a:pPr>
            <a:r>
              <a:rPr lang="en-US"/>
              <a:t>In-Progress</a:t>
            </a:r>
            <a:endParaRPr/>
          </a:p>
          <a:p>
            <a:pPr marL="1371600" lvl="2" indent="-317500" algn="l" rtl="0">
              <a:spcBef>
                <a:spcPts val="400"/>
              </a:spcBef>
              <a:spcAft>
                <a:spcPts val="0"/>
              </a:spcAft>
              <a:buSzPts val="1400"/>
              <a:buChar char="►"/>
            </a:pPr>
            <a:r>
              <a:rPr lang="en-US"/>
              <a:t>Passed</a:t>
            </a:r>
            <a:endParaRPr/>
          </a:p>
          <a:p>
            <a:pPr marL="1371600" lvl="2" indent="-317500" algn="l" rtl="0">
              <a:spcBef>
                <a:spcPts val="400"/>
              </a:spcBef>
              <a:spcAft>
                <a:spcPts val="0"/>
              </a:spcAft>
              <a:buSzPts val="1400"/>
              <a:buChar char="►"/>
            </a:pPr>
            <a:r>
              <a:rPr lang="en-US"/>
              <a:t>Failed</a:t>
            </a:r>
            <a:endParaRPr/>
          </a:p>
          <a:p>
            <a:pPr marL="1371600" lvl="2" indent="-317500" algn="l" rtl="0">
              <a:spcBef>
                <a:spcPts val="400"/>
              </a:spcBef>
              <a:spcAft>
                <a:spcPts val="0"/>
              </a:spcAft>
              <a:buSzPts val="1400"/>
              <a:buChar char="►"/>
            </a:pPr>
            <a:r>
              <a:rPr lang="en-US"/>
              <a:t>Blocked</a:t>
            </a:r>
            <a:endParaRPr/>
          </a:p>
          <a:p>
            <a:pPr marL="0" lvl="0" indent="0" algn="l" rtl="0">
              <a:spcBef>
                <a:spcPts val="400"/>
              </a:spcBef>
              <a:spcAft>
                <a:spcPts val="0"/>
              </a:spcAft>
              <a:buNone/>
            </a:pPr>
            <a:endParaRPr/>
          </a:p>
        </p:txBody>
      </p:sp>
      <p:sp>
        <p:nvSpPr>
          <p:cNvPr id="590" name="Google Shape;590;g134beba847c_1_45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91" name="Google Shape;591;g134beba847c_1_45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592" name="Google Shape;592;g134beba847c_1_45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Execution</a:t>
            </a:r>
            <a:endParaRPr/>
          </a:p>
        </p:txBody>
      </p:sp>
      <p:pic>
        <p:nvPicPr>
          <p:cNvPr id="594" name="Google Shape;594;g134beba847c_1_452"/>
          <p:cNvPicPr preferRelativeResize="0"/>
          <p:nvPr/>
        </p:nvPicPr>
        <p:blipFill>
          <a:blip r:embed="rId3">
            <a:alphaModFix/>
          </a:blip>
          <a:stretch>
            <a:fillRect/>
          </a:stretch>
        </p:blipFill>
        <p:spPr>
          <a:xfrm>
            <a:off x="5207950" y="2447175"/>
            <a:ext cx="5688649" cy="2517050"/>
          </a:xfrm>
          <a:prstGeom prst="rect">
            <a:avLst/>
          </a:prstGeom>
          <a:noFill/>
          <a:ln>
            <a:noFill/>
          </a:ln>
        </p:spPr>
      </p:pic>
      <p:pic>
        <p:nvPicPr>
          <p:cNvPr id="595" name="Google Shape;595;g134beba847c_1_452"/>
          <p:cNvPicPr preferRelativeResize="0"/>
          <p:nvPr/>
        </p:nvPicPr>
        <p:blipFill>
          <a:blip r:embed="rId4">
            <a:alphaModFix/>
          </a:blip>
          <a:stretch>
            <a:fillRect/>
          </a:stretch>
        </p:blipFill>
        <p:spPr>
          <a:xfrm>
            <a:off x="2133600" y="3733238"/>
            <a:ext cx="2895600" cy="2409825"/>
          </a:xfrm>
          <a:prstGeom prst="rect">
            <a:avLst/>
          </a:prstGeom>
          <a:noFill/>
          <a:ln>
            <a:noFill/>
          </a:ln>
        </p:spPr>
      </p:pic>
      <p:pic>
        <p:nvPicPr>
          <p:cNvPr id="596" name="Google Shape;596;g134beba847c_1_452"/>
          <p:cNvPicPr preferRelativeResize="0"/>
          <p:nvPr/>
        </p:nvPicPr>
        <p:blipFill>
          <a:blip r:embed="rId5">
            <a:alphaModFix/>
          </a:blip>
          <a:stretch>
            <a:fillRect/>
          </a:stretch>
        </p:blipFill>
        <p:spPr>
          <a:xfrm>
            <a:off x="7114097" y="5078900"/>
            <a:ext cx="2743200" cy="15344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g134beba847c_1_460"/>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Bug Reporting</a:t>
            </a:r>
            <a:endParaRPr/>
          </a:p>
        </p:txBody>
      </p:sp>
      <p:sp>
        <p:nvSpPr>
          <p:cNvPr id="602" name="Google Shape;602;g134beba847c_1_46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03" name="Google Shape;603;g134beba847c_1_46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11" name="Google Shape;611;g134beba847c_1_466"/>
          <p:cNvSpPr txBox="1">
            <a:spLocks noGrp="1"/>
          </p:cNvSpPr>
          <p:nvPr>
            <p:ph type="ctrTitle"/>
          </p:nvPr>
        </p:nvSpPr>
        <p:spPr>
          <a:xfrm>
            <a:off x="1097275" y="2639125"/>
            <a:ext cx="10058400" cy="3266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One major task during test execution is reporting defects based on the failures observed</a:t>
            </a:r>
            <a:endParaRPr/>
          </a:p>
        </p:txBody>
      </p:sp>
      <p:sp>
        <p:nvSpPr>
          <p:cNvPr id="609" name="Google Shape;609;g134beba847c_1_46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10" name="Google Shape;610;g134beba847c_1_46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608" name="Google Shape;608;g134beba847c_1_466"/>
          <p:cNvSpPr txBox="1">
            <a:spLocks noGrp="1"/>
          </p:cNvSpPr>
          <p:nvPr>
            <p:ph type="title" idx="2"/>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chemeClr val="dk1"/>
              </a:buClr>
              <a:buSzPct val="145454"/>
              <a:buFont typeface="Arial"/>
              <a:buNone/>
            </a:pPr>
            <a:r>
              <a:rPr lang="en-US"/>
              <a:t>Bug Reporting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134beba847c_1_47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Bug Report</a:t>
            </a:r>
            <a:endParaRPr/>
          </a:p>
        </p:txBody>
      </p:sp>
      <p:sp>
        <p:nvSpPr>
          <p:cNvPr id="620" name="Google Shape;620;g134beba847c_1_473"/>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lnSpcReduction="10000"/>
          </a:bodyPr>
          <a:lstStyle/>
          <a:p>
            <a:pPr marL="384048" lvl="1" indent="-182880" algn="l" rtl="0">
              <a:spcBef>
                <a:spcPts val="400"/>
              </a:spcBef>
              <a:spcAft>
                <a:spcPts val="0"/>
              </a:spcAft>
              <a:buSzPts val="1800"/>
              <a:buChar char="►"/>
            </a:pPr>
            <a:r>
              <a:rPr lang="en-US" dirty="0"/>
              <a:t>Test Management Tools are user to create test cycles according to test plans.</a:t>
            </a:r>
            <a:endParaRPr dirty="0"/>
          </a:p>
          <a:p>
            <a:pPr marL="384048" lvl="1" indent="-182880" algn="l" rtl="0">
              <a:spcBef>
                <a:spcPts val="400"/>
              </a:spcBef>
              <a:spcAft>
                <a:spcPts val="0"/>
              </a:spcAft>
              <a:buSzPts val="1800"/>
              <a:buChar char="►"/>
            </a:pPr>
            <a:r>
              <a:rPr lang="en-US" dirty="0"/>
              <a:t>Bug Report Components</a:t>
            </a:r>
            <a:endParaRPr dirty="0"/>
          </a:p>
          <a:p>
            <a:pPr marL="1371600" lvl="2" indent="-317500" algn="l" rtl="0">
              <a:spcBef>
                <a:spcPts val="400"/>
              </a:spcBef>
              <a:spcAft>
                <a:spcPts val="0"/>
              </a:spcAft>
              <a:buSzPts val="1400"/>
              <a:buChar char="►"/>
            </a:pPr>
            <a:r>
              <a:rPr lang="en-US" dirty="0"/>
              <a:t>Identifier</a:t>
            </a:r>
            <a:endParaRPr dirty="0"/>
          </a:p>
          <a:p>
            <a:pPr marL="1371600" lvl="2" indent="-317500" algn="l" rtl="0">
              <a:spcBef>
                <a:spcPts val="400"/>
              </a:spcBef>
              <a:spcAft>
                <a:spcPts val="0"/>
              </a:spcAft>
              <a:buSzPts val="1400"/>
              <a:buChar char="►"/>
            </a:pPr>
            <a:r>
              <a:rPr lang="en-US" dirty="0"/>
              <a:t>Title/ Summary</a:t>
            </a:r>
            <a:endParaRPr dirty="0"/>
          </a:p>
          <a:p>
            <a:pPr marL="1371600" lvl="2" indent="-317500" algn="l" rtl="0">
              <a:spcBef>
                <a:spcPts val="400"/>
              </a:spcBef>
              <a:spcAft>
                <a:spcPts val="0"/>
              </a:spcAft>
              <a:buSzPts val="1400"/>
              <a:buChar char="►"/>
            </a:pPr>
            <a:r>
              <a:rPr lang="en-US" dirty="0"/>
              <a:t>Reporting Date</a:t>
            </a:r>
            <a:endParaRPr dirty="0"/>
          </a:p>
          <a:p>
            <a:pPr marL="1371600" lvl="2" indent="-317500" algn="l" rtl="0">
              <a:spcBef>
                <a:spcPts val="400"/>
              </a:spcBef>
              <a:spcAft>
                <a:spcPts val="0"/>
              </a:spcAft>
              <a:buSzPts val="1400"/>
              <a:buChar char="►"/>
            </a:pPr>
            <a:r>
              <a:rPr lang="en-US" dirty="0"/>
              <a:t>Reporter</a:t>
            </a:r>
            <a:endParaRPr dirty="0"/>
          </a:p>
          <a:p>
            <a:pPr marL="1371600" lvl="2" indent="-317500" algn="l" rtl="0">
              <a:spcBef>
                <a:spcPts val="400"/>
              </a:spcBef>
              <a:spcAft>
                <a:spcPts val="0"/>
              </a:spcAft>
              <a:buSzPts val="1400"/>
              <a:buChar char="►"/>
            </a:pPr>
            <a:r>
              <a:rPr lang="en-US" dirty="0"/>
              <a:t>Test Item</a:t>
            </a:r>
            <a:endParaRPr dirty="0"/>
          </a:p>
          <a:p>
            <a:pPr marL="1371600" lvl="2" indent="-317500" algn="l" rtl="0">
              <a:spcBef>
                <a:spcPts val="400"/>
              </a:spcBef>
              <a:spcAft>
                <a:spcPts val="0"/>
              </a:spcAft>
              <a:buSzPts val="1400"/>
              <a:buChar char="►"/>
            </a:pPr>
            <a:r>
              <a:rPr lang="en-US" dirty="0"/>
              <a:t>Test Environment</a:t>
            </a:r>
            <a:endParaRPr dirty="0"/>
          </a:p>
          <a:p>
            <a:pPr marL="1371600" lvl="2" indent="-317500" algn="l" rtl="0">
              <a:spcBef>
                <a:spcPts val="400"/>
              </a:spcBef>
              <a:spcAft>
                <a:spcPts val="0"/>
              </a:spcAft>
              <a:buSzPts val="1400"/>
              <a:buChar char="►"/>
            </a:pPr>
            <a:r>
              <a:rPr lang="en-US" dirty="0"/>
              <a:t>Description</a:t>
            </a:r>
            <a:endParaRPr dirty="0"/>
          </a:p>
          <a:p>
            <a:pPr marL="1828800" lvl="3" indent="-317500" algn="l" rtl="0">
              <a:spcBef>
                <a:spcPts val="400"/>
              </a:spcBef>
              <a:spcAft>
                <a:spcPts val="0"/>
              </a:spcAft>
              <a:buSzPts val="1400"/>
              <a:buChar char="►"/>
            </a:pPr>
            <a:r>
              <a:rPr lang="en-US" dirty="0"/>
              <a:t>Steps to reproduce</a:t>
            </a:r>
            <a:endParaRPr dirty="0"/>
          </a:p>
          <a:p>
            <a:pPr marL="1828800" lvl="3" indent="-317500" algn="l" rtl="0">
              <a:spcBef>
                <a:spcPts val="400"/>
              </a:spcBef>
              <a:spcAft>
                <a:spcPts val="0"/>
              </a:spcAft>
              <a:buSzPts val="1400"/>
              <a:buChar char="►"/>
            </a:pPr>
            <a:r>
              <a:rPr lang="en-US" dirty="0"/>
              <a:t>Test Data used</a:t>
            </a:r>
            <a:endParaRPr dirty="0"/>
          </a:p>
          <a:p>
            <a:pPr marL="1828800" lvl="3" indent="-317500" algn="l" rtl="0">
              <a:spcBef>
                <a:spcPts val="400"/>
              </a:spcBef>
              <a:spcAft>
                <a:spcPts val="0"/>
              </a:spcAft>
              <a:buSzPts val="1400"/>
              <a:buChar char="►"/>
            </a:pPr>
            <a:r>
              <a:rPr lang="en-US" dirty="0"/>
              <a:t>Screenshots / screencasts</a:t>
            </a:r>
            <a:endParaRPr dirty="0"/>
          </a:p>
          <a:p>
            <a:pPr marL="1828800" lvl="3" indent="-317500" algn="l" rtl="0">
              <a:spcBef>
                <a:spcPts val="400"/>
              </a:spcBef>
              <a:spcAft>
                <a:spcPts val="0"/>
              </a:spcAft>
              <a:buSzPts val="1400"/>
              <a:buChar char="►"/>
            </a:pPr>
            <a:r>
              <a:rPr lang="en-US" dirty="0"/>
              <a:t>System Logs and any attachment that can help  </a:t>
            </a:r>
            <a:endParaRPr dirty="0"/>
          </a:p>
          <a:p>
            <a:pPr marL="1371600" lvl="2" indent="-317500" algn="l" rtl="0">
              <a:spcBef>
                <a:spcPts val="400"/>
              </a:spcBef>
              <a:spcAft>
                <a:spcPts val="0"/>
              </a:spcAft>
              <a:buSzPts val="1400"/>
              <a:buChar char="►"/>
            </a:pPr>
            <a:r>
              <a:rPr lang="en-US" dirty="0"/>
              <a:t>Expected &amp; Actual Results</a:t>
            </a:r>
            <a:endParaRPr dirty="0"/>
          </a:p>
          <a:p>
            <a:pPr marL="1371600" lvl="2" indent="-317500" algn="l" rtl="0">
              <a:spcBef>
                <a:spcPts val="400"/>
              </a:spcBef>
              <a:spcAft>
                <a:spcPts val="0"/>
              </a:spcAft>
              <a:buSzPts val="1400"/>
              <a:buChar char="►"/>
            </a:pPr>
            <a:r>
              <a:rPr lang="en-US" dirty="0"/>
              <a:t>Severity</a:t>
            </a:r>
            <a:endParaRPr dirty="0"/>
          </a:p>
          <a:p>
            <a:pPr marL="1371600" lvl="2" indent="-317500" algn="l" rtl="0">
              <a:spcBef>
                <a:spcPts val="400"/>
              </a:spcBef>
              <a:spcAft>
                <a:spcPts val="0"/>
              </a:spcAft>
              <a:buSzPts val="1400"/>
              <a:buChar char="►"/>
            </a:pPr>
            <a:r>
              <a:rPr lang="en-US" dirty="0"/>
              <a:t>Priority</a:t>
            </a:r>
            <a:endParaRPr dirty="0"/>
          </a:p>
          <a:p>
            <a:pPr marL="1371600" lvl="2" indent="-317500" algn="l" rtl="0">
              <a:spcBef>
                <a:spcPts val="400"/>
              </a:spcBef>
              <a:spcAft>
                <a:spcPts val="0"/>
              </a:spcAft>
              <a:buSzPts val="1400"/>
              <a:buChar char="►"/>
            </a:pPr>
            <a:r>
              <a:rPr lang="en-US" dirty="0"/>
              <a:t>Status</a:t>
            </a:r>
            <a:endParaRPr dirty="0"/>
          </a:p>
          <a:p>
            <a:pPr marL="0" lvl="0" indent="0" algn="l" rtl="0">
              <a:spcBef>
                <a:spcPts val="400"/>
              </a:spcBef>
              <a:spcAft>
                <a:spcPts val="0"/>
              </a:spcAft>
              <a:buNone/>
            </a:pPr>
            <a:endParaRPr dirty="0"/>
          </a:p>
        </p:txBody>
      </p:sp>
      <p:sp>
        <p:nvSpPr>
          <p:cNvPr id="617" name="Google Shape;617;g134beba847c_1_47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18" name="Google Shape;618;g134beba847c_1_47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619" name="Google Shape;619;g134beba847c_1_47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45454"/>
              <a:buFont typeface="Arial"/>
              <a:buNone/>
            </a:pPr>
            <a:r>
              <a:rPr lang="en-US"/>
              <a:t>Bug Reporting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g134beba847c_1_49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Bug Report</a:t>
            </a:r>
            <a:endParaRPr/>
          </a:p>
        </p:txBody>
      </p:sp>
      <p:sp>
        <p:nvSpPr>
          <p:cNvPr id="626" name="Google Shape;626;g134beba847c_1_49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27" name="Google Shape;627;g134beba847c_1_49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29</a:t>
            </a:fld>
            <a:endParaRPr/>
          </a:p>
        </p:txBody>
      </p:sp>
      <p:sp>
        <p:nvSpPr>
          <p:cNvPr id="628" name="Google Shape;628;g134beba847c_1_494"/>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45454"/>
              <a:buFont typeface="Arial"/>
              <a:buNone/>
            </a:pPr>
            <a:r>
              <a:rPr lang="en-US"/>
              <a:t>Bug Reporting</a:t>
            </a:r>
            <a:endParaRPr/>
          </a:p>
        </p:txBody>
      </p:sp>
      <p:pic>
        <p:nvPicPr>
          <p:cNvPr id="629" name="Google Shape;629;g134beba847c_1_494"/>
          <p:cNvPicPr preferRelativeResize="0"/>
          <p:nvPr/>
        </p:nvPicPr>
        <p:blipFill rotWithShape="1">
          <a:blip r:embed="rId3">
            <a:alphaModFix/>
          </a:blip>
          <a:srcRect r="4662"/>
          <a:stretch/>
        </p:blipFill>
        <p:spPr>
          <a:xfrm>
            <a:off x="2046775" y="581850"/>
            <a:ext cx="4707025" cy="540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377a2243f2_1_1"/>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 Cases and Risk Assessment from previous day</a:t>
            </a:r>
            <a:endParaRPr/>
          </a:p>
        </p:txBody>
      </p:sp>
      <p:sp>
        <p:nvSpPr>
          <p:cNvPr id="217" name="Google Shape;217;g1377a2243f2_1_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8" name="Google Shape;218;g1377a2243f2_1_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g134beba847c_1_50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Bug’s Lifecycle</a:t>
            </a:r>
            <a:endParaRPr/>
          </a:p>
        </p:txBody>
      </p:sp>
      <p:sp>
        <p:nvSpPr>
          <p:cNvPr id="648" name="Google Shape;648;g134beba847c_1_507"/>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23850" algn="l" rtl="0">
              <a:spcBef>
                <a:spcPts val="1200"/>
              </a:spcBef>
              <a:spcAft>
                <a:spcPts val="0"/>
              </a:spcAft>
              <a:buSzPts val="1500"/>
              <a:buChar char="-"/>
            </a:pPr>
            <a:r>
              <a:rPr lang="en-US"/>
              <a:t>This is a typical bug life cycle</a:t>
            </a:r>
            <a:endParaRPr/>
          </a:p>
          <a:p>
            <a:pPr marL="457200" lvl="0" indent="-323850" algn="l" rtl="0">
              <a:spcBef>
                <a:spcPts val="0"/>
              </a:spcBef>
              <a:spcAft>
                <a:spcPts val="0"/>
              </a:spcAft>
              <a:buSzPts val="1500"/>
              <a:buChar char="-"/>
            </a:pPr>
            <a:r>
              <a:rPr lang="en-US"/>
              <a:t>In Agile, Bug is reported along side stories and therefore have similar workflows as regular story/task</a:t>
            </a:r>
            <a:endParaRPr/>
          </a:p>
          <a:p>
            <a:pPr marL="457200" lvl="0" indent="-323850" algn="l" rtl="0">
              <a:spcBef>
                <a:spcPts val="0"/>
              </a:spcBef>
              <a:spcAft>
                <a:spcPts val="0"/>
              </a:spcAft>
              <a:buSzPts val="1500"/>
              <a:buChar char="-"/>
            </a:pPr>
            <a:r>
              <a:rPr lang="en-US"/>
              <a:t>Notice, not all bugs are fixed</a:t>
            </a:r>
            <a:endParaRPr/>
          </a:p>
          <a:p>
            <a:pPr marL="914400" lvl="1" indent="-304800" algn="l" rtl="0">
              <a:spcBef>
                <a:spcPts val="0"/>
              </a:spcBef>
              <a:spcAft>
                <a:spcPts val="0"/>
              </a:spcAft>
              <a:buSzPts val="1200"/>
              <a:buChar char="-"/>
            </a:pPr>
            <a:r>
              <a:rPr lang="en-US"/>
              <a:t>There's not enough time</a:t>
            </a:r>
            <a:endParaRPr/>
          </a:p>
          <a:p>
            <a:pPr marL="914400" lvl="1" indent="-304800" algn="l" rtl="0">
              <a:spcBef>
                <a:spcPts val="0"/>
              </a:spcBef>
              <a:spcAft>
                <a:spcPts val="0"/>
              </a:spcAft>
              <a:buSzPts val="1200"/>
              <a:buChar char="-"/>
            </a:pPr>
            <a:r>
              <a:rPr lang="en-US"/>
              <a:t>It's really not a bug</a:t>
            </a:r>
            <a:endParaRPr/>
          </a:p>
          <a:p>
            <a:pPr marL="914400" lvl="1" indent="-304800" algn="l" rtl="0">
              <a:spcBef>
                <a:spcPts val="0"/>
              </a:spcBef>
              <a:spcAft>
                <a:spcPts val="0"/>
              </a:spcAft>
              <a:buSzPts val="1200"/>
              <a:buChar char="-"/>
            </a:pPr>
            <a:r>
              <a:rPr lang="en-US"/>
              <a:t>It's too risky to fix</a:t>
            </a:r>
            <a:endParaRPr/>
          </a:p>
          <a:p>
            <a:pPr marL="914400" lvl="1" indent="-304800" algn="l" rtl="0">
              <a:spcBef>
                <a:spcPts val="0"/>
              </a:spcBef>
              <a:spcAft>
                <a:spcPts val="0"/>
              </a:spcAft>
              <a:buSzPts val="1200"/>
              <a:buChar char="-"/>
            </a:pPr>
            <a:r>
              <a:rPr lang="en-US"/>
              <a:t>It's just not worth it</a:t>
            </a:r>
            <a:endParaRPr/>
          </a:p>
          <a:p>
            <a:pPr marL="914400" lvl="1" indent="-304800" algn="l" rtl="0">
              <a:spcBef>
                <a:spcPts val="0"/>
              </a:spcBef>
              <a:spcAft>
                <a:spcPts val="0"/>
              </a:spcAft>
              <a:buSzPts val="1200"/>
              <a:buChar char="-"/>
            </a:pPr>
            <a:r>
              <a:rPr lang="en-US"/>
              <a:t>Ineffective bug reporting</a:t>
            </a:r>
            <a:endParaRPr/>
          </a:p>
        </p:txBody>
      </p:sp>
      <p:sp>
        <p:nvSpPr>
          <p:cNvPr id="644" name="Google Shape;644;g134beba847c_1_50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45" name="Google Shape;645;g134beba847c_1_50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646" name="Google Shape;646;g134beba847c_1_507"/>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Bug Reporting</a:t>
            </a:r>
            <a:endParaRPr/>
          </a:p>
        </p:txBody>
      </p:sp>
      <p:pic>
        <p:nvPicPr>
          <p:cNvPr id="647" name="Google Shape;647;g134beba847c_1_507"/>
          <p:cNvPicPr preferRelativeResize="0"/>
          <p:nvPr/>
        </p:nvPicPr>
        <p:blipFill>
          <a:blip r:embed="rId3">
            <a:alphaModFix/>
          </a:blip>
          <a:stretch>
            <a:fillRect/>
          </a:stretch>
        </p:blipFill>
        <p:spPr>
          <a:xfrm>
            <a:off x="2121300" y="447525"/>
            <a:ext cx="4504324" cy="5732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g134beba847c_1_536"/>
          <p:cNvSpPr txBox="1">
            <a:spLocks noGrp="1"/>
          </p:cNvSpPr>
          <p:nvPr>
            <p:ph type="title"/>
          </p:nvPr>
        </p:nvSpPr>
        <p:spPr>
          <a:xfrm>
            <a:off x="884440" y="5553270"/>
            <a:ext cx="10343700" cy="668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Bug’s Severity Levels</a:t>
            </a:r>
            <a:endParaRPr/>
          </a:p>
        </p:txBody>
      </p:sp>
      <p:sp>
        <p:nvSpPr>
          <p:cNvPr id="654" name="Google Shape;654;g134beba847c_1_53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55" name="Google Shape;655;g134beba847c_1_53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31</a:t>
            </a:fld>
            <a:endParaRPr/>
          </a:p>
        </p:txBody>
      </p:sp>
      <p:sp>
        <p:nvSpPr>
          <p:cNvPr id="656" name="Google Shape;656;g134beba847c_1_536"/>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Bug Reporting</a:t>
            </a:r>
            <a:endParaRPr/>
          </a:p>
        </p:txBody>
      </p:sp>
      <p:pic>
        <p:nvPicPr>
          <p:cNvPr id="657" name="Google Shape;657;g134beba847c_1_536" descr="http://cdn.guru99.com/images/TestManagement/testmanagement_article_4_7.png"/>
          <p:cNvPicPr preferRelativeResize="0"/>
          <p:nvPr/>
        </p:nvPicPr>
        <p:blipFill rotWithShape="1">
          <a:blip r:embed="rId3">
            <a:alphaModFix/>
          </a:blip>
          <a:srcRect/>
          <a:stretch/>
        </p:blipFill>
        <p:spPr>
          <a:xfrm>
            <a:off x="2202800" y="599525"/>
            <a:ext cx="8245500" cy="467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g134beba847c_1_54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Challenges of Bug Reporting</a:t>
            </a:r>
            <a:endParaRPr/>
          </a:p>
        </p:txBody>
      </p:sp>
      <p:sp>
        <p:nvSpPr>
          <p:cNvPr id="675" name="Google Shape;675;g134beba847c_1_548"/>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dirty="0"/>
              <a:t>Difficult to analyze and report bugs that are have random occurrences</a:t>
            </a:r>
            <a:endParaRPr dirty="0"/>
          </a:p>
          <a:p>
            <a:pPr marL="384048" lvl="1" indent="-182880" algn="l" rtl="0">
              <a:spcBef>
                <a:spcPts val="400"/>
              </a:spcBef>
              <a:spcAft>
                <a:spcPts val="0"/>
              </a:spcAft>
              <a:buSzPts val="1800"/>
              <a:buChar char="►"/>
            </a:pPr>
            <a:r>
              <a:rPr lang="en-US" dirty="0"/>
              <a:t>Lack of process for bug logging</a:t>
            </a:r>
            <a:endParaRPr dirty="0"/>
          </a:p>
          <a:p>
            <a:pPr marL="384048" lvl="1" indent="-182880" algn="l" rtl="0">
              <a:spcBef>
                <a:spcPts val="400"/>
              </a:spcBef>
              <a:spcAft>
                <a:spcPts val="0"/>
              </a:spcAft>
              <a:buSzPts val="1800"/>
              <a:buChar char="►"/>
            </a:pPr>
            <a:r>
              <a:rPr lang="en-US" dirty="0"/>
              <a:t>Improper defect triage/communication process</a:t>
            </a:r>
            <a:endParaRPr dirty="0"/>
          </a:p>
          <a:p>
            <a:pPr marL="384048" lvl="1" indent="-182880" algn="l" rtl="0">
              <a:spcBef>
                <a:spcPts val="400"/>
              </a:spcBef>
              <a:spcAft>
                <a:spcPts val="0"/>
              </a:spcAft>
              <a:buSzPts val="1800"/>
              <a:buChar char="►"/>
            </a:pPr>
            <a:r>
              <a:rPr lang="en-US" dirty="0"/>
              <a:t>Improper setup of Severity and Priority</a:t>
            </a:r>
            <a:endParaRPr dirty="0"/>
          </a:p>
          <a:p>
            <a:pPr marL="384048" lvl="1" indent="-182880" algn="l" rtl="0">
              <a:spcBef>
                <a:spcPts val="400"/>
              </a:spcBef>
              <a:spcAft>
                <a:spcPts val="0"/>
              </a:spcAft>
              <a:buSzPts val="1800"/>
              <a:buChar char="►"/>
            </a:pPr>
            <a:r>
              <a:rPr lang="en-US" dirty="0"/>
              <a:t>Communication Gaps between Testers and Developers</a:t>
            </a:r>
            <a:endParaRPr dirty="0"/>
          </a:p>
        </p:txBody>
      </p:sp>
      <p:sp>
        <p:nvSpPr>
          <p:cNvPr id="672" name="Google Shape;672;g134beba847c_1_54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73" name="Google Shape;673;g134beba847c_1_54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674" name="Google Shape;674;g134beba847c_1_54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Bug Reporting</a:t>
            </a:r>
            <a:endParaRPr/>
          </a:p>
        </p:txBody>
      </p:sp>
      <p:pic>
        <p:nvPicPr>
          <p:cNvPr id="676" name="Google Shape;676;g134beba847c_1_548"/>
          <p:cNvPicPr preferRelativeResize="0"/>
          <p:nvPr/>
        </p:nvPicPr>
        <p:blipFill>
          <a:blip r:embed="rId3">
            <a:alphaModFix/>
          </a:blip>
          <a:stretch>
            <a:fillRect/>
          </a:stretch>
        </p:blipFill>
        <p:spPr>
          <a:xfrm>
            <a:off x="3845525" y="3926650"/>
            <a:ext cx="3347350" cy="2094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g134beba847c_1_54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dirty="0"/>
              <a:t>Bug Reasons</a:t>
            </a:r>
            <a:endParaRPr dirty="0"/>
          </a:p>
        </p:txBody>
      </p:sp>
      <p:sp>
        <p:nvSpPr>
          <p:cNvPr id="675" name="Google Shape;675;g134beba847c_1_548"/>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spcBef>
                <a:spcPts val="400"/>
              </a:spcBef>
            </a:pPr>
            <a:r>
              <a:rPr lang="en-US" b="1" dirty="0"/>
              <a:t>Incorrect Functionality: </a:t>
            </a:r>
            <a:r>
              <a:rPr lang="en-US" dirty="0"/>
              <a:t>Problem occurred because functionality which was identified at the time of design was not implemented due to some reasons.</a:t>
            </a:r>
          </a:p>
          <a:p>
            <a:pPr marL="384048" lvl="1" indent="-182880">
              <a:spcBef>
                <a:spcPts val="400"/>
              </a:spcBef>
            </a:pPr>
            <a:endParaRPr lang="en-US" dirty="0"/>
          </a:p>
          <a:p>
            <a:pPr marL="384048" lvl="1" indent="-182880">
              <a:spcBef>
                <a:spcPts val="400"/>
              </a:spcBef>
            </a:pPr>
            <a:r>
              <a:rPr lang="en-US" b="1" dirty="0"/>
              <a:t>Not Reproducible: </a:t>
            </a:r>
            <a:r>
              <a:rPr lang="en-US" dirty="0"/>
              <a:t>Bug reported in QA environment is not reproduced either in development environment or it’s automatically fixed somehow in QA environment later.</a:t>
            </a:r>
          </a:p>
          <a:p>
            <a:pPr marL="384048" lvl="1" indent="-182880">
              <a:spcBef>
                <a:spcPts val="400"/>
              </a:spcBef>
            </a:pPr>
            <a:endParaRPr lang="en-US" dirty="0"/>
          </a:p>
          <a:p>
            <a:pPr marL="384048" lvl="1" indent="-182880">
              <a:spcBef>
                <a:spcPts val="400"/>
              </a:spcBef>
            </a:pPr>
            <a:r>
              <a:rPr lang="en-US" b="1" dirty="0"/>
              <a:t>Regression: </a:t>
            </a:r>
            <a:r>
              <a:rPr lang="en-US" dirty="0"/>
              <a:t>Problem already exist in the code/Feature and not occurred due to the recent change but fixed by dev with the recent change scope.</a:t>
            </a:r>
          </a:p>
          <a:p>
            <a:pPr marL="384048" lvl="1" indent="-182880">
              <a:spcBef>
                <a:spcPts val="400"/>
              </a:spcBef>
            </a:pPr>
            <a:endParaRPr lang="en-US" dirty="0"/>
          </a:p>
          <a:p>
            <a:pPr marL="384048" lvl="1" indent="-182880">
              <a:spcBef>
                <a:spcPts val="400"/>
              </a:spcBef>
            </a:pPr>
            <a:r>
              <a:rPr lang="en-US" b="1" dirty="0"/>
              <a:t>Duplicate Bug: </a:t>
            </a:r>
            <a:r>
              <a:rPr lang="en-US" dirty="0"/>
              <a:t>Bug already reported by same or different QA resource.</a:t>
            </a:r>
          </a:p>
          <a:p>
            <a:pPr marL="384048" lvl="1" indent="-182880">
              <a:spcBef>
                <a:spcPts val="400"/>
              </a:spcBef>
            </a:pPr>
            <a:endParaRPr lang="en-US" dirty="0"/>
          </a:p>
          <a:p>
            <a:pPr marL="384048" lvl="1" indent="-182880">
              <a:spcBef>
                <a:spcPts val="400"/>
              </a:spcBef>
            </a:pPr>
            <a:r>
              <a:rPr lang="en-US" b="1" dirty="0"/>
              <a:t>Tool Limitation: </a:t>
            </a:r>
            <a:r>
              <a:rPr lang="en-US" dirty="0"/>
              <a:t>Bug cannot be fixed due to technology/tools limitation being used</a:t>
            </a:r>
          </a:p>
          <a:p>
            <a:pPr marL="384048" lvl="1" indent="-182880">
              <a:spcBef>
                <a:spcPts val="400"/>
              </a:spcBef>
            </a:pPr>
            <a:endParaRPr lang="en-US" dirty="0"/>
          </a:p>
          <a:p>
            <a:pPr marL="384048" lvl="1" indent="-182880">
              <a:spcBef>
                <a:spcPts val="400"/>
              </a:spcBef>
            </a:pPr>
            <a:endParaRPr dirty="0"/>
          </a:p>
        </p:txBody>
      </p:sp>
      <p:sp>
        <p:nvSpPr>
          <p:cNvPr id="672" name="Google Shape;672;g134beba847c_1_54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73" name="Google Shape;673;g134beba847c_1_54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674" name="Google Shape;674;g134beba847c_1_54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Bug Reasons</a:t>
            </a:r>
            <a:endParaRPr dirty="0"/>
          </a:p>
        </p:txBody>
      </p:sp>
    </p:spTree>
    <p:extLst>
      <p:ext uri="{BB962C8B-B14F-4D97-AF65-F5344CB8AC3E}">
        <p14:creationId xmlns:p14="http://schemas.microsoft.com/office/powerpoint/2010/main" val="3878231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134beba847c_2_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666" name="Google Shape;666;g134beba847c_2_1"/>
          <p:cNvSpPr txBox="1">
            <a:spLocks noGrp="1"/>
          </p:cNvSpPr>
          <p:nvPr>
            <p:ph type="body" idx="1"/>
          </p:nvPr>
        </p:nvSpPr>
        <p:spPr>
          <a:xfrm>
            <a:off x="1097275" y="1845724"/>
            <a:ext cx="10058400" cy="460500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dirty="0"/>
              <a:t>Define Severity of following</a:t>
            </a:r>
            <a:endParaRPr dirty="0"/>
          </a:p>
          <a:p>
            <a:pPr marL="1371600" lvl="2" indent="-317500" algn="l" rtl="0">
              <a:spcBef>
                <a:spcPts val="400"/>
              </a:spcBef>
              <a:spcAft>
                <a:spcPts val="0"/>
              </a:spcAft>
              <a:buSzPts val="1400"/>
              <a:buChar char="►"/>
            </a:pPr>
            <a:r>
              <a:rPr lang="en-US" dirty="0"/>
              <a:t>The website performance is too slow</a:t>
            </a:r>
            <a:endParaRPr dirty="0"/>
          </a:p>
          <a:p>
            <a:pPr marL="1371600" lvl="2" indent="-317500" algn="l" rtl="0">
              <a:spcBef>
                <a:spcPts val="400"/>
              </a:spcBef>
              <a:spcAft>
                <a:spcPts val="0"/>
              </a:spcAft>
              <a:buSzPts val="1400"/>
              <a:buChar char="►"/>
            </a:pPr>
            <a:r>
              <a:rPr lang="en-US" dirty="0"/>
              <a:t>The login function of the website does not work properly</a:t>
            </a:r>
            <a:endParaRPr dirty="0"/>
          </a:p>
          <a:p>
            <a:pPr marL="1371600" lvl="2" indent="-317500" algn="l" rtl="0">
              <a:spcBef>
                <a:spcPts val="400"/>
              </a:spcBef>
              <a:spcAft>
                <a:spcPts val="0"/>
              </a:spcAft>
              <a:buSzPts val="1400"/>
              <a:buChar char="►"/>
            </a:pPr>
            <a:r>
              <a:rPr lang="en-US" dirty="0"/>
              <a:t>The GUI of the website does not display correctly on mobile devices</a:t>
            </a:r>
            <a:endParaRPr dirty="0"/>
          </a:p>
          <a:p>
            <a:pPr marL="1371600" lvl="2" indent="-317500" algn="l" rtl="0">
              <a:spcBef>
                <a:spcPts val="400"/>
              </a:spcBef>
              <a:spcAft>
                <a:spcPts val="0"/>
              </a:spcAft>
              <a:buSzPts val="1400"/>
              <a:buChar char="►"/>
            </a:pPr>
            <a:r>
              <a:rPr lang="en-US" dirty="0"/>
              <a:t>The website could not remember the user login session</a:t>
            </a:r>
            <a:endParaRPr dirty="0"/>
          </a:p>
          <a:p>
            <a:pPr marL="1371600" lvl="2" indent="-317500" algn="l" rtl="0">
              <a:spcBef>
                <a:spcPts val="400"/>
              </a:spcBef>
              <a:spcAft>
                <a:spcPts val="0"/>
              </a:spcAft>
              <a:buSzPts val="1400"/>
              <a:buChar char="►"/>
            </a:pPr>
            <a:r>
              <a:rPr lang="en-US" dirty="0"/>
              <a:t>Some links doesn’t work</a:t>
            </a:r>
            <a:endParaRPr dirty="0"/>
          </a:p>
        </p:txBody>
      </p:sp>
      <p:sp>
        <p:nvSpPr>
          <p:cNvPr id="663" name="Google Shape;663;g134beba847c_2_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64" name="Google Shape;664;g134beba847c_2_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665" name="Google Shape;665;g134beba847c_2_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Bug Reporting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g134beba847c_1_557"/>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Reading Break and Exercise</a:t>
            </a:r>
            <a:endParaRPr/>
          </a:p>
        </p:txBody>
      </p:sp>
      <p:sp>
        <p:nvSpPr>
          <p:cNvPr id="682" name="Google Shape;682;g134beba847c_1_55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83" name="Google Shape;683;g134beba847c_1_55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g134beba847c_1_48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Let’s find some Bug and view the Report</a:t>
            </a:r>
            <a:endParaRPr/>
          </a:p>
        </p:txBody>
      </p:sp>
      <p:sp>
        <p:nvSpPr>
          <p:cNvPr id="635" name="Google Shape;635;g134beba847c_1_48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36" name="Google Shape;636;g134beba847c_1_48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637" name="Google Shape;637;g134beba847c_1_48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Bug Reporting</a:t>
            </a:r>
            <a:endParaRPr/>
          </a:p>
        </p:txBody>
      </p:sp>
      <p:sp>
        <p:nvSpPr>
          <p:cNvPr id="638" name="Google Shape;638;g134beba847c_1_483"/>
          <p:cNvSpPr txBox="1"/>
          <p:nvPr/>
        </p:nvSpPr>
        <p:spPr>
          <a:xfrm>
            <a:off x="3445920" y="2968450"/>
            <a:ext cx="446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dirty="0">
                <a:solidFill>
                  <a:srgbClr val="6D9EEB"/>
                </a:solidFill>
                <a:hlinkClick r:id="rId3">
                  <a:extLst>
                    <a:ext uri="{A12FA001-AC4F-418D-AE19-62706E023703}">
                      <ahyp:hlinkClr xmlns:ahyp="http://schemas.microsoft.com/office/drawing/2018/hyperlinkcolor" val="tx"/>
                    </a:ext>
                  </a:extLst>
                </a:hlinkClick>
              </a:rPr>
              <a:t>https://academybugs.com/find-bugs/</a:t>
            </a:r>
            <a:endParaRPr dirty="0">
              <a:solidFill>
                <a:srgbClr val="6D9EEB"/>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134beba847c_1_571"/>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698" name="Google Shape;698;g134beba847c_1_57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99" name="Google Shape;699;g134beba847c_1_57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37</a:t>
            </a:fld>
            <a:endParaRPr/>
          </a:p>
        </p:txBody>
      </p:sp>
      <p:sp>
        <p:nvSpPr>
          <p:cNvPr id="700" name="Google Shape;700;g134beba847c_1_57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701" name="Google Shape;701;g134beba847c_1_571"/>
          <p:cNvSpPr txBox="1">
            <a:spLocks noGrp="1"/>
          </p:cNvSpPr>
          <p:nvPr>
            <p:ph type="body" idx="4294967295"/>
          </p:nvPr>
        </p:nvSpPr>
        <p:spPr>
          <a:xfrm>
            <a:off x="2133600" y="1846263"/>
            <a:ext cx="10058400" cy="4603750"/>
          </a:xfrm>
          <a:prstGeom prst="rect">
            <a:avLst/>
          </a:prstGeom>
        </p:spPr>
        <p:txBody>
          <a:bodyPr spcFirstLastPara="1" wrap="square" lIns="0" tIns="45700" rIns="0" bIns="45700" anchor="t" anchorCtr="0">
            <a:normAutofit/>
          </a:bodyPr>
          <a:lstStyle/>
          <a:p>
            <a:pPr marL="384048" lvl="1" indent="-182880" algn="l" rtl="0">
              <a:spcBef>
                <a:spcPts val="400"/>
              </a:spcBef>
              <a:spcAft>
                <a:spcPts val="0"/>
              </a:spcAft>
              <a:buSzPts val="1800"/>
              <a:buChar char="►"/>
            </a:pPr>
            <a:r>
              <a:rPr lang="en-US"/>
              <a:t>Find bugs on https://academybugs.com/find-bugs/</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384048" lvl="1" indent="-182880" algn="l" rtl="0">
              <a:spcBef>
                <a:spcPts val="400"/>
              </a:spcBef>
              <a:spcAft>
                <a:spcPts val="0"/>
              </a:spcAft>
              <a:buSzPts val="1800"/>
              <a:buChar char="►"/>
            </a:pPr>
            <a:r>
              <a:rPr lang="en-US"/>
              <a:t>Play the game at https://cantunsee.space/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34beba847c_0_751"/>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495" name="Google Shape;495;g134beba847c_0_75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96" name="Google Shape;496;g134beba847c_0_75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38</a:t>
            </a:fld>
            <a:endParaRPr/>
          </a:p>
        </p:txBody>
      </p:sp>
      <p:sp>
        <p:nvSpPr>
          <p:cNvPr id="497" name="Google Shape;497;g134beba847c_0_75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498" name="Google Shape;498;g134beba847c_0_751"/>
          <p:cNvSpPr txBox="1"/>
          <p:nvPr/>
        </p:nvSpPr>
        <p:spPr>
          <a:xfrm>
            <a:off x="1497950" y="2906650"/>
            <a:ext cx="9057300" cy="26967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u="sng">
                <a:solidFill>
                  <a:srgbClr val="6D9EEB"/>
                </a:solidFill>
                <a:hlinkClick r:id="rId3">
                  <a:extLst>
                    <a:ext uri="{A12FA001-AC4F-418D-AE19-62706E023703}">
                      <ahyp:hlinkClr xmlns:ahyp="http://schemas.microsoft.com/office/drawing/2018/hyperlinkcolor" val="tx"/>
                    </a:ext>
                  </a:extLst>
                </a:hlinkClick>
              </a:rPr>
              <a:t>https://www.softwaretestinghelp.com/tips-to-design-test-data-before-executing-your-test-cases/</a:t>
            </a:r>
            <a:endParaRPr sz="1600" u="sng">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u="sng">
                <a:solidFill>
                  <a:srgbClr val="6D9EEB"/>
                </a:solidFill>
              </a:rPr>
              <a:t>https://medium.com/@faixan78620/create-the-perfect-test-data-for-hr-software-f2acced9e717</a:t>
            </a:r>
            <a:endParaRPr sz="1600" u="sng">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u="sng">
                <a:solidFill>
                  <a:srgbClr val="6D9EEB"/>
                </a:solidFill>
              </a:rPr>
              <a:t>https://curiositysoftware.medium.com/5-test-data-challenges-that-every-cto-should-know-about-ac0180246d49</a:t>
            </a:r>
            <a:endParaRPr sz="1600" u="sng">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u="sng">
                <a:solidFill>
                  <a:srgbClr val="6D9EEB"/>
                </a:solidFill>
                <a:hlinkClick r:id="rId4">
                  <a:extLst>
                    <a:ext uri="{A12FA001-AC4F-418D-AE19-62706E023703}">
                      <ahyp:hlinkClr xmlns:ahyp="http://schemas.microsoft.com/office/drawing/2018/hyperlinkcolor" val="tx"/>
                    </a:ext>
                  </a:extLst>
                </a:hlinkClick>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1.5</a:t>
            </a:r>
            <a:endParaRPr sz="1600">
              <a:solidFill>
                <a:srgbClr val="6D9EEB"/>
              </a:solidFill>
            </a:endParaRPr>
          </a:p>
        </p:txBody>
      </p:sp>
    </p:spTree>
    <p:extLst>
      <p:ext uri="{BB962C8B-B14F-4D97-AF65-F5344CB8AC3E}">
        <p14:creationId xmlns:p14="http://schemas.microsoft.com/office/powerpoint/2010/main" val="683041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g134beba847c_1_563"/>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689" name="Google Shape;689;g134beba847c_1_56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90" name="Google Shape;690;g134beba847c_1_56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39</a:t>
            </a:fld>
            <a:endParaRPr/>
          </a:p>
        </p:txBody>
      </p:sp>
      <p:sp>
        <p:nvSpPr>
          <p:cNvPr id="691" name="Google Shape;691;g134beba847c_1_56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692" name="Google Shape;692;g134beba847c_1_563"/>
          <p:cNvSpPr txBox="1"/>
          <p:nvPr/>
        </p:nvSpPr>
        <p:spPr>
          <a:xfrm>
            <a:off x="1497950" y="2906650"/>
            <a:ext cx="9057300" cy="26967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uFill>
                  <a:noFill/>
                </a:uFill>
                <a:hlinkClick r:id="rId3">
                  <a:extLst>
                    <a:ext uri="{A12FA001-AC4F-418D-AE19-62706E023703}">
                      <ahyp:hlinkClr xmlns:ahyp="http://schemas.microsoft.com/office/drawing/2018/hyperlinkcolor" val="tx"/>
                    </a:ext>
                  </a:extLst>
                </a:hlinkClick>
              </a:rPr>
              <a:t>https://istqb-main-web-prod.s3.amazonaws.com/media/documents/ISTQB-CTFL_Syllabus_2018_v3.1.1.pdf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`1.4.2` subsection `Test Execution`</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1.6</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https://www.tutorialspoint.com/stlc/stlc_test_execution.htm</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http://www.softwaretestingstuff.com/2010/10/common-problems-in-bug-tracking.html</a:t>
            </a:r>
            <a:endParaRPr sz="1600">
              <a:solidFill>
                <a:srgbClr val="6D9E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36627d56f0_1_0"/>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Data and Its Importance</a:t>
            </a:r>
            <a:endParaRPr/>
          </a:p>
        </p:txBody>
      </p:sp>
      <p:sp>
        <p:nvSpPr>
          <p:cNvPr id="224" name="Google Shape;224;g136627d56f0_1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5" name="Google Shape;225;g136627d56f0_1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7"/>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6000"/>
              <a:buFont typeface="Arial"/>
              <a:buNone/>
            </a:pPr>
            <a:r>
              <a:rPr lang="en-US"/>
              <a:t>Q&amp;A</a:t>
            </a:r>
            <a:endParaRPr/>
          </a:p>
        </p:txBody>
      </p:sp>
      <p:sp>
        <p:nvSpPr>
          <p:cNvPr id="791" name="Google Shape;791;p17"/>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Instructor Notes</a:t>
            </a:r>
            <a:endParaRPr/>
          </a:p>
        </p:txBody>
      </p:sp>
      <p:sp>
        <p:nvSpPr>
          <p:cNvPr id="792" name="Google Shape;792;p1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793" name="Google Shape;793;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g136627d56f0_1_14"/>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Data</a:t>
            </a:r>
            <a:endParaRPr/>
          </a:p>
        </p:txBody>
      </p:sp>
      <p:sp>
        <p:nvSpPr>
          <p:cNvPr id="241" name="Google Shape;241;g136627d56f0_1_1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42" name="Google Shape;242;g136627d56f0_1_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sp>
        <p:nvSpPr>
          <p:cNvPr id="243" name="Google Shape;243;g136627d56f0_1_14"/>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a:t>
            </a:r>
            <a:endParaRPr/>
          </a:p>
        </p:txBody>
      </p:sp>
      <p:sp>
        <p:nvSpPr>
          <p:cNvPr id="239" name="Google Shape;239;g136627d56f0_1_14"/>
          <p:cNvSpPr txBox="1">
            <a:spLocks noGrp="1"/>
          </p:cNvSpPr>
          <p:nvPr>
            <p:ph type="body" idx="4294967295"/>
          </p:nvPr>
        </p:nvSpPr>
        <p:spPr>
          <a:xfrm>
            <a:off x="2133600" y="1846263"/>
            <a:ext cx="10058400" cy="4022725"/>
          </a:xfrm>
          <a:prstGeom prst="rect">
            <a:avLst/>
          </a:prstGeom>
          <a:noFill/>
          <a:ln>
            <a:noFill/>
          </a:ln>
        </p:spPr>
        <p:txBody>
          <a:bodyPr spcFirstLastPara="1" wrap="square" lIns="0" tIns="45700" rIns="0" bIns="45700" anchor="t" anchorCtr="0">
            <a:normAutofit/>
          </a:bodyPr>
          <a:lstStyle/>
          <a:p>
            <a:pPr marL="0" lvl="0" indent="0" algn="l" rtl="0">
              <a:spcBef>
                <a:spcPts val="0"/>
              </a:spcBef>
              <a:spcAft>
                <a:spcPts val="0"/>
              </a:spcAft>
              <a:buClr>
                <a:srgbClr val="000000"/>
              </a:buClr>
              <a:buSzPts val="2400"/>
              <a:buFont typeface="Arial"/>
              <a:buNone/>
            </a:pPr>
            <a:r>
              <a:rPr lang="en-US" sz="2400">
                <a:solidFill>
                  <a:srgbClr val="000000"/>
                </a:solidFill>
              </a:rPr>
              <a:t>Data that is used in testing</a:t>
            </a:r>
            <a:endParaRPr/>
          </a:p>
          <a:p>
            <a:pPr marL="0" lvl="0" indent="0" algn="l" rtl="0">
              <a:lnSpc>
                <a:spcPct val="90000"/>
              </a:lnSpc>
              <a:spcBef>
                <a:spcPts val="400"/>
              </a:spcBef>
              <a:spcAft>
                <a:spcPts val="0"/>
              </a:spcAft>
              <a:buNone/>
            </a:pPr>
            <a:endParaRPr/>
          </a:p>
          <a:p>
            <a:pPr marL="384048" lvl="1" indent="-182880" algn="l" rtl="0">
              <a:lnSpc>
                <a:spcPct val="90000"/>
              </a:lnSpc>
              <a:spcBef>
                <a:spcPts val="400"/>
              </a:spcBef>
              <a:spcAft>
                <a:spcPts val="0"/>
              </a:spcAft>
              <a:buSzPts val="1800"/>
              <a:buChar char="►"/>
            </a:pPr>
            <a:r>
              <a:rPr lang="en-US"/>
              <a:t>Test data is used to verify that the application works as-expected given the decided set of input data</a:t>
            </a:r>
            <a:endParaRPr/>
          </a:p>
          <a:p>
            <a:pPr marL="914400" lvl="0" indent="0" algn="l" rtl="0">
              <a:lnSpc>
                <a:spcPct val="90000"/>
              </a:lnSpc>
              <a:spcBef>
                <a:spcPts val="400"/>
              </a:spcBef>
              <a:spcAft>
                <a:spcPts val="0"/>
              </a:spcAft>
              <a:buNone/>
            </a:pPr>
            <a:endParaRPr/>
          </a:p>
          <a:p>
            <a:pPr marL="384048" lvl="1" indent="-182880" algn="l" rtl="0">
              <a:lnSpc>
                <a:spcPct val="90000"/>
              </a:lnSpc>
              <a:spcBef>
                <a:spcPts val="400"/>
              </a:spcBef>
              <a:spcAft>
                <a:spcPts val="0"/>
              </a:spcAft>
              <a:buSzPts val="1800"/>
              <a:buChar char="►"/>
            </a:pPr>
            <a:r>
              <a:rPr lang="en-US"/>
              <a:t>Test data is also used to satisfy test preconditions and postconditions</a:t>
            </a:r>
            <a:endParaRPr/>
          </a:p>
          <a:p>
            <a:pPr marL="914400" lvl="0" indent="0" algn="l" rtl="0">
              <a:lnSpc>
                <a:spcPct val="90000"/>
              </a:lnSpc>
              <a:spcBef>
                <a:spcPts val="400"/>
              </a:spcBef>
              <a:spcAft>
                <a:spcPts val="0"/>
              </a:spcAft>
              <a:buNone/>
            </a:pPr>
            <a:endParaRPr/>
          </a:p>
          <a:p>
            <a:pPr marL="384048" lvl="1" indent="-182880" algn="l" rtl="0">
              <a:lnSpc>
                <a:spcPct val="90000"/>
              </a:lnSpc>
              <a:spcBef>
                <a:spcPts val="400"/>
              </a:spcBef>
              <a:spcAft>
                <a:spcPts val="0"/>
              </a:spcAft>
              <a:buSzPts val="1800"/>
              <a:buChar char="►"/>
            </a:pPr>
            <a:r>
              <a:rPr lang="en-US"/>
              <a:t>Test data may consist of synthetic (fake) or representative (real) values for any given input field</a:t>
            </a:r>
            <a:endParaRPr/>
          </a:p>
          <a:p>
            <a:pPr marL="0" lvl="0" indent="0" algn="l" rtl="0">
              <a:lnSpc>
                <a:spcPct val="90000"/>
              </a:lnSpc>
              <a:spcBef>
                <a:spcPts val="4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36627d56f0_1_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Importance of Test Data</a:t>
            </a:r>
            <a:endParaRPr/>
          </a:p>
        </p:txBody>
      </p:sp>
      <p:sp>
        <p:nvSpPr>
          <p:cNvPr id="254" name="Google Shape;254;g136627d56f0_1_22"/>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42900" algn="l" rtl="0">
              <a:spcBef>
                <a:spcPts val="400"/>
              </a:spcBef>
              <a:spcAft>
                <a:spcPts val="0"/>
              </a:spcAft>
              <a:buSzPts val="1800"/>
              <a:buChar char="-"/>
            </a:pPr>
            <a:r>
              <a:rPr lang="en-US" sz="1800"/>
              <a:t>Preparation &amp; maintenance of test data consumes between 30%-60% of the tester’s time</a:t>
            </a:r>
            <a:endParaRPr sz="1800"/>
          </a:p>
          <a:p>
            <a:pPr marL="457200" lvl="0" indent="-342900" algn="l" rtl="0">
              <a:spcBef>
                <a:spcPts val="0"/>
              </a:spcBef>
              <a:spcAft>
                <a:spcPts val="0"/>
              </a:spcAft>
              <a:buSzPts val="1800"/>
              <a:buChar char="-"/>
            </a:pPr>
            <a:r>
              <a:rPr lang="en-US" sz="1800"/>
              <a:t>Manual Test data practices create bottlenecks in CI/CD pipelines</a:t>
            </a:r>
            <a:endParaRPr sz="1800"/>
          </a:p>
          <a:p>
            <a:pPr marL="0" lvl="0" indent="0" algn="l" rtl="0">
              <a:spcBef>
                <a:spcPts val="1200"/>
              </a:spcBef>
              <a:spcAft>
                <a:spcPts val="0"/>
              </a:spcAft>
              <a:buNone/>
            </a:pPr>
            <a:endParaRPr/>
          </a:p>
        </p:txBody>
      </p:sp>
      <p:sp>
        <p:nvSpPr>
          <p:cNvPr id="249" name="Google Shape;249;g136627d56f0_1_2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50" name="Google Shape;250;g136627d56f0_1_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51" name="Google Shape;251;g136627d56f0_1_22"/>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a:t>
            </a:r>
            <a:endParaRPr/>
          </a:p>
        </p:txBody>
      </p:sp>
      <p:pic>
        <p:nvPicPr>
          <p:cNvPr id="252" name="Google Shape;252;g136627d56f0_1_22" descr="https://www.softwaretestinghelp.com/wp-content/qa/uploads/2017/05/TDM-Time-1.jpg"/>
          <p:cNvPicPr preferRelativeResize="0"/>
          <p:nvPr/>
        </p:nvPicPr>
        <p:blipFill rotWithShape="1">
          <a:blip r:embed="rId3">
            <a:alphaModFix/>
          </a:blip>
          <a:srcRect/>
          <a:stretch/>
        </p:blipFill>
        <p:spPr>
          <a:xfrm>
            <a:off x="2556175" y="638650"/>
            <a:ext cx="3437600" cy="2935625"/>
          </a:xfrm>
          <a:prstGeom prst="rect">
            <a:avLst/>
          </a:prstGeom>
          <a:noFill/>
          <a:ln>
            <a:noFill/>
          </a:ln>
        </p:spPr>
      </p:pic>
      <p:pic>
        <p:nvPicPr>
          <p:cNvPr id="253" name="Google Shape;253;g136627d56f0_1_22"/>
          <p:cNvPicPr preferRelativeResize="0"/>
          <p:nvPr/>
        </p:nvPicPr>
        <p:blipFill>
          <a:blip r:embed="rId4">
            <a:alphaModFix/>
          </a:blip>
          <a:stretch>
            <a:fillRect/>
          </a:stretch>
        </p:blipFill>
        <p:spPr>
          <a:xfrm>
            <a:off x="1713650" y="3973825"/>
            <a:ext cx="4646363" cy="247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36627d56f0_1_6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6000"/>
              <a:buNone/>
            </a:pPr>
            <a:r>
              <a:rPr lang="en-US"/>
              <a:t>Test data is ideal if it identifies all application errors with minimum size of data set</a:t>
            </a:r>
            <a:endParaRPr/>
          </a:p>
        </p:txBody>
      </p:sp>
      <p:sp>
        <p:nvSpPr>
          <p:cNvPr id="260" name="Google Shape;260;g136627d56f0_1_6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1" name="Google Shape;261;g136627d56f0_1_6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262" name="Google Shape;262;g136627d56f0_1_6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34beba847c_0_96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Example</a:t>
            </a:r>
            <a:endParaRPr/>
          </a:p>
        </p:txBody>
      </p:sp>
      <p:sp>
        <p:nvSpPr>
          <p:cNvPr id="271" name="Google Shape;271;g134beba847c_0_962"/>
          <p:cNvSpPr txBox="1">
            <a:spLocks noGrp="1"/>
          </p:cNvSpPr>
          <p:nvPr>
            <p:ph type="body" idx="1"/>
          </p:nvPr>
        </p:nvSpPr>
        <p:spPr>
          <a:xfrm>
            <a:off x="1097275" y="1845725"/>
            <a:ext cx="10058400" cy="674100"/>
          </a:xfrm>
          <a:prstGeom prst="rect">
            <a:avLst/>
          </a:prstGeom>
        </p:spPr>
        <p:txBody>
          <a:bodyPr spcFirstLastPara="1" wrap="square" lIns="0" tIns="45700" rIns="0" bIns="45700" anchor="t" anchorCtr="0">
            <a:normAutofit/>
          </a:bodyPr>
          <a:lstStyle/>
          <a:p>
            <a:pPr marL="384048" marR="0" lvl="1" indent="-182880" algn="l" rtl="0">
              <a:lnSpc>
                <a:spcPct val="90000"/>
              </a:lnSpc>
              <a:spcBef>
                <a:spcPts val="400"/>
              </a:spcBef>
              <a:spcAft>
                <a:spcPts val="0"/>
              </a:spcAft>
              <a:buSzPts val="1800"/>
              <a:buChar char="►"/>
            </a:pPr>
            <a:r>
              <a:rPr lang="en-US"/>
              <a:t>You are designing test cases for Whatsapp. You want to test if the Whatsapp shows correct messaging history for all types of user. Identify what test data you would need?</a:t>
            </a:r>
            <a:endParaRPr/>
          </a:p>
        </p:txBody>
      </p:sp>
      <p:sp>
        <p:nvSpPr>
          <p:cNvPr id="268" name="Google Shape;268;g134beba847c_0_96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9" name="Google Shape;269;g134beba847c_0_96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
        <p:nvSpPr>
          <p:cNvPr id="270" name="Google Shape;270;g134beba847c_0_96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a:t>
            </a:r>
            <a:endParaRPr/>
          </a:p>
        </p:txBody>
      </p:sp>
      <p:sp>
        <p:nvSpPr>
          <p:cNvPr id="272" name="Google Shape;272;g134beba847c_0_962"/>
          <p:cNvSpPr txBox="1">
            <a:spLocks noGrp="1"/>
          </p:cNvSpPr>
          <p:nvPr>
            <p:ph type="body" idx="4294967295"/>
          </p:nvPr>
        </p:nvSpPr>
        <p:spPr>
          <a:xfrm>
            <a:off x="2133600" y="2622550"/>
            <a:ext cx="10058400" cy="2376488"/>
          </a:xfrm>
          <a:prstGeom prst="rect">
            <a:avLst/>
          </a:prstGeom>
        </p:spPr>
        <p:txBody>
          <a:bodyPr spcFirstLastPara="1" wrap="square" lIns="0" tIns="45700" rIns="0" bIns="45700" anchor="t" anchorCtr="0">
            <a:normAutofit/>
          </a:bodyPr>
          <a:lstStyle/>
          <a:p>
            <a:pPr marL="1371600" marR="0" lvl="2" indent="-317500" algn="l" rtl="0">
              <a:lnSpc>
                <a:spcPct val="90000"/>
              </a:lnSpc>
              <a:spcBef>
                <a:spcPts val="400"/>
              </a:spcBef>
              <a:spcAft>
                <a:spcPts val="0"/>
              </a:spcAft>
              <a:buSzPts val="1400"/>
              <a:buChar char="►"/>
            </a:pPr>
            <a:r>
              <a:rPr lang="en-US"/>
              <a:t>A new user with no messaging history/call history</a:t>
            </a:r>
            <a:endParaRPr/>
          </a:p>
          <a:p>
            <a:pPr marL="1371600" marR="0" lvl="2" indent="-317500" algn="l" rtl="0">
              <a:lnSpc>
                <a:spcPct val="90000"/>
              </a:lnSpc>
              <a:spcBef>
                <a:spcPts val="400"/>
              </a:spcBef>
              <a:spcAft>
                <a:spcPts val="0"/>
              </a:spcAft>
              <a:buSzPts val="1400"/>
              <a:buChar char="►"/>
            </a:pPr>
            <a:r>
              <a:rPr lang="en-US"/>
              <a:t>A very old user with lots of messaging history. Messages including</a:t>
            </a:r>
            <a:endParaRPr/>
          </a:p>
          <a:p>
            <a:pPr marL="1828800" marR="0" lvl="3" indent="-317500" algn="l" rtl="0">
              <a:lnSpc>
                <a:spcPct val="90000"/>
              </a:lnSpc>
              <a:spcBef>
                <a:spcPts val="400"/>
              </a:spcBef>
              <a:spcAft>
                <a:spcPts val="0"/>
              </a:spcAft>
              <a:buSzPts val="1400"/>
              <a:buChar char="►"/>
            </a:pPr>
            <a:r>
              <a:rPr lang="en-US"/>
              <a:t>Images</a:t>
            </a:r>
            <a:endParaRPr/>
          </a:p>
          <a:p>
            <a:pPr marL="1828800" marR="0" lvl="3" indent="-317500" algn="l" rtl="0">
              <a:lnSpc>
                <a:spcPct val="90000"/>
              </a:lnSpc>
              <a:spcBef>
                <a:spcPts val="400"/>
              </a:spcBef>
              <a:spcAft>
                <a:spcPts val="0"/>
              </a:spcAft>
              <a:buSzPts val="1400"/>
              <a:buChar char="►"/>
            </a:pPr>
            <a:r>
              <a:rPr lang="en-US"/>
              <a:t>Text</a:t>
            </a:r>
            <a:endParaRPr/>
          </a:p>
          <a:p>
            <a:pPr marL="1828800" marR="0" lvl="3" indent="-317500" algn="l" rtl="0">
              <a:lnSpc>
                <a:spcPct val="90000"/>
              </a:lnSpc>
              <a:spcBef>
                <a:spcPts val="400"/>
              </a:spcBef>
              <a:spcAft>
                <a:spcPts val="0"/>
              </a:spcAft>
              <a:buSzPts val="1400"/>
              <a:buChar char="►"/>
            </a:pPr>
            <a:r>
              <a:rPr lang="en-US"/>
              <a:t>Voice</a:t>
            </a:r>
            <a:endParaRPr/>
          </a:p>
          <a:p>
            <a:pPr marL="1371600" marR="0" lvl="2" indent="-317500" algn="l" rtl="0">
              <a:lnSpc>
                <a:spcPct val="90000"/>
              </a:lnSpc>
              <a:spcBef>
                <a:spcPts val="400"/>
              </a:spcBef>
              <a:spcAft>
                <a:spcPts val="0"/>
              </a:spcAft>
              <a:buSzPts val="1400"/>
              <a:buChar char="►"/>
            </a:pPr>
            <a:r>
              <a:rPr lang="en-US"/>
              <a:t>An old user that switched mobiles between android / IOS</a:t>
            </a:r>
            <a:endParaRPr/>
          </a:p>
          <a:p>
            <a:pPr marL="1371600" marR="0" lvl="2" indent="-317500" algn="l" rtl="0">
              <a:lnSpc>
                <a:spcPct val="90000"/>
              </a:lnSpc>
              <a:spcBef>
                <a:spcPts val="400"/>
              </a:spcBef>
              <a:spcAft>
                <a:spcPts val="0"/>
              </a:spcAft>
              <a:buSzPts val="1400"/>
              <a:buChar char="►"/>
            </a:pPr>
            <a:r>
              <a:rPr lang="en-US"/>
              <a:t>Old user who deleted their account and then recreated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377a2243f2_2_15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How to Create Test Data</a:t>
            </a:r>
            <a:endParaRPr/>
          </a:p>
        </p:txBody>
      </p:sp>
      <p:sp>
        <p:nvSpPr>
          <p:cNvPr id="295" name="Google Shape;295;g1377a2243f2_2_155"/>
          <p:cNvSpPr txBox="1">
            <a:spLocks noGrp="1"/>
          </p:cNvSpPr>
          <p:nvPr>
            <p:ph type="body" idx="1"/>
          </p:nvPr>
        </p:nvSpPr>
        <p:spPr>
          <a:xfrm>
            <a:off x="1097275" y="1845725"/>
            <a:ext cx="7056000" cy="4120200"/>
          </a:xfrm>
          <a:prstGeom prst="rect">
            <a:avLst/>
          </a:prstGeom>
        </p:spPr>
        <p:txBody>
          <a:bodyPr spcFirstLastPara="1" wrap="square" lIns="0" tIns="45700" rIns="0" bIns="45700" anchor="t" anchorCtr="0">
            <a:normAutofit/>
          </a:bodyPr>
          <a:lstStyle/>
          <a:p>
            <a:pPr marL="384048" marR="0" lvl="1" indent="-182880" algn="l" rtl="0">
              <a:lnSpc>
                <a:spcPct val="90000"/>
              </a:lnSpc>
              <a:spcBef>
                <a:spcPts val="400"/>
              </a:spcBef>
              <a:spcAft>
                <a:spcPts val="0"/>
              </a:spcAft>
              <a:buSzPts val="1800"/>
              <a:buChar char="►"/>
            </a:pPr>
            <a:r>
              <a:rPr lang="en-US" sz="1800" dirty="0"/>
              <a:t>Manual test data generation</a:t>
            </a:r>
            <a:endParaRPr dirty="0"/>
          </a:p>
          <a:p>
            <a:pPr marL="1371600" marR="0" lvl="2" indent="-317500" algn="l" rtl="0">
              <a:lnSpc>
                <a:spcPct val="90000"/>
              </a:lnSpc>
              <a:spcBef>
                <a:spcPts val="400"/>
              </a:spcBef>
              <a:spcAft>
                <a:spcPts val="0"/>
              </a:spcAft>
              <a:buSzPts val="1400"/>
              <a:buChar char="►"/>
            </a:pPr>
            <a:r>
              <a:rPr lang="en-US" sz="1800" dirty="0"/>
              <a:t>Time consuming and bottleneck for testing in CI/CD</a:t>
            </a:r>
            <a:endParaRPr sz="1800" dirty="0"/>
          </a:p>
          <a:p>
            <a:pPr marL="1371600" marR="0" lvl="2" indent="-317500" algn="l" rtl="0">
              <a:lnSpc>
                <a:spcPct val="90000"/>
              </a:lnSpc>
              <a:spcBef>
                <a:spcPts val="400"/>
              </a:spcBef>
              <a:spcAft>
                <a:spcPts val="0"/>
              </a:spcAft>
              <a:buSzPts val="1400"/>
              <a:buChar char="►"/>
            </a:pPr>
            <a:r>
              <a:rPr lang="en-US" sz="1800" dirty="0"/>
              <a:t>Only recommended in Exploratory testing</a:t>
            </a:r>
            <a:endParaRPr sz="1800" dirty="0"/>
          </a:p>
          <a:p>
            <a:pPr marL="384048" marR="0" lvl="1" indent="-182880" algn="l" rtl="0">
              <a:lnSpc>
                <a:spcPct val="90000"/>
              </a:lnSpc>
              <a:spcBef>
                <a:spcPts val="400"/>
              </a:spcBef>
              <a:spcAft>
                <a:spcPts val="0"/>
              </a:spcAft>
              <a:buSzPts val="1800"/>
              <a:buChar char="►"/>
            </a:pPr>
            <a:r>
              <a:rPr lang="en-US" dirty="0"/>
              <a:t>From p</a:t>
            </a:r>
            <a:r>
              <a:rPr lang="en-US" sz="1800" dirty="0"/>
              <a:t>roduction data</a:t>
            </a:r>
            <a:endParaRPr sz="1800" dirty="0"/>
          </a:p>
          <a:p>
            <a:pPr marL="1371600" lvl="2" indent="-317500" algn="l" rtl="0">
              <a:spcBef>
                <a:spcPts val="400"/>
              </a:spcBef>
              <a:spcAft>
                <a:spcPts val="0"/>
              </a:spcAft>
              <a:buSzPts val="1400"/>
              <a:buChar char="►"/>
            </a:pPr>
            <a:r>
              <a:rPr lang="en-US" sz="1800" dirty="0"/>
              <a:t>Sensitive Data should be Masked</a:t>
            </a:r>
            <a:endParaRPr sz="1800" dirty="0"/>
          </a:p>
          <a:p>
            <a:pPr marL="1371600" lvl="2" indent="-317500" algn="l" rtl="0">
              <a:spcBef>
                <a:spcPts val="400"/>
              </a:spcBef>
              <a:spcAft>
                <a:spcPts val="0"/>
              </a:spcAft>
              <a:buSzPts val="1400"/>
              <a:buChar char="►"/>
            </a:pPr>
            <a:r>
              <a:rPr lang="en-US" sz="1800" dirty="0"/>
              <a:t>Synthetic Data should be added where required</a:t>
            </a:r>
            <a:endParaRPr dirty="0"/>
          </a:p>
          <a:p>
            <a:pPr marL="1371600" marR="0" lvl="2" indent="-317500" algn="l" rtl="0">
              <a:lnSpc>
                <a:spcPct val="90000"/>
              </a:lnSpc>
              <a:spcBef>
                <a:spcPts val="400"/>
              </a:spcBef>
              <a:spcAft>
                <a:spcPts val="0"/>
              </a:spcAft>
              <a:buSzPts val="1400"/>
              <a:buChar char="►"/>
            </a:pPr>
            <a:r>
              <a:rPr lang="en-US" sz="1800" dirty="0"/>
              <a:t>Data subletting/sampling should be done to build compact but complete test data</a:t>
            </a:r>
            <a:endParaRPr sz="1800" dirty="0"/>
          </a:p>
          <a:p>
            <a:pPr marL="384048" marR="0" lvl="1" indent="-182880" algn="l" rtl="0">
              <a:lnSpc>
                <a:spcPct val="90000"/>
              </a:lnSpc>
              <a:spcBef>
                <a:spcPts val="400"/>
              </a:spcBef>
              <a:spcAft>
                <a:spcPts val="0"/>
              </a:spcAft>
              <a:buSzPts val="1800"/>
              <a:buChar char="►"/>
            </a:pPr>
            <a:r>
              <a:rPr lang="en-US" dirty="0"/>
              <a:t>Using Test Generation Tools</a:t>
            </a:r>
            <a:endParaRPr dirty="0"/>
          </a:p>
          <a:p>
            <a:pPr marL="1371600" marR="0" lvl="2" indent="-317500" algn="l" rtl="0">
              <a:lnSpc>
                <a:spcPct val="90000"/>
              </a:lnSpc>
              <a:spcBef>
                <a:spcPts val="400"/>
              </a:spcBef>
              <a:spcAft>
                <a:spcPts val="0"/>
              </a:spcAft>
              <a:buSzPts val="1400"/>
              <a:buChar char="►"/>
            </a:pPr>
            <a:r>
              <a:rPr lang="en-US" sz="1800" dirty="0"/>
              <a:t>Quick data generation using online tools</a:t>
            </a:r>
            <a:endParaRPr sz="1800" dirty="0"/>
          </a:p>
        </p:txBody>
      </p:sp>
      <p:sp>
        <p:nvSpPr>
          <p:cNvPr id="278" name="Google Shape;278;g1377a2243f2_2_15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79" name="Google Shape;279;g1377a2243f2_2_15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
        <p:nvSpPr>
          <p:cNvPr id="280" name="Google Shape;280;g1377a2243f2_2_15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Test Data Management</a:t>
            </a:r>
            <a:endParaRPr/>
          </a:p>
        </p:txBody>
      </p:sp>
      <p:grpSp>
        <p:nvGrpSpPr>
          <p:cNvPr id="281" name="Google Shape;281;g1377a2243f2_2_155"/>
          <p:cNvGrpSpPr/>
          <p:nvPr/>
        </p:nvGrpSpPr>
        <p:grpSpPr>
          <a:xfrm>
            <a:off x="7734821" y="2239525"/>
            <a:ext cx="4299375" cy="4042197"/>
            <a:chOff x="839642" y="6"/>
            <a:chExt cx="6911067" cy="6519673"/>
          </a:xfrm>
        </p:grpSpPr>
        <p:sp>
          <p:nvSpPr>
            <p:cNvPr id="282" name="Google Shape;282;g1377a2243f2_2_155"/>
            <p:cNvSpPr/>
            <p:nvPr/>
          </p:nvSpPr>
          <p:spPr>
            <a:xfrm rot="-3280512">
              <a:off x="3434389" y="2637434"/>
              <a:ext cx="1764582" cy="1761093"/>
            </a:xfrm>
            <a:prstGeom prst="ellipse">
              <a:avLst/>
            </a:prstGeom>
            <a:solidFill>
              <a:srgbClr val="A1C3FA"/>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grpSp>
          <p:nvGrpSpPr>
            <p:cNvPr id="283" name="Google Shape;283;g1377a2243f2_2_155"/>
            <p:cNvGrpSpPr/>
            <p:nvPr/>
          </p:nvGrpSpPr>
          <p:grpSpPr>
            <a:xfrm>
              <a:off x="3806202" y="2121993"/>
              <a:ext cx="3944507" cy="4397686"/>
              <a:chOff x="4184863" y="1520198"/>
              <a:chExt cx="2958454" cy="3298347"/>
            </a:xfrm>
          </p:grpSpPr>
          <p:sp>
            <p:nvSpPr>
              <p:cNvPr id="284" name="Google Shape;284;g1377a2243f2_2_155"/>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121900" tIns="60925" rIns="121900" bIns="60925" anchor="t" anchorCtr="0">
                <a:noAutofit/>
              </a:bodyPr>
              <a:lstStyle/>
              <a:p>
                <a:pPr marL="0" lvl="0" indent="0" algn="l" rtl="0">
                  <a:spcBef>
                    <a:spcPts val="0"/>
                  </a:spcBef>
                  <a:spcAft>
                    <a:spcPts val="0"/>
                  </a:spcAft>
                  <a:buNone/>
                </a:pPr>
                <a:endParaRPr/>
              </a:p>
            </p:txBody>
          </p:sp>
          <p:sp>
            <p:nvSpPr>
              <p:cNvPr id="285" name="Google Shape;285;g1377a2243f2_2_155"/>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BF3"/>
              </a:solidFill>
              <a:ln w="9525" cap="flat" cmpd="sng">
                <a:solidFill>
                  <a:srgbClr val="FFFFFF"/>
                </a:solidFill>
                <a:prstDash val="solid"/>
                <a:miter lim="8000"/>
                <a:headEnd type="none" w="sm" len="sm"/>
                <a:tailEnd type="none" w="sm" len="sm"/>
              </a:ln>
            </p:spPr>
            <p:txBody>
              <a:bodyPr spcFirstLastPara="1" wrap="square" lIns="121900" tIns="60925" rIns="121900" bIns="60925" anchor="t" anchorCtr="0">
                <a:noAutofit/>
              </a:bodyPr>
              <a:lstStyle/>
              <a:p>
                <a:pPr marL="0" lvl="0" indent="0" algn="l" rtl="0">
                  <a:spcBef>
                    <a:spcPts val="0"/>
                  </a:spcBef>
                  <a:spcAft>
                    <a:spcPts val="0"/>
                  </a:spcAft>
                  <a:buNone/>
                </a:pPr>
                <a:endParaRPr/>
              </a:p>
            </p:txBody>
          </p:sp>
          <p:sp>
            <p:nvSpPr>
              <p:cNvPr id="286" name="Google Shape;286;g1377a2243f2_2_155"/>
              <p:cNvSpPr txBox="1"/>
              <p:nvPr/>
            </p:nvSpPr>
            <p:spPr>
              <a:xfrm rot="-3779206">
                <a:off x="4733052" y="2863735"/>
                <a:ext cx="1577952" cy="563236"/>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From Production</a:t>
                </a:r>
                <a:endParaRPr sz="1300">
                  <a:solidFill>
                    <a:srgbClr val="FFFFFF"/>
                  </a:solidFill>
                  <a:latin typeface="Roboto"/>
                  <a:ea typeface="Roboto"/>
                  <a:cs typeface="Roboto"/>
                  <a:sym typeface="Roboto"/>
                </a:endParaRPr>
              </a:p>
            </p:txBody>
          </p:sp>
        </p:grpSp>
        <p:grpSp>
          <p:nvGrpSpPr>
            <p:cNvPr id="287" name="Google Shape;287;g1377a2243f2_2_155"/>
            <p:cNvGrpSpPr/>
            <p:nvPr/>
          </p:nvGrpSpPr>
          <p:grpSpPr>
            <a:xfrm>
              <a:off x="2036738" y="6"/>
              <a:ext cx="4391326" cy="4297113"/>
              <a:chOff x="2857731" y="-71332"/>
              <a:chExt cx="3293577" cy="3222916"/>
            </a:xfrm>
          </p:grpSpPr>
          <p:sp>
            <p:nvSpPr>
              <p:cNvPr id="288" name="Google Shape;288;g1377a2243f2_2_155"/>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121900" tIns="60925" rIns="121900" bIns="60925" anchor="t" anchorCtr="0">
                <a:noAutofit/>
              </a:bodyPr>
              <a:lstStyle/>
              <a:p>
                <a:pPr marL="0" lvl="0" indent="0" algn="l" rtl="0">
                  <a:spcBef>
                    <a:spcPts val="0"/>
                  </a:spcBef>
                  <a:spcAft>
                    <a:spcPts val="0"/>
                  </a:spcAft>
                  <a:buNone/>
                </a:pPr>
                <a:endParaRPr/>
              </a:p>
            </p:txBody>
          </p:sp>
          <p:sp>
            <p:nvSpPr>
              <p:cNvPr id="289" name="Google Shape;289;g1377a2243f2_2_155"/>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DDF"/>
              </a:solidFill>
              <a:ln w="9525" cap="flat" cmpd="sng">
                <a:solidFill>
                  <a:srgbClr val="FFFFFF"/>
                </a:solidFill>
                <a:prstDash val="solid"/>
                <a:miter lim="8000"/>
                <a:headEnd type="none" w="sm" len="sm"/>
                <a:tailEnd type="none" w="sm" len="sm"/>
              </a:ln>
            </p:spPr>
            <p:txBody>
              <a:bodyPr spcFirstLastPara="1" wrap="square" lIns="121900" tIns="60925" rIns="121900" bIns="60925" anchor="t" anchorCtr="0">
                <a:noAutofit/>
              </a:bodyPr>
              <a:lstStyle/>
              <a:p>
                <a:pPr marL="0" lvl="0" indent="0" algn="l" rtl="0">
                  <a:spcBef>
                    <a:spcPts val="0"/>
                  </a:spcBef>
                  <a:spcAft>
                    <a:spcPts val="0"/>
                  </a:spcAft>
                  <a:buNone/>
                </a:pPr>
                <a:endParaRPr/>
              </a:p>
            </p:txBody>
          </p:sp>
          <p:sp>
            <p:nvSpPr>
              <p:cNvPr id="290" name="Google Shape;290;g1377a2243f2_2_155"/>
              <p:cNvSpPr txBox="1"/>
              <p:nvPr/>
            </p:nvSpPr>
            <p:spPr>
              <a:xfrm>
                <a:off x="3782825" y="1153125"/>
                <a:ext cx="1578000" cy="563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Manually</a:t>
                </a:r>
                <a:endParaRPr sz="1300">
                  <a:solidFill>
                    <a:srgbClr val="FFFFFF"/>
                  </a:solidFill>
                  <a:latin typeface="Roboto"/>
                  <a:ea typeface="Roboto"/>
                  <a:cs typeface="Roboto"/>
                  <a:sym typeface="Roboto"/>
                </a:endParaRPr>
              </a:p>
            </p:txBody>
          </p:sp>
        </p:grpSp>
        <p:grpSp>
          <p:nvGrpSpPr>
            <p:cNvPr id="291" name="Google Shape;291;g1377a2243f2_2_155"/>
            <p:cNvGrpSpPr/>
            <p:nvPr/>
          </p:nvGrpSpPr>
          <p:grpSpPr>
            <a:xfrm>
              <a:off x="839642" y="2341284"/>
              <a:ext cx="4565797" cy="4162934"/>
              <a:chOff x="1959887" y="1684671"/>
              <a:chExt cx="3424433" cy="3122279"/>
            </a:xfrm>
          </p:grpSpPr>
          <p:sp>
            <p:nvSpPr>
              <p:cNvPr id="292" name="Google Shape;292;g1377a2243f2_2_155"/>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121900" tIns="60925" rIns="121900" bIns="60925" anchor="t" anchorCtr="0">
                <a:noAutofit/>
              </a:bodyPr>
              <a:lstStyle/>
              <a:p>
                <a:pPr marL="0" lvl="0" indent="0" algn="l" rtl="0">
                  <a:spcBef>
                    <a:spcPts val="0"/>
                  </a:spcBef>
                  <a:spcAft>
                    <a:spcPts val="0"/>
                  </a:spcAft>
                  <a:buNone/>
                </a:pPr>
                <a:endParaRPr/>
              </a:p>
            </p:txBody>
          </p:sp>
          <p:sp>
            <p:nvSpPr>
              <p:cNvPr id="293" name="Google Shape;293;g1377a2243f2_2_155"/>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4A1"/>
              </a:solidFill>
              <a:ln w="9525" cap="flat" cmpd="sng">
                <a:solidFill>
                  <a:srgbClr val="FFFFFF"/>
                </a:solidFill>
                <a:prstDash val="solid"/>
                <a:miter lim="8000"/>
                <a:headEnd type="none" w="sm" len="sm"/>
                <a:tailEnd type="none" w="sm" len="sm"/>
              </a:ln>
            </p:spPr>
            <p:txBody>
              <a:bodyPr spcFirstLastPara="1" wrap="square" lIns="121900" tIns="60925" rIns="121900" bIns="60925" anchor="t" anchorCtr="0">
                <a:noAutofit/>
              </a:bodyPr>
              <a:lstStyle/>
              <a:p>
                <a:pPr marL="0" lvl="0" indent="0" algn="l" rtl="0">
                  <a:spcBef>
                    <a:spcPts val="0"/>
                  </a:spcBef>
                  <a:spcAft>
                    <a:spcPts val="0"/>
                  </a:spcAft>
                  <a:buNone/>
                </a:pPr>
                <a:endParaRPr/>
              </a:p>
            </p:txBody>
          </p:sp>
          <p:sp>
            <p:nvSpPr>
              <p:cNvPr id="294" name="Google Shape;294;g1377a2243f2_2_155"/>
              <p:cNvSpPr txBox="1"/>
              <p:nvPr/>
            </p:nvSpPr>
            <p:spPr>
              <a:xfrm rot="3725110" flipH="1">
                <a:off x="2866277" y="2863871"/>
                <a:ext cx="1577671" cy="563103"/>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Using Test Generation Tools</a:t>
                </a:r>
                <a:endParaRPr sz="1300">
                  <a:solidFill>
                    <a:srgbClr val="FFFFFF"/>
                  </a:solidFill>
                  <a:latin typeface="Roboto"/>
                  <a:ea typeface="Roboto"/>
                  <a:cs typeface="Roboto"/>
                  <a:sym typeface="Roboto"/>
                </a:endParaRPr>
              </a:p>
            </p:txBody>
          </p:sp>
        </p:gr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1787</TotalTime>
  <Words>1693</Words>
  <Application>Microsoft Office PowerPoint</Application>
  <PresentationFormat>Widescreen</PresentationFormat>
  <Paragraphs>350</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Wingdings 3</vt:lpstr>
      <vt:lpstr>Roboto Medium</vt:lpstr>
      <vt:lpstr>Roboto</vt:lpstr>
      <vt:lpstr>Century Gothic</vt:lpstr>
      <vt:lpstr>Roboto Thin</vt:lpstr>
      <vt:lpstr>Ion</vt:lpstr>
      <vt:lpstr>What you will learn Today</vt:lpstr>
      <vt:lpstr>Table of Content</vt:lpstr>
      <vt:lpstr>Revisit Test Cases and Risk Assessment from previous day</vt:lpstr>
      <vt:lpstr>Test Data and Its Importance</vt:lpstr>
      <vt:lpstr>Test Data</vt:lpstr>
      <vt:lpstr>Importance of Test Data</vt:lpstr>
      <vt:lpstr>Test data is ideal if it identifies all application errors with minimum size of data set</vt:lpstr>
      <vt:lpstr>Example</vt:lpstr>
      <vt:lpstr>How to Create Test Data</vt:lpstr>
      <vt:lpstr>Challenges in Preparing Test Data</vt:lpstr>
      <vt:lpstr>Test Data Creation Criteria</vt:lpstr>
      <vt:lpstr>Test Data Management Strategies</vt:lpstr>
      <vt:lpstr>Making Test Data always Available</vt:lpstr>
      <vt:lpstr>Test Environments</vt:lpstr>
      <vt:lpstr>A testing environment is a setup of software and hardware on which the testing team is going to execute test cases. The test environment consists of real business and user environment, as well as physical environments, such as server, front end running environment.</vt:lpstr>
      <vt:lpstr>Different Major Available Environments</vt:lpstr>
      <vt:lpstr>Setting Up Test Environments</vt:lpstr>
      <vt:lpstr>Setting Up Test Environments</vt:lpstr>
      <vt:lpstr>Test Environments Management</vt:lpstr>
      <vt:lpstr>Test Execution</vt:lpstr>
      <vt:lpstr>The activity that runs a test on a component or system producing actual results.</vt:lpstr>
      <vt:lpstr>Test Execution Entry Criteria</vt:lpstr>
      <vt:lpstr>Test Execution Basic Tasks</vt:lpstr>
      <vt:lpstr>Test Execution Prioritization</vt:lpstr>
      <vt:lpstr>Test Execution Tracking</vt:lpstr>
      <vt:lpstr>Bug Reporting</vt:lpstr>
      <vt:lpstr>One major task during test execution is reporting defects based on the failures observed</vt:lpstr>
      <vt:lpstr>Bug Report</vt:lpstr>
      <vt:lpstr>Bug Report</vt:lpstr>
      <vt:lpstr>Bug’s Lifecycle</vt:lpstr>
      <vt:lpstr>Bug’s Severity Levels</vt:lpstr>
      <vt:lpstr>Challenges of Bug Reporting</vt:lpstr>
      <vt:lpstr>Bug Reasons</vt:lpstr>
      <vt:lpstr>Exercise</vt:lpstr>
      <vt:lpstr>Reading Break and Exercise</vt:lpstr>
      <vt:lpstr>Let’s find some Bug and view the Report</vt:lpstr>
      <vt:lpstr>Exercise</vt:lpstr>
      <vt:lpstr>Reading</vt:lpstr>
      <vt:lpstr>Reading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Saad Mumtaz</cp:lastModifiedBy>
  <cp:revision>36</cp:revision>
  <dcterms:created xsi:type="dcterms:W3CDTF">2022-05-13T01:00:56Z</dcterms:created>
  <dcterms:modified xsi:type="dcterms:W3CDTF">2022-08-30T11:51:58Z</dcterms:modified>
</cp:coreProperties>
</file>