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3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2" r:id="rId15"/>
    <p:sldId id="275" r:id="rId16"/>
    <p:sldId id="276" r:id="rId17"/>
    <p:sldId id="278" r:id="rId18"/>
    <p:sldId id="279" r:id="rId19"/>
    <p:sldId id="281" r:id="rId20"/>
    <p:sldId id="285" r:id="rId21"/>
    <p:sldId id="287" r:id="rId22"/>
    <p:sldId id="288" r:id="rId23"/>
    <p:sldId id="289" r:id="rId24"/>
    <p:sldId id="290" r:id="rId25"/>
    <p:sldId id="291" r:id="rId26"/>
    <p:sldId id="293" r:id="rId27"/>
    <p:sldId id="294" r:id="rId28"/>
    <p:sldId id="296" r:id="rId29"/>
    <p:sldId id="297" r:id="rId30"/>
    <p:sldId id="298" r:id="rId31"/>
    <p:sldId id="299" r:id="rId32"/>
    <p:sldId id="30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g3qD1dmv+yWerWAMWymNPIirh5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FA8064-2ABC-42B5-9F3C-0D5BBAD3D021}">
  <a:tblStyle styleId="{16FA8064-2ABC-42B5-9F3C-0D5BBAD3D021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54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4c71e03a7_1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3" name="Google Shape;283;g134c71e03a7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4c71e03a7_1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g134c71e03a7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4c71e03a7_1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g134c71e03a7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4c71e03a7_1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g134c71e03a7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4c71e03a7_1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2" name="Google Shape;332;g134c71e03a7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783b7516b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0" name="Google Shape;360;g13783b7516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79b2673e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7" name="Google Shape;367;g1379b2673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79b2673e8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g1379b2673e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379b2673e8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3" name="Google Shape;393;g1379b2673e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79b2673e8_2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g1379b2673e8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6627d56f0_1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g136627d56f0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3783b7516b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8" name="Google Shape;448;g13783b7516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f448d23b13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1" name="Google Shape;471;gf448d23b1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448d23b13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0" name="Google Shape;480;gf448d23b1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448d23b13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9" name="Google Shape;489;gf448d23b1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379b2673e8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8" name="Google Shape;498;g1379b2673e8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448d23b1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8" name="Google Shape;508;gf448d23b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f448d23b13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8" name="Google Shape;528;gf448d23b1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f448d23b13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7" name="Google Shape;537;gf448d23b1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f448d23b13_0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5" name="Google Shape;555;gf448d23b1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f448d23b13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5" name="Google Shape;565;gf448d23b13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6627d56f0_1_2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136627d56f0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f448d23b13_1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5" name="Google Shape;575;gf448d23b13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f448d23b13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4" name="Google Shape;584;gf448d23b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4" name="Google Shape;6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6627d56f0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136627d56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783b7516b_1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g13783b7516b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4c71e03a7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g134c71e03a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4c71e03a7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g134c71e03a7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4c71e03a7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g134c71e03a7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4c71e03a7_1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g134c71e03a7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26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7166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3689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6172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9707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6400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8492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445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2270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Separator - Major">
  <p:cSld name="Section Separator - Majo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ctrTitle"/>
          </p:nvPr>
        </p:nvSpPr>
        <p:spPr>
          <a:xfrm>
            <a:off x="1097280" y="1645920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81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6319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1_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600574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924115" y="4766395"/>
            <a:ext cx="10343769" cy="66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body" idx="1"/>
          </p:nvPr>
        </p:nvSpPr>
        <p:spPr>
          <a:xfrm>
            <a:off x="924115" y="5435006"/>
            <a:ext cx="10343769" cy="75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3670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1_Content with 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>
            <a:spLocks noGrp="1"/>
          </p:cNvSpPr>
          <p:nvPr>
            <p:ph type="title"/>
          </p:nvPr>
        </p:nvSpPr>
        <p:spPr>
          <a:xfrm>
            <a:off x="8322906" y="415635"/>
            <a:ext cx="3030894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1"/>
          </p:nvPr>
        </p:nvSpPr>
        <p:spPr>
          <a:xfrm>
            <a:off x="691342" y="731520"/>
            <a:ext cx="7277001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2"/>
          </p:nvPr>
        </p:nvSpPr>
        <p:spPr>
          <a:xfrm>
            <a:off x="8322906" y="2747356"/>
            <a:ext cx="3030894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title" idx="3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2117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Point">
  <p:cSld name="Key Point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ctrTitle"/>
          </p:nvPr>
        </p:nvSpPr>
        <p:spPr>
          <a:xfrm>
            <a:off x="1097280" y="758951"/>
            <a:ext cx="10058400" cy="514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title" idx="2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1625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title"/>
          </p:nvPr>
        </p:nvSpPr>
        <p:spPr>
          <a:xfrm rot="-5400000">
            <a:off x="-2794000" y="3141250"/>
            <a:ext cx="6164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  <a:defRPr sz="3300" b="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7698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ftr" idx="11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27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1163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166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9957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9400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793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53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8155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2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  <p:sldLayoutId id="2147483782" r:id="rId19"/>
    <p:sldLayoutId id="2147483783" r:id="rId20"/>
    <p:sldLayoutId id="2147483784" r:id="rId21"/>
    <p:sldLayoutId id="2147483785" r:id="rId22"/>
    <p:sldLayoutId id="2147483786" r:id="rId23"/>
    <p:sldLayoutId id="2147483787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"/>
          <p:cNvSpPr txBox="1">
            <a:spLocks noGrp="1"/>
          </p:cNvSpPr>
          <p:nvPr>
            <p:ph type="ctrTitle"/>
          </p:nvPr>
        </p:nvSpPr>
        <p:spPr>
          <a:xfrm>
            <a:off x="1097275" y="1805354"/>
            <a:ext cx="10058400" cy="25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en-US"/>
              <a:t>Fundamentals</a:t>
            </a:r>
            <a:endParaRPr/>
          </a:p>
        </p:txBody>
      </p:sp>
      <p:sp>
        <p:nvSpPr>
          <p:cNvPr id="193" name="Google Shape;193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SOFTWARE QUALITY ASSURANCE (SQA)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4c71e03a7_1_127"/>
          <p:cNvSpPr txBox="1">
            <a:spLocks noGrp="1"/>
          </p:cNvSpPr>
          <p:nvPr>
            <p:ph type="title"/>
          </p:nvPr>
        </p:nvSpPr>
        <p:spPr>
          <a:xfrm>
            <a:off x="924140" y="5440495"/>
            <a:ext cx="10343700" cy="668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come in different forms</a:t>
            </a:r>
            <a:endParaRPr/>
          </a:p>
        </p:txBody>
      </p:sp>
      <p:sp>
        <p:nvSpPr>
          <p:cNvPr id="285" name="Google Shape;285;g134c71e03a7_1_12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86" name="Google Shape;286;g134c71e03a7_1_1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88" name="Google Shape;288;g134c71e03a7_1_127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Specifications</a:t>
            </a:r>
            <a:endParaRPr/>
          </a:p>
        </p:txBody>
      </p:sp>
      <p:sp>
        <p:nvSpPr>
          <p:cNvPr id="289" name="Google Shape;289;g134c71e03a7_1_127"/>
          <p:cNvSpPr/>
          <p:nvPr/>
        </p:nvSpPr>
        <p:spPr>
          <a:xfrm>
            <a:off x="1318850" y="623675"/>
            <a:ext cx="3490500" cy="4662300"/>
          </a:xfrm>
          <a:prstGeom prst="roundRect">
            <a:avLst>
              <a:gd name="adj" fmla="val 42"/>
            </a:avLst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220662" marR="0" lvl="0" indent="-2206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Introduction to the Document</a:t>
            </a:r>
            <a:endParaRPr dirty="0"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1.1  Purpose of the Product</a:t>
            </a:r>
            <a:endParaRPr dirty="0"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1.2  Scope of the Product</a:t>
            </a:r>
            <a:endParaRPr dirty="0"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1.3  Acronyms, Abbreviations, Definitions</a:t>
            </a:r>
            <a:endParaRPr dirty="0"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1.4  References</a:t>
            </a:r>
            <a:endParaRPr dirty="0"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1.5  Outline of the rest of the SRS</a:t>
            </a:r>
            <a:endParaRPr dirty="0"/>
          </a:p>
          <a:p>
            <a:pPr marL="220662" marR="0" lvl="0" indent="-2206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AutoNum type="arabicPeriod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General Description of Product</a:t>
            </a:r>
            <a:endParaRPr dirty="0"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2.1  Context of Product</a:t>
            </a:r>
            <a:endParaRPr dirty="0"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2.2  Product Functions</a:t>
            </a:r>
            <a:endParaRPr dirty="0"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2.3  User Characteristics</a:t>
            </a:r>
            <a:endParaRPr dirty="0"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2.4  Constraints</a:t>
            </a:r>
            <a:endParaRPr dirty="0"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2.5  Assumptions and Dependencies</a:t>
            </a:r>
            <a:endParaRPr dirty="0"/>
          </a:p>
          <a:p>
            <a:pPr marL="220662" marR="0" lvl="0" indent="-2206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AutoNum type="arabicPeriod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Specific Requirements</a:t>
            </a:r>
            <a:endParaRPr dirty="0"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3.1  External Interface Requirements</a:t>
            </a:r>
            <a:endParaRPr dirty="0"/>
          </a:p>
          <a:p>
            <a:pPr marL="1933575" marR="0" lvl="2" indent="-135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3.1.1  User Interfaces</a:t>
            </a:r>
            <a:endParaRPr dirty="0"/>
          </a:p>
          <a:p>
            <a:pPr marL="1933575" marR="0" lvl="2" indent="-135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3.1.2  Hardware Interfaces</a:t>
            </a:r>
            <a:endParaRPr dirty="0"/>
          </a:p>
          <a:p>
            <a:pPr marL="1933575" marR="0" lvl="2" indent="-135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3.1.3  Software Interfaces</a:t>
            </a:r>
            <a:endParaRPr dirty="0"/>
          </a:p>
          <a:p>
            <a:pPr marL="1933575" marR="0" lvl="2" indent="-135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3.1.4  Communications Interfaces</a:t>
            </a:r>
            <a:endParaRPr dirty="0"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3.2  Functional Requirements</a:t>
            </a:r>
            <a:endParaRPr dirty="0"/>
          </a:p>
          <a:p>
            <a:pPr marL="1933575" marR="0" lvl="2" indent="-135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3.2.1  Class 1</a:t>
            </a:r>
            <a:endParaRPr dirty="0"/>
          </a:p>
          <a:p>
            <a:pPr marL="1933575" marR="0" lvl="2" indent="-135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3.2.2  Class 2</a:t>
            </a:r>
            <a:endParaRPr dirty="0"/>
          </a:p>
          <a:p>
            <a:pPr marL="1933575" marR="0" lvl="2" indent="-135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 dirty="0"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3.3  Performance Requirements</a:t>
            </a:r>
            <a:endParaRPr dirty="0"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3.4  Design Constraints</a:t>
            </a:r>
            <a:endParaRPr dirty="0"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3.5  Quality Requirements</a:t>
            </a:r>
            <a:endParaRPr dirty="0"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3.6  Other Requirements</a:t>
            </a:r>
            <a:endParaRPr dirty="0"/>
          </a:p>
          <a:p>
            <a:pPr marL="220662" marR="0" lvl="0" indent="-2206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AutoNum type="arabicPeriod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Appendices</a:t>
            </a:r>
            <a:endParaRPr dirty="0"/>
          </a:p>
          <a:p>
            <a:pPr marL="45720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A186B5-013E-45B2-881A-4B88EBE88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712" y="904475"/>
            <a:ext cx="7800975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4c71e03a7_1_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Software Requirements Specifications</a:t>
            </a:r>
            <a:endParaRPr/>
          </a:p>
        </p:txBody>
      </p:sp>
      <p:sp>
        <p:nvSpPr>
          <p:cNvPr id="295" name="Google Shape;295;g134c71e03a7_1_5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96" name="Google Shape;296;g134c71e03a7_1_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98" name="Google Shape;298;g134c71e03a7_1_54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 Process</a:t>
            </a:r>
            <a:endParaRPr/>
          </a:p>
        </p:txBody>
      </p:sp>
      <p:pic>
        <p:nvPicPr>
          <p:cNvPr id="299" name="Google Shape;299;g134c71e03a7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6299" y="631575"/>
            <a:ext cx="7110440" cy="4082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4c71e03a7_1_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Requirement Elicitation</a:t>
            </a:r>
            <a:endParaRPr/>
          </a:p>
        </p:txBody>
      </p:sp>
      <p:sp>
        <p:nvSpPr>
          <p:cNvPr id="310" name="Google Shape;310;g134c71e03a7_1_78"/>
          <p:cNvSpPr txBox="1">
            <a:spLocks noGrp="1"/>
          </p:cNvSpPr>
          <p:nvPr>
            <p:ph type="body" idx="1"/>
          </p:nvPr>
        </p:nvSpPr>
        <p:spPr>
          <a:xfrm>
            <a:off x="1097275" y="2812850"/>
            <a:ext cx="62508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Different Stakeholders are: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Clients: pay for the software to be developed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Customers: buy the software after it is developed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Users: use the system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Domain experts: familiar with the problem that the software must automate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Market Researchers: conduct surveys to determine future trends and potential customers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Lawyers or auditors: familiar with government, safety, or legal requirements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Software engineers or other technology experts</a:t>
            </a:r>
            <a:endParaRPr/>
          </a:p>
        </p:txBody>
      </p:sp>
      <p:sp>
        <p:nvSpPr>
          <p:cNvPr id="306" name="Google Shape;306;g134c71e03a7_1_7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07" name="Google Shape;307;g134c71e03a7_1_7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08" name="Google Shape;308;g134c71e03a7_1_78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 Process</a:t>
            </a:r>
            <a:endParaRPr/>
          </a:p>
        </p:txBody>
      </p:sp>
      <p:sp>
        <p:nvSpPr>
          <p:cNvPr id="305" name="Google Shape;305;g134c71e03a7_1_78"/>
          <p:cNvSpPr txBox="1">
            <a:spLocks noGrp="1"/>
          </p:cNvSpPr>
          <p:nvPr>
            <p:ph type="body" idx="4294967295"/>
          </p:nvPr>
        </p:nvSpPr>
        <p:spPr>
          <a:xfrm>
            <a:off x="0" y="1846263"/>
            <a:ext cx="9734550" cy="117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Customers do not always understand what their needs and problems are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It is important to discuss the requirements with everyone who has a stake in the system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4c71e03a7_1_88"/>
          <p:cNvSpPr txBox="1">
            <a:spLocks noGrp="1"/>
          </p:cNvSpPr>
          <p:nvPr>
            <p:ph type="title"/>
          </p:nvPr>
        </p:nvSpPr>
        <p:spPr>
          <a:xfrm>
            <a:off x="924125" y="2074976"/>
            <a:ext cx="10343700" cy="3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For testing, you need to understand the perspectives of all stakeholder. Be able to put yourself in their shoes to analyze, design, optimize, and priortize your testing</a:t>
            </a:r>
            <a:endParaRPr/>
          </a:p>
        </p:txBody>
      </p:sp>
      <p:sp>
        <p:nvSpPr>
          <p:cNvPr id="318" name="Google Shape;318;g134c71e03a7_1_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Ofcourse, quality is a shared responsibility. So you are not alone. However, the more you can cover and understand the better you will be at your job. The Key is communication and asking questions.</a:t>
            </a:r>
            <a:endParaRPr/>
          </a:p>
        </p:txBody>
      </p:sp>
      <p:sp>
        <p:nvSpPr>
          <p:cNvPr id="316" name="Google Shape;316;g134c71e03a7_1_8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17" name="Google Shape;317;g134c71e03a7_1_8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19" name="Google Shape;319;g134c71e03a7_1_88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 Process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4c71e03a7_1_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Testing Requirements</a:t>
            </a:r>
            <a:endParaRPr/>
          </a:p>
        </p:txBody>
      </p:sp>
      <p:sp>
        <p:nvSpPr>
          <p:cNvPr id="338" name="Google Shape;338;g134c71e03a7_1_102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3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First review it from a high level to identify large fundamental problems, oversights, and omissions (more like research than testing)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Second perform low-Level specification test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Complete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Accurate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Precise, unambiguous and clear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Consistent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Relevant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Feasible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Testable</a:t>
            </a:r>
            <a:endParaRPr dirty="0"/>
          </a:p>
        </p:txBody>
      </p:sp>
      <p:sp>
        <p:nvSpPr>
          <p:cNvPr id="335" name="Google Shape;335;g134c71e03a7_1_10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36" name="Google Shape;336;g134c71e03a7_1_1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37" name="Google Shape;337;g134c71e03a7_1_10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Requirements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783b7516b_1_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Requirements as Test basis</a:t>
            </a:r>
            <a:endParaRPr/>
          </a:p>
        </p:txBody>
      </p:sp>
      <p:sp>
        <p:nvSpPr>
          <p:cNvPr id="363" name="Google Shape;363;g13783b7516b_1_1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64" name="Google Shape;364;g13783b7516b_1_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379b2673e8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Requirement-Based Testing</a:t>
            </a:r>
            <a:endParaRPr/>
          </a:p>
        </p:txBody>
      </p:sp>
      <p:sp>
        <p:nvSpPr>
          <p:cNvPr id="373" name="Google Shape;373;g1379b2673e8_0_0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4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Requirements specify expected behavior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case can be designed based on Requirement Specification document 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All requirement documents used to create test cases are called Test Basis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Black-box test design techniques can be applied to cover different aspects of test Coverage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Identify Risk associated with each requirement and apply Risk-based Testing Technique</a:t>
            </a:r>
            <a:endParaRPr dirty="0"/>
          </a:p>
        </p:txBody>
      </p:sp>
      <p:sp>
        <p:nvSpPr>
          <p:cNvPr id="370" name="Google Shape;370;g1379b2673e8_0_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71" name="Google Shape;371;g1379b2673e8_0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72" name="Google Shape;372;g1379b2673e8_0_0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 as Test Basis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79b2673e8_0_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While Writing Test Cases</a:t>
            </a:r>
            <a:endParaRPr/>
          </a:p>
        </p:txBody>
      </p:sp>
      <p:sp>
        <p:nvSpPr>
          <p:cNvPr id="390" name="Google Shape;390;g1379b2673e8_0_25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4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Identify and map all requirements to all test cases that cover the respective requirement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There can be multiple test cases associated with one requirement. 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Identify test coverage of each requirement based on available test cases and target for 100% test coverage of specific requirement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Use test designing to analyze and validate the requirements to identify missing or inconsistent requirements</a:t>
            </a:r>
            <a:endParaRPr dirty="0"/>
          </a:p>
        </p:txBody>
      </p:sp>
      <p:sp>
        <p:nvSpPr>
          <p:cNvPr id="387" name="Google Shape;387;g1379b2673e8_0_2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88" name="Google Shape;388;g1379b2673e8_0_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89" name="Google Shape;389;g1379b2673e8_0_25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 as Test Basis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379b2673e8_0_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Mapping leads to Traceability</a:t>
            </a:r>
            <a:endParaRPr/>
          </a:p>
        </p:txBody>
      </p:sp>
      <p:sp>
        <p:nvSpPr>
          <p:cNvPr id="399" name="Google Shape;399;g1379b2673e8_0_37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4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Traceability Matrix is a document that correlates any two-baseline documents to check the completeness of the relationship. </a:t>
            </a:r>
            <a:endParaRPr dirty="0"/>
          </a:p>
        </p:txBody>
      </p:sp>
      <p:sp>
        <p:nvSpPr>
          <p:cNvPr id="396" name="Google Shape;396;g1379b2673e8_0_3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397" name="Google Shape;397;g1379b2673e8_0_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98" name="Google Shape;398;g1379b2673e8_0_37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Traceability</a:t>
            </a:r>
            <a:endParaRPr/>
          </a:p>
        </p:txBody>
      </p:sp>
      <p:pic>
        <p:nvPicPr>
          <p:cNvPr id="401" name="Google Shape;401;g1379b2673e8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4846" y="3653950"/>
            <a:ext cx="4934755" cy="18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BE4C41-7439-4384-B66B-2F01712F4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395" y="3633284"/>
            <a:ext cx="5134708" cy="186484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79b2673e8_2_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Advantages of Requirement Traceability Matrix</a:t>
            </a:r>
            <a:endParaRPr/>
          </a:p>
        </p:txBody>
      </p:sp>
      <p:sp>
        <p:nvSpPr>
          <p:cNvPr id="419" name="Google Shape;419;g1379b2673e8_2_15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3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The build developed and tested has the required functionality which meets the ‘Customers’/ ‘Users’ needs and expectations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It confirms 100% test coverage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It highlights any requirements missing or document inconsistencies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It shows the overall defects or execution status with a focus on business requirements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It helps in analyzing or estimating the impact on the QA team’s work with respect to revisiting or re-working on the test cases</a:t>
            </a:r>
            <a:endParaRPr dirty="0"/>
          </a:p>
        </p:txBody>
      </p:sp>
      <p:sp>
        <p:nvSpPr>
          <p:cNvPr id="416" name="Google Shape;416;g1379b2673e8_2_1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17" name="Google Shape;417;g1379b2673e8_2_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18" name="Google Shape;418;g1379b2673e8_2_15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Traceability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6627d56f0_1_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What you will learn Today</a:t>
            </a:r>
            <a:endParaRPr/>
          </a:p>
        </p:txBody>
      </p:sp>
      <p:sp>
        <p:nvSpPr>
          <p:cNvPr id="199" name="Google Shape;199;g136627d56f0_1_2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Shifting our testing to left before the code is written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Learning to analyze the requirements and write tests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Build traceability between requirements and test cases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Explore different testing levels, types and methodologies</a:t>
            </a:r>
            <a:endParaRPr/>
          </a:p>
        </p:txBody>
      </p:sp>
      <p:sp>
        <p:nvSpPr>
          <p:cNvPr id="200" name="Google Shape;200;g136627d56f0_1_28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01" name="Google Shape;201;g136627d56f0_1_28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02" name="Google Shape;202;g136627d56f0_1_28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3783b7516b_1_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Testing Levels, Types, and Methodologies</a:t>
            </a:r>
            <a:endParaRPr/>
          </a:p>
        </p:txBody>
      </p:sp>
      <p:sp>
        <p:nvSpPr>
          <p:cNvPr id="451" name="Google Shape;451;g13783b7516b_1_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52" name="Google Shape;452;g13783b7516b_1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f448d23b13_0_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Testing Levels</a:t>
            </a:r>
            <a:endParaRPr/>
          </a:p>
        </p:txBody>
      </p:sp>
      <p:sp>
        <p:nvSpPr>
          <p:cNvPr id="477" name="Google Shape;477;gf448d23b13_0_53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4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Unit Testing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focuses on components that are separately testable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Basis Examples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Detailed design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Code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Component specifications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Integration Testing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focuses on interactions between components or systems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Basis Examples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Software and system design</a:t>
            </a:r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Interface and communication protocol specifications</a:t>
            </a:r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Architecture at component or system level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Workflows</a:t>
            </a:r>
            <a:endParaRPr dirty="0"/>
          </a:p>
        </p:txBody>
      </p:sp>
      <p:sp>
        <p:nvSpPr>
          <p:cNvPr id="474" name="Google Shape;474;gf448d23b13_0_5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75" name="Google Shape;475;gf448d23b13_0_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76" name="Google Shape;476;gf448d23b13_0_5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0"/>
              <a:t>Testing Levels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f448d23b13_0_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Testing Levels</a:t>
            </a:r>
            <a:endParaRPr/>
          </a:p>
        </p:txBody>
      </p:sp>
      <p:sp>
        <p:nvSpPr>
          <p:cNvPr id="486" name="Google Shape;486;gf448d23b13_0_33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4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System Testing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focuses on the behavior and capabilities of a whole system or product, often considering the end-to-end tasks the system can perform and the non-functional behaviors it exhibits while performing those tasks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Objectives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Validate system completeness, Reducing risk, Finding defects, Building confidence 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 Basis Examples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System and software requirement specifications (functional and non-functional)</a:t>
            </a:r>
            <a:endParaRPr dirty="0"/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System and user manuals</a:t>
            </a:r>
            <a:endParaRPr dirty="0"/>
          </a:p>
        </p:txBody>
      </p:sp>
      <p:sp>
        <p:nvSpPr>
          <p:cNvPr id="483" name="Google Shape;483;gf448d23b13_0_3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84" name="Google Shape;484;gf448d23b13_0_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485" name="Google Shape;485;gf448d23b13_0_3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0"/>
              <a:t>Testing Levels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448d23b13_0_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Testing Levels</a:t>
            </a:r>
            <a:endParaRPr/>
          </a:p>
        </p:txBody>
      </p:sp>
      <p:sp>
        <p:nvSpPr>
          <p:cNvPr id="495" name="Google Shape;495;gf448d23b13_0_19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4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sz="2000" dirty="0"/>
              <a:t>Acceptance Testing</a:t>
            </a:r>
            <a:endParaRPr sz="2000"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Acceptance testing may produce information to assess the system’s readiness for deployment and use by the customer (end-user)</a:t>
            </a:r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Common forms of acceptance testing include the following:</a:t>
            </a:r>
          </a:p>
          <a:p>
            <a: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Alpha and beta testing</a:t>
            </a:r>
            <a:endParaRPr dirty="0"/>
          </a:p>
          <a:p>
            <a: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Alpha and beta testing are typically used by developers of commercial off-the-shelf (COTS) software who want to get feedback from potential or existing users, customers, and/or operators before the software product is put on the market</a:t>
            </a:r>
            <a:endParaRPr dirty="0"/>
          </a:p>
        </p:txBody>
      </p:sp>
      <p:sp>
        <p:nvSpPr>
          <p:cNvPr id="492" name="Google Shape;492;gf448d23b13_0_1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493" name="Google Shape;493;gf448d23b13_0_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94" name="Google Shape;494;gf448d23b13_0_1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0"/>
              <a:t>Testing Levels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379b2673e8_2_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Static and Dynamic Testing</a:t>
            </a:r>
            <a:endParaRPr/>
          </a:p>
        </p:txBody>
      </p:sp>
      <p:sp>
        <p:nvSpPr>
          <p:cNvPr id="503" name="Google Shape;503;g1379b2673e8_2_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Static Testing – testing a software without running it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Used to test the work products like plan, requirements, architecture and design documents, code, test plan, test cases, user guides, contracts, schedules, budget, etc 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Dynamic Testing – running the program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Used to test the working software/system</a:t>
            </a:r>
            <a:endParaRPr/>
          </a:p>
        </p:txBody>
      </p:sp>
      <p:sp>
        <p:nvSpPr>
          <p:cNvPr id="501" name="Google Shape;501;g1379b2673e8_2_7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02" name="Google Shape;502;g1379b2673e8_2_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505" name="Google Shape;505;g1379b2673e8_2_75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2270"/>
              <a:t>Static &amp; Dynamic Testing</a:t>
            </a:r>
            <a:endParaRPr sz="2270"/>
          </a:p>
        </p:txBody>
      </p:sp>
      <p:pic>
        <p:nvPicPr>
          <p:cNvPr id="504" name="Google Shape;504;g1379b2673e8_2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00" y="1242852"/>
            <a:ext cx="7381849" cy="38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f448d23b13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White box and Black box Testing</a:t>
            </a:r>
            <a:endParaRPr/>
          </a:p>
        </p:txBody>
      </p:sp>
      <p:sp>
        <p:nvSpPr>
          <p:cNvPr id="513" name="Google Shape;513;gf448d23b13_0_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Black box testing – what is supposed to be done 🡪 functionality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does not concern how the software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accomplish the work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outside view of the software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input-output relationships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/>
              <a:t>White (clear) box testing – how the software does its job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look into code details</a:t>
            </a:r>
            <a:endParaRPr/>
          </a:p>
        </p:txBody>
      </p:sp>
      <p:sp>
        <p:nvSpPr>
          <p:cNvPr id="511" name="Google Shape;511;gf448d23b13_0_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12" name="Google Shape;512;gf448d23b13_0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515" name="Google Shape;515;gf448d23b13_0_0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2270"/>
              <a:t>Testing Types</a:t>
            </a:r>
            <a:endParaRPr sz="2270"/>
          </a:p>
        </p:txBody>
      </p:sp>
      <p:pic>
        <p:nvPicPr>
          <p:cNvPr id="514" name="Google Shape;514;gf448d23b1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075" y="1453875"/>
            <a:ext cx="7266900" cy="37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448d23b13_0_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Change-related Testing</a:t>
            </a:r>
            <a:endParaRPr/>
          </a:p>
        </p:txBody>
      </p:sp>
      <p:sp>
        <p:nvSpPr>
          <p:cNvPr id="534" name="Google Shape;534;gf448d23b13_0_66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4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Confirmation Testing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Testing should be done to confirm that the changes have corrected the defect or implemented the functionality correctly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Regression Testing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Testing should be done to confirm that the changes have not caused any unforeseen adverse consequences</a:t>
            </a:r>
            <a:endParaRPr dirty="0"/>
          </a:p>
        </p:txBody>
      </p:sp>
      <p:sp>
        <p:nvSpPr>
          <p:cNvPr id="531" name="Google Shape;531;gf448d23b13_0_6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32" name="Google Shape;532;gf448d23b13_0_6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533" name="Google Shape;533;gf448d23b13_0_66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0"/>
              <a:t>Testing Types</a:t>
            </a:r>
            <a:endParaRPr sz="227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f448d23b13_0_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7"/>
              <a:buFont typeface="Arial"/>
              <a:buNone/>
            </a:pPr>
            <a:r>
              <a:rPr lang="en-US"/>
              <a:t>Smoke Test &amp; Sanity Testing</a:t>
            </a:r>
            <a:endParaRPr/>
          </a:p>
        </p:txBody>
      </p:sp>
      <p:sp>
        <p:nvSpPr>
          <p:cNvPr id="543" name="Google Shape;543;gf448d23b13_0_77"/>
          <p:cNvSpPr txBox="1">
            <a:spLocks noGrp="1"/>
          </p:cNvSpPr>
          <p:nvPr>
            <p:ph type="body" idx="1"/>
          </p:nvPr>
        </p:nvSpPr>
        <p:spPr>
          <a:xfrm>
            <a:off x="1097275" y="1845725"/>
            <a:ext cx="9734700" cy="4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Both testing help avoid wasting time and effort by quickly determining whether an application is too flawed to merit any rigorous testing.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Smoke Test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A test suite that covers the main functionality of a component or system to determine whether it works properly.</a:t>
            </a:r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Sanity Testing</a:t>
            </a:r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 dirty="0"/>
              <a:t>A test suite that covers the high level testing of new functionality/bug fixes to determine whether it works properly.</a:t>
            </a:r>
            <a:endParaRPr dirty="0"/>
          </a:p>
        </p:txBody>
      </p:sp>
      <p:sp>
        <p:nvSpPr>
          <p:cNvPr id="540" name="Google Shape;540;gf448d23b13_0_7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41" name="Google Shape;541;gf448d23b13_0_7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542" name="Google Shape;542;gf448d23b13_0_77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0"/>
              <a:t>Testing Types</a:t>
            </a:r>
            <a:endParaRPr sz="227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f448d23b13_0_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370"/>
              <a:t>Behavior Drive Development and Test Driven Development</a:t>
            </a:r>
            <a:endParaRPr sz="2370"/>
          </a:p>
        </p:txBody>
      </p:sp>
      <p:sp>
        <p:nvSpPr>
          <p:cNvPr id="557" name="Google Shape;557;gf448d23b13_0_10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58" name="Google Shape;558;gf448d23b13_0_1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560" name="Google Shape;560;gf448d23b13_0_102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570"/>
              <a:t>Test First Development Methodologies</a:t>
            </a:r>
            <a:endParaRPr sz="2570"/>
          </a:p>
        </p:txBody>
      </p:sp>
      <p:pic>
        <p:nvPicPr>
          <p:cNvPr id="561" name="Google Shape;561;gf448d23b13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675" y="1383123"/>
            <a:ext cx="5061150" cy="31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gf448d23b13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9150" y="1414899"/>
            <a:ext cx="5012569" cy="32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448d23b13_1_27"/>
          <p:cNvSpPr txBox="1">
            <a:spLocks noGrp="1"/>
          </p:cNvSpPr>
          <p:nvPr>
            <p:ph type="title"/>
          </p:nvPr>
        </p:nvSpPr>
        <p:spPr>
          <a:xfrm>
            <a:off x="924115" y="4690195"/>
            <a:ext cx="10343700" cy="668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370"/>
              <a:t>Acceptance Test-Driven Development</a:t>
            </a:r>
            <a:endParaRPr sz="2370"/>
          </a:p>
        </p:txBody>
      </p:sp>
      <p:sp>
        <p:nvSpPr>
          <p:cNvPr id="571" name="Google Shape;571;gf448d23b13_1_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Defines acceptance criteria and tests during the creation of user stories. ATDD is a technique used WITHIN BDD. They are not one and the same.</a:t>
            </a:r>
            <a:endParaRPr/>
          </a:p>
        </p:txBody>
      </p:sp>
      <p:sp>
        <p:nvSpPr>
          <p:cNvPr id="567" name="Google Shape;567;gf448d23b13_1_2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68" name="Google Shape;568;gf448d23b13_1_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570" name="Google Shape;570;gf448d23b13_1_27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570"/>
              <a:t>Test First Development Methodologies</a:t>
            </a:r>
            <a:endParaRPr sz="2570"/>
          </a:p>
        </p:txBody>
      </p:sp>
      <p:pic>
        <p:nvPicPr>
          <p:cNvPr id="572" name="Google Shape;572;gf448d23b13_1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125" y="621540"/>
            <a:ext cx="7097699" cy="3992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6627d56f0_1_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208" name="Google Shape;208;g136627d56f0_1_2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Requirement and their Validation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Shifting Left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Requirements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Static Testing of Requirements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Requirements as Basis of Test Cases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Mapping and Traceability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Testing Levels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Testing Types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</a:pPr>
            <a:r>
              <a:rPr lang="en-US"/>
              <a:t>Testing Methodologies in Agile</a:t>
            </a:r>
            <a:endParaRPr/>
          </a:p>
        </p:txBody>
      </p:sp>
      <p:sp>
        <p:nvSpPr>
          <p:cNvPr id="209" name="Google Shape;209;g136627d56f0_1_29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10" name="Google Shape;210;g136627d56f0_1_29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1" name="Google Shape;211;g136627d56f0_1_29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f448d23b13_1_44"/>
          <p:cNvSpPr txBox="1">
            <a:spLocks noGrp="1"/>
          </p:cNvSpPr>
          <p:nvPr>
            <p:ph type="title"/>
          </p:nvPr>
        </p:nvSpPr>
        <p:spPr>
          <a:xfrm>
            <a:off x="924115" y="4690195"/>
            <a:ext cx="10343700" cy="668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370"/>
              <a:t>Applying testing in Agile</a:t>
            </a:r>
            <a:endParaRPr sz="2370"/>
          </a:p>
        </p:txBody>
      </p:sp>
      <p:sp>
        <p:nvSpPr>
          <p:cNvPr id="577" name="Google Shape;577;gf448d23b13_1_4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78" name="Google Shape;578;gf448d23b13_1_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580" name="Google Shape;580;gf448d23b13_1_44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570"/>
              <a:t>Test First Development Methodologies</a:t>
            </a:r>
            <a:endParaRPr sz="2570"/>
          </a:p>
        </p:txBody>
      </p:sp>
      <p:pic>
        <p:nvPicPr>
          <p:cNvPr id="581" name="Google Shape;581;gf448d23b13_1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725" y="696190"/>
            <a:ext cx="5352750" cy="3916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448d23b13_1_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Reading Break and Exercise</a:t>
            </a:r>
            <a:endParaRPr/>
          </a:p>
        </p:txBody>
      </p:sp>
      <p:sp>
        <p:nvSpPr>
          <p:cNvPr id="587" name="Google Shape;587;gf448d23b13_1_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588" name="Google Shape;588;gf448d23b13_1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Q&amp;A</a:t>
            </a:r>
            <a:endParaRPr/>
          </a:p>
        </p:txBody>
      </p:sp>
      <p:sp>
        <p:nvSpPr>
          <p:cNvPr id="637" name="Google Shape;637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Instructor Notes</a:t>
            </a:r>
            <a:endParaRPr/>
          </a:p>
        </p:txBody>
      </p:sp>
      <p:sp>
        <p:nvSpPr>
          <p:cNvPr id="638" name="Google Shape;638;p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639" name="Google Shape;639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6627d56f0_1_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Requirements and their validation</a:t>
            </a:r>
            <a:endParaRPr/>
          </a:p>
        </p:txBody>
      </p:sp>
      <p:sp>
        <p:nvSpPr>
          <p:cNvPr id="224" name="Google Shape;224;g136627d56f0_1_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25" name="Google Shape;225;g136627d56f0_1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783b7516b_1_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We have been testing after Impelementation</a:t>
            </a:r>
            <a:endParaRPr/>
          </a:p>
        </p:txBody>
      </p:sp>
      <p:sp>
        <p:nvSpPr>
          <p:cNvPr id="234" name="Google Shape;234;g13783b7516b_1_76"/>
          <p:cNvSpPr txBox="1">
            <a:spLocks noGrp="1"/>
          </p:cNvSpPr>
          <p:nvPr>
            <p:ph type="body" idx="1"/>
          </p:nvPr>
        </p:nvSpPr>
        <p:spPr>
          <a:xfrm>
            <a:off x="924125" y="5587402"/>
            <a:ext cx="10343700" cy="48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69138"/>
                </a:solidFill>
              </a:rPr>
              <a:t>Is it the right thing to do?</a:t>
            </a:r>
            <a:endParaRPr sz="3000">
              <a:solidFill>
                <a:srgbClr val="E69138"/>
              </a:solidFill>
            </a:endParaRPr>
          </a:p>
        </p:txBody>
      </p:sp>
      <p:sp>
        <p:nvSpPr>
          <p:cNvPr id="231" name="Google Shape;231;g13783b7516b_1_7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32" name="Google Shape;232;g13783b7516b_1_7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33" name="Google Shape;233;g13783b7516b_1_76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Shifting Left</a:t>
            </a:r>
            <a:endParaRPr/>
          </a:p>
        </p:txBody>
      </p:sp>
      <p:pic>
        <p:nvPicPr>
          <p:cNvPr id="235" name="Google Shape;235;g13783b7516b_1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225" y="387100"/>
            <a:ext cx="4464176" cy="446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4c71e03a7_1_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Cost of finding and fixing bugs after build is high</a:t>
            </a:r>
            <a:endParaRPr/>
          </a:p>
        </p:txBody>
      </p:sp>
      <p:sp>
        <p:nvSpPr>
          <p:cNvPr id="244" name="Google Shape;244;g134c71e03a7_1_4"/>
          <p:cNvSpPr txBox="1">
            <a:spLocks noGrp="1"/>
          </p:cNvSpPr>
          <p:nvPr>
            <p:ph type="body" idx="1"/>
          </p:nvPr>
        </p:nvSpPr>
        <p:spPr>
          <a:xfrm>
            <a:off x="924125" y="5587402"/>
            <a:ext cx="10343700" cy="48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69138"/>
                </a:solidFill>
              </a:rPr>
              <a:t>So We need to Shift left and test early</a:t>
            </a:r>
            <a:endParaRPr sz="3000">
              <a:solidFill>
                <a:srgbClr val="E69138"/>
              </a:solidFill>
            </a:endParaRPr>
          </a:p>
        </p:txBody>
      </p:sp>
      <p:sp>
        <p:nvSpPr>
          <p:cNvPr id="241" name="Google Shape;241;g134c71e03a7_1_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42" name="Google Shape;242;g134c71e03a7_1_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43" name="Google Shape;243;g134c71e03a7_1_4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Shifting Left</a:t>
            </a:r>
            <a:endParaRPr/>
          </a:p>
        </p:txBody>
      </p:sp>
      <p:pic>
        <p:nvPicPr>
          <p:cNvPr id="245" name="Google Shape;245;g134c71e03a7_1_4"/>
          <p:cNvPicPr preferRelativeResize="0"/>
          <p:nvPr/>
        </p:nvPicPr>
        <p:blipFill rotWithShape="1">
          <a:blip r:embed="rId3">
            <a:alphaModFix/>
          </a:blip>
          <a:srcRect l="3625" r="2212"/>
          <a:stretch/>
        </p:blipFill>
        <p:spPr>
          <a:xfrm>
            <a:off x="2754925" y="727050"/>
            <a:ext cx="6119151" cy="38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4c71e03a7_1_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Mistake in requirements may even stay hidden</a:t>
            </a:r>
            <a:endParaRPr/>
          </a:p>
        </p:txBody>
      </p:sp>
      <p:sp>
        <p:nvSpPr>
          <p:cNvPr id="251" name="Google Shape;251;g134c71e03a7_1_1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52" name="Google Shape;252;g134c71e03a7_1_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53" name="Google Shape;253;g134c71e03a7_1_16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Requirements Specifications</a:t>
            </a:r>
            <a:endParaRPr/>
          </a:p>
        </p:txBody>
      </p:sp>
      <p:pic>
        <p:nvPicPr>
          <p:cNvPr id="254" name="Google Shape;254;g134c71e03a7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25" y="885200"/>
            <a:ext cx="6549101" cy="50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4c71e03a7_1_2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specify what the software will become</a:t>
            </a:r>
            <a:endParaRPr/>
          </a:p>
        </p:txBody>
      </p:sp>
      <p:sp>
        <p:nvSpPr>
          <p:cNvPr id="260" name="Google Shape;260;g134c71e03a7_1_2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61" name="Google Shape;261;g134c71e03a7_1_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59" name="Google Shape;259;g134c71e03a7_1_27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-US"/>
              <a:t>Requirements Specifications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4c71e03a7_1_3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SQA</a:t>
            </a:r>
            <a:endParaRPr/>
          </a:p>
        </p:txBody>
      </p:sp>
      <p:sp>
        <p:nvSpPr>
          <p:cNvPr id="268" name="Google Shape;268;g134c71e03a7_1_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70" name="Google Shape;270;g134c71e03a7_1_37"/>
          <p:cNvSpPr txBox="1">
            <a:spLocks noGrp="1"/>
          </p:cNvSpPr>
          <p:nvPr>
            <p:ph type="title"/>
          </p:nvPr>
        </p:nvSpPr>
        <p:spPr>
          <a:xfrm rot="-5400000">
            <a:off x="-2798350" y="3145625"/>
            <a:ext cx="6172800" cy="45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Specifications</a:t>
            </a:r>
            <a:endParaRPr/>
          </a:p>
        </p:txBody>
      </p:sp>
      <p:graphicFrame>
        <p:nvGraphicFramePr>
          <p:cNvPr id="269" name="Google Shape;269;g134c71e03a7_1_37"/>
          <p:cNvGraphicFramePr/>
          <p:nvPr/>
        </p:nvGraphicFramePr>
        <p:xfrm>
          <a:off x="995639" y="526363"/>
          <a:ext cx="10939175" cy="5532160"/>
        </p:xfrm>
        <a:graphic>
          <a:graphicData uri="http://schemas.openxmlformats.org/drawingml/2006/table">
            <a:tbl>
              <a:tblPr firstRow="1" bandRow="1">
                <a:noFill/>
                <a:tableStyleId>{16FA8064-2ABC-42B5-9F3C-0D5BBAD3D021}</a:tableStyleId>
              </a:tblPr>
              <a:tblGrid>
                <a:gridCol w="449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WHO</a:t>
                      </a:r>
                      <a:endParaRPr sz="1900" b="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* Who will manage or use the application? – </a:t>
                      </a:r>
                      <a:r>
                        <a:rPr lang="en-US" sz="1900" b="0" i="1" u="none" strike="noStrike" cap="none">
                          <a:solidFill>
                            <a:srgbClr val="4472C4"/>
                          </a:solidFill>
                        </a:rPr>
                        <a:t>Roles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WHAT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* What are the functionalities? - </a:t>
                      </a:r>
                      <a:r>
                        <a:rPr lang="en-US" sz="1900" b="0" i="1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* What is required to achieve results? - </a:t>
                      </a:r>
                      <a:r>
                        <a:rPr lang="en-US" sz="1900" b="0" i="1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* What functionalities will be allowed to </a:t>
                      </a:r>
                      <a:r>
                        <a:rPr lang="en-US" sz="1900" b="1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WHO</a:t>
                      </a:r>
                      <a:r>
                        <a:rPr lang="en-US" sz="1900" b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lang="en-US" sz="1900" b="0"/>
                        <a:t> - </a:t>
                      </a:r>
                      <a:r>
                        <a:rPr lang="en-US" sz="1900" b="0" i="1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Permissions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* What reports will be generated? - </a:t>
                      </a:r>
                      <a:r>
                        <a:rPr lang="en-US" sz="1900" b="0" i="1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Reports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0" i="1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WHEN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* When will a certain action be performed or a screen will appear? - </a:t>
                      </a:r>
                      <a:r>
                        <a:rPr lang="en-US" sz="1900" b="0" i="1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0" i="1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WHERE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* Where can user find xyz functionality to achieve </a:t>
                      </a:r>
                      <a:r>
                        <a:rPr lang="en-US" sz="1900" b="1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</a:t>
                      </a:r>
                      <a:r>
                        <a:rPr lang="en-US" sz="1900" b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lang="en-US" sz="1900" b="0"/>
                        <a:t> - </a:t>
                      </a:r>
                      <a:r>
                        <a:rPr lang="en-US" sz="1900" b="0" i="1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Menus and Screens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WHY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* Why certain functionalities are not performed, or screens are not accessible or visible? - </a:t>
                      </a:r>
                      <a:r>
                        <a:rPr lang="en-US" sz="1900" b="0" i="1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Restrictions &amp; Limitation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 HOW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* How to execute any functionality? How to achieve desired result? - </a:t>
                      </a:r>
                      <a:r>
                        <a:rPr lang="en-US" sz="1900" b="0" i="1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10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 THEN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consideration with all the above questions, this stage reveals the desired outcome</a:t>
                      </a:r>
                      <a:r>
                        <a:rPr lang="en-US" sz="1900" b="1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900" b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1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 Result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736</TotalTime>
  <Words>1413</Words>
  <Application>Microsoft Office PowerPoint</Application>
  <PresentationFormat>Widescreen</PresentationFormat>
  <Paragraphs>275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Century Gothic</vt:lpstr>
      <vt:lpstr>Comic Sans MS</vt:lpstr>
      <vt:lpstr>Times New Roman</vt:lpstr>
      <vt:lpstr>Wingdings 3</vt:lpstr>
      <vt:lpstr>Ion</vt:lpstr>
      <vt:lpstr>Fundamentals</vt:lpstr>
      <vt:lpstr>What you will learn Today</vt:lpstr>
      <vt:lpstr>Table of Content</vt:lpstr>
      <vt:lpstr>Requirements and their validation</vt:lpstr>
      <vt:lpstr>We have been testing after Impelementation</vt:lpstr>
      <vt:lpstr>Cost of finding and fixing bugs after build is high</vt:lpstr>
      <vt:lpstr>Mistake in requirements may even stay hidden</vt:lpstr>
      <vt:lpstr>Requirements specify what the software will become</vt:lpstr>
      <vt:lpstr>Requirements Specifications</vt:lpstr>
      <vt:lpstr>Can come in different forms</vt:lpstr>
      <vt:lpstr>Creating Software Requirements Specifications</vt:lpstr>
      <vt:lpstr>Requirement Elicitation</vt:lpstr>
      <vt:lpstr>For testing, you need to understand the perspectives of all stakeholder. Be able to put yourself in their shoes to analyze, design, optimize, and priortize your testing</vt:lpstr>
      <vt:lpstr>Testing Requirements</vt:lpstr>
      <vt:lpstr>Requirements as Test basis</vt:lpstr>
      <vt:lpstr>Requirement-Based Testing</vt:lpstr>
      <vt:lpstr>While Writing Test Cases</vt:lpstr>
      <vt:lpstr>Mapping leads to Traceability</vt:lpstr>
      <vt:lpstr>Advantages of Requirement Traceability Matrix</vt:lpstr>
      <vt:lpstr>Testing Levels, Types, and Methodologies</vt:lpstr>
      <vt:lpstr>Testing Levels</vt:lpstr>
      <vt:lpstr>Testing Levels</vt:lpstr>
      <vt:lpstr>Testing Levels</vt:lpstr>
      <vt:lpstr>Static and Dynamic Testing</vt:lpstr>
      <vt:lpstr>White box and Black box Testing</vt:lpstr>
      <vt:lpstr>Change-related Testing</vt:lpstr>
      <vt:lpstr>Smoke Test &amp; Sanity Testing</vt:lpstr>
      <vt:lpstr>Behavior Drive Development and Test Driven Development</vt:lpstr>
      <vt:lpstr>Acceptance Test-Driven Development</vt:lpstr>
      <vt:lpstr>Applying testing in Agile</vt:lpstr>
      <vt:lpstr>Reading Break and Exercise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>P@SHA;TechLift</dc:creator>
  <cp:lastModifiedBy>Saad Mumtaz</cp:lastModifiedBy>
  <cp:revision>27</cp:revision>
  <dcterms:created xsi:type="dcterms:W3CDTF">2022-05-13T01:00:56Z</dcterms:created>
  <dcterms:modified xsi:type="dcterms:W3CDTF">2022-08-30T11:53:02Z</dcterms:modified>
</cp:coreProperties>
</file>