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51"/>
  </p:notesMasterIdLst>
  <p:sldIdLst>
    <p:sldId id="256" r:id="rId2"/>
    <p:sldId id="257" r:id="rId3"/>
    <p:sldId id="258" r:id="rId4"/>
    <p:sldId id="259" r:id="rId5"/>
    <p:sldId id="260" r:id="rId6"/>
    <p:sldId id="261" r:id="rId7"/>
    <p:sldId id="262" r:id="rId8"/>
    <p:sldId id="318" r:id="rId9"/>
    <p:sldId id="264" r:id="rId10"/>
    <p:sldId id="265" r:id="rId11"/>
    <p:sldId id="269" r:id="rId12"/>
    <p:sldId id="270" r:id="rId13"/>
    <p:sldId id="271" r:id="rId14"/>
    <p:sldId id="272" r:id="rId15"/>
    <p:sldId id="273" r:id="rId16"/>
    <p:sldId id="274" r:id="rId17"/>
    <p:sldId id="275" r:id="rId18"/>
    <p:sldId id="276" r:id="rId19"/>
    <p:sldId id="277" r:id="rId20"/>
    <p:sldId id="278" r:id="rId21"/>
    <p:sldId id="281" r:id="rId22"/>
    <p:sldId id="282" r:id="rId23"/>
    <p:sldId id="283" r:id="rId24"/>
    <p:sldId id="284" r:id="rId25"/>
    <p:sldId id="285" r:id="rId26"/>
    <p:sldId id="286" r:id="rId27"/>
    <p:sldId id="317" r:id="rId28"/>
    <p:sldId id="31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279" r:id="rId46"/>
    <p:sldId id="319" r:id="rId47"/>
    <p:sldId id="280" r:id="rId48"/>
    <p:sldId id="304" r:id="rId49"/>
    <p:sldId id="314" r:id="rId50"/>
  </p:sldIdLst>
  <p:sldSz cx="12192000" cy="6858000"/>
  <p:notesSz cx="6858000" cy="9144000"/>
  <p:embeddedFontLst>
    <p:embeddedFont>
      <p:font typeface="Calibri" panose="020F0502020204030204" pitchFamily="34" charset="0"/>
      <p:regular r:id="rId52"/>
      <p:bold r:id="rId53"/>
      <p:italic r:id="rId54"/>
      <p:boldItalic r:id="rId55"/>
    </p:embeddedFont>
    <p:embeddedFont>
      <p:font typeface="Century Gothic" panose="020B0502020202020204" pitchFamily="34" charset="0"/>
      <p:regular r:id="rId56"/>
      <p:bold r:id="rId57"/>
      <p:italic r:id="rId58"/>
      <p:boldItalic r:id="rId59"/>
    </p:embeddedFont>
    <p:embeddedFont>
      <p:font typeface="Palatino Linotype" panose="02040502050505030304" pitchFamily="18" charset="0"/>
      <p:regular r:id="rId60"/>
      <p:bold r:id="rId61"/>
      <p:italic r:id="rId62"/>
      <p:boldItalic r:id="rId63"/>
    </p:embeddedFont>
    <p:embeddedFont>
      <p:font typeface="Wingdings 3" panose="05040102010807070707" pitchFamily="18" charset="2"/>
      <p:regular r:id="rId6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8" roundtripDataSignature="AMtx7mi0h6sSgPfo517s2M4SqTOGblQd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E6F5CF-7D15-45D1-A8F8-98C9B5ABF965}">
  <a:tblStyle styleId="{42E6F5CF-7D15-45D1-A8F8-98C9B5ABF965}" styleName="Table_0">
    <a:wholeTbl>
      <a:tcTxStyle b="off" i="off">
        <a:font>
          <a:latin typeface="Palatino Linotype"/>
          <a:ea typeface="Palatino Linotype"/>
          <a:cs typeface="Palatino Linotyp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BF2"/>
          </a:solidFill>
        </a:fill>
      </a:tcStyle>
    </a:wholeTbl>
    <a:band1H>
      <a:tcTxStyle b="off" i="off"/>
      <a:tcStyle>
        <a:tcBdr/>
        <a:fill>
          <a:solidFill>
            <a:srgbClr val="D1D5E5"/>
          </a:solidFill>
        </a:fill>
      </a:tcStyle>
    </a:band1H>
    <a:band2H>
      <a:tcTxStyle b="off" i="off"/>
      <a:tcStyle>
        <a:tcBdr/>
      </a:tcStyle>
    </a:band2H>
    <a:band1V>
      <a:tcTxStyle b="off" i="off"/>
      <a:tcStyle>
        <a:tcBdr/>
        <a:fill>
          <a:solidFill>
            <a:srgbClr val="D1D5E5"/>
          </a:solidFill>
        </a:fill>
      </a:tcStyle>
    </a:band1V>
    <a:band2V>
      <a:tcTxStyle b="off" i="off"/>
      <a:tcStyle>
        <a:tcBdr/>
      </a:tcStyle>
    </a:band2V>
    <a:lastCol>
      <a:tcTxStyle b="on" i="off">
        <a:font>
          <a:latin typeface="Palatino Linotype"/>
          <a:ea typeface="Palatino Linotype"/>
          <a:cs typeface="Palatino Linotype"/>
        </a:font>
        <a:schemeClr val="lt1"/>
      </a:tcTxStyle>
      <a:tcStyle>
        <a:tcBdr/>
        <a:fill>
          <a:solidFill>
            <a:schemeClr val="accent1"/>
          </a:solidFill>
        </a:fill>
      </a:tcStyle>
    </a:lastCol>
    <a:firstCol>
      <a:tcTxStyle b="on" i="off">
        <a:font>
          <a:latin typeface="Palatino Linotype"/>
          <a:ea typeface="Palatino Linotype"/>
          <a:cs typeface="Palatino Linotype"/>
        </a:font>
        <a:schemeClr val="lt1"/>
      </a:tcTxStyle>
      <a:tcStyle>
        <a:tcBdr/>
        <a:fill>
          <a:solidFill>
            <a:schemeClr val="accent1"/>
          </a:solidFill>
        </a:fill>
      </a:tcStyle>
    </a:firstCol>
    <a:lastRow>
      <a:tcTxStyle b="on" i="off">
        <a:font>
          <a:latin typeface="Palatino Linotype"/>
          <a:ea typeface="Palatino Linotype"/>
          <a:cs typeface="Palatino Linotyp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Palatino Linotype"/>
          <a:ea typeface="Palatino Linotype"/>
          <a:cs typeface="Palatino Linotyp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79"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notesMaster" Target="notesMasters/notesMaster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32f18bb13e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g132f18bb13e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ff9b2a162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11ff9b2a162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33d966333d_1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133d966333d_1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fc6fecf3f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11fc6fecf3f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34f773a95b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g134f773a95b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f42e5aa38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f42e5aa38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34f773a95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g134f773a95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ff9b2a162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g11ff9b2a162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ff9b2a162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11ff9b2a162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2002541ac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32002541ac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ff9b2a162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g11ff9b2a162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59ecf77c4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g1359ecf77c4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33d966333d_1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g133d966333d_1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ff9b2a162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g11ff9b2a162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1ff9b2a162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11ff9b2a162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ff9b2a162_0_1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g11ff9b2a162_0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1ff9b2a162_0_1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g11ff9b2a162_0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33d966a7a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g133d966a7a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33d966a7a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6" name="Google Shape;476;g133d966a7a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33d966a7a1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g133d966a7a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2002541a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32002541a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33d966a7a1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2" name="Google Shape;502;g133d966a7a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1ff9b2a162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0" name="Google Shape;510;g11ff9b2a162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3d966a7a1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8" name="Google Shape;518;g133d966a7a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33d966a7a1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g133d966a7a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33d966a7a1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4" name="Google Shape;534;g133d966a7a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33d966a7a1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2" name="Google Shape;542;g133d966a7a1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33d966a7a1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8" name="Google Shape;558;g133d966a7a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33d966a7a1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6" name="Google Shape;566;g133d966a7a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33d966a7a1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4" name="Google Shape;574;g133d966a7a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33d966a7a1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5" name="Google Shape;585;g133d966a7a1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17153c93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g1317153c9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33d966a7a1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5" name="Google Shape;595;g133d966a7a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33d966a7a1_0_3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3" name="Google Shape;603;g133d966a7a1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3d966a7a1_0_3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1" name="Google Shape;611;g133d966a7a1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359ecf77c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g1359ecf77c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359ecf77c4_0_1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g1359ecf77c4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4620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359ecf77c4_0_1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g1359ecf77c4_0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359ecf77c4_0_3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g1359ecf77c4_0_3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9" name="Google Shape;72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3d966333d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133d966333d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3d966333d_0_1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133d966333d_0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850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33d966333d_1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133d966333d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7245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93995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0411009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76433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26496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870638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722645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072314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661865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 name="Google Shape;2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54374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1551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907955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1_Picture with Caption">
    <p:spTree>
      <p:nvGrpSpPr>
        <p:cNvPr id="1" name="Shape 71"/>
        <p:cNvGrpSpPr/>
        <p:nvPr/>
      </p:nvGrpSpPr>
      <p:grpSpPr>
        <a:xfrm>
          <a:off x="0" y="0"/>
          <a:ext cx="0" cy="0"/>
          <a:chOff x="0" y="0"/>
          <a:chExt cx="0" cy="0"/>
        </a:xfrm>
      </p:grpSpPr>
      <p:sp>
        <p:nvSpPr>
          <p:cNvPr id="72" name="Google Shape;72;p32"/>
          <p:cNvSpPr>
            <a:spLocks noGrp="1"/>
          </p:cNvSpPr>
          <p:nvPr>
            <p:ph type="pic" idx="2"/>
          </p:nvPr>
        </p:nvSpPr>
        <p:spPr>
          <a:xfrm>
            <a:off x="15" y="0"/>
            <a:ext cx="12191985" cy="4600574"/>
          </a:xfrm>
          <a:prstGeom prst="rect">
            <a:avLst/>
          </a:prstGeom>
          <a:noFill/>
          <a:ln>
            <a:noFill/>
          </a:ln>
        </p:spPr>
      </p:sp>
      <p:sp>
        <p:nvSpPr>
          <p:cNvPr id="74" name="Google Shape;74;p32"/>
          <p:cNvSpPr txBox="1">
            <a:spLocks noGrp="1"/>
          </p:cNvSpPr>
          <p:nvPr>
            <p:ph type="title"/>
          </p:nvPr>
        </p:nvSpPr>
        <p:spPr>
          <a:xfrm>
            <a:off x="924115" y="4766395"/>
            <a:ext cx="10343769" cy="668611"/>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a:off x="924115" y="5435006"/>
            <a:ext cx="10343769" cy="757852"/>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000000"/>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3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32"/>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61689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1_Content with Caption">
    <p:spTree>
      <p:nvGrpSpPr>
        <p:cNvPr id="1" name="Shape 61"/>
        <p:cNvGrpSpPr/>
        <p:nvPr/>
      </p:nvGrpSpPr>
      <p:grpSpPr>
        <a:xfrm>
          <a:off x="0" y="0"/>
          <a:ext cx="0" cy="0"/>
          <a:chOff x="0" y="0"/>
          <a:chExt cx="0" cy="0"/>
        </a:xfrm>
      </p:grpSpPr>
      <p:sp>
        <p:nvSpPr>
          <p:cNvPr id="64" name="Google Shape;64;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7" name="Google Shape;67;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722601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1_Comparison">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4" name="Google Shape;124;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5" name="Google Shape;125;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26" name="Google Shape;126;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8" name="Google Shape;128;p2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27"/>
          <p:cNvSpPr txBox="1">
            <a:spLocks noGrp="1"/>
          </p:cNvSpPr>
          <p:nvPr>
            <p:ph type="title" idx="5"/>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300"/>
              <a:buFont typeface="Arial"/>
              <a:buNone/>
              <a:defRPr sz="3300" b="0">
                <a:solidFill>
                  <a:srgbClr val="FFFFFF"/>
                </a:solidFill>
              </a:defRPr>
            </a:lvl1pPr>
            <a:lvl2pPr lvl="1" algn="l" rtl="0">
              <a:lnSpc>
                <a:spcPct val="100000"/>
              </a:lnSpc>
              <a:spcBef>
                <a:spcPts val="0"/>
              </a:spcBef>
              <a:spcAft>
                <a:spcPts val="0"/>
              </a:spcAft>
              <a:buSzPts val="1100"/>
              <a:buNone/>
              <a:defRPr sz="1500"/>
            </a:lvl2pPr>
            <a:lvl3pPr lvl="2" algn="l" rtl="0">
              <a:lnSpc>
                <a:spcPct val="100000"/>
              </a:lnSpc>
              <a:spcBef>
                <a:spcPts val="0"/>
              </a:spcBef>
              <a:spcAft>
                <a:spcPts val="0"/>
              </a:spcAft>
              <a:buSzPts val="1100"/>
              <a:buNone/>
              <a:defRPr sz="1500"/>
            </a:lvl3pPr>
            <a:lvl4pPr lvl="3" algn="l" rtl="0">
              <a:lnSpc>
                <a:spcPct val="100000"/>
              </a:lnSpc>
              <a:spcBef>
                <a:spcPts val="0"/>
              </a:spcBef>
              <a:spcAft>
                <a:spcPts val="0"/>
              </a:spcAft>
              <a:buSzPts val="1100"/>
              <a:buNone/>
              <a:defRPr sz="1500"/>
            </a:lvl4pPr>
            <a:lvl5pPr lvl="4" algn="l" rtl="0">
              <a:lnSpc>
                <a:spcPct val="100000"/>
              </a:lnSpc>
              <a:spcBef>
                <a:spcPts val="0"/>
              </a:spcBef>
              <a:spcAft>
                <a:spcPts val="0"/>
              </a:spcAft>
              <a:buSzPts val="1100"/>
              <a:buNone/>
              <a:defRPr sz="1500"/>
            </a:lvl5pPr>
            <a:lvl6pPr lvl="5" algn="l" rtl="0">
              <a:lnSpc>
                <a:spcPct val="100000"/>
              </a:lnSpc>
              <a:spcBef>
                <a:spcPts val="0"/>
              </a:spcBef>
              <a:spcAft>
                <a:spcPts val="0"/>
              </a:spcAft>
              <a:buSzPts val="1100"/>
              <a:buNone/>
              <a:defRPr sz="1500"/>
            </a:lvl6pPr>
            <a:lvl7pPr lvl="6" algn="l" rtl="0">
              <a:lnSpc>
                <a:spcPct val="100000"/>
              </a:lnSpc>
              <a:spcBef>
                <a:spcPts val="0"/>
              </a:spcBef>
              <a:spcAft>
                <a:spcPts val="0"/>
              </a:spcAft>
              <a:buSzPts val="1100"/>
              <a:buNone/>
              <a:defRPr sz="1500"/>
            </a:lvl7pPr>
            <a:lvl8pPr lvl="7" algn="l" rtl="0">
              <a:lnSpc>
                <a:spcPct val="100000"/>
              </a:lnSpc>
              <a:spcBef>
                <a:spcPts val="0"/>
              </a:spcBef>
              <a:spcAft>
                <a:spcPts val="0"/>
              </a:spcAft>
              <a:buSzPts val="1100"/>
              <a:buNone/>
              <a:defRPr sz="1500"/>
            </a:lvl8pPr>
            <a:lvl9pPr lvl="8" algn="l"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2966245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Key Point">
  <p:cSld name="Key Point">
    <p:bg>
      <p:bgPr>
        <a:solidFill>
          <a:schemeClr val="lt1"/>
        </a:solidFill>
        <a:effectLst/>
      </p:bgPr>
    </p:bg>
    <p:spTree>
      <p:nvGrpSpPr>
        <p:cNvPr id="1" name="Shape 53"/>
        <p:cNvGrpSpPr/>
        <p:nvPr/>
      </p:nvGrpSpPr>
      <p:grpSpPr>
        <a:xfrm>
          <a:off x="0" y="0"/>
          <a:ext cx="0" cy="0"/>
          <a:chOff x="0" y="0"/>
          <a:chExt cx="0" cy="0"/>
        </a:xfrm>
      </p:grpSpPr>
      <p:sp>
        <p:nvSpPr>
          <p:cNvPr id="54" name="Google Shape;54;p24"/>
          <p:cNvSpPr txBox="1">
            <a:spLocks noGrp="1"/>
          </p:cNvSpPr>
          <p:nvPr>
            <p:ph type="ctrTitle"/>
          </p:nvPr>
        </p:nvSpPr>
        <p:spPr>
          <a:xfrm>
            <a:off x="1097280" y="758951"/>
            <a:ext cx="10058400" cy="5146549"/>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4"/>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31472728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9"/>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29"/>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rtl="0">
              <a:lnSpc>
                <a:spcPct val="85000"/>
              </a:lnSpc>
              <a:spcBef>
                <a:spcPts val="0"/>
              </a:spcBef>
              <a:spcAft>
                <a:spcPts val="0"/>
              </a:spcAft>
              <a:buClr>
                <a:srgbClr val="FFFFFF"/>
              </a:buClr>
              <a:buSzPts val="3300"/>
              <a:buFont typeface="Arial"/>
              <a:buNone/>
              <a:defRPr sz="3300" b="0">
                <a:solidFill>
                  <a:srgbClr val="FFFFFF"/>
                </a:solidFill>
              </a:defRPr>
            </a:lvl1pPr>
            <a:lvl2pPr lvl="1" algn="ctr" rtl="0">
              <a:lnSpc>
                <a:spcPct val="100000"/>
              </a:lnSpc>
              <a:spcBef>
                <a:spcPts val="0"/>
              </a:spcBef>
              <a:spcAft>
                <a:spcPts val="0"/>
              </a:spcAft>
              <a:buSzPts val="1100"/>
              <a:buNone/>
              <a:defRPr sz="1500"/>
            </a:lvl2pPr>
            <a:lvl3pPr lvl="2" algn="ctr" rtl="0">
              <a:lnSpc>
                <a:spcPct val="100000"/>
              </a:lnSpc>
              <a:spcBef>
                <a:spcPts val="0"/>
              </a:spcBef>
              <a:spcAft>
                <a:spcPts val="0"/>
              </a:spcAft>
              <a:buSzPts val="1100"/>
              <a:buNone/>
              <a:defRPr sz="1500"/>
            </a:lvl3pPr>
            <a:lvl4pPr lvl="3" algn="ctr" rtl="0">
              <a:lnSpc>
                <a:spcPct val="100000"/>
              </a:lnSpc>
              <a:spcBef>
                <a:spcPts val="0"/>
              </a:spcBef>
              <a:spcAft>
                <a:spcPts val="0"/>
              </a:spcAft>
              <a:buSzPts val="1100"/>
              <a:buNone/>
              <a:defRPr sz="1500"/>
            </a:lvl4pPr>
            <a:lvl5pPr lvl="4" algn="ctr" rtl="0">
              <a:lnSpc>
                <a:spcPct val="100000"/>
              </a:lnSpc>
              <a:spcBef>
                <a:spcPts val="0"/>
              </a:spcBef>
              <a:spcAft>
                <a:spcPts val="0"/>
              </a:spcAft>
              <a:buSzPts val="1100"/>
              <a:buNone/>
              <a:defRPr sz="1500"/>
            </a:lvl5pPr>
            <a:lvl6pPr lvl="5" algn="ctr" rtl="0">
              <a:lnSpc>
                <a:spcPct val="100000"/>
              </a:lnSpc>
              <a:spcBef>
                <a:spcPts val="0"/>
              </a:spcBef>
              <a:spcAft>
                <a:spcPts val="0"/>
              </a:spcAft>
              <a:buSzPts val="1100"/>
              <a:buNone/>
              <a:defRPr sz="1500"/>
            </a:lvl6pPr>
            <a:lvl7pPr lvl="6" algn="ctr" rtl="0">
              <a:lnSpc>
                <a:spcPct val="100000"/>
              </a:lnSpc>
              <a:spcBef>
                <a:spcPts val="0"/>
              </a:spcBef>
              <a:spcAft>
                <a:spcPts val="0"/>
              </a:spcAft>
              <a:buSzPts val="1100"/>
              <a:buNone/>
              <a:defRPr sz="1500"/>
            </a:lvl7pPr>
            <a:lvl8pPr lvl="7" algn="ctr" rtl="0">
              <a:lnSpc>
                <a:spcPct val="100000"/>
              </a:lnSpc>
              <a:spcBef>
                <a:spcPts val="0"/>
              </a:spcBef>
              <a:spcAft>
                <a:spcPts val="0"/>
              </a:spcAft>
              <a:buSzPts val="1100"/>
              <a:buNone/>
              <a:defRPr sz="1500"/>
            </a:lvl8pPr>
            <a:lvl9pPr lvl="8" algn="ctr" rtl="0">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2580572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d">
  <p:cSld name="End">
    <p:bg>
      <p:bgPr>
        <a:solidFill>
          <a:schemeClr val="accent3"/>
        </a:solidFill>
        <a:effectLst/>
      </p:bgPr>
    </p:bg>
    <p:spTree>
      <p:nvGrpSpPr>
        <p:cNvPr id="1" name="Shape 89"/>
        <p:cNvGrpSpPr/>
        <p:nvPr/>
      </p:nvGrpSpPr>
      <p:grpSpPr>
        <a:xfrm>
          <a:off x="0" y="0"/>
          <a:ext cx="0" cy="0"/>
          <a:chOff x="0" y="0"/>
          <a:chExt cx="0" cy="0"/>
        </a:xfrm>
      </p:grpSpPr>
      <p:sp>
        <p:nvSpPr>
          <p:cNvPr id="90" name="Google Shape;90;p3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93" name="Google Shape;93;p3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974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049423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67506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8/30/2022</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01361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253700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828758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8/30/2022</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107113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13956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152496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hyperlink" Target="https://istqb-main-web-prod.s3.amazonaws.com/media/documents/ISTQB_CTAL-TA_Syllabus_v3.1.2.pdf" TargetMode="External"/><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189" name="Google Shape;189;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6" name="Google Shape;266;g132f18bb13e_0_9"/>
          <p:cNvSpPr txBox="1">
            <a:spLocks noGrp="1"/>
          </p:cNvSpPr>
          <p:nvPr>
            <p:ph type="title"/>
          </p:nvPr>
        </p:nvSpPr>
        <p:spPr>
          <a:xfrm>
            <a:off x="954615" y="5475495"/>
            <a:ext cx="10343700" cy="668700"/>
          </a:xfrm>
          <a:prstGeom prst="rect">
            <a:avLst/>
          </a:prstGeom>
        </p:spPr>
        <p:txBody>
          <a:bodyPr spcFirstLastPara="1" wrap="square" lIns="91425" tIns="0" rIns="91425" bIns="0" anchor="b" anchorCtr="0">
            <a:noAutofit/>
          </a:bodyPr>
          <a:lstStyle/>
          <a:p>
            <a:pPr marL="0" lvl="0" indent="0" algn="l" rtl="0">
              <a:spcBef>
                <a:spcPts val="0"/>
              </a:spcBef>
              <a:spcAft>
                <a:spcPts val="0"/>
              </a:spcAft>
              <a:buSzPts val="990"/>
              <a:buNone/>
            </a:pPr>
            <a:r>
              <a:rPr lang="en-US" sz="4800"/>
              <a:t>Standard Test Case Format</a:t>
            </a:r>
            <a:endParaRPr sz="4800"/>
          </a:p>
        </p:txBody>
      </p:sp>
      <p:sp>
        <p:nvSpPr>
          <p:cNvPr id="262" name="Google Shape;262;g132f18bb13e_0_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3" name="Google Shape;263;g132f18bb13e_0_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10</a:t>
            </a:fld>
            <a:endParaRPr/>
          </a:p>
        </p:txBody>
      </p:sp>
      <p:sp>
        <p:nvSpPr>
          <p:cNvPr id="264" name="Google Shape;264;g132f18bb13e_0_9"/>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a Test Case</a:t>
            </a:r>
            <a:endParaRPr/>
          </a:p>
        </p:txBody>
      </p:sp>
      <p:pic>
        <p:nvPicPr>
          <p:cNvPr id="265" name="Google Shape;265;g132f18bb13e_0_9"/>
          <p:cNvPicPr preferRelativeResize="0"/>
          <p:nvPr/>
        </p:nvPicPr>
        <p:blipFill>
          <a:blip r:embed="rId3">
            <a:alphaModFix/>
          </a:blip>
          <a:stretch>
            <a:fillRect/>
          </a:stretch>
        </p:blipFill>
        <p:spPr>
          <a:xfrm>
            <a:off x="1596675" y="154700"/>
            <a:ext cx="8735900" cy="517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3" name="Google Shape;303;g11ff9b2a162_0_39"/>
          <p:cNvSpPr txBox="1">
            <a:spLocks noGrp="1"/>
          </p:cNvSpPr>
          <p:nvPr>
            <p:ph type="title"/>
          </p:nvPr>
        </p:nvSpPr>
        <p:spPr>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Process to write test cases</a:t>
            </a:r>
            <a:endParaRPr/>
          </a:p>
        </p:txBody>
      </p:sp>
      <p:sp>
        <p:nvSpPr>
          <p:cNvPr id="300" name="Google Shape;300;g11ff9b2a162_0_3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01" name="Google Shape;301;g11ff9b2a162_0_3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sp>
        <p:nvSpPr>
          <p:cNvPr id="302" name="Google Shape;302;g11ff9b2a162_0_39"/>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pic>
        <p:nvPicPr>
          <p:cNvPr id="304" name="Google Shape;304;g11ff9b2a162_0_39"/>
          <p:cNvPicPr preferRelativeResize="0"/>
          <p:nvPr/>
        </p:nvPicPr>
        <p:blipFill>
          <a:blip r:embed="rId3">
            <a:alphaModFix/>
          </a:blip>
          <a:stretch>
            <a:fillRect/>
          </a:stretch>
        </p:blipFill>
        <p:spPr>
          <a:xfrm>
            <a:off x="2359500" y="261388"/>
            <a:ext cx="3030900" cy="62145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33d966333d_1_4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Case Design</a:t>
            </a:r>
            <a:endParaRPr sz="1400"/>
          </a:p>
        </p:txBody>
      </p:sp>
      <p:sp>
        <p:nvSpPr>
          <p:cNvPr id="312" name="Google Shape;312;g133d966333d_1_48"/>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Determining in which test areas low-level or high-level test cases are appropriate</a:t>
            </a:r>
            <a:endParaRPr/>
          </a:p>
          <a:p>
            <a:pPr marL="384048" lvl="1" indent="-182880" algn="l" rtl="0">
              <a:lnSpc>
                <a:spcPct val="90000"/>
              </a:lnSpc>
              <a:spcBef>
                <a:spcPts val="400"/>
              </a:spcBef>
              <a:spcAft>
                <a:spcPts val="0"/>
              </a:spcAft>
              <a:buSzPts val="1800"/>
              <a:buChar char="►"/>
            </a:pPr>
            <a:r>
              <a:rPr lang="en-US"/>
              <a:t>Determining the test technique(s) that will enable the necessary coverage to be achieved. The techniques that may be used are established during test planning.</a:t>
            </a:r>
            <a:endParaRPr/>
          </a:p>
          <a:p>
            <a:pPr marL="384048" lvl="1" indent="-182880" algn="l" rtl="0">
              <a:lnSpc>
                <a:spcPct val="90000"/>
              </a:lnSpc>
              <a:spcBef>
                <a:spcPts val="400"/>
              </a:spcBef>
              <a:spcAft>
                <a:spcPts val="0"/>
              </a:spcAft>
              <a:buSzPts val="1800"/>
              <a:buChar char="►"/>
            </a:pPr>
            <a:r>
              <a:rPr lang="en-US"/>
              <a:t>Using test techniques to design test cases and sets of test cases that cover the identified test conditions</a:t>
            </a:r>
            <a:endParaRPr/>
          </a:p>
          <a:p>
            <a:pPr marL="384048" lvl="1" indent="-182880" algn="l" rtl="0">
              <a:lnSpc>
                <a:spcPct val="90000"/>
              </a:lnSpc>
              <a:spcBef>
                <a:spcPts val="400"/>
              </a:spcBef>
              <a:spcAft>
                <a:spcPts val="0"/>
              </a:spcAft>
              <a:buSzPts val="1800"/>
              <a:buChar char="►"/>
            </a:pPr>
            <a:r>
              <a:rPr lang="en-US"/>
              <a:t>Identifying necessary test data to support test conditions and test cases</a:t>
            </a:r>
            <a:endParaRPr/>
          </a:p>
          <a:p>
            <a:pPr marL="384048" lvl="1" indent="-182880" algn="l" rtl="0">
              <a:lnSpc>
                <a:spcPct val="90000"/>
              </a:lnSpc>
              <a:spcBef>
                <a:spcPts val="400"/>
              </a:spcBef>
              <a:spcAft>
                <a:spcPts val="0"/>
              </a:spcAft>
              <a:buSzPts val="1800"/>
              <a:buChar char="►"/>
            </a:pPr>
            <a:r>
              <a:rPr lang="en-US"/>
              <a:t>Designing the test environment and identifying any required infrastructure including tools</a:t>
            </a:r>
            <a:endParaRPr/>
          </a:p>
          <a:p>
            <a:pPr marL="384048" lvl="1" indent="-182880" algn="l" rtl="0">
              <a:lnSpc>
                <a:spcPct val="90000"/>
              </a:lnSpc>
              <a:spcBef>
                <a:spcPts val="400"/>
              </a:spcBef>
              <a:spcAft>
                <a:spcPts val="0"/>
              </a:spcAft>
              <a:buSzPts val="1800"/>
              <a:buChar char="►"/>
            </a:pPr>
            <a:r>
              <a:rPr lang="en-US"/>
              <a:t>Capturing bi-directional traceability (e.g., between the test basis, test conditions and test cases)</a:t>
            </a:r>
            <a:endParaRPr/>
          </a:p>
        </p:txBody>
      </p:sp>
      <p:sp>
        <p:nvSpPr>
          <p:cNvPr id="310" name="Google Shape;310;g133d966333d_1_4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11" name="Google Shape;311;g133d966333d_1_4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313" name="Google Shape;313;g133d966333d_1_4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1fc6fecf3f_0_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Case Design</a:t>
            </a:r>
            <a:endParaRPr sz="1400"/>
          </a:p>
        </p:txBody>
      </p:sp>
      <p:sp>
        <p:nvSpPr>
          <p:cNvPr id="322" name="Google Shape;322;g11fc6fecf3f_0_2"/>
          <p:cNvSpPr txBox="1">
            <a:spLocks noGrp="1"/>
          </p:cNvSpPr>
          <p:nvPr>
            <p:ph type="body" idx="1"/>
          </p:nvPr>
        </p:nvSpPr>
        <p:spPr>
          <a:prstGeom prst="rect">
            <a:avLst/>
          </a:prstGeom>
        </p:spPr>
        <p:txBody>
          <a:bodyPr spcFirstLastPara="1" wrap="square" lIns="0" tIns="45700" rIns="0" bIns="45700" anchor="t" anchorCtr="0">
            <a:normAutofit fontScale="25000" lnSpcReduction="20000"/>
          </a:bodyPr>
          <a:lstStyle/>
          <a:p>
            <a:pPr marL="0" lvl="0" indent="0" algn="l" rtl="0">
              <a:spcBef>
                <a:spcPts val="1200"/>
              </a:spcBef>
              <a:spcAft>
                <a:spcPts val="0"/>
              </a:spcAft>
              <a:buNone/>
            </a:pPr>
            <a:r>
              <a:rPr lang="en-US"/>
              <a:t>A test case with abstract preconditions, input data, expected results, postconditions, and actions (where applicable).</a:t>
            </a:r>
            <a:endParaRPr/>
          </a:p>
          <a:p>
            <a:pPr marL="0" lvl="0" indent="0" algn="l" rtl="0">
              <a:spcBef>
                <a:spcPts val="1200"/>
              </a:spcBef>
              <a:spcAft>
                <a:spcPts val="0"/>
              </a:spcAft>
              <a:buNone/>
            </a:pPr>
            <a:r>
              <a:rPr lang="en-US" b="1"/>
              <a:t>Advantages :- </a:t>
            </a:r>
            <a:r>
              <a:rPr lang="en-US"/>
              <a:t>A tester is not bound to follow the test cases step by step and thus it gives a chance to explore more edge cases. This also increases the chance to find new bugs.</a:t>
            </a:r>
            <a:endParaRPr/>
          </a:p>
          <a:p>
            <a:pPr marL="0" lvl="0" indent="0" algn="l" rtl="0">
              <a:spcBef>
                <a:spcPts val="1200"/>
              </a:spcBef>
              <a:spcAft>
                <a:spcPts val="0"/>
              </a:spcAft>
              <a:buNone/>
            </a:pPr>
            <a:r>
              <a:rPr lang="en-US" b="1"/>
              <a:t>Disadvantages:- </a:t>
            </a:r>
            <a:r>
              <a:rPr lang="en-US"/>
              <a:t>Its disadvantage is that its not sure that all scenarios are covered and its difficult for an inexperienced tester to work with these test cases.</a:t>
            </a:r>
            <a:endParaRPr/>
          </a:p>
          <a:p>
            <a:pPr marL="0" lvl="0" indent="0" algn="l" rtl="0">
              <a:spcBef>
                <a:spcPts val="1200"/>
              </a:spcBef>
              <a:spcAft>
                <a:spcPts val="0"/>
              </a:spcAft>
              <a:buNone/>
            </a:pPr>
            <a:endParaRPr/>
          </a:p>
        </p:txBody>
      </p:sp>
      <p:sp>
        <p:nvSpPr>
          <p:cNvPr id="323" name="Google Shape;323;g11fc6fecf3f_0_2"/>
          <p:cNvSpPr txBox="1">
            <a:spLocks noGrp="1"/>
          </p:cNvSpPr>
          <p:nvPr>
            <p:ph type="body" idx="2"/>
          </p:nvPr>
        </p:nvSpPr>
        <p:spPr>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b="1"/>
              <a:t>Low Level Test Case</a:t>
            </a:r>
            <a:endParaRPr b="1"/>
          </a:p>
        </p:txBody>
      </p:sp>
      <p:sp>
        <p:nvSpPr>
          <p:cNvPr id="325" name="Google Shape;325;g11fc6fecf3f_0_2"/>
          <p:cNvSpPr txBox="1">
            <a:spLocks noGrp="1"/>
          </p:cNvSpPr>
          <p:nvPr>
            <p:ph type="body" idx="3"/>
          </p:nvPr>
        </p:nvSpPr>
        <p:spPr>
          <a:xfrm>
            <a:off x="1097270" y="1846052"/>
            <a:ext cx="4937700" cy="736200"/>
          </a:xfrm>
          <a:prstGeom prst="rect">
            <a:avLst/>
          </a:prstGeom>
        </p:spPr>
        <p:txBody>
          <a:bodyPr spcFirstLastPara="1" wrap="square" lIns="91425" tIns="45700" rIns="91425" bIns="45700" anchor="ctr" anchorCtr="0">
            <a:normAutofit fontScale="25000" lnSpcReduction="20000"/>
          </a:bodyPr>
          <a:lstStyle/>
          <a:p>
            <a:pPr marL="0" lvl="0" indent="0" algn="l" rtl="0">
              <a:spcBef>
                <a:spcPts val="1200"/>
              </a:spcBef>
              <a:spcAft>
                <a:spcPts val="0"/>
              </a:spcAft>
              <a:buNone/>
            </a:pPr>
            <a:r>
              <a:rPr lang="en-US" b="1"/>
              <a:t>High Level Test Case</a:t>
            </a:r>
            <a:endParaRPr b="1"/>
          </a:p>
        </p:txBody>
      </p:sp>
      <p:sp>
        <p:nvSpPr>
          <p:cNvPr id="324" name="Google Shape;324;g11fc6fecf3f_0_2"/>
          <p:cNvSpPr txBox="1">
            <a:spLocks noGrp="1"/>
          </p:cNvSpPr>
          <p:nvPr>
            <p:ph type="body" idx="4"/>
          </p:nvPr>
        </p:nvSpPr>
        <p:spPr>
          <a:prstGeom prst="rect">
            <a:avLst/>
          </a:prstGeom>
        </p:spPr>
        <p:txBody>
          <a:bodyPr spcFirstLastPara="1" wrap="square" lIns="0" tIns="45700" rIns="0" bIns="45700" anchor="t" anchorCtr="0">
            <a:normAutofit fontScale="92500" lnSpcReduction="10000"/>
          </a:bodyPr>
          <a:lstStyle/>
          <a:p>
            <a:pPr marL="0" lvl="0" indent="0" algn="l" rtl="0">
              <a:spcBef>
                <a:spcPts val="1200"/>
              </a:spcBef>
              <a:spcAft>
                <a:spcPts val="0"/>
              </a:spcAft>
              <a:buNone/>
            </a:pPr>
            <a:r>
              <a:rPr lang="en-US"/>
              <a:t>A test case with concrete values for preconditions, input data, expected results, postconditions, and a detailed description of actions (where applicable).</a:t>
            </a:r>
            <a:endParaRPr/>
          </a:p>
          <a:p>
            <a:pPr marL="0" lvl="0" indent="0" algn="l" rtl="0">
              <a:spcBef>
                <a:spcPts val="1200"/>
              </a:spcBef>
              <a:spcAft>
                <a:spcPts val="0"/>
              </a:spcAft>
              <a:buNone/>
            </a:pPr>
            <a:r>
              <a:rPr lang="en-US" b="1"/>
              <a:t>Advantages:-</a:t>
            </a:r>
            <a:r>
              <a:rPr lang="en-US"/>
              <a:t>Its advantages is that a tester is unlikely to miss bugs and also its easy for an inexperienced tester to work with these test cases as he can easily get the desired results by following steps.</a:t>
            </a:r>
            <a:endParaRPr/>
          </a:p>
          <a:p>
            <a:pPr marL="0" lvl="0" indent="0" algn="l" rtl="0">
              <a:spcBef>
                <a:spcPts val="1200"/>
              </a:spcBef>
              <a:spcAft>
                <a:spcPts val="0"/>
              </a:spcAft>
              <a:buNone/>
            </a:pPr>
            <a:r>
              <a:rPr lang="en-US" b="1"/>
              <a:t>Disadvantages:- </a:t>
            </a:r>
            <a:r>
              <a:rPr lang="en-US"/>
              <a:t>It’s a tedious to executes these test cases again and again and tester may not find job challenges.</a:t>
            </a:r>
            <a:endParaRPr/>
          </a:p>
          <a:p>
            <a:pPr marL="0" lvl="0" indent="0" algn="l" rtl="0">
              <a:spcBef>
                <a:spcPts val="1200"/>
              </a:spcBef>
              <a:spcAft>
                <a:spcPts val="0"/>
              </a:spcAft>
              <a:buNone/>
            </a:pPr>
            <a:endParaRPr/>
          </a:p>
        </p:txBody>
      </p:sp>
      <p:sp>
        <p:nvSpPr>
          <p:cNvPr id="319" name="Google Shape;319;g11fc6fecf3f_0_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20" name="Google Shape;320;g11fc6fecf3f_0_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sp>
        <p:nvSpPr>
          <p:cNvPr id="321" name="Google Shape;321;g11fc6fecf3f_0_2"/>
          <p:cNvSpPr txBox="1">
            <a:spLocks noGrp="1"/>
          </p:cNvSpPr>
          <p:nvPr>
            <p:ph type="title" idx="5"/>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1fc6fecf3f_0_2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How much to document</a:t>
            </a:r>
            <a:endParaRPr sz="1400"/>
          </a:p>
        </p:txBody>
      </p:sp>
      <p:sp>
        <p:nvSpPr>
          <p:cNvPr id="334" name="Google Shape;334;g11fc6fecf3f_0_29"/>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Project risks (what must/must not be documented)</a:t>
            </a:r>
            <a:endParaRPr/>
          </a:p>
          <a:p>
            <a:pPr marL="384048" lvl="1" indent="-182880" algn="l" rtl="0">
              <a:lnSpc>
                <a:spcPct val="90000"/>
              </a:lnSpc>
              <a:spcBef>
                <a:spcPts val="400"/>
              </a:spcBef>
              <a:spcAft>
                <a:spcPts val="0"/>
              </a:spcAft>
              <a:buSzPts val="1800"/>
              <a:buChar char="►"/>
            </a:pPr>
            <a:r>
              <a:rPr lang="en-US"/>
              <a:t>The added value which the documentation brings to the project</a:t>
            </a:r>
            <a:endParaRPr/>
          </a:p>
          <a:p>
            <a:pPr marL="384048" lvl="1" indent="-182880" algn="l" rtl="0">
              <a:lnSpc>
                <a:spcPct val="90000"/>
              </a:lnSpc>
              <a:spcBef>
                <a:spcPts val="400"/>
              </a:spcBef>
              <a:spcAft>
                <a:spcPts val="0"/>
              </a:spcAft>
              <a:buSzPts val="1800"/>
              <a:buChar char="►"/>
            </a:pPr>
            <a:r>
              <a:rPr lang="en-US"/>
              <a:t>Standards to be followed and/or regulations to be met</a:t>
            </a:r>
            <a:endParaRPr/>
          </a:p>
          <a:p>
            <a:pPr marL="384048" lvl="1" indent="-182880" algn="l" rtl="0">
              <a:lnSpc>
                <a:spcPct val="90000"/>
              </a:lnSpc>
              <a:spcBef>
                <a:spcPts val="400"/>
              </a:spcBef>
              <a:spcAft>
                <a:spcPts val="0"/>
              </a:spcAft>
              <a:buSzPts val="1800"/>
              <a:buChar char="►"/>
            </a:pPr>
            <a:r>
              <a:rPr lang="en-US"/>
              <a:t>SDLC or approach used (e.g., an Agile approach aims for “just enough” documentation)</a:t>
            </a:r>
            <a:endParaRPr/>
          </a:p>
          <a:p>
            <a:pPr marL="384048" lvl="1" indent="-182880" algn="l" rtl="0">
              <a:lnSpc>
                <a:spcPct val="90000"/>
              </a:lnSpc>
              <a:spcBef>
                <a:spcPts val="400"/>
              </a:spcBef>
              <a:spcAft>
                <a:spcPts val="0"/>
              </a:spcAft>
              <a:buSzPts val="1800"/>
              <a:buChar char="►"/>
            </a:pPr>
            <a:r>
              <a:rPr lang="en-US"/>
              <a:t>The requirement for traceability from the test basis through test analysis and design</a:t>
            </a:r>
            <a:endParaRPr/>
          </a:p>
        </p:txBody>
      </p:sp>
      <p:sp>
        <p:nvSpPr>
          <p:cNvPr id="331" name="Google Shape;331;g11fc6fecf3f_0_2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32" name="Google Shape;332;g11fc6fecf3f_0_2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333" name="Google Shape;333;g11fc6fecf3f_0_29"/>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2" name="Google Shape;342;g134f773a95b_0_9"/>
          <p:cNvSpPr txBox="1">
            <a:spLocks noGrp="1"/>
          </p:cNvSpPr>
          <p:nvPr>
            <p:ph type="title"/>
          </p:nvPr>
        </p:nvSpPr>
        <p:spPr>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Review Process</a:t>
            </a:r>
            <a:endParaRPr/>
          </a:p>
        </p:txBody>
      </p:sp>
      <p:sp>
        <p:nvSpPr>
          <p:cNvPr id="343" name="Google Shape;343;g134f773a95b_0_9"/>
          <p:cNvSpPr txBox="1">
            <a:spLocks noGrp="1"/>
          </p:cNvSpPr>
          <p:nvPr>
            <p:ph type="body" idx="1"/>
          </p:nvPr>
        </p:nvSpPr>
        <p:spPr>
          <a:prstGeom prst="rect">
            <a:avLst/>
          </a:prstGeom>
        </p:spPr>
        <p:txBody>
          <a:bodyPr spcFirstLastPara="1" wrap="square" lIns="91425" tIns="45700" rIns="91425" bIns="45700" anchor="t" anchorCtr="0">
            <a:normAutofit/>
          </a:bodyPr>
          <a:lstStyle/>
          <a:p>
            <a:pPr marL="0" lvl="0" indent="0" algn="l" rtl="0">
              <a:spcBef>
                <a:spcPts val="1200"/>
              </a:spcBef>
              <a:spcAft>
                <a:spcPts val="0"/>
              </a:spcAft>
              <a:buNone/>
            </a:pPr>
            <a:r>
              <a:rPr lang="en-US"/>
              <a:t>Review Types</a:t>
            </a:r>
            <a:endParaRPr/>
          </a:p>
          <a:p>
            <a:pPr marL="457200" lvl="0" indent="-323850" algn="l" rtl="0">
              <a:spcBef>
                <a:spcPts val="1200"/>
              </a:spcBef>
              <a:spcAft>
                <a:spcPts val="0"/>
              </a:spcAft>
              <a:buSzPts val="1500"/>
              <a:buChar char="-"/>
            </a:pPr>
            <a:r>
              <a:rPr lang="en-US"/>
              <a:t>Self-review</a:t>
            </a:r>
            <a:endParaRPr/>
          </a:p>
          <a:p>
            <a:pPr marL="457200" lvl="0" indent="-323850" algn="l" rtl="0">
              <a:spcBef>
                <a:spcPts val="0"/>
              </a:spcBef>
              <a:spcAft>
                <a:spcPts val="0"/>
              </a:spcAft>
              <a:buSzPts val="1500"/>
              <a:buChar char="-"/>
            </a:pPr>
            <a:r>
              <a:rPr lang="en-US"/>
              <a:t>Peer review</a:t>
            </a:r>
            <a:endParaRPr/>
          </a:p>
          <a:p>
            <a:pPr marL="457200" lvl="0" indent="-323850" algn="l" rtl="0">
              <a:spcBef>
                <a:spcPts val="0"/>
              </a:spcBef>
              <a:spcAft>
                <a:spcPts val="0"/>
              </a:spcAft>
              <a:buSzPts val="1500"/>
              <a:buChar char="-"/>
            </a:pPr>
            <a:r>
              <a:rPr lang="en-US"/>
              <a:t>Supervisory Review</a:t>
            </a:r>
            <a:endParaRPr/>
          </a:p>
          <a:p>
            <a:pPr marL="0" lvl="0" indent="0" algn="l" rtl="0">
              <a:spcBef>
                <a:spcPts val="1200"/>
              </a:spcBef>
              <a:spcAft>
                <a:spcPts val="0"/>
              </a:spcAft>
              <a:buNone/>
            </a:pPr>
            <a:endParaRPr/>
          </a:p>
        </p:txBody>
      </p:sp>
      <p:sp>
        <p:nvSpPr>
          <p:cNvPr id="339" name="Google Shape;339;g134f773a95b_0_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40" name="Google Shape;340;g134f773a95b_0_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
        <p:nvSpPr>
          <p:cNvPr id="341" name="Google Shape;341;g134f773a95b_0_9"/>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grpSp>
        <p:nvGrpSpPr>
          <p:cNvPr id="344" name="Google Shape;344;g134f773a95b_0_9"/>
          <p:cNvGrpSpPr/>
          <p:nvPr/>
        </p:nvGrpSpPr>
        <p:grpSpPr>
          <a:xfrm>
            <a:off x="2366817" y="632105"/>
            <a:ext cx="3113727" cy="5494716"/>
            <a:chOff x="2133750" y="662475"/>
            <a:chExt cx="2932775" cy="5240050"/>
          </a:xfrm>
        </p:grpSpPr>
        <p:pic>
          <p:nvPicPr>
            <p:cNvPr id="345" name="Google Shape;345;g134f773a95b_0_9"/>
            <p:cNvPicPr preferRelativeResize="0"/>
            <p:nvPr/>
          </p:nvPicPr>
          <p:blipFill rotWithShape="1">
            <a:blip r:embed="rId3">
              <a:alphaModFix/>
            </a:blip>
            <a:srcRect t="5095" r="73140" b="31056"/>
            <a:stretch/>
          </p:blipFill>
          <p:spPr>
            <a:xfrm>
              <a:off x="2133750" y="662475"/>
              <a:ext cx="2932775" cy="5240050"/>
            </a:xfrm>
            <a:prstGeom prst="rect">
              <a:avLst/>
            </a:prstGeom>
            <a:noFill/>
            <a:ln>
              <a:noFill/>
            </a:ln>
          </p:spPr>
        </p:pic>
        <p:sp>
          <p:nvSpPr>
            <p:cNvPr id="346" name="Google Shape;346;g134f773a95b_0_9"/>
            <p:cNvSpPr/>
            <p:nvPr/>
          </p:nvSpPr>
          <p:spPr>
            <a:xfrm>
              <a:off x="3372738" y="2612575"/>
              <a:ext cx="454800" cy="172200"/>
            </a:xfrm>
            <a:prstGeom prst="roundRect">
              <a:avLst>
                <a:gd name="adj" fmla="val 16667"/>
              </a:avLst>
            </a:prstGeom>
            <a:solidFill>
              <a:srgbClr val="FFFFFF"/>
            </a:solidFill>
            <a:ln w="9525"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gf42e5aa385_0_0"/>
          <p:cNvSpPr txBox="1">
            <a:spLocks noGrp="1"/>
          </p:cNvSpPr>
          <p:nvPr>
            <p:ph type="title"/>
          </p:nvPr>
        </p:nvSpPr>
        <p:spPr>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States of a Test Case</a:t>
            </a:r>
            <a:endParaRPr/>
          </a:p>
        </p:txBody>
      </p:sp>
      <p:sp>
        <p:nvSpPr>
          <p:cNvPr id="351" name="Google Shape;351;gf42e5aa385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52" name="Google Shape;352;gf42e5aa385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
        <p:nvSpPr>
          <p:cNvPr id="353" name="Google Shape;353;gf42e5aa385_0_0"/>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pic>
        <p:nvPicPr>
          <p:cNvPr id="2" name="Picture 1">
            <a:extLst>
              <a:ext uri="{FF2B5EF4-FFF2-40B4-BE49-F238E27FC236}">
                <a16:creationId xmlns:a16="http://schemas.microsoft.com/office/drawing/2014/main" id="{C578674F-494B-4A30-AF78-6C176001A6CB}"/>
              </a:ext>
            </a:extLst>
          </p:cNvPr>
          <p:cNvPicPr>
            <a:picLocks noChangeAspect="1"/>
          </p:cNvPicPr>
          <p:nvPr/>
        </p:nvPicPr>
        <p:blipFill>
          <a:blip r:embed="rId3"/>
          <a:stretch>
            <a:fillRect/>
          </a:stretch>
        </p:blipFill>
        <p:spPr>
          <a:xfrm>
            <a:off x="1066800" y="926236"/>
            <a:ext cx="5943600" cy="4419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34f773a95b_0_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Common Issues in Test Cases</a:t>
            </a:r>
            <a:endParaRPr sz="1400"/>
          </a:p>
        </p:txBody>
      </p:sp>
      <p:sp>
        <p:nvSpPr>
          <p:cNvPr id="365" name="Google Shape;365;g134f773a95b_0_0"/>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Incomplete test cases.</a:t>
            </a:r>
            <a:endParaRPr dirty="0"/>
          </a:p>
          <a:p>
            <a:pPr marL="384048" lvl="1" indent="-182880" algn="l" rtl="0">
              <a:lnSpc>
                <a:spcPct val="90000"/>
              </a:lnSpc>
              <a:spcBef>
                <a:spcPts val="400"/>
              </a:spcBef>
              <a:spcAft>
                <a:spcPts val="0"/>
              </a:spcAft>
              <a:buSzPts val="1800"/>
              <a:buChar char="►"/>
            </a:pPr>
            <a:r>
              <a:rPr lang="en-US" dirty="0"/>
              <a:t>Missing negative test cases.</a:t>
            </a:r>
            <a:endParaRPr dirty="0"/>
          </a:p>
          <a:p>
            <a:pPr marL="384048" lvl="1" indent="-182880" algn="l" rtl="0">
              <a:lnSpc>
                <a:spcPct val="90000"/>
              </a:lnSpc>
              <a:spcBef>
                <a:spcPts val="400"/>
              </a:spcBef>
              <a:spcAft>
                <a:spcPts val="0"/>
              </a:spcAft>
              <a:buSzPts val="1800"/>
              <a:buChar char="►"/>
            </a:pPr>
            <a:r>
              <a:rPr lang="en-US" dirty="0"/>
              <a:t>No test data.</a:t>
            </a:r>
            <a:endParaRPr dirty="0"/>
          </a:p>
          <a:p>
            <a:pPr marL="384048" lvl="1" indent="-182880" algn="l" rtl="0">
              <a:lnSpc>
                <a:spcPct val="90000"/>
              </a:lnSpc>
              <a:spcBef>
                <a:spcPts val="400"/>
              </a:spcBef>
              <a:spcAft>
                <a:spcPts val="0"/>
              </a:spcAft>
              <a:buSzPts val="1800"/>
              <a:buChar char="►"/>
            </a:pPr>
            <a:r>
              <a:rPr lang="en-US" dirty="0"/>
              <a:t>Inappropriate/Incorrect test data.</a:t>
            </a:r>
            <a:endParaRPr dirty="0"/>
          </a:p>
          <a:p>
            <a:pPr marL="384048" lvl="1" indent="-182880" algn="l" rtl="0">
              <a:lnSpc>
                <a:spcPct val="90000"/>
              </a:lnSpc>
              <a:spcBef>
                <a:spcPts val="400"/>
              </a:spcBef>
              <a:spcAft>
                <a:spcPts val="0"/>
              </a:spcAft>
              <a:buSzPts val="1800"/>
              <a:buChar char="►"/>
            </a:pPr>
            <a:r>
              <a:rPr lang="en-US" dirty="0"/>
              <a:t>Incorrect Expected behavior.</a:t>
            </a:r>
            <a:endParaRPr dirty="0"/>
          </a:p>
          <a:p>
            <a:pPr marL="384048" lvl="1" indent="-182880" algn="l" rtl="0">
              <a:lnSpc>
                <a:spcPct val="90000"/>
              </a:lnSpc>
              <a:spcBef>
                <a:spcPts val="400"/>
              </a:spcBef>
              <a:spcAft>
                <a:spcPts val="0"/>
              </a:spcAft>
              <a:buSzPts val="1800"/>
              <a:buChar char="►"/>
            </a:pPr>
            <a:r>
              <a:rPr lang="en-US" dirty="0"/>
              <a:t>Grammatical problems.</a:t>
            </a:r>
            <a:endParaRPr dirty="0"/>
          </a:p>
          <a:p>
            <a:pPr marL="384048" lvl="1" indent="-182880" algn="l" rtl="0">
              <a:lnSpc>
                <a:spcPct val="90000"/>
              </a:lnSpc>
              <a:spcBef>
                <a:spcPts val="400"/>
              </a:spcBef>
              <a:spcAft>
                <a:spcPts val="0"/>
              </a:spcAft>
              <a:buSzPts val="1800"/>
              <a:buChar char="►"/>
            </a:pPr>
            <a:r>
              <a:rPr lang="en-US" dirty="0"/>
              <a:t>Spelling errors.</a:t>
            </a:r>
            <a:endParaRPr dirty="0"/>
          </a:p>
          <a:p>
            <a:pPr marL="384048" lvl="1" indent="-182880" algn="l" rtl="0">
              <a:lnSpc>
                <a:spcPct val="90000"/>
              </a:lnSpc>
              <a:spcBef>
                <a:spcPts val="400"/>
              </a:spcBef>
              <a:spcAft>
                <a:spcPts val="0"/>
              </a:spcAft>
              <a:buSzPts val="1800"/>
              <a:buChar char="►"/>
            </a:pPr>
            <a:r>
              <a:rPr lang="en-US" dirty="0"/>
              <a:t>Replication of Test Cases.</a:t>
            </a:r>
            <a:endParaRPr dirty="0"/>
          </a:p>
          <a:p>
            <a:pPr marL="384048" lvl="1" indent="-182880" algn="l" rtl="0">
              <a:lnSpc>
                <a:spcPct val="90000"/>
              </a:lnSpc>
              <a:spcBef>
                <a:spcPts val="400"/>
              </a:spcBef>
              <a:spcAft>
                <a:spcPts val="0"/>
              </a:spcAft>
              <a:buSzPts val="1800"/>
              <a:buChar char="►"/>
            </a:pPr>
            <a:r>
              <a:rPr lang="en-US" dirty="0"/>
              <a:t>Inconsistent tense/voice.</a:t>
            </a:r>
            <a:endParaRPr dirty="0"/>
          </a:p>
          <a:p>
            <a:pPr marL="384048" lvl="1" indent="-182880" algn="l" rtl="0">
              <a:lnSpc>
                <a:spcPct val="90000"/>
              </a:lnSpc>
              <a:spcBef>
                <a:spcPts val="400"/>
              </a:spcBef>
              <a:spcAft>
                <a:spcPts val="0"/>
              </a:spcAft>
              <a:buSzPts val="1800"/>
              <a:buChar char="►"/>
            </a:pPr>
            <a:r>
              <a:rPr lang="en-US"/>
              <a:t>Incomplete number </a:t>
            </a:r>
            <a:r>
              <a:rPr lang="en-US" dirty="0"/>
              <a:t>of test runs.</a:t>
            </a:r>
            <a:endParaRPr dirty="0"/>
          </a:p>
          <a:p>
            <a:pPr marL="384048" lvl="1" indent="-182880" algn="l" rtl="0">
              <a:lnSpc>
                <a:spcPct val="90000"/>
              </a:lnSpc>
              <a:spcBef>
                <a:spcPts val="400"/>
              </a:spcBef>
              <a:spcAft>
                <a:spcPts val="0"/>
              </a:spcAft>
              <a:buSzPts val="1800"/>
              <a:buChar char="►"/>
            </a:pPr>
            <a:r>
              <a:rPr lang="en-US" dirty="0"/>
              <a:t>Defect information was not recorded in the test case.</a:t>
            </a:r>
            <a:endParaRPr dirty="0"/>
          </a:p>
        </p:txBody>
      </p:sp>
      <p:sp>
        <p:nvSpPr>
          <p:cNvPr id="362" name="Google Shape;362;g134f773a95b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63" name="Google Shape;363;g134f773a95b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364" name="Google Shape;364;g134f773a95b_0_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3" name="Google Shape;373;g11ff9b2a162_0_10"/>
          <p:cNvSpPr txBox="1">
            <a:spLocks noGrp="1"/>
          </p:cNvSpPr>
          <p:nvPr>
            <p:ph type="title"/>
          </p:nvPr>
        </p:nvSpPr>
        <p:spPr>
          <a:xfrm>
            <a:off x="924140" y="5475495"/>
            <a:ext cx="10343700" cy="668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a:t>Sample Test Case Repository</a:t>
            </a:r>
            <a:endParaRPr/>
          </a:p>
        </p:txBody>
      </p:sp>
      <p:sp>
        <p:nvSpPr>
          <p:cNvPr id="370" name="Google Shape;370;g11ff9b2a162_0_1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71" name="Google Shape;371;g11ff9b2a162_0_1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18</a:t>
            </a:fld>
            <a:endParaRPr/>
          </a:p>
        </p:txBody>
      </p:sp>
      <p:sp>
        <p:nvSpPr>
          <p:cNvPr id="372" name="Google Shape;372;g11ff9b2a162_0_10"/>
          <p:cNvSpPr txBox="1">
            <a:spLocks noGrp="1"/>
          </p:cNvSpPr>
          <p:nvPr>
            <p:ph type="title" idx="3"/>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 Design and Development</a:t>
            </a:r>
            <a:endParaRPr/>
          </a:p>
        </p:txBody>
      </p:sp>
      <p:pic>
        <p:nvPicPr>
          <p:cNvPr id="374" name="Google Shape;374;g11ff9b2a162_0_10"/>
          <p:cNvPicPr preferRelativeResize="0"/>
          <p:nvPr/>
        </p:nvPicPr>
        <p:blipFill>
          <a:blip r:embed="rId3">
            <a:alphaModFix/>
          </a:blip>
          <a:stretch>
            <a:fillRect/>
          </a:stretch>
        </p:blipFill>
        <p:spPr>
          <a:xfrm>
            <a:off x="1427600" y="376175"/>
            <a:ext cx="8742902" cy="496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g11ff9b2a162_0_53"/>
          <p:cNvSpPr txBox="1">
            <a:spLocks noGrp="1"/>
          </p:cNvSpPr>
          <p:nvPr>
            <p:ph type="title"/>
          </p:nvPr>
        </p:nvSpPr>
        <p:spPr>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Test Case VS Exploratory Testing</a:t>
            </a:r>
            <a:endParaRPr/>
          </a:p>
        </p:txBody>
      </p:sp>
      <p:sp>
        <p:nvSpPr>
          <p:cNvPr id="382" name="Google Shape;382;g11ff9b2a162_0_53"/>
          <p:cNvSpPr txBox="1">
            <a:spLocks noGrp="1"/>
          </p:cNvSpPr>
          <p:nvPr>
            <p:ph type="body" idx="1"/>
          </p:nvPr>
        </p:nvSpPr>
        <p:spPr>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a:t>Test Cases</a:t>
            </a:r>
            <a:endParaRPr/>
          </a:p>
        </p:txBody>
      </p:sp>
      <p:sp>
        <p:nvSpPr>
          <p:cNvPr id="383" name="Google Shape;383;g11ff9b2a162_0_53"/>
          <p:cNvSpPr txBox="1">
            <a:spLocks noGrp="1"/>
          </p:cNvSpPr>
          <p:nvPr>
            <p:ph type="body" idx="2"/>
          </p:nvPr>
        </p:nvSpPr>
        <p:spPr>
          <a:prstGeom prst="rect">
            <a:avLst/>
          </a:prstGeom>
        </p:spPr>
        <p:txBody>
          <a:bodyPr spcFirstLastPara="1" wrap="square" lIns="0" tIns="45700" rIns="0" bIns="45700" anchor="t" anchorCtr="0">
            <a:normAutofit fontScale="92500" lnSpcReduction="10000"/>
          </a:bodyPr>
          <a:lstStyle/>
          <a:p>
            <a:pPr marL="0" lvl="0" indent="0" algn="l" rtl="0">
              <a:spcBef>
                <a:spcPts val="400"/>
              </a:spcBef>
              <a:spcAft>
                <a:spcPts val="0"/>
              </a:spcAft>
              <a:buNone/>
            </a:pPr>
            <a:r>
              <a:rPr lang="en-US"/>
              <a:t>Pros:</a:t>
            </a:r>
            <a:endParaRPr/>
          </a:p>
          <a:p>
            <a:pPr marL="384048" lvl="1" indent="-182880" algn="l" rtl="0">
              <a:spcBef>
                <a:spcPts val="400"/>
              </a:spcBef>
              <a:spcAft>
                <a:spcPts val="0"/>
              </a:spcAft>
              <a:buSzPts val="1800"/>
              <a:buChar char="►"/>
            </a:pPr>
            <a:r>
              <a:rPr lang="en-US"/>
              <a:t>Explicit documented tests</a:t>
            </a:r>
            <a:endParaRPr/>
          </a:p>
          <a:p>
            <a:pPr marL="384048" lvl="1" indent="-182880" algn="l" rtl="0">
              <a:spcBef>
                <a:spcPts val="400"/>
              </a:spcBef>
              <a:spcAft>
                <a:spcPts val="0"/>
              </a:spcAft>
              <a:buSzPts val="1800"/>
              <a:buChar char="►"/>
            </a:pPr>
            <a:r>
              <a:rPr lang="en-US"/>
              <a:t>Better Guarantee of Coverage</a:t>
            </a:r>
            <a:endParaRPr/>
          </a:p>
          <a:p>
            <a:pPr marL="384048" lvl="1" indent="-182880" algn="l" rtl="0">
              <a:spcBef>
                <a:spcPts val="400"/>
              </a:spcBef>
              <a:spcAft>
                <a:spcPts val="0"/>
              </a:spcAft>
              <a:buSzPts val="1800"/>
              <a:buChar char="►"/>
            </a:pPr>
            <a:r>
              <a:rPr lang="en-US"/>
              <a:t>Easy to trace back to requirements</a:t>
            </a:r>
            <a:endParaRPr/>
          </a:p>
          <a:p>
            <a:pPr marL="384048" lvl="1" indent="-182880" algn="l" rtl="0">
              <a:spcBef>
                <a:spcPts val="400"/>
              </a:spcBef>
              <a:spcAft>
                <a:spcPts val="0"/>
              </a:spcAft>
              <a:buSzPts val="1800"/>
              <a:buChar char="►"/>
            </a:pPr>
            <a:r>
              <a:rPr lang="en-US"/>
              <a:t>It’s automatable</a:t>
            </a:r>
            <a:endParaRPr/>
          </a:p>
          <a:p>
            <a:pPr marL="384048" lvl="1" indent="-182880" algn="l" rtl="0">
              <a:spcBef>
                <a:spcPts val="400"/>
              </a:spcBef>
              <a:spcAft>
                <a:spcPts val="0"/>
              </a:spcAft>
              <a:buSzPts val="1800"/>
              <a:buChar char="►"/>
            </a:pPr>
            <a:r>
              <a:rPr lang="en-US"/>
              <a:t>Medium and Junior QA can test</a:t>
            </a:r>
            <a:endParaRPr/>
          </a:p>
          <a:p>
            <a:pPr marL="384048" lvl="1" indent="-182880" algn="l" rtl="0">
              <a:spcBef>
                <a:spcPts val="400"/>
              </a:spcBef>
              <a:spcAft>
                <a:spcPts val="0"/>
              </a:spcAft>
              <a:buSzPts val="1800"/>
              <a:buChar char="►"/>
            </a:pPr>
            <a:r>
              <a:rPr lang="en-US"/>
              <a:t>Written directly from requirements</a:t>
            </a:r>
            <a:endParaRPr/>
          </a:p>
          <a:p>
            <a:pPr marL="0" lvl="0" indent="0" algn="l" rtl="0">
              <a:spcBef>
                <a:spcPts val="400"/>
              </a:spcBef>
              <a:spcAft>
                <a:spcPts val="0"/>
              </a:spcAft>
              <a:buNone/>
            </a:pPr>
            <a:endParaRPr/>
          </a:p>
          <a:p>
            <a:pPr marL="0" lvl="0" indent="0" algn="l" rtl="0">
              <a:spcBef>
                <a:spcPts val="400"/>
              </a:spcBef>
              <a:spcAft>
                <a:spcPts val="0"/>
              </a:spcAft>
              <a:buNone/>
            </a:pPr>
            <a:r>
              <a:rPr lang="en-US"/>
              <a:t>Cons:</a:t>
            </a:r>
            <a:endParaRPr/>
          </a:p>
          <a:p>
            <a:pPr marL="384048" lvl="1" indent="-182880" algn="l" rtl="0">
              <a:spcBef>
                <a:spcPts val="400"/>
              </a:spcBef>
              <a:spcAft>
                <a:spcPts val="0"/>
              </a:spcAft>
              <a:buSzPts val="1800"/>
              <a:buChar char="►"/>
            </a:pPr>
            <a:r>
              <a:rPr lang="en-US"/>
              <a:t>Not adoptable i.e. can’t deviate from steps</a:t>
            </a:r>
            <a:endParaRPr/>
          </a:p>
          <a:p>
            <a:pPr marL="384048" lvl="1" indent="-182880" algn="l" rtl="0">
              <a:spcBef>
                <a:spcPts val="400"/>
              </a:spcBef>
              <a:spcAft>
                <a:spcPts val="0"/>
              </a:spcAft>
              <a:buSzPts val="1800"/>
              <a:buChar char="►"/>
            </a:pPr>
            <a:r>
              <a:rPr lang="en-US"/>
              <a:t>Require documentation and maintenance</a:t>
            </a:r>
            <a:endParaRPr/>
          </a:p>
        </p:txBody>
      </p:sp>
      <p:sp>
        <p:nvSpPr>
          <p:cNvPr id="384" name="Google Shape;384;g11ff9b2a162_0_53"/>
          <p:cNvSpPr txBox="1">
            <a:spLocks noGrp="1"/>
          </p:cNvSpPr>
          <p:nvPr>
            <p:ph type="body" idx="3"/>
          </p:nvPr>
        </p:nvSpPr>
        <p:spPr>
          <a:prstGeom prst="rect">
            <a:avLst/>
          </a:prstGeom>
        </p:spPr>
        <p:txBody>
          <a:bodyPr spcFirstLastPara="1" wrap="square" lIns="91425" tIns="45700" rIns="91425" bIns="45700" anchor="ctr" anchorCtr="0">
            <a:normAutofit/>
          </a:bodyPr>
          <a:lstStyle/>
          <a:p>
            <a:pPr marL="0" lvl="0" indent="0" algn="l" rtl="0">
              <a:spcBef>
                <a:spcPts val="1200"/>
              </a:spcBef>
              <a:spcAft>
                <a:spcPts val="0"/>
              </a:spcAft>
              <a:buNone/>
            </a:pPr>
            <a:r>
              <a:rPr lang="en-US"/>
              <a:t>Exploratory Testing</a:t>
            </a:r>
            <a:endParaRPr/>
          </a:p>
        </p:txBody>
      </p:sp>
      <p:sp>
        <p:nvSpPr>
          <p:cNvPr id="385" name="Google Shape;385;g11ff9b2a162_0_53"/>
          <p:cNvSpPr txBox="1">
            <a:spLocks noGrp="1"/>
          </p:cNvSpPr>
          <p:nvPr>
            <p:ph type="body" idx="4"/>
          </p:nvPr>
        </p:nvSpPr>
        <p:spPr>
          <a:prstGeom prst="rect">
            <a:avLst/>
          </a:prstGeom>
        </p:spPr>
        <p:txBody>
          <a:bodyPr spcFirstLastPara="1" wrap="square" lIns="0" tIns="45700" rIns="0" bIns="45700" anchor="t" anchorCtr="0">
            <a:normAutofit/>
          </a:bodyPr>
          <a:lstStyle/>
          <a:p>
            <a:pPr marL="0" lvl="0" indent="0" algn="l" rtl="0">
              <a:spcBef>
                <a:spcPts val="400"/>
              </a:spcBef>
              <a:spcAft>
                <a:spcPts val="0"/>
              </a:spcAft>
              <a:buNone/>
            </a:pPr>
            <a:r>
              <a:rPr lang="en-US"/>
              <a:t>Pros:</a:t>
            </a:r>
            <a:endParaRPr/>
          </a:p>
          <a:p>
            <a:pPr marL="384048" lvl="1" indent="-182880" algn="l" rtl="0">
              <a:spcBef>
                <a:spcPts val="400"/>
              </a:spcBef>
              <a:spcAft>
                <a:spcPts val="0"/>
              </a:spcAft>
              <a:buSzPts val="1800"/>
              <a:buChar char="►"/>
            </a:pPr>
            <a:r>
              <a:rPr lang="en-US"/>
              <a:t>More adoptable: Tester determines actual test steps</a:t>
            </a:r>
            <a:endParaRPr/>
          </a:p>
          <a:p>
            <a:pPr marL="384048" lvl="1" indent="-182880" algn="l" rtl="0">
              <a:spcBef>
                <a:spcPts val="400"/>
              </a:spcBef>
              <a:spcAft>
                <a:spcPts val="0"/>
              </a:spcAft>
              <a:buSzPts val="1800"/>
              <a:buChar char="►"/>
            </a:pPr>
            <a:r>
              <a:rPr lang="en-US"/>
              <a:t>Learning and testing at the same time</a:t>
            </a:r>
            <a:endParaRPr/>
          </a:p>
          <a:p>
            <a:pPr marL="384048" lvl="1" indent="-182880" algn="l" rtl="0">
              <a:spcBef>
                <a:spcPts val="400"/>
              </a:spcBef>
              <a:spcAft>
                <a:spcPts val="0"/>
              </a:spcAft>
              <a:buSzPts val="1800"/>
              <a:buChar char="►"/>
            </a:pPr>
            <a:r>
              <a:rPr lang="en-US"/>
              <a:t>Less test prep and documentation</a:t>
            </a:r>
            <a:endParaRPr/>
          </a:p>
          <a:p>
            <a:pPr marL="0" lvl="0" indent="0" algn="l" rtl="0">
              <a:spcBef>
                <a:spcPts val="400"/>
              </a:spcBef>
              <a:spcAft>
                <a:spcPts val="0"/>
              </a:spcAft>
              <a:buNone/>
            </a:pPr>
            <a:endParaRPr/>
          </a:p>
          <a:p>
            <a:pPr marL="0" lvl="0" indent="0" algn="l" rtl="0">
              <a:spcBef>
                <a:spcPts val="400"/>
              </a:spcBef>
              <a:spcAft>
                <a:spcPts val="0"/>
              </a:spcAft>
              <a:buNone/>
            </a:pPr>
            <a:r>
              <a:rPr lang="en-US"/>
              <a:t>Cons:</a:t>
            </a:r>
            <a:endParaRPr/>
          </a:p>
          <a:p>
            <a:pPr marL="384048" lvl="1" indent="-182880" algn="l" rtl="0">
              <a:spcBef>
                <a:spcPts val="400"/>
              </a:spcBef>
              <a:spcAft>
                <a:spcPts val="0"/>
              </a:spcAft>
              <a:buSzPts val="1800"/>
              <a:buChar char="►"/>
            </a:pPr>
            <a:r>
              <a:rPr lang="en-US"/>
              <a:t>Coverage depends on tester’s skill to explore and learn</a:t>
            </a:r>
            <a:endParaRPr/>
          </a:p>
          <a:p>
            <a:pPr marL="384048" lvl="1" indent="-182880" algn="l" rtl="0">
              <a:spcBef>
                <a:spcPts val="400"/>
              </a:spcBef>
              <a:spcAft>
                <a:spcPts val="0"/>
              </a:spcAft>
              <a:buSzPts val="1800"/>
              <a:buChar char="►"/>
            </a:pPr>
            <a:r>
              <a:rPr lang="en-US"/>
              <a:t>It’s not automatable</a:t>
            </a:r>
            <a:endParaRPr/>
          </a:p>
          <a:p>
            <a:pPr marL="384048" lvl="1" indent="-182880" algn="l" rtl="0">
              <a:spcBef>
                <a:spcPts val="400"/>
              </a:spcBef>
              <a:spcAft>
                <a:spcPts val="0"/>
              </a:spcAft>
              <a:buSzPts val="1800"/>
              <a:buChar char="►"/>
            </a:pPr>
            <a:r>
              <a:rPr lang="en-US"/>
              <a:t>Difficult to trace back to requirements</a:t>
            </a:r>
            <a:endParaRPr/>
          </a:p>
        </p:txBody>
      </p:sp>
      <p:sp>
        <p:nvSpPr>
          <p:cNvPr id="379" name="Google Shape;379;g11ff9b2a162_0_5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80" name="Google Shape;380;g11ff9b2a162_0_5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19</a:t>
            </a:fld>
            <a:endParaRPr/>
          </a:p>
        </p:txBody>
      </p:sp>
      <p:sp>
        <p:nvSpPr>
          <p:cNvPr id="386" name="Google Shape;386;g11ff9b2a162_0_53"/>
          <p:cNvSpPr txBox="1">
            <a:spLocks noGrp="1"/>
          </p:cNvSpPr>
          <p:nvPr>
            <p:ph type="title" idx="5"/>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Cases vs Exploratory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32002541ac_0_1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What you will learn Today</a:t>
            </a:r>
            <a:endParaRPr/>
          </a:p>
        </p:txBody>
      </p:sp>
      <p:sp>
        <p:nvSpPr>
          <p:cNvPr id="197" name="Google Shape;197;g132002541ac_0_14"/>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a:p>
          <a:p>
            <a:pPr marL="384048" lvl="1" indent="-182880" algn="l" rtl="0">
              <a:lnSpc>
                <a:spcPct val="90000"/>
              </a:lnSpc>
              <a:spcBef>
                <a:spcPts val="400"/>
              </a:spcBef>
              <a:spcAft>
                <a:spcPts val="0"/>
              </a:spcAft>
              <a:buSzPts val="1800"/>
              <a:buChar char="►"/>
            </a:pPr>
            <a:r>
              <a:rPr lang="en-US"/>
              <a:t>Formal ways of writing and managing test cases</a:t>
            </a:r>
            <a:endParaRPr/>
          </a:p>
          <a:p>
            <a:pPr marL="384048" lvl="1" indent="-182880" algn="l" rtl="0">
              <a:lnSpc>
                <a:spcPct val="90000"/>
              </a:lnSpc>
              <a:spcBef>
                <a:spcPts val="400"/>
              </a:spcBef>
              <a:spcAft>
                <a:spcPts val="0"/>
              </a:spcAft>
              <a:buSzPts val="1800"/>
              <a:buChar char="►"/>
            </a:pPr>
            <a:r>
              <a:rPr lang="en-US"/>
              <a:t>Test Design Techniques to optimize our testing efforts</a:t>
            </a:r>
            <a:endParaRPr/>
          </a:p>
          <a:p>
            <a:pPr marL="0" lvl="0" indent="0" algn="l" rtl="0">
              <a:lnSpc>
                <a:spcPct val="90000"/>
              </a:lnSpc>
              <a:spcBef>
                <a:spcPts val="400"/>
              </a:spcBef>
              <a:spcAft>
                <a:spcPts val="0"/>
              </a:spcAft>
              <a:buNone/>
            </a:pPr>
            <a:endParaRPr/>
          </a:p>
        </p:txBody>
      </p:sp>
      <p:sp>
        <p:nvSpPr>
          <p:cNvPr id="195" name="Google Shape;195;g132002541ac_0_1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196" name="Google Shape;196;g132002541ac_0_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198" name="Google Shape;198;g132002541ac_0_14"/>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pic>
        <p:nvPicPr>
          <p:cNvPr id="3" name="Picture 2">
            <a:extLst>
              <a:ext uri="{FF2B5EF4-FFF2-40B4-BE49-F238E27FC236}">
                <a16:creationId xmlns:a16="http://schemas.microsoft.com/office/drawing/2014/main" id="{2FA64BA8-1CA9-40C9-94F2-5F363CF9E838}"/>
              </a:ext>
            </a:extLst>
          </p:cNvPr>
          <p:cNvPicPr>
            <a:picLocks noChangeAspect="1"/>
          </p:cNvPicPr>
          <p:nvPr/>
        </p:nvPicPr>
        <p:blipFill>
          <a:blip r:embed="rId3"/>
          <a:stretch>
            <a:fillRect/>
          </a:stretch>
        </p:blipFill>
        <p:spPr>
          <a:xfrm>
            <a:off x="9268592" y="3368650"/>
            <a:ext cx="2253883" cy="225388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4" name="Google Shape;394;g11ff9b2a162_0_69"/>
          <p:cNvSpPr txBox="1">
            <a:spLocks noGrp="1"/>
          </p:cNvSpPr>
          <p:nvPr>
            <p:ph type="ctrTitle"/>
          </p:nvPr>
        </p:nvSpPr>
        <p:spPr>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Why Choose? </a:t>
            </a:r>
            <a:r>
              <a:rPr lang="en-US" sz="2966"/>
              <a:t>Test case based testing and Exploratory testing are both excellent techniques for reducing the number of defects found in production. Together they serve as two great complementary techniques that build on each other. Ideally, we would like to do both.</a:t>
            </a:r>
            <a:endParaRPr sz="2966"/>
          </a:p>
        </p:txBody>
      </p:sp>
      <p:sp>
        <p:nvSpPr>
          <p:cNvPr id="391" name="Google Shape;391;g11ff9b2a162_0_6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392" name="Google Shape;392;g11ff9b2a162_0_6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20</a:t>
            </a:fld>
            <a:endParaRPr/>
          </a:p>
        </p:txBody>
      </p:sp>
      <p:sp>
        <p:nvSpPr>
          <p:cNvPr id="393" name="Google Shape;393;g11ff9b2a162_0_69"/>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sz="2870"/>
              <a:t>Test Cases vs Exploratory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359ecf77c4_0_177"/>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416" name="Google Shape;416;g1359ecf77c4_0_17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17" name="Google Shape;417;g1359ecf77c4_0_17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21</a:t>
            </a:fld>
            <a:endParaRPr/>
          </a:p>
        </p:txBody>
      </p:sp>
      <p:sp>
        <p:nvSpPr>
          <p:cNvPr id="418" name="Google Shape;418;g1359ecf77c4_0_177"/>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Functional Testing</a:t>
            </a:r>
            <a:endParaRPr/>
          </a:p>
        </p:txBody>
      </p:sp>
      <p:sp>
        <p:nvSpPr>
          <p:cNvPr id="419" name="Google Shape;419;g1359ecf77c4_0_177"/>
          <p:cNvSpPr txBox="1">
            <a:spLocks noGrp="1"/>
          </p:cNvSpPr>
          <p:nvPr>
            <p:ph type="body" idx="4294967295"/>
          </p:nvPr>
        </p:nvSpPr>
        <p:spPr>
          <a:xfrm>
            <a:off x="2133600" y="1846263"/>
            <a:ext cx="10058400" cy="3540125"/>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Write test cases for </a:t>
            </a:r>
            <a:r>
              <a:rPr lang="en-US" dirty="0" err="1"/>
              <a:t>Whatsapp</a:t>
            </a:r>
            <a:r>
              <a:rPr lang="en-US" dirty="0"/>
              <a:t> status feature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33d966333d_1_113"/>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Test Design Techniques</a:t>
            </a:r>
            <a:endParaRPr/>
          </a:p>
        </p:txBody>
      </p:sp>
      <p:sp>
        <p:nvSpPr>
          <p:cNvPr id="425" name="Google Shape;425;g133d966333d_1_11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26" name="Google Shape;426;g133d966333d_1_11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11ff9b2a162_0_10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Are our tests optimized?</a:t>
            </a:r>
            <a:endParaRPr/>
          </a:p>
        </p:txBody>
      </p:sp>
      <p:sp>
        <p:nvSpPr>
          <p:cNvPr id="435" name="Google Shape;435;g11ff9b2a162_0_107"/>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Have we identified all unique possibilities?</a:t>
            </a:r>
            <a:endParaRPr dirty="0"/>
          </a:p>
          <a:p>
            <a:pPr marL="384048" lvl="1" indent="-182880" algn="l" rtl="0">
              <a:lnSpc>
                <a:spcPct val="90000"/>
              </a:lnSpc>
              <a:spcBef>
                <a:spcPts val="400"/>
              </a:spcBef>
              <a:spcAft>
                <a:spcPts val="0"/>
              </a:spcAft>
              <a:buSzPts val="1800"/>
              <a:buChar char="►"/>
            </a:pPr>
            <a:r>
              <a:rPr lang="en-US" dirty="0"/>
              <a:t>Have we covered all flows in minimum number of test cases?</a:t>
            </a:r>
            <a:endParaRPr dirty="0"/>
          </a:p>
          <a:p>
            <a:pPr marL="384048" lvl="1" indent="-182880" algn="l" rtl="0">
              <a:lnSpc>
                <a:spcPct val="90000"/>
              </a:lnSpc>
              <a:spcBef>
                <a:spcPts val="400"/>
              </a:spcBef>
              <a:spcAft>
                <a:spcPts val="0"/>
              </a:spcAft>
              <a:buSzPts val="1800"/>
              <a:buChar char="►"/>
            </a:pPr>
            <a:r>
              <a:rPr lang="en-US" dirty="0"/>
              <a:t>Do we have any redundancy in our test </a:t>
            </a:r>
            <a:r>
              <a:rPr lang="en-US"/>
              <a:t>cases?</a:t>
            </a:r>
            <a:endParaRPr dirty="0"/>
          </a:p>
        </p:txBody>
      </p:sp>
      <p:sp>
        <p:nvSpPr>
          <p:cNvPr id="432" name="Google Shape;432;g11ff9b2a162_0_10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33" name="Google Shape;433;g11ff9b2a162_0_10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23</a:t>
            </a:fld>
            <a:endParaRPr/>
          </a:p>
        </p:txBody>
      </p:sp>
      <p:sp>
        <p:nvSpPr>
          <p:cNvPr id="434" name="Google Shape;434;g11ff9b2a162_0_107"/>
          <p:cNvSpPr txBox="1">
            <a:spLocks noGrp="1"/>
          </p:cNvSpPr>
          <p:nvPr>
            <p:ph type="title" idx="2"/>
          </p:nvPr>
        </p:nvSpPr>
        <p:spPr>
          <a:xfrm rot="-5400000">
            <a:off x="-3108301" y="3057281"/>
            <a:ext cx="6450701" cy="909345"/>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Improve Tests with Test Techniques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1ff9b2a162_0_12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Test Techniques</a:t>
            </a:r>
            <a:endParaRPr/>
          </a:p>
        </p:txBody>
      </p:sp>
      <p:sp>
        <p:nvSpPr>
          <p:cNvPr id="444" name="Google Shape;444;g11ff9b2a162_0_125"/>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Help in identifying test conditions, test cases, and test data.</a:t>
            </a:r>
            <a:endParaRPr dirty="0"/>
          </a:p>
          <a:p>
            <a:pPr marL="384048" lvl="1" indent="-182880" algn="l" rtl="0">
              <a:lnSpc>
                <a:spcPct val="90000"/>
              </a:lnSpc>
              <a:spcBef>
                <a:spcPts val="400"/>
              </a:spcBef>
              <a:spcAft>
                <a:spcPts val="0"/>
              </a:spcAft>
              <a:buSzPts val="1800"/>
              <a:buChar char="►"/>
            </a:pPr>
            <a:r>
              <a:rPr lang="en-US" dirty="0"/>
              <a:t>Different design techniques exist to cover different aspects of test coverage</a:t>
            </a:r>
            <a:endParaRPr dirty="0"/>
          </a:p>
          <a:p>
            <a:pPr marL="384048" lvl="1" indent="-182880" algn="l" rtl="0">
              <a:lnSpc>
                <a:spcPct val="90000"/>
              </a:lnSpc>
              <a:spcBef>
                <a:spcPts val="400"/>
              </a:spcBef>
              <a:spcAft>
                <a:spcPts val="0"/>
              </a:spcAft>
              <a:buSzPts val="1800"/>
              <a:buChar char="►"/>
            </a:pPr>
            <a:r>
              <a:rPr lang="en-US" dirty="0"/>
              <a:t>Each has their own strengths, weaknesses and minimum test coverage criteria</a:t>
            </a:r>
            <a:endParaRPr dirty="0"/>
          </a:p>
          <a:p>
            <a:pPr marL="384048" lvl="1" indent="-182880" algn="l" rtl="0">
              <a:lnSpc>
                <a:spcPct val="90000"/>
              </a:lnSpc>
              <a:spcBef>
                <a:spcPts val="400"/>
              </a:spcBef>
              <a:spcAft>
                <a:spcPts val="0"/>
              </a:spcAft>
              <a:buSzPts val="1800"/>
              <a:buChar char="►"/>
            </a:pPr>
            <a:r>
              <a:rPr lang="en-US" dirty="0"/>
              <a:t>Classification of Test Techniques</a:t>
            </a:r>
            <a:endParaRPr dirty="0"/>
          </a:p>
          <a:p>
            <a:pPr marL="914400" lvl="2" indent="-285750" algn="l" rtl="0">
              <a:lnSpc>
                <a:spcPct val="90000"/>
              </a:lnSpc>
              <a:spcBef>
                <a:spcPts val="400"/>
              </a:spcBef>
              <a:spcAft>
                <a:spcPts val="0"/>
              </a:spcAft>
              <a:buSzPts val="1800"/>
              <a:buChar char="►"/>
            </a:pPr>
            <a:r>
              <a:rPr lang="en-US" dirty="0"/>
              <a:t>Black-box test techniques</a:t>
            </a:r>
            <a:endParaRPr dirty="0"/>
          </a:p>
          <a:p>
            <a:pPr marL="914400" lvl="2" indent="-285750" algn="l" rtl="0">
              <a:lnSpc>
                <a:spcPct val="90000"/>
              </a:lnSpc>
              <a:spcBef>
                <a:spcPts val="400"/>
              </a:spcBef>
              <a:spcAft>
                <a:spcPts val="0"/>
              </a:spcAft>
              <a:buSzPts val="1800"/>
              <a:buChar char="►"/>
            </a:pPr>
            <a:r>
              <a:rPr lang="en-US" dirty="0"/>
              <a:t>White-box test techniques</a:t>
            </a:r>
            <a:endParaRPr dirty="0"/>
          </a:p>
          <a:p>
            <a:pPr marL="914400" lvl="2" indent="-285750" algn="l" rtl="0">
              <a:lnSpc>
                <a:spcPct val="90000"/>
              </a:lnSpc>
              <a:spcBef>
                <a:spcPts val="400"/>
              </a:spcBef>
              <a:spcAft>
                <a:spcPts val="0"/>
              </a:spcAft>
              <a:buSzPts val="1800"/>
              <a:buChar char="►"/>
            </a:pPr>
            <a:r>
              <a:rPr lang="en-US" dirty="0"/>
              <a:t>Experience based</a:t>
            </a:r>
            <a:endParaRPr dirty="0"/>
          </a:p>
        </p:txBody>
      </p:sp>
      <p:sp>
        <p:nvSpPr>
          <p:cNvPr id="441" name="Google Shape;441;g11ff9b2a162_0_12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42" name="Google Shape;442;g11ff9b2a162_0_12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24</a:t>
            </a:fld>
            <a:endParaRPr/>
          </a:p>
        </p:txBody>
      </p:sp>
      <p:sp>
        <p:nvSpPr>
          <p:cNvPr id="443" name="Google Shape;443;g11ff9b2a162_0_125"/>
          <p:cNvSpPr txBox="1">
            <a:spLocks noGrp="1"/>
          </p:cNvSpPr>
          <p:nvPr>
            <p:ph type="title" idx="2"/>
          </p:nvPr>
        </p:nvSpPr>
        <p:spPr>
          <a:xfrm rot="-5400000">
            <a:off x="-2885280" y="3049970"/>
            <a:ext cx="6346660" cy="4548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Improve Tests with Test Techniques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g11ff9b2a162_0_13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Black-box Test Techniques</a:t>
            </a:r>
            <a:endParaRPr/>
          </a:p>
        </p:txBody>
      </p:sp>
      <p:sp>
        <p:nvSpPr>
          <p:cNvPr id="453" name="Google Shape;453;g11ff9b2a162_0_135"/>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Techniques are based on an analysis of the appropriate </a:t>
            </a:r>
            <a:r>
              <a:rPr lang="en-US" b="1" dirty="0"/>
              <a:t>test basis</a:t>
            </a:r>
            <a:r>
              <a:rPr lang="en-US" dirty="0"/>
              <a:t>, e.g.</a:t>
            </a:r>
            <a:endParaRPr dirty="0"/>
          </a:p>
          <a:p>
            <a:pPr marL="914400" lvl="2" indent="-285750" algn="l" rtl="0">
              <a:spcBef>
                <a:spcPts val="400"/>
              </a:spcBef>
              <a:spcAft>
                <a:spcPts val="0"/>
              </a:spcAft>
              <a:buSzPts val="1800"/>
              <a:buChar char="►"/>
            </a:pPr>
            <a:r>
              <a:rPr lang="en-US" dirty="0"/>
              <a:t>requirements</a:t>
            </a:r>
            <a:endParaRPr dirty="0"/>
          </a:p>
          <a:p>
            <a:pPr marL="914400" lvl="2" indent="-285750" algn="l" rtl="0">
              <a:spcBef>
                <a:spcPts val="400"/>
              </a:spcBef>
              <a:spcAft>
                <a:spcPts val="0"/>
              </a:spcAft>
              <a:buSzPts val="1800"/>
              <a:buChar char="►"/>
            </a:pPr>
            <a:r>
              <a:rPr lang="en-US" dirty="0"/>
              <a:t>specifications</a:t>
            </a:r>
            <a:endParaRPr dirty="0"/>
          </a:p>
          <a:p>
            <a:pPr marL="914400" lvl="2" indent="-285750" algn="l" rtl="0">
              <a:spcBef>
                <a:spcPts val="400"/>
              </a:spcBef>
              <a:spcAft>
                <a:spcPts val="0"/>
              </a:spcAft>
              <a:buSzPts val="1800"/>
              <a:buChar char="►"/>
            </a:pPr>
            <a:r>
              <a:rPr lang="en-US" dirty="0"/>
              <a:t>use cases</a:t>
            </a:r>
            <a:endParaRPr dirty="0"/>
          </a:p>
          <a:p>
            <a:pPr marL="914400" lvl="2" indent="-285750" algn="l" rtl="0">
              <a:spcBef>
                <a:spcPts val="400"/>
              </a:spcBef>
              <a:spcAft>
                <a:spcPts val="0"/>
              </a:spcAft>
              <a:buSzPts val="1800"/>
              <a:buChar char="►"/>
            </a:pPr>
            <a:r>
              <a:rPr lang="en-US" dirty="0"/>
              <a:t>user stories</a:t>
            </a:r>
            <a:endParaRPr dirty="0"/>
          </a:p>
          <a:p>
            <a:pPr marL="384048" lvl="1" indent="-182880" algn="l" rtl="0">
              <a:lnSpc>
                <a:spcPct val="90000"/>
              </a:lnSpc>
              <a:spcBef>
                <a:spcPts val="400"/>
              </a:spcBef>
              <a:spcAft>
                <a:spcPts val="0"/>
              </a:spcAft>
              <a:buSzPts val="1800"/>
              <a:buChar char="►"/>
            </a:pPr>
            <a:r>
              <a:rPr lang="en-US" dirty="0"/>
              <a:t>Applicable to functional and non-functional testing</a:t>
            </a:r>
            <a:endParaRPr dirty="0"/>
          </a:p>
          <a:p>
            <a:pPr marL="384048" lvl="1" indent="-182880" algn="l" rtl="0">
              <a:lnSpc>
                <a:spcPct val="90000"/>
              </a:lnSpc>
              <a:spcBef>
                <a:spcPts val="400"/>
              </a:spcBef>
              <a:spcAft>
                <a:spcPts val="0"/>
              </a:spcAft>
              <a:buSzPts val="1800"/>
              <a:buChar char="►"/>
            </a:pPr>
            <a:r>
              <a:rPr lang="en-US" dirty="0"/>
              <a:t>Concentrates on inputs and outputs of the test objects without looking at internal structure</a:t>
            </a:r>
            <a:endParaRPr dirty="0"/>
          </a:p>
          <a:p>
            <a:pPr marL="384048" lvl="1" indent="-182880" algn="l" rtl="0">
              <a:lnSpc>
                <a:spcPct val="90000"/>
              </a:lnSpc>
              <a:spcBef>
                <a:spcPts val="400"/>
              </a:spcBef>
              <a:spcAft>
                <a:spcPts val="0"/>
              </a:spcAft>
              <a:buSzPts val="1800"/>
              <a:buChar char="►"/>
            </a:pPr>
            <a:r>
              <a:rPr lang="en-US" dirty="0"/>
              <a:t>Test cases may be used to detect gaps between the requirements and the implementation of the requirements, as well as deviations from the requirements</a:t>
            </a:r>
            <a:endParaRPr dirty="0"/>
          </a:p>
        </p:txBody>
      </p:sp>
      <p:sp>
        <p:nvSpPr>
          <p:cNvPr id="451" name="Google Shape;451;g11ff9b2a162_0_13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52" name="Google Shape;452;g11ff9b2a162_0_13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25</a:t>
            </a:fld>
            <a:endParaRPr/>
          </a:p>
        </p:txBody>
      </p:sp>
      <p:sp>
        <p:nvSpPr>
          <p:cNvPr id="449" name="Google Shape;449;g11ff9b2a162_0_135"/>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Black-box Test Techniques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9" name="Google Shape;459;g11ff9b2a162_0_14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Black-box Test Techniques</a:t>
            </a:r>
            <a:endParaRPr/>
          </a:p>
        </p:txBody>
      </p:sp>
      <p:sp>
        <p:nvSpPr>
          <p:cNvPr id="462" name="Google Shape;462;g11ff9b2a162_0_149"/>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We will cover</a:t>
            </a:r>
          </a:p>
          <a:p>
            <a:pPr marL="841248" lvl="2" indent="-182880"/>
            <a:r>
              <a:rPr lang="en-US" dirty="0"/>
              <a:t>Flow Charts</a:t>
            </a:r>
            <a:endParaRPr dirty="0"/>
          </a:p>
          <a:p>
            <a:pPr marL="914400" lvl="2" indent="-285750" algn="l" rtl="0">
              <a:spcBef>
                <a:spcPts val="400"/>
              </a:spcBef>
              <a:spcAft>
                <a:spcPts val="0"/>
              </a:spcAft>
              <a:buSzPts val="1800"/>
              <a:buChar char="►"/>
            </a:pPr>
            <a:r>
              <a:rPr lang="en-US" dirty="0"/>
              <a:t>Equivalence Partitioning (Today)</a:t>
            </a:r>
            <a:endParaRPr dirty="0"/>
          </a:p>
          <a:p>
            <a:pPr marL="914400" lvl="2" indent="-285750" algn="l" rtl="0">
              <a:spcBef>
                <a:spcPts val="400"/>
              </a:spcBef>
              <a:spcAft>
                <a:spcPts val="0"/>
              </a:spcAft>
              <a:buSzPts val="1800"/>
              <a:buChar char="►"/>
            </a:pPr>
            <a:r>
              <a:rPr lang="en-US" dirty="0"/>
              <a:t>Boundary Value Analysis (Today)</a:t>
            </a:r>
            <a:endParaRPr dirty="0"/>
          </a:p>
          <a:p>
            <a:pPr marL="914400" lvl="2" indent="-285750" algn="l" rtl="0">
              <a:spcBef>
                <a:spcPts val="400"/>
              </a:spcBef>
              <a:spcAft>
                <a:spcPts val="0"/>
              </a:spcAft>
              <a:buSzPts val="1800"/>
              <a:buChar char="►"/>
            </a:pPr>
            <a:r>
              <a:rPr lang="en-US" dirty="0"/>
              <a:t>Decision Table Testing (Next Session)</a:t>
            </a:r>
            <a:endParaRPr dirty="0"/>
          </a:p>
          <a:p>
            <a:pPr marL="914400" lvl="2" indent="-285750" algn="l" rtl="0">
              <a:spcBef>
                <a:spcPts val="400"/>
              </a:spcBef>
              <a:spcAft>
                <a:spcPts val="0"/>
              </a:spcAft>
              <a:buSzPts val="1800"/>
              <a:buChar char="►"/>
            </a:pPr>
            <a:r>
              <a:rPr lang="en-US" dirty="0"/>
              <a:t>State Transition Testing (Next </a:t>
            </a:r>
            <a:r>
              <a:rPr lang="en-US"/>
              <a:t>Session)</a:t>
            </a:r>
            <a:endParaRPr dirty="0"/>
          </a:p>
        </p:txBody>
      </p:sp>
      <p:sp>
        <p:nvSpPr>
          <p:cNvPr id="460" name="Google Shape;460;g11ff9b2a162_0_14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61" name="Google Shape;461;g11ff9b2a162_0_14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26</a:t>
            </a:fld>
            <a:endParaRPr/>
          </a:p>
        </p:txBody>
      </p:sp>
      <p:sp>
        <p:nvSpPr>
          <p:cNvPr id="458" name="Google Shape;458;g11ff9b2a162_0_149"/>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Black-box Test Techniques</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420071-1A03-4C44-A668-C06EACEF803E}"/>
              </a:ext>
            </a:extLst>
          </p:cNvPr>
          <p:cNvPicPr>
            <a:picLocks noChangeAspect="1"/>
          </p:cNvPicPr>
          <p:nvPr/>
        </p:nvPicPr>
        <p:blipFill>
          <a:blip r:embed="rId2"/>
          <a:stretch>
            <a:fillRect/>
          </a:stretch>
        </p:blipFill>
        <p:spPr>
          <a:xfrm>
            <a:off x="2163500" y="1813489"/>
            <a:ext cx="9003312" cy="4542861"/>
          </a:xfrm>
          <a:prstGeom prst="rect">
            <a:avLst/>
          </a:prstGeom>
        </p:spPr>
      </p:pic>
      <p:sp>
        <p:nvSpPr>
          <p:cNvPr id="2" name="Title 1">
            <a:extLst>
              <a:ext uri="{FF2B5EF4-FFF2-40B4-BE49-F238E27FC236}">
                <a16:creationId xmlns:a16="http://schemas.microsoft.com/office/drawing/2014/main" id="{2B726A3E-F193-4A2D-BBE3-50B56B77EE2C}"/>
              </a:ext>
            </a:extLst>
          </p:cNvPr>
          <p:cNvSpPr>
            <a:spLocks noGrp="1"/>
          </p:cNvSpPr>
          <p:nvPr>
            <p:ph type="title"/>
          </p:nvPr>
        </p:nvSpPr>
        <p:spPr/>
        <p:txBody>
          <a:bodyPr/>
          <a:lstStyle/>
          <a:p>
            <a:r>
              <a:rPr lang="en-US" dirty="0"/>
              <a:t>Lets Evaluate a Use Case</a:t>
            </a:r>
          </a:p>
        </p:txBody>
      </p:sp>
      <p:sp>
        <p:nvSpPr>
          <p:cNvPr id="4" name="Slide Number Placeholder 3">
            <a:extLst>
              <a:ext uri="{FF2B5EF4-FFF2-40B4-BE49-F238E27FC236}">
                <a16:creationId xmlns:a16="http://schemas.microsoft.com/office/drawing/2014/main" id="{A289430A-EEB0-46AA-935C-F95CFCD882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6" name="Google Shape;458;g11ff9b2a162_0_149">
            <a:extLst>
              <a:ext uri="{FF2B5EF4-FFF2-40B4-BE49-F238E27FC236}">
                <a16:creationId xmlns:a16="http://schemas.microsoft.com/office/drawing/2014/main" id="{E2731F44-B917-4030-A2CE-FA117D6D46CE}"/>
              </a:ext>
            </a:extLst>
          </p:cNvPr>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Patient Journey</a:t>
            </a:r>
            <a:endParaRPr dirty="0"/>
          </a:p>
        </p:txBody>
      </p:sp>
    </p:spTree>
    <p:extLst>
      <p:ext uri="{BB962C8B-B14F-4D97-AF65-F5344CB8AC3E}">
        <p14:creationId xmlns:p14="http://schemas.microsoft.com/office/powerpoint/2010/main" val="3156363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1CC65F-902A-42AA-B71D-AA34330C56EC}"/>
              </a:ext>
            </a:extLst>
          </p:cNvPr>
          <p:cNvPicPr>
            <a:picLocks noChangeAspect="1"/>
          </p:cNvPicPr>
          <p:nvPr/>
        </p:nvPicPr>
        <p:blipFill>
          <a:blip r:embed="rId2"/>
          <a:stretch>
            <a:fillRect/>
          </a:stretch>
        </p:blipFill>
        <p:spPr>
          <a:xfrm>
            <a:off x="4065766" y="136525"/>
            <a:ext cx="8126234" cy="6705757"/>
          </a:xfrm>
          <a:prstGeom prst="rect">
            <a:avLst/>
          </a:prstGeom>
        </p:spPr>
      </p:pic>
      <p:sp>
        <p:nvSpPr>
          <p:cNvPr id="2" name="Title 1">
            <a:extLst>
              <a:ext uri="{FF2B5EF4-FFF2-40B4-BE49-F238E27FC236}">
                <a16:creationId xmlns:a16="http://schemas.microsoft.com/office/drawing/2014/main" id="{69862951-ADFA-4DBB-BF84-DA1037800A3A}"/>
              </a:ext>
            </a:extLst>
          </p:cNvPr>
          <p:cNvSpPr>
            <a:spLocks noGrp="1"/>
          </p:cNvSpPr>
          <p:nvPr>
            <p:ph type="title"/>
          </p:nvPr>
        </p:nvSpPr>
        <p:spPr>
          <a:xfrm>
            <a:off x="699715" y="160732"/>
            <a:ext cx="10058400" cy="1450757"/>
          </a:xfrm>
        </p:spPr>
        <p:txBody>
          <a:bodyPr/>
          <a:lstStyle/>
          <a:p>
            <a:r>
              <a:rPr lang="en-US" dirty="0"/>
              <a:t>Flow Charts</a:t>
            </a:r>
          </a:p>
        </p:txBody>
      </p:sp>
      <p:sp>
        <p:nvSpPr>
          <p:cNvPr id="4" name="Slide Number Placeholder 3">
            <a:extLst>
              <a:ext uri="{FF2B5EF4-FFF2-40B4-BE49-F238E27FC236}">
                <a16:creationId xmlns:a16="http://schemas.microsoft.com/office/drawing/2014/main" id="{68FDB7C4-674E-46FF-A9C2-FF7F5E38D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2152240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133d966a7a1_0_1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Equivalence (Class) Partitioning</a:t>
            </a:r>
            <a:endParaRPr sz="3600"/>
          </a:p>
        </p:txBody>
      </p:sp>
      <p:sp>
        <p:nvSpPr>
          <p:cNvPr id="468" name="Google Shape;468;g133d966a7a1_0_1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Grouping test conditions into partitions that will be handled the same way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Every value or condition in a partition is treated equivalently</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If testing one value from a partition does not result in error then it is less likely to fail for all other values in respective partition</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Used for achieving data handling related test coverage and identifying associated bugs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Partitions for a system that takes 1-100 integer values</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72" name="Google Shape;472;g133d966a7a1_0_1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29</a:t>
            </a:fld>
            <a:endParaRPr/>
          </a:p>
        </p:txBody>
      </p:sp>
      <p:sp>
        <p:nvSpPr>
          <p:cNvPr id="473" name="Google Shape;473;g133d966a7a1_0_1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
        <p:nvSpPr>
          <p:cNvPr id="469" name="Google Shape;469;g133d966a7a1_0_10"/>
          <p:cNvSpPr/>
          <p:nvPr/>
        </p:nvSpPr>
        <p:spPr>
          <a:xfrm>
            <a:off x="4368800" y="3810000"/>
            <a:ext cx="3149700" cy="7620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 &lt;= x &lt;= 100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 Partition)</a:t>
            </a:r>
            <a:endParaRPr sz="1800" b="0" i="0" u="none" strike="noStrike" cap="none">
              <a:solidFill>
                <a:schemeClr val="lt1"/>
              </a:solidFill>
              <a:latin typeface="Palatino Linotype"/>
              <a:ea typeface="Palatino Linotype"/>
              <a:cs typeface="Palatino Linotype"/>
              <a:sym typeface="Palatino Linotype"/>
            </a:endParaRPr>
          </a:p>
        </p:txBody>
      </p:sp>
      <p:sp>
        <p:nvSpPr>
          <p:cNvPr id="470" name="Google Shape;470;g133d966a7a1_0_10"/>
          <p:cNvSpPr/>
          <p:nvPr/>
        </p:nvSpPr>
        <p:spPr>
          <a:xfrm>
            <a:off x="7620000" y="3810000"/>
            <a:ext cx="3149700" cy="7620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x &gt; 100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 valid Partition)</a:t>
            </a:r>
            <a:endParaRPr sz="1800" b="0" i="0" u="none" strike="noStrike" cap="none">
              <a:solidFill>
                <a:schemeClr val="dk1"/>
              </a:solidFill>
              <a:latin typeface="Palatino Linotype"/>
              <a:ea typeface="Palatino Linotype"/>
              <a:cs typeface="Palatino Linotype"/>
              <a:sym typeface="Palatino Linotype"/>
            </a:endParaRPr>
          </a:p>
        </p:txBody>
      </p:sp>
      <p:sp>
        <p:nvSpPr>
          <p:cNvPr id="471" name="Google Shape;471;g133d966a7a1_0_10"/>
          <p:cNvSpPr/>
          <p:nvPr/>
        </p:nvSpPr>
        <p:spPr>
          <a:xfrm>
            <a:off x="1016000" y="3810000"/>
            <a:ext cx="3149700" cy="7620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x &lt;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 valid Partition)</a:t>
            </a:r>
            <a:endParaRPr sz="1800" b="0" i="0" u="none" strike="noStrike" cap="non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2002541ac_0_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Table of Content</a:t>
            </a:r>
            <a:endParaRPr/>
          </a:p>
        </p:txBody>
      </p:sp>
      <p:sp>
        <p:nvSpPr>
          <p:cNvPr id="204" name="Google Shape;204;g132002541ac_0_0"/>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dirty="0"/>
          </a:p>
          <a:p>
            <a:pPr marL="384048" lvl="1" indent="-182880" algn="l" rtl="0">
              <a:lnSpc>
                <a:spcPct val="90000"/>
              </a:lnSpc>
              <a:spcBef>
                <a:spcPts val="400"/>
              </a:spcBef>
              <a:spcAft>
                <a:spcPts val="0"/>
              </a:spcAft>
              <a:buSzPts val="1800"/>
              <a:buChar char="►"/>
            </a:pPr>
            <a:r>
              <a:rPr lang="en-US" dirty="0"/>
              <a:t>Revisit Test-Session Reports from previous day</a:t>
            </a:r>
            <a:endParaRPr dirty="0"/>
          </a:p>
          <a:p>
            <a:pPr marL="384048" lvl="1" indent="-182880" algn="l" rtl="0">
              <a:lnSpc>
                <a:spcPct val="90000"/>
              </a:lnSpc>
              <a:spcBef>
                <a:spcPts val="400"/>
              </a:spcBef>
              <a:spcAft>
                <a:spcPts val="0"/>
              </a:spcAft>
              <a:buSzPts val="1800"/>
              <a:buChar char="►"/>
            </a:pPr>
            <a:r>
              <a:rPr lang="en-US" dirty="0"/>
              <a:t>Overview of Test Cases</a:t>
            </a:r>
            <a:endParaRPr dirty="0"/>
          </a:p>
          <a:p>
            <a:pPr marL="384048" lvl="1" indent="-182880" algn="l" rtl="0">
              <a:lnSpc>
                <a:spcPct val="90000"/>
              </a:lnSpc>
              <a:spcBef>
                <a:spcPts val="400"/>
              </a:spcBef>
              <a:spcAft>
                <a:spcPts val="0"/>
              </a:spcAft>
              <a:buSzPts val="1800"/>
              <a:buChar char="►"/>
            </a:pPr>
            <a:r>
              <a:rPr lang="en-US" dirty="0"/>
              <a:t>Test Design Techniques</a:t>
            </a:r>
            <a:endParaRPr dirty="0"/>
          </a:p>
          <a:p>
            <a:pPr marL="384048" lvl="1" indent="-182880" algn="l" rtl="0">
              <a:lnSpc>
                <a:spcPct val="90000"/>
              </a:lnSpc>
              <a:spcBef>
                <a:spcPts val="400"/>
              </a:spcBef>
              <a:spcAft>
                <a:spcPts val="0"/>
              </a:spcAft>
              <a:buSzPts val="1800"/>
              <a:buChar char="►"/>
            </a:pPr>
            <a:r>
              <a:rPr lang="en-US" dirty="0"/>
              <a:t>Lab Exercise</a:t>
            </a:r>
            <a:endParaRPr dirty="0"/>
          </a:p>
        </p:txBody>
      </p:sp>
      <p:sp>
        <p:nvSpPr>
          <p:cNvPr id="205" name="Google Shape;205;g132002541ac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06" name="Google Shape;206;g132002541ac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207" name="Google Shape;207;g132002541ac_0_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133d966a7a1_0_1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Equivalence (Class) Partitioning </a:t>
            </a:r>
            <a:r>
              <a:rPr lang="en-US" sz="1800"/>
              <a:t>(Cont’d…)</a:t>
            </a:r>
            <a:endParaRPr sz="3600"/>
          </a:p>
        </p:txBody>
      </p:sp>
      <p:sp>
        <p:nvSpPr>
          <p:cNvPr id="479" name="Google Shape;479;g133d966a7a1_0_1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Coverage in Equivalence partition is determined</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Number of tested partitions divided by tested partitions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In example of 1-100 integer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{25}    -&gt; Coverage = 1/3 = 33.33%</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{3, 25, 97} -&gt; Coverage = 1/3 = 33.33%</a:t>
            </a:r>
            <a:endParaRPr/>
          </a:p>
          <a:p>
            <a:pPr marL="742950" lvl="1" indent="-285750" algn="l" rtl="0">
              <a:lnSpc>
                <a:spcPct val="100000"/>
              </a:lnSpc>
              <a:spcBef>
                <a:spcPts val="280"/>
              </a:spcBef>
              <a:spcAft>
                <a:spcPts val="0"/>
              </a:spcAft>
              <a:buClr>
                <a:srgbClr val="7F7F7F"/>
              </a:buClr>
              <a:buSzPts val="1400"/>
              <a:buChar char="o"/>
            </a:pPr>
            <a:r>
              <a:rPr lang="en-US" sz="1400" b="1">
                <a:latin typeface="Palatino Linotype"/>
                <a:ea typeface="Palatino Linotype"/>
                <a:cs typeface="Palatino Linotype"/>
                <a:sym typeface="Palatino Linotype"/>
              </a:rPr>
              <a:t>Data set = {-10, 25, 110} </a:t>
            </a:r>
            <a:r>
              <a:rPr lang="en-US" sz="1400" b="1"/>
              <a:t>-&gt; Coverage = 3/3 = 100%</a:t>
            </a:r>
            <a:endParaRPr b="1"/>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Minimum coverage criteria</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One value from each partition</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80" name="Google Shape;480;g133d966a7a1_0_18"/>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30</a:t>
            </a:fld>
            <a:endParaRPr/>
          </a:p>
        </p:txBody>
      </p:sp>
      <p:sp>
        <p:nvSpPr>
          <p:cNvPr id="481" name="Google Shape;481;g133d966a7a1_0_1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
        <p:nvSpPr>
          <p:cNvPr id="482" name="Google Shape;482;g133d966a7a1_0_18"/>
          <p:cNvSpPr txBox="1"/>
          <p:nvPr/>
        </p:nvSpPr>
        <p:spPr>
          <a:xfrm>
            <a:off x="6931375" y="3223775"/>
            <a:ext cx="4224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Notice that we have same number of tests but better coverage in second data set</a:t>
            </a:r>
            <a:endParaRPr/>
          </a:p>
        </p:txBody>
      </p:sp>
      <p:cxnSp>
        <p:nvCxnSpPr>
          <p:cNvPr id="483" name="Google Shape;483;g133d966a7a1_0_18"/>
          <p:cNvCxnSpPr>
            <a:stCxn id="482" idx="1"/>
          </p:cNvCxnSpPr>
          <p:nvPr/>
        </p:nvCxnSpPr>
        <p:spPr>
          <a:xfrm rot="10800000">
            <a:off x="6118675" y="3454475"/>
            <a:ext cx="812700" cy="77100"/>
          </a:xfrm>
          <a:prstGeom prst="straightConnector1">
            <a:avLst/>
          </a:prstGeom>
          <a:noFill/>
          <a:ln w="9525" cap="flat" cmpd="sng">
            <a:solidFill>
              <a:schemeClr val="dk2"/>
            </a:solidFill>
            <a:prstDash val="solid"/>
            <a:round/>
            <a:headEnd type="none" w="med" len="med"/>
            <a:tailEnd type="triangle" w="med" len="med"/>
          </a:ln>
        </p:spPr>
      </p:cxnSp>
      <p:cxnSp>
        <p:nvCxnSpPr>
          <p:cNvPr id="484" name="Google Shape;484;g133d966a7a1_0_18"/>
          <p:cNvCxnSpPr>
            <a:stCxn id="482" idx="1"/>
          </p:cNvCxnSpPr>
          <p:nvPr/>
        </p:nvCxnSpPr>
        <p:spPr>
          <a:xfrm rot="10800000">
            <a:off x="5713375" y="3130175"/>
            <a:ext cx="1218000" cy="401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Effect transition="in" filter="fade">
                                      <p:cBhvr>
                                        <p:cTn id="7" dur="1000"/>
                                        <p:tgtEl>
                                          <p:spTgt spid="483"/>
                                        </p:tgtEl>
                                      </p:cBhvr>
                                    </p:animEffect>
                                  </p:childTnLst>
                                </p:cTn>
                              </p:par>
                              <p:par>
                                <p:cTn id="8" presetID="10" presetClass="entr" presetSubtype="0" fill="hold" nodeType="withEffect">
                                  <p:stCondLst>
                                    <p:cond delay="0"/>
                                  </p:stCondLst>
                                  <p:childTnLst>
                                    <p:set>
                                      <p:cBhvr>
                                        <p:cTn id="9" dur="1" fill="hold">
                                          <p:stCondLst>
                                            <p:cond delay="0"/>
                                          </p:stCondLst>
                                        </p:cTn>
                                        <p:tgtEl>
                                          <p:spTgt spid="484"/>
                                        </p:tgtEl>
                                        <p:attrNameLst>
                                          <p:attrName>style.visibility</p:attrName>
                                        </p:attrNameLst>
                                      </p:cBhvr>
                                      <p:to>
                                        <p:strVal val="visible"/>
                                      </p:to>
                                    </p:set>
                                    <p:animEffect transition="in" filter="fade">
                                      <p:cBhvr>
                                        <p:cTn id="10" dur="1000"/>
                                        <p:tgtEl>
                                          <p:spTgt spid="484"/>
                                        </p:tgtEl>
                                      </p:cBhvr>
                                    </p:animEffect>
                                  </p:childTnLst>
                                </p:cTn>
                              </p:par>
                              <p:par>
                                <p:cTn id="11" presetID="10" presetClass="entr" presetSubtype="0" fill="hold" nodeType="withEffect">
                                  <p:stCondLst>
                                    <p:cond delay="0"/>
                                  </p:stCondLst>
                                  <p:childTnLst>
                                    <p:set>
                                      <p:cBhvr>
                                        <p:cTn id="12" dur="1" fill="hold">
                                          <p:stCondLst>
                                            <p:cond delay="0"/>
                                          </p:stCondLst>
                                        </p:cTn>
                                        <p:tgtEl>
                                          <p:spTgt spid="482"/>
                                        </p:tgtEl>
                                        <p:attrNameLst>
                                          <p:attrName>style.visibility</p:attrName>
                                        </p:attrNameLst>
                                      </p:cBhvr>
                                      <p:to>
                                        <p:strVal val="visible"/>
                                      </p:to>
                                    </p:set>
                                    <p:animEffect transition="in" filter="fade">
                                      <p:cBhvr>
                                        <p:cTn id="13" dur="1000"/>
                                        <p:tgtEl>
                                          <p:spTgt spid="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133d966a7a1_0_2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490" name="Google Shape;490;g133d966a7a1_0_28"/>
          <p:cNvSpPr txBox="1">
            <a:spLocks noGrp="1"/>
          </p:cNvSpPr>
          <p:nvPr>
            <p:ph type="body" idx="1"/>
          </p:nvPr>
        </p:nvSpPr>
        <p:spPr>
          <a:xfrm>
            <a:off x="1097275" y="1845732"/>
            <a:ext cx="10058400" cy="6969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Registration for an event opens for a limited time period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97" name="Google Shape;497;g133d966a7a1_0_28"/>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31</a:t>
            </a:fld>
            <a:endParaRPr/>
          </a:p>
        </p:txBody>
      </p:sp>
      <p:sp>
        <p:nvSpPr>
          <p:cNvPr id="498" name="Google Shape;498;g133d966a7a1_0_28"/>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
        <p:nvSpPr>
          <p:cNvPr id="499" name="Google Shape;499;g133d966a7a1_0_28"/>
          <p:cNvSpPr txBox="1">
            <a:spLocks noGrp="1"/>
          </p:cNvSpPr>
          <p:nvPr>
            <p:ph type="body" idx="4294967295"/>
          </p:nvPr>
        </p:nvSpPr>
        <p:spPr>
          <a:xfrm>
            <a:off x="0" y="3703638"/>
            <a:ext cx="10058400" cy="477837"/>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280"/>
              </a:spcBef>
              <a:spcAft>
                <a:spcPts val="0"/>
              </a:spcAft>
              <a:buSzPts val="1400"/>
              <a:buFont typeface="Palatino Linotype"/>
              <a:buChar char="o"/>
            </a:pPr>
            <a:r>
              <a:rPr lang="en-US" sz="1400">
                <a:latin typeface="Palatino Linotype"/>
                <a:ea typeface="Palatino Linotype"/>
                <a:cs typeface="Palatino Linotype"/>
                <a:sym typeface="Palatino Linotype"/>
              </a:rPr>
              <a:t>What if 1st to 10th  % discount, 11th to 20th 5% discount, and 21st  to 30th full price</a:t>
            </a:r>
            <a:endParaRPr sz="1400">
              <a:latin typeface="Palatino Linotype"/>
              <a:ea typeface="Palatino Linotype"/>
              <a:cs typeface="Palatino Linotype"/>
              <a:sym typeface="Palatino Linotype"/>
            </a:endParaRPr>
          </a:p>
          <a:p>
            <a:pPr marL="546100" lvl="1" indent="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491" name="Google Shape;491;g133d966a7a1_0_28"/>
          <p:cNvSpPr/>
          <p:nvPr/>
        </p:nvSpPr>
        <p:spPr>
          <a:xfrm>
            <a:off x="5077875" y="2777550"/>
            <a:ext cx="18288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30</a:t>
            </a:r>
            <a:r>
              <a:rPr lang="en-US" sz="1800" b="0" i="0" u="none" strike="noStrike" cap="none" baseline="30000">
                <a:solidFill>
                  <a:schemeClr val="lt1"/>
                </a:solidFill>
                <a:latin typeface="Palatino Linotype"/>
                <a:ea typeface="Palatino Linotype"/>
                <a:cs typeface="Palatino Linotype"/>
                <a:sym typeface="Palatino Linotype"/>
              </a:rPr>
              <a:t>th</a:t>
            </a:r>
            <a:endParaRPr sz="1800" b="0" i="0" u="none" strike="noStrike" cap="none">
              <a:solidFill>
                <a:schemeClr val="lt1"/>
              </a:solidFill>
              <a:latin typeface="Palatino Linotype"/>
              <a:ea typeface="Palatino Linotype"/>
              <a:cs typeface="Palatino Linotype"/>
              <a:sym typeface="Palatino Linotype"/>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2" name="Google Shape;492;g133d966a7a1_0_28"/>
          <p:cNvSpPr/>
          <p:nvPr/>
        </p:nvSpPr>
        <p:spPr>
          <a:xfrm>
            <a:off x="8329075" y="2777550"/>
            <a:ext cx="1828800" cy="5334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 30</a:t>
            </a:r>
            <a:r>
              <a:rPr lang="en-US" sz="1800" b="0" i="0" u="none" strike="noStrike" cap="none" baseline="30000">
                <a:solidFill>
                  <a:schemeClr val="dk1"/>
                </a:solidFill>
                <a:latin typeface="Palatino Linotype"/>
                <a:ea typeface="Palatino Linotype"/>
                <a:cs typeface="Palatino Linotype"/>
                <a:sym typeface="Palatino Linotype"/>
              </a:rPr>
              <a:t>th</a:t>
            </a:r>
            <a:r>
              <a:rPr lang="en-US" sz="1800" b="0" i="0" u="none" strike="noStrike" cap="none">
                <a:solidFill>
                  <a:schemeClr val="dk1"/>
                </a:solidFill>
                <a:latin typeface="Palatino Linotype"/>
                <a:ea typeface="Palatino Linotype"/>
                <a:cs typeface="Palatino Linotype"/>
                <a:sym typeface="Palatino Linotype"/>
              </a:rPr>
              <a:t> Jan &gt;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(Late)</a:t>
            </a:r>
            <a:endParaRPr sz="1800" b="0" i="0" u="none" strike="noStrike" cap="none">
              <a:solidFill>
                <a:schemeClr val="dk1"/>
              </a:solidFill>
              <a:latin typeface="Palatino Linotype"/>
              <a:ea typeface="Palatino Linotype"/>
              <a:cs typeface="Palatino Linotype"/>
              <a:sym typeface="Palatino Linotype"/>
            </a:endParaRPr>
          </a:p>
        </p:txBody>
      </p:sp>
      <p:sp>
        <p:nvSpPr>
          <p:cNvPr id="493" name="Google Shape;493;g133d966a7a1_0_28"/>
          <p:cNvSpPr/>
          <p:nvPr/>
        </p:nvSpPr>
        <p:spPr>
          <a:xfrm>
            <a:off x="1725075" y="2777550"/>
            <a:ext cx="1828800" cy="533400"/>
          </a:xfrm>
          <a:prstGeom prst="rect">
            <a:avLst/>
          </a:prstGeom>
          <a:solidFill>
            <a:schemeClr val="lt1"/>
          </a:solidFill>
          <a:ln w="28575" cap="flat" cmpd="sng">
            <a:solidFill>
              <a:srgbClr val="3C7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&lt; 1</a:t>
            </a:r>
            <a:r>
              <a:rPr lang="en-US" sz="1800" b="0" i="0" u="none" strike="noStrike" cap="none" baseline="30000">
                <a:solidFill>
                  <a:schemeClr val="dk1"/>
                </a:solidFill>
                <a:latin typeface="Palatino Linotype"/>
                <a:ea typeface="Palatino Linotype"/>
                <a:cs typeface="Palatino Linotype"/>
                <a:sym typeface="Palatino Linotype"/>
              </a:rPr>
              <a:t>st</a:t>
            </a:r>
            <a:r>
              <a:rPr lang="en-US" sz="1800" b="0" i="0" u="none" strike="noStrike" cap="none">
                <a:solidFill>
                  <a:schemeClr val="dk1"/>
                </a:solidFill>
                <a:latin typeface="Palatino Linotype"/>
                <a:ea typeface="Palatino Linotype"/>
                <a:cs typeface="Palatino Linotype"/>
                <a:sym typeface="Palatino Linotype"/>
              </a:rPr>
              <a:t> Jan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(Early)</a:t>
            </a:r>
            <a:endParaRPr sz="1800" b="0" i="0" u="none" strike="noStrike" cap="none">
              <a:solidFill>
                <a:schemeClr val="dk1"/>
              </a:solidFill>
              <a:latin typeface="Palatino Linotype"/>
              <a:ea typeface="Palatino Linotype"/>
              <a:cs typeface="Palatino Linotype"/>
              <a:sym typeface="Palatino Linotype"/>
            </a:endParaRPr>
          </a:p>
        </p:txBody>
      </p:sp>
      <p:sp>
        <p:nvSpPr>
          <p:cNvPr id="494" name="Google Shape;494;g133d966a7a1_0_28"/>
          <p:cNvSpPr/>
          <p:nvPr/>
        </p:nvSpPr>
        <p:spPr>
          <a:xfrm>
            <a:off x="15522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10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(15%)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5" name="Google Shape;495;g133d966a7a1_0_28"/>
          <p:cNvSpPr/>
          <p:nvPr/>
        </p:nvSpPr>
        <p:spPr>
          <a:xfrm>
            <a:off x="49050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11</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 20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
        <p:nvSpPr>
          <p:cNvPr id="496" name="Google Shape;496;g133d966a7a1_0_28"/>
          <p:cNvSpPr/>
          <p:nvPr/>
        </p:nvSpPr>
        <p:spPr>
          <a:xfrm>
            <a:off x="8156275" y="4817725"/>
            <a:ext cx="2336700" cy="533400"/>
          </a:xfrm>
          <a:prstGeom prst="rect">
            <a:avLst/>
          </a:prstGeom>
          <a:solidFill>
            <a:srgbClr val="3C78D8"/>
          </a:solidFill>
          <a:ln w="28575" cap="flat" cmpd="sng">
            <a:solidFill>
              <a:srgbClr val="4656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21</a:t>
            </a:r>
            <a:r>
              <a:rPr lang="en-US" sz="1800" b="0" i="0" u="none" strike="noStrike" cap="none" baseline="30000">
                <a:solidFill>
                  <a:schemeClr val="lt1"/>
                </a:solidFill>
                <a:latin typeface="Palatino Linotype"/>
                <a:ea typeface="Palatino Linotype"/>
                <a:cs typeface="Palatino Linotype"/>
                <a:sym typeface="Palatino Linotype"/>
              </a:rPr>
              <a:t>st</a:t>
            </a:r>
            <a:r>
              <a:rPr lang="en-US" sz="1800" b="0" i="0" u="none" strike="noStrike" cap="none">
                <a:solidFill>
                  <a:schemeClr val="lt1"/>
                </a:solidFill>
                <a:latin typeface="Palatino Linotype"/>
                <a:ea typeface="Palatino Linotype"/>
                <a:cs typeface="Palatino Linotype"/>
                <a:sym typeface="Palatino Linotype"/>
              </a:rPr>
              <a:t> – 30</a:t>
            </a:r>
            <a:r>
              <a:rPr lang="en-US" sz="1800" b="0" i="0" u="none" strike="noStrike" cap="none" baseline="30000">
                <a:solidFill>
                  <a:schemeClr val="lt1"/>
                </a:solidFill>
                <a:latin typeface="Palatino Linotype"/>
                <a:ea typeface="Palatino Linotype"/>
                <a:cs typeface="Palatino Linotype"/>
                <a:sym typeface="Palatino Linotype"/>
              </a:rPr>
              <a:t>th</a:t>
            </a:r>
            <a:r>
              <a:rPr lang="en-US" sz="1800" b="0" i="0" u="none" strike="noStrike" cap="none">
                <a:solidFill>
                  <a:schemeClr val="lt1"/>
                </a:solidFill>
                <a:latin typeface="Palatino Linotype"/>
                <a:ea typeface="Palatino Linotype"/>
                <a:cs typeface="Palatino Linotype"/>
                <a:sym typeface="Palatino Linotype"/>
              </a:rPr>
              <a:t> (0%)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Palatino Linotype"/>
                <a:ea typeface="Palatino Linotype"/>
                <a:cs typeface="Palatino Linotype"/>
                <a:sym typeface="Palatino Linotype"/>
              </a:rPr>
              <a:t>(Valid)</a:t>
            </a:r>
            <a:endParaRPr sz="1800" b="0" i="0" u="none" strike="noStrike" cap="none">
              <a:solidFill>
                <a:schemeClr val="lt1"/>
              </a:solidFill>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g133d966a7a1_0_8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505" name="Google Shape;505;g133d966a7a1_0_8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Example 2</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A program displaying </a:t>
            </a:r>
            <a:r>
              <a:rPr lang="en-US" sz="1400" b="1" dirty="0">
                <a:latin typeface="Palatino Linotype"/>
                <a:ea typeface="Palatino Linotype"/>
                <a:cs typeface="Palatino Linotype"/>
                <a:sym typeface="Palatino Linotype"/>
              </a:rPr>
              <a:t>name of the day</a:t>
            </a:r>
            <a:r>
              <a:rPr lang="en-US" sz="1400" dirty="0">
                <a:latin typeface="Palatino Linotype"/>
                <a:ea typeface="Palatino Linotype"/>
                <a:cs typeface="Palatino Linotype"/>
                <a:sym typeface="Palatino Linotype"/>
              </a:rPr>
              <a:t> for an input fields of Day, month and year (for 2000 - 2020)</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Input partitions:</a:t>
            </a:r>
            <a:endParaRPr dirty="0"/>
          </a:p>
          <a:p>
            <a:pPr marL="1143000" lvl="2" indent="-228600" algn="l" rtl="0">
              <a:lnSpc>
                <a:spcPct val="100000"/>
              </a:lnSpc>
              <a:spcBef>
                <a:spcPts val="280"/>
              </a:spcBef>
              <a:spcAft>
                <a:spcPts val="0"/>
              </a:spcAft>
              <a:buClr>
                <a:srgbClr val="7F7F7F"/>
              </a:buClr>
              <a:buSzPts val="1400"/>
              <a:buChar char="•"/>
            </a:pPr>
            <a:r>
              <a:rPr lang="en-US" sz="1400" dirty="0">
                <a:latin typeface="Palatino Linotype"/>
                <a:ea typeface="Palatino Linotype"/>
                <a:cs typeface="Palatino Linotype"/>
                <a:sym typeface="Palatino Linotype"/>
              </a:rPr>
              <a:t>Valid</a:t>
            </a:r>
            <a:endParaRPr dirty="0"/>
          </a:p>
          <a:p>
            <a:pPr marL="1600200" lvl="3" indent="-22860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Month = {30 Days month, 31 Days month, February}</a:t>
            </a:r>
            <a:endParaRPr dirty="0"/>
          </a:p>
          <a:p>
            <a:pPr marL="1600200" lvl="3" indent="-22860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Day={1-28, 29, 30, 31}</a:t>
            </a:r>
            <a:endParaRPr dirty="0"/>
          </a:p>
          <a:p>
            <a:pPr marL="1600200" lvl="3" indent="-22860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Year={Leap year, Non leap year}</a:t>
            </a:r>
            <a:endParaRPr dirty="0"/>
          </a:p>
          <a:p>
            <a:pPr marL="1143000" lvl="2" indent="-228600" algn="l" rtl="0">
              <a:lnSpc>
                <a:spcPct val="100000"/>
              </a:lnSpc>
              <a:spcBef>
                <a:spcPts val="280"/>
              </a:spcBef>
              <a:spcAft>
                <a:spcPts val="0"/>
              </a:spcAft>
              <a:buClr>
                <a:srgbClr val="7F7F7F"/>
              </a:buClr>
              <a:buSzPts val="1400"/>
              <a:buChar char="•"/>
            </a:pPr>
            <a:r>
              <a:rPr lang="en-US" sz="1400" dirty="0">
                <a:latin typeface="Palatino Linotype"/>
                <a:ea typeface="Palatino Linotype"/>
                <a:cs typeface="Palatino Linotype"/>
                <a:sym typeface="Palatino Linotype"/>
              </a:rPr>
              <a:t>In-Valid</a:t>
            </a:r>
            <a:endParaRPr dirty="0"/>
          </a:p>
          <a:p>
            <a:pPr marL="1600200" lvl="3" indent="-22860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Month = {&lt;1, &gt;12}</a:t>
            </a:r>
            <a:endParaRPr dirty="0"/>
          </a:p>
          <a:p>
            <a:pPr marL="1600200" lvl="3" indent="-22860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Day = {&lt;1, &gt;31}</a:t>
            </a:r>
            <a:endParaRPr dirty="0"/>
          </a:p>
          <a:p>
            <a:pPr marL="1600200" lvl="3" indent="-22860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Year = {&lt;2000, &gt;2020}</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Output partitions</a:t>
            </a:r>
            <a:endParaRPr dirty="0"/>
          </a:p>
          <a:p>
            <a:pPr marL="1143000" lvl="2" indent="-228600" algn="l" rtl="0">
              <a:lnSpc>
                <a:spcPct val="100000"/>
              </a:lnSpc>
              <a:spcBef>
                <a:spcPts val="280"/>
              </a:spcBef>
              <a:spcAft>
                <a:spcPts val="0"/>
              </a:spcAft>
              <a:buClr>
                <a:srgbClr val="7F7F7F"/>
              </a:buClr>
              <a:buSzPts val="1400"/>
              <a:buChar char="•"/>
            </a:pPr>
            <a:r>
              <a:rPr lang="en-US" sz="1400" dirty="0">
                <a:latin typeface="Palatino Linotype"/>
                <a:ea typeface="Palatino Linotype"/>
                <a:cs typeface="Palatino Linotype"/>
                <a:sym typeface="Palatino Linotype"/>
              </a:rPr>
              <a:t>Valid</a:t>
            </a:r>
            <a:endParaRPr dirty="0"/>
          </a:p>
          <a:p>
            <a:pPr marL="1600200" lvl="3" indent="-22860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Day = {Monday, Tuesday, Wednesday, Thursday, Friday, Saturday, Sunday}</a:t>
            </a:r>
            <a:endParaRPr dirty="0"/>
          </a:p>
          <a:p>
            <a:pPr marL="1143000" lvl="2" indent="-228600" algn="l" rtl="0">
              <a:lnSpc>
                <a:spcPct val="100000"/>
              </a:lnSpc>
              <a:spcBef>
                <a:spcPts val="280"/>
              </a:spcBef>
              <a:spcAft>
                <a:spcPts val="0"/>
              </a:spcAft>
              <a:buClr>
                <a:srgbClr val="7F7F7F"/>
              </a:buClr>
              <a:buSzPts val="1400"/>
              <a:buChar char="•"/>
            </a:pPr>
            <a:r>
              <a:rPr lang="en-US" sz="1400" dirty="0">
                <a:latin typeface="Palatino Linotype"/>
                <a:ea typeface="Palatino Linotype"/>
                <a:cs typeface="Palatino Linotype"/>
                <a:sym typeface="Palatino Linotype"/>
              </a:rPr>
              <a:t>Invalid</a:t>
            </a:r>
            <a:endParaRPr dirty="0"/>
          </a:p>
          <a:p>
            <a:pPr marL="1600200" lvl="3" indent="-22860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Day = {Invalid date, Date out of range}</a:t>
            </a:r>
            <a:endParaRPr dirty="0"/>
          </a:p>
        </p:txBody>
      </p:sp>
      <p:sp>
        <p:nvSpPr>
          <p:cNvPr id="506" name="Google Shape;506;g133d966a7a1_0_89"/>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32</a:t>
            </a:fld>
            <a:endParaRPr/>
          </a:p>
        </p:txBody>
      </p:sp>
      <p:sp>
        <p:nvSpPr>
          <p:cNvPr id="507" name="Google Shape;507;g133d966a7a1_0_89"/>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g11ff9b2a162_0_18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513" name="Google Shape;513;g11ff9b2a162_0_18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914400" lvl="2" indent="0">
              <a:lnSpc>
                <a:spcPct val="100000"/>
              </a:lnSpc>
              <a:spcBef>
                <a:spcPts val="280"/>
              </a:spcBef>
              <a:buClr>
                <a:srgbClr val="7F7F7F"/>
              </a:buClr>
              <a:buSzPts val="1400"/>
              <a:buNone/>
            </a:pPr>
            <a:r>
              <a:rPr lang="en-US" dirty="0">
                <a:latin typeface="Palatino Linotype"/>
                <a:sym typeface="Palatino Linotype"/>
              </a:rPr>
              <a:t>Identify partition and create test cases based on following requirements:</a:t>
            </a:r>
            <a:br>
              <a:rPr lang="en-US" dirty="0">
                <a:latin typeface="Palatino Linotype"/>
                <a:sym typeface="Palatino Linotype"/>
              </a:rPr>
            </a:br>
            <a:endParaRPr dirty="0">
              <a:latin typeface="Palatino Linotype"/>
            </a:endParaRPr>
          </a:p>
          <a:p>
            <a:pPr marL="1143000" lvl="2" indent="-228600">
              <a:lnSpc>
                <a:spcPct val="100000"/>
              </a:lnSpc>
              <a:spcBef>
                <a:spcPts val="280"/>
              </a:spcBef>
              <a:buClr>
                <a:srgbClr val="7F7F7F"/>
              </a:buClr>
              <a:buSzPts val="1400"/>
              <a:buFont typeface="Noto Sans Symbols"/>
              <a:buChar char="•"/>
            </a:pPr>
            <a:r>
              <a:rPr lang="en-US" sz="1600" b="1" dirty="0">
                <a:latin typeface="Palatino Linotype"/>
              </a:rPr>
              <a:t>Example</a:t>
            </a:r>
            <a:r>
              <a:rPr lang="en-US" dirty="0">
                <a:latin typeface="Palatino Linotype"/>
              </a:rPr>
              <a:t>: An online pharmacy website has the following offers for its customers.</a:t>
            </a:r>
          </a:p>
          <a:p>
            <a:pPr marL="1143000" lvl="2" indent="-228600">
              <a:lnSpc>
                <a:spcPct val="100000"/>
              </a:lnSpc>
              <a:spcBef>
                <a:spcPts val="280"/>
              </a:spcBef>
              <a:buClr>
                <a:srgbClr val="7F7F7F"/>
              </a:buClr>
              <a:buSzPts val="1400"/>
              <a:buFont typeface="Noto Sans Symbols"/>
              <a:buChar char="•"/>
            </a:pPr>
            <a:r>
              <a:rPr lang="en-US" dirty="0">
                <a:latin typeface="Palatino Linotype"/>
              </a:rPr>
              <a:t>If the cost of the medicines is  $1 – $25, then a 0% discount</a:t>
            </a:r>
          </a:p>
          <a:p>
            <a:pPr marL="1143000" lvl="2" indent="-228600">
              <a:lnSpc>
                <a:spcPct val="100000"/>
              </a:lnSpc>
              <a:spcBef>
                <a:spcPts val="280"/>
              </a:spcBef>
              <a:buClr>
                <a:srgbClr val="7F7F7F"/>
              </a:buClr>
              <a:buSzPts val="1400"/>
              <a:buFont typeface="Noto Sans Symbols"/>
              <a:buChar char="•"/>
            </a:pPr>
            <a:r>
              <a:rPr lang="en-US" dirty="0">
                <a:latin typeface="Palatino Linotype"/>
              </a:rPr>
              <a:t>If the cost of the medicines is $26 – $ 50, then a 5% discount.</a:t>
            </a:r>
          </a:p>
          <a:p>
            <a:pPr marL="1143000" lvl="2" indent="-228600">
              <a:lnSpc>
                <a:spcPct val="100000"/>
              </a:lnSpc>
              <a:spcBef>
                <a:spcPts val="280"/>
              </a:spcBef>
              <a:buClr>
                <a:srgbClr val="7F7F7F"/>
              </a:buClr>
              <a:buSzPts val="1400"/>
              <a:buFont typeface="Noto Sans Symbols"/>
              <a:buChar char="•"/>
            </a:pPr>
            <a:r>
              <a:rPr lang="en-US" dirty="0">
                <a:latin typeface="Palatino Linotype"/>
              </a:rPr>
              <a:t>10% discount  if the cost is $51 – $100. A 15% discount, if the price is more than $ 100.   </a:t>
            </a:r>
          </a:p>
          <a:p>
            <a:pPr marL="1143000" lvl="2" indent="-228600">
              <a:lnSpc>
                <a:spcPct val="100000"/>
              </a:lnSpc>
              <a:spcBef>
                <a:spcPts val="280"/>
              </a:spcBef>
              <a:buClr>
                <a:srgbClr val="7F7F7F"/>
              </a:buClr>
              <a:buSzPts val="1400"/>
              <a:buFont typeface="Noto Sans Symbols"/>
              <a:buChar char="•"/>
            </a:pPr>
            <a:r>
              <a:rPr lang="en-US" dirty="0">
                <a:latin typeface="Palatino Linotype"/>
              </a:rPr>
              <a:t>Here, the Equivalence Classes divides the following into valid/invalid cases.</a:t>
            </a:r>
          </a:p>
          <a:p>
            <a:pPr marL="742950" lvl="1" indent="-285750" algn="l" rtl="0">
              <a:lnSpc>
                <a:spcPct val="100000"/>
              </a:lnSpc>
              <a:spcBef>
                <a:spcPts val="280"/>
              </a:spcBef>
              <a:spcAft>
                <a:spcPts val="0"/>
              </a:spcAft>
              <a:buSzPts val="1400"/>
              <a:buFont typeface="Palatino Linotype"/>
              <a:buChar char="o"/>
            </a:pPr>
            <a:endParaRPr sz="1400" dirty="0">
              <a:latin typeface="Palatino Linotype"/>
              <a:ea typeface="Palatino Linotype"/>
              <a:cs typeface="Palatino Linotype"/>
              <a:sym typeface="Palatino Linotype"/>
            </a:endParaRPr>
          </a:p>
        </p:txBody>
      </p:sp>
      <p:sp>
        <p:nvSpPr>
          <p:cNvPr id="514" name="Google Shape;514;g11ff9b2a162_0_181"/>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515" name="Google Shape;515;g11ff9b2a162_0_181"/>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g133d966a7a1_0_2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21" name="Google Shape;521;g133d966a7a1_0_2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Different types of partitions possible e.g.</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Type of possible characters (alphabetic, numeric, special characters)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Data type (integer, float, string, Boolean)</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Character length</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Partitions based on past records, usage history or practical conditions, e.g.</a:t>
            </a:r>
            <a:endParaRPr dirty="0"/>
          </a:p>
          <a:p>
            <a:pPr marL="1143000" lvl="2" indent="-228600" algn="l" rtl="0">
              <a:lnSpc>
                <a:spcPct val="100000"/>
              </a:lnSpc>
              <a:spcBef>
                <a:spcPts val="280"/>
              </a:spcBef>
              <a:spcAft>
                <a:spcPts val="0"/>
              </a:spcAft>
              <a:buClr>
                <a:srgbClr val="7F7F7F"/>
              </a:buClr>
              <a:buSzPts val="1400"/>
              <a:buChar char="•"/>
            </a:pPr>
            <a:r>
              <a:rPr lang="en-US" sz="1400" dirty="0">
                <a:latin typeface="Palatino Linotype"/>
                <a:ea typeface="Palatino Linotype"/>
                <a:cs typeface="Palatino Linotype"/>
                <a:sym typeface="Palatino Linotype"/>
              </a:rPr>
              <a:t>most of the users make online orders of 2 to 10 items</a:t>
            </a:r>
            <a:endParaRPr dirty="0"/>
          </a:p>
          <a:p>
            <a:pPr marL="1143000" lvl="2" indent="-228600" algn="l" rtl="0">
              <a:lnSpc>
                <a:spcPct val="100000"/>
              </a:lnSpc>
              <a:spcBef>
                <a:spcPts val="280"/>
              </a:spcBef>
              <a:spcAft>
                <a:spcPts val="0"/>
              </a:spcAft>
              <a:buClr>
                <a:srgbClr val="7F7F7F"/>
              </a:buClr>
              <a:buSzPts val="1400"/>
              <a:buChar char="•"/>
            </a:pPr>
            <a:r>
              <a:rPr lang="en-US" sz="1400" dirty="0">
                <a:latin typeface="Palatino Linotype"/>
                <a:ea typeface="Palatino Linotype"/>
                <a:cs typeface="Palatino Linotype"/>
                <a:sym typeface="Palatino Linotype"/>
              </a:rPr>
              <a:t>Typical min and max temperature is different in month of December than in July</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522" name="Google Shape;522;g133d966a7a1_0_23"/>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34</a:t>
            </a:fld>
            <a:endParaRPr/>
          </a:p>
        </p:txBody>
      </p:sp>
      <p:sp>
        <p:nvSpPr>
          <p:cNvPr id="523" name="Google Shape;523;g133d966a7a1_0_2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g133d966a7a1_0_11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29" name="Google Shape;529;g133d966a7a1_0_11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Strengths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Significantly reduce the number of test cases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Effective and efficient technique for maximizing test coverage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One of the commonly used techniques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Efficient in identifying data handling related bugs</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Weaknesses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 effectiveness of testing depends upon identified partitions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Their might be partitions that tester is not aware of</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cheat codes integrated in game by developers</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between payment of $1 to $1,000, an other conditions exists that  below $500 CCV is not required but for $500 and above it is required</a:t>
            </a:r>
            <a:endParaRPr/>
          </a:p>
          <a:p>
            <a:pPr marL="1143000" lvl="2" indent="-228600" algn="l" rtl="0">
              <a:lnSpc>
                <a:spcPct val="100000"/>
              </a:lnSpc>
              <a:spcBef>
                <a:spcPts val="280"/>
              </a:spcBef>
              <a:spcAft>
                <a:spcPts val="0"/>
              </a:spcAft>
              <a:buClr>
                <a:srgbClr val="7F7F7F"/>
              </a:buClr>
              <a:buSzPts val="1400"/>
              <a:buChar char="•"/>
            </a:pPr>
            <a:r>
              <a:rPr lang="en-US" sz="1400" b="1">
                <a:latin typeface="Palatino Linotype"/>
                <a:ea typeface="Palatino Linotype"/>
                <a:cs typeface="Palatino Linotype"/>
                <a:sym typeface="Palatino Linotype"/>
              </a:rPr>
              <a:t>Talking with developers helps a lot to identify all partitions</a:t>
            </a:r>
            <a:endParaRPr b="1"/>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Combining multiple invalid partitions into one test</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e.g. executing only one test by combining invalid username and invalid password.</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Does not guarantee if it fails for both</a:t>
            </a:r>
            <a:endParaRPr/>
          </a:p>
          <a:p>
            <a:pPr marL="1143000" lvl="2" indent="-2286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Remember Multiple valid partitions can be tested in one test</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30" name="Google Shape;530;g133d966a7a1_0_117"/>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35</a:t>
            </a:fld>
            <a:endParaRPr/>
          </a:p>
        </p:txBody>
      </p:sp>
      <p:sp>
        <p:nvSpPr>
          <p:cNvPr id="531" name="Google Shape;531;g133d966a7a1_0_117"/>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133d966a7a1_0_12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37" name="Google Shape;537;g133d966a7a1_0_12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Remember:</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Do not forget invalid partitions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Each partition must be disjoint set (i.e. no element exists in multiple sets)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Partition exists in many places and multiple forms. Save testing time by finding them</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Test each valid and invalid partitions separately</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538" name="Google Shape;538;g133d966a7a1_0_122"/>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36</a:t>
            </a:fld>
            <a:endParaRPr/>
          </a:p>
        </p:txBody>
      </p:sp>
      <p:sp>
        <p:nvSpPr>
          <p:cNvPr id="539" name="Google Shape;539;g133d966a7a1_0_122"/>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Equivalence Partitioning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133d966a7a1_0_12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a:t>
            </a:r>
            <a:endParaRPr sz="3600"/>
          </a:p>
        </p:txBody>
      </p:sp>
      <p:sp>
        <p:nvSpPr>
          <p:cNvPr id="545" name="Google Shape;545;g133d966a7a1_0_127"/>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Defining and testing for the boundary values of a partition</a:t>
            </a:r>
            <a:endParaRPr dirty="0"/>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Require identification of partitions similar to equivalence partitions and create test cases for boundary values of each partition</a:t>
            </a:r>
            <a:endParaRPr sz="1400" dirty="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For the example of system that takes input of 1-100 integers</a:t>
            </a:r>
            <a:endParaRPr dirty="0"/>
          </a:p>
          <a:p>
            <a:pPr marL="0" lvl="0" indent="0" algn="l" rtl="0">
              <a:lnSpc>
                <a:spcPct val="100000"/>
              </a:lnSpc>
              <a:spcBef>
                <a:spcPts val="360"/>
              </a:spcBef>
              <a:spcAft>
                <a:spcPts val="0"/>
              </a:spcAft>
              <a:buClr>
                <a:srgbClr val="7F7F7F"/>
              </a:buClr>
              <a:buSzPts val="1800"/>
              <a:buNone/>
            </a:pPr>
            <a:endParaRPr sz="1800" dirty="0">
              <a:latin typeface="Palatino Linotype"/>
              <a:ea typeface="Palatino Linotype"/>
              <a:cs typeface="Palatino Linotype"/>
              <a:sym typeface="Palatino Linotype"/>
            </a:endParaRPr>
          </a:p>
        </p:txBody>
      </p:sp>
      <p:sp>
        <p:nvSpPr>
          <p:cNvPr id="554" name="Google Shape;554;g133d966a7a1_0_127"/>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37</a:t>
            </a:fld>
            <a:endParaRPr/>
          </a:p>
        </p:txBody>
      </p:sp>
      <p:sp>
        <p:nvSpPr>
          <p:cNvPr id="555" name="Google Shape;555;g133d966a7a1_0_127"/>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cxnSp>
        <p:nvCxnSpPr>
          <p:cNvPr id="546" name="Google Shape;546;g133d966a7a1_0_127"/>
          <p:cNvCxnSpPr/>
          <p:nvPr/>
        </p:nvCxnSpPr>
        <p:spPr>
          <a:xfrm>
            <a:off x="2133600" y="4659868"/>
            <a:ext cx="7518300" cy="0"/>
          </a:xfrm>
          <a:prstGeom prst="straightConnector1">
            <a:avLst/>
          </a:prstGeom>
          <a:noFill/>
          <a:ln w="9525" cap="flat" cmpd="sng">
            <a:solidFill>
              <a:srgbClr val="5A72B1"/>
            </a:solidFill>
            <a:prstDash val="solid"/>
            <a:round/>
            <a:headEnd type="stealth" w="med" len="med"/>
            <a:tailEnd type="stealth" w="med" len="med"/>
          </a:ln>
        </p:spPr>
      </p:cxnSp>
      <p:cxnSp>
        <p:nvCxnSpPr>
          <p:cNvPr id="547" name="Google Shape;547;g133d966a7a1_0_127"/>
          <p:cNvCxnSpPr/>
          <p:nvPr/>
        </p:nvCxnSpPr>
        <p:spPr>
          <a:xfrm>
            <a:off x="3962400" y="4507468"/>
            <a:ext cx="0" cy="381000"/>
          </a:xfrm>
          <a:prstGeom prst="straightConnector1">
            <a:avLst/>
          </a:prstGeom>
          <a:noFill/>
          <a:ln w="9525" cap="flat" cmpd="sng">
            <a:solidFill>
              <a:srgbClr val="5A72B1"/>
            </a:solidFill>
            <a:prstDash val="solid"/>
            <a:round/>
            <a:headEnd type="none" w="sm" len="sm"/>
            <a:tailEnd type="none" w="sm" len="sm"/>
          </a:ln>
        </p:spPr>
      </p:cxnSp>
      <p:cxnSp>
        <p:nvCxnSpPr>
          <p:cNvPr id="548" name="Google Shape;548;g133d966a7a1_0_127"/>
          <p:cNvCxnSpPr/>
          <p:nvPr/>
        </p:nvCxnSpPr>
        <p:spPr>
          <a:xfrm>
            <a:off x="8026400" y="4507468"/>
            <a:ext cx="0" cy="381000"/>
          </a:xfrm>
          <a:prstGeom prst="straightConnector1">
            <a:avLst/>
          </a:prstGeom>
          <a:noFill/>
          <a:ln w="9525" cap="flat" cmpd="sng">
            <a:solidFill>
              <a:srgbClr val="5A72B1"/>
            </a:solidFill>
            <a:prstDash val="solid"/>
            <a:round/>
            <a:headEnd type="none" w="sm" len="sm"/>
            <a:tailEnd type="none" w="sm" len="sm"/>
          </a:ln>
        </p:spPr>
      </p:cxnSp>
      <p:sp>
        <p:nvSpPr>
          <p:cNvPr id="549" name="Google Shape;549;g133d966a7a1_0_127"/>
          <p:cNvSpPr txBox="1"/>
          <p:nvPr/>
        </p:nvSpPr>
        <p:spPr>
          <a:xfrm>
            <a:off x="3352800" y="4964668"/>
            <a:ext cx="1828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0     1    2</a:t>
            </a:r>
            <a:endParaRPr sz="1800" b="0" i="0" u="none" strike="noStrike" cap="none">
              <a:solidFill>
                <a:schemeClr val="dk1"/>
              </a:solidFill>
              <a:latin typeface="Palatino Linotype"/>
              <a:ea typeface="Palatino Linotype"/>
              <a:cs typeface="Palatino Linotype"/>
              <a:sym typeface="Palatino Linotype"/>
            </a:endParaRPr>
          </a:p>
        </p:txBody>
      </p:sp>
      <p:sp>
        <p:nvSpPr>
          <p:cNvPr id="550" name="Google Shape;550;g133d966a7a1_0_127"/>
          <p:cNvSpPr txBox="1"/>
          <p:nvPr/>
        </p:nvSpPr>
        <p:spPr>
          <a:xfrm>
            <a:off x="7315200" y="4964668"/>
            <a:ext cx="1828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99  100  101</a:t>
            </a:r>
            <a:endParaRPr sz="1800" b="0" i="0" u="none" strike="noStrike" cap="none">
              <a:solidFill>
                <a:schemeClr val="dk1"/>
              </a:solidFill>
              <a:latin typeface="Palatino Linotype"/>
              <a:ea typeface="Palatino Linotype"/>
              <a:cs typeface="Palatino Linotype"/>
              <a:sym typeface="Palatino Linotype"/>
            </a:endParaRPr>
          </a:p>
        </p:txBody>
      </p:sp>
      <p:sp>
        <p:nvSpPr>
          <p:cNvPr id="551" name="Google Shape;551;g133d966a7a1_0_127"/>
          <p:cNvSpPr txBox="1"/>
          <p:nvPr/>
        </p:nvSpPr>
        <p:spPr>
          <a:xfrm>
            <a:off x="5283200" y="4202668"/>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Valid</a:t>
            </a:r>
            <a:endParaRPr sz="1800" b="0" i="0" u="none" strike="noStrike" cap="none">
              <a:solidFill>
                <a:schemeClr val="dk1"/>
              </a:solidFill>
              <a:latin typeface="Palatino Linotype"/>
              <a:ea typeface="Palatino Linotype"/>
              <a:cs typeface="Palatino Linotype"/>
              <a:sym typeface="Palatino Linotype"/>
            </a:endParaRPr>
          </a:p>
        </p:txBody>
      </p:sp>
      <p:sp>
        <p:nvSpPr>
          <p:cNvPr id="552" name="Google Shape;552;g133d966a7a1_0_127"/>
          <p:cNvSpPr txBox="1"/>
          <p:nvPr/>
        </p:nvSpPr>
        <p:spPr>
          <a:xfrm>
            <a:off x="2235200" y="4202668"/>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Invalid</a:t>
            </a:r>
            <a:endParaRPr sz="1800" b="0" i="0" u="none" strike="noStrike" cap="none">
              <a:solidFill>
                <a:schemeClr val="dk1"/>
              </a:solidFill>
              <a:latin typeface="Palatino Linotype"/>
              <a:ea typeface="Palatino Linotype"/>
              <a:cs typeface="Palatino Linotype"/>
              <a:sym typeface="Palatino Linotype"/>
            </a:endParaRPr>
          </a:p>
        </p:txBody>
      </p:sp>
      <p:sp>
        <p:nvSpPr>
          <p:cNvPr id="553" name="Google Shape;553;g133d966a7a1_0_127"/>
          <p:cNvSpPr txBox="1"/>
          <p:nvPr/>
        </p:nvSpPr>
        <p:spPr>
          <a:xfrm>
            <a:off x="8128000" y="4214336"/>
            <a:ext cx="1625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Palatino Linotype"/>
                <a:ea typeface="Palatino Linotype"/>
                <a:cs typeface="Palatino Linotype"/>
                <a:sym typeface="Palatino Linotype"/>
              </a:rPr>
              <a:t>Invalid</a:t>
            </a:r>
            <a:endParaRPr sz="1800" b="0" i="0" u="none" strike="noStrike" cap="none">
              <a:solidFill>
                <a:schemeClr val="dk1"/>
              </a:solidFill>
              <a:latin typeface="Palatino Linotype"/>
              <a:ea typeface="Palatino Linotype"/>
              <a:cs typeface="Palatino Linotype"/>
              <a:sym typeface="Palatino Linotype"/>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133d966a7a1_0_14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 </a:t>
            </a:r>
            <a:r>
              <a:rPr lang="en-US" sz="1800"/>
              <a:t>(Cont’d…)</a:t>
            </a:r>
            <a:endParaRPr sz="3600"/>
          </a:p>
        </p:txBody>
      </p:sp>
      <p:sp>
        <p:nvSpPr>
          <p:cNvPr id="561" name="Google Shape;561;g133d966a7a1_0_14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Boundary value analysis requires following analysis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ON conditions (1 &amp; 100)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OFF conditions (0 &amp; 101)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IN conditions (2 &amp; 99)</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School of thoughts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Two value boundary condition – test only ON and OFF conditions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Three value boundary condition – test IN, ON and OFF conditions </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Boundary value analysis works only for ordered partitions because we are looking at the edges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Checking boundaries is important because:</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Its common for developers to type &lt;100 instead of &lt;=100 : </a:t>
            </a:r>
            <a:r>
              <a:rPr lang="en-US" sz="1400" b="1">
                <a:latin typeface="Palatino Linotype"/>
                <a:ea typeface="Palatino Linotype"/>
                <a:cs typeface="Palatino Linotype"/>
                <a:sym typeface="Palatino Linotype"/>
              </a:rPr>
              <a:t>Displacement</a:t>
            </a:r>
            <a:endParaRPr sz="1400" b="1">
              <a:latin typeface="Palatino Linotype"/>
              <a:ea typeface="Palatino Linotype"/>
              <a:cs typeface="Palatino Linotype"/>
              <a:sym typeface="Palatino Linotype"/>
            </a:endParaRPr>
          </a:p>
        </p:txBody>
      </p:sp>
      <p:sp>
        <p:nvSpPr>
          <p:cNvPr id="562" name="Google Shape;562;g133d966a7a1_0_14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38</a:t>
            </a:fld>
            <a:endParaRPr/>
          </a:p>
        </p:txBody>
      </p:sp>
      <p:sp>
        <p:nvSpPr>
          <p:cNvPr id="563" name="Google Shape;563;g133d966a7a1_0_14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133d966a7a1_0_14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Boundary Value Analysis </a:t>
            </a:r>
            <a:r>
              <a:rPr lang="en-US" sz="1800"/>
              <a:t>(Cont’d…)</a:t>
            </a:r>
            <a:endParaRPr sz="3600"/>
          </a:p>
        </p:txBody>
      </p:sp>
      <p:sp>
        <p:nvSpPr>
          <p:cNvPr id="569" name="Google Shape;569;g133d966a7a1_0_14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Coverage in boundary value analysis is determined</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Number of tested distinct boundary values divided by that of total boundary values</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In example of 1-100 integer values</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{0,1,2}    -&gt; Coverage = 1/2 = 50%</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{99,100,101} -&gt; Coverage = 1/2 = 50%</a:t>
            </a:r>
            <a:endParaRPr sz="1400">
              <a:latin typeface="Palatino Linotype"/>
              <a:ea typeface="Palatino Linotype"/>
              <a:cs typeface="Palatino Linotype"/>
              <a:sym typeface="Palatino Linotype"/>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Data set = {0,1,2,99,100,101} </a:t>
            </a:r>
            <a:r>
              <a:rPr lang="en-US" sz="1400"/>
              <a:t>-&gt; Coverage = 2/2 = 100%</a:t>
            </a:r>
            <a:endParaRPr/>
          </a:p>
          <a:p>
            <a:pPr marL="342900" lvl="0" indent="-342900" algn="l" rtl="0">
              <a:lnSpc>
                <a:spcPct val="100000"/>
              </a:lnSpc>
              <a:spcBef>
                <a:spcPts val="360"/>
              </a:spcBef>
              <a:spcAft>
                <a:spcPts val="0"/>
              </a:spcAft>
              <a:buClr>
                <a:srgbClr val="7F7F7F"/>
              </a:buClr>
              <a:buSzPts val="1800"/>
              <a:buChar char="•"/>
            </a:pPr>
            <a:r>
              <a:rPr lang="en-US" sz="1800">
                <a:latin typeface="Palatino Linotype"/>
                <a:ea typeface="Palatino Linotype"/>
                <a:cs typeface="Palatino Linotype"/>
                <a:sym typeface="Palatino Linotype"/>
              </a:rPr>
              <a:t>Minimum coverage criteria</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Test cases with Two/Three values for each boundary value</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70" name="Google Shape;570;g133d966a7a1_0_14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39</a:t>
            </a:fld>
            <a:endParaRPr/>
          </a:p>
        </p:txBody>
      </p:sp>
      <p:sp>
        <p:nvSpPr>
          <p:cNvPr id="571" name="Google Shape;571;g133d966a7a1_0_145"/>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1317153c932_0_0"/>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Revisit Test-Session Reports from previous day</a:t>
            </a:r>
            <a:endParaRPr/>
          </a:p>
        </p:txBody>
      </p:sp>
      <p:sp>
        <p:nvSpPr>
          <p:cNvPr id="213" name="Google Shape;213;g1317153c932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14" name="Google Shape;214;g1317153c932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133d966a7a1_0_15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Examples</a:t>
            </a:r>
            <a:endParaRPr sz="3600"/>
          </a:p>
        </p:txBody>
      </p:sp>
      <p:sp>
        <p:nvSpPr>
          <p:cNvPr id="577" name="Google Shape;577;g133d966a7a1_0_155"/>
          <p:cNvSpPr txBox="1">
            <a:spLocks noGrp="1"/>
          </p:cNvSpPr>
          <p:nvPr>
            <p:ph type="body" idx="1"/>
          </p:nvPr>
        </p:nvSpPr>
        <p:spPr>
          <a:xfrm>
            <a:off x="1097275" y="1845728"/>
            <a:ext cx="10058400" cy="729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1</a:t>
            </a:r>
            <a:endParaRPr/>
          </a:p>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Registration for an event opens for a limited time period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
        <p:nvSpPr>
          <p:cNvPr id="578" name="Google Shape;578;g133d966a7a1_0_15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40</a:t>
            </a:fld>
            <a:endParaRPr/>
          </a:p>
        </p:txBody>
      </p:sp>
      <p:sp>
        <p:nvSpPr>
          <p:cNvPr id="579" name="Google Shape;579;g133d966a7a1_0_155"/>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
        <p:nvSpPr>
          <p:cNvPr id="580" name="Google Shape;580;g133d966a7a1_0_155"/>
          <p:cNvSpPr txBox="1">
            <a:spLocks noGrp="1"/>
          </p:cNvSpPr>
          <p:nvPr>
            <p:ph type="body" idx="4294967295"/>
          </p:nvPr>
        </p:nvSpPr>
        <p:spPr>
          <a:xfrm>
            <a:off x="1219200" y="3979863"/>
            <a:ext cx="10972800" cy="365125"/>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280"/>
              </a:spcBef>
              <a:spcAft>
                <a:spcPts val="0"/>
              </a:spcAft>
              <a:buClr>
                <a:srgbClr val="7F7F7F"/>
              </a:buClr>
              <a:buSzPts val="1400"/>
              <a:buChar char="o"/>
            </a:pPr>
            <a:r>
              <a:rPr lang="en-US" sz="1400">
                <a:latin typeface="Palatino Linotype"/>
                <a:ea typeface="Palatino Linotype"/>
                <a:cs typeface="Palatino Linotype"/>
                <a:sym typeface="Palatino Linotype"/>
              </a:rPr>
              <a:t>What if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to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 discount,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to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5% discount, and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to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full price</a:t>
            </a:r>
            <a:endParaRPr sz="1400">
              <a:latin typeface="Palatino Linotype"/>
              <a:ea typeface="Palatino Linotype"/>
              <a:cs typeface="Palatino Linotype"/>
              <a:sym typeface="Palatino Linotype"/>
            </a:endParaRPr>
          </a:p>
        </p:txBody>
      </p:sp>
      <p:sp>
        <p:nvSpPr>
          <p:cNvPr id="581" name="Google Shape;581;g133d966a7a1_0_155"/>
          <p:cNvSpPr txBox="1">
            <a:spLocks noGrp="1"/>
          </p:cNvSpPr>
          <p:nvPr>
            <p:ph type="body" idx="4294967295"/>
          </p:nvPr>
        </p:nvSpPr>
        <p:spPr>
          <a:xfrm>
            <a:off x="2133600" y="2684463"/>
            <a:ext cx="10058400" cy="1185862"/>
          </a:xfrm>
          <a:prstGeom prst="rect">
            <a:avLst/>
          </a:prstGeom>
          <a:noFill/>
          <a:ln>
            <a:noFill/>
          </a:ln>
        </p:spPr>
        <p:txBody>
          <a:bodyPr spcFirstLastPara="1" wrap="square" lIns="91425" tIns="45700" rIns="91425" bIns="45700" anchor="t" anchorCtr="0">
            <a:noAutofit/>
          </a:bodyPr>
          <a:lstStyle/>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Boundaries: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&amp;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Test Points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Dec,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29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
        <p:nvSpPr>
          <p:cNvPr id="582" name="Google Shape;582;g133d966a7a1_0_155"/>
          <p:cNvSpPr txBox="1">
            <a:spLocks noGrp="1"/>
          </p:cNvSpPr>
          <p:nvPr>
            <p:ph type="body" idx="4294967295"/>
          </p:nvPr>
        </p:nvSpPr>
        <p:spPr>
          <a:xfrm>
            <a:off x="1219200" y="4513263"/>
            <a:ext cx="10972800" cy="1690687"/>
          </a:xfrm>
          <a:prstGeom prst="rect">
            <a:avLst/>
          </a:prstGeom>
          <a:noFill/>
          <a:ln>
            <a:noFill/>
          </a:ln>
        </p:spPr>
        <p:txBody>
          <a:bodyPr spcFirstLastPara="1" wrap="square" lIns="91425" tIns="45700" rIns="91425" bIns="45700" anchor="t" anchorCtr="0">
            <a:noAutofit/>
          </a:bodyPr>
          <a:lstStyle/>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Boundaries: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&amp;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1371600" lvl="2"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Test Points</a:t>
            </a:r>
            <a:endParaRPr/>
          </a:p>
          <a:p>
            <a:pPr marL="1828800" lvl="3" indent="-317500" algn="l" rtl="0">
              <a:lnSpc>
                <a:spcPct val="100000"/>
              </a:lnSpc>
              <a:spcBef>
                <a:spcPts val="280"/>
              </a:spcBef>
              <a:spcAft>
                <a:spcPts val="0"/>
              </a:spcAft>
              <a:buClr>
                <a:srgbClr val="7F7F7F"/>
              </a:buClr>
              <a:buSzPts val="1400"/>
              <a:buChar char="►"/>
            </a:pPr>
            <a:r>
              <a:rPr lang="en-US" sz="1400">
                <a:latin typeface="Palatino Linotype"/>
                <a:ea typeface="Palatino Linotype"/>
                <a:cs typeface="Palatino Linotype"/>
                <a:sym typeface="Palatino Linotype"/>
              </a:rPr>
              <a:t>{31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Dec, 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11</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12</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19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21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 22</a:t>
            </a:r>
            <a:r>
              <a:rPr lang="en-US" sz="1400" baseline="30000">
                <a:latin typeface="Palatino Linotype"/>
                <a:ea typeface="Palatino Linotype"/>
                <a:cs typeface="Palatino Linotype"/>
                <a:sym typeface="Palatino Linotype"/>
              </a:rPr>
              <a:t>nd</a:t>
            </a:r>
            <a:r>
              <a:rPr lang="en-US" sz="1400">
                <a:latin typeface="Palatino Linotype"/>
                <a:ea typeface="Palatino Linotype"/>
                <a:cs typeface="Palatino Linotype"/>
                <a:sym typeface="Palatino Linotype"/>
              </a:rPr>
              <a:t> Jan, 29</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30</a:t>
            </a:r>
            <a:r>
              <a:rPr lang="en-US" sz="1400" baseline="30000">
                <a:latin typeface="Palatino Linotype"/>
                <a:ea typeface="Palatino Linotype"/>
                <a:cs typeface="Palatino Linotype"/>
                <a:sym typeface="Palatino Linotype"/>
              </a:rPr>
              <a:t>th</a:t>
            </a:r>
            <a:r>
              <a:rPr lang="en-US" sz="1400">
                <a:latin typeface="Palatino Linotype"/>
                <a:ea typeface="Palatino Linotype"/>
                <a:cs typeface="Palatino Linotype"/>
                <a:sym typeface="Palatino Linotype"/>
              </a:rPr>
              <a:t> Jan, 31</a:t>
            </a:r>
            <a:r>
              <a:rPr lang="en-US" sz="1400" baseline="30000">
                <a:latin typeface="Palatino Linotype"/>
                <a:ea typeface="Palatino Linotype"/>
                <a:cs typeface="Palatino Linotype"/>
                <a:sym typeface="Palatino Linotype"/>
              </a:rPr>
              <a:t>st</a:t>
            </a:r>
            <a:r>
              <a:rPr lang="en-US" sz="1400">
                <a:latin typeface="Palatino Linotype"/>
                <a:ea typeface="Palatino Linotype"/>
                <a:cs typeface="Palatino Linotype"/>
                <a:sym typeface="Palatino Linotype"/>
              </a:rPr>
              <a:t> Jan}</a:t>
            </a:r>
            <a:endParaRPr sz="1400">
              <a:latin typeface="Palatino Linotype"/>
              <a:ea typeface="Palatino Linotype"/>
              <a:cs typeface="Palatino Linotype"/>
              <a:sym typeface="Palatino Linotyp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33d966a7a1_0_18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Exercise</a:t>
            </a:r>
            <a:endParaRPr sz="3600"/>
          </a:p>
        </p:txBody>
      </p:sp>
      <p:sp>
        <p:nvSpPr>
          <p:cNvPr id="588" name="Google Shape;588;g133d966a7a1_0_186"/>
          <p:cNvSpPr txBox="1">
            <a:spLocks noGrp="1"/>
          </p:cNvSpPr>
          <p:nvPr>
            <p:ph type="body" idx="1"/>
          </p:nvPr>
        </p:nvSpPr>
        <p:spPr>
          <a:xfrm>
            <a:off x="1097275" y="1845733"/>
            <a:ext cx="10058400" cy="365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a:latin typeface="Palatino Linotype"/>
                <a:ea typeface="Palatino Linotype"/>
                <a:cs typeface="Palatino Linotype"/>
                <a:sym typeface="Palatino Linotype"/>
              </a:rPr>
              <a:t>Example 2: Price variation for unit purchase to bulk order</a:t>
            </a:r>
            <a:endParaRPr/>
          </a:p>
          <a:p>
            <a:pPr marL="742950" lvl="1" indent="-19685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sp>
        <p:nvSpPr>
          <p:cNvPr id="590" name="Google Shape;590;g133d966a7a1_0_186"/>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41</a:t>
            </a:fld>
            <a:endParaRPr/>
          </a:p>
        </p:txBody>
      </p:sp>
      <p:sp>
        <p:nvSpPr>
          <p:cNvPr id="591" name="Google Shape;591;g133d966a7a1_0_186"/>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
        <p:nvSpPr>
          <p:cNvPr id="592" name="Google Shape;592;g133d966a7a1_0_186"/>
          <p:cNvSpPr txBox="1">
            <a:spLocks noGrp="1"/>
          </p:cNvSpPr>
          <p:nvPr>
            <p:ph type="body" idx="4294967295"/>
          </p:nvPr>
        </p:nvSpPr>
        <p:spPr>
          <a:xfrm>
            <a:off x="0" y="4632325"/>
            <a:ext cx="10058400" cy="1450975"/>
          </a:xfrm>
          <a:prstGeom prst="rect">
            <a:avLst/>
          </a:prstGeom>
          <a:noFill/>
          <a:ln>
            <a:noFill/>
          </a:ln>
        </p:spPr>
        <p:txBody>
          <a:bodyPr spcFirstLastPara="1" wrap="square" lIns="91425" tIns="45700" rIns="91425" bIns="45700" anchor="t" anchorCtr="0">
            <a:noAutofit/>
          </a:bodyPr>
          <a:lstStyle/>
          <a:p>
            <a:pPr marL="914400" lvl="1"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Boundaries</a:t>
            </a:r>
            <a:endParaRPr>
              <a:latin typeface="Palatino Linotype"/>
              <a:ea typeface="Palatino Linotype"/>
              <a:cs typeface="Palatino Linotype"/>
              <a:sym typeface="Palatino Linotype"/>
            </a:endParaRPr>
          </a:p>
          <a:p>
            <a:pPr marL="1371600" lvl="2"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0 units, 10 units, 20 units, 30, units</a:t>
            </a:r>
            <a:endParaRPr>
              <a:latin typeface="Palatino Linotype"/>
              <a:ea typeface="Palatino Linotype"/>
              <a:cs typeface="Palatino Linotype"/>
              <a:sym typeface="Palatino Linotype"/>
            </a:endParaRPr>
          </a:p>
          <a:p>
            <a:pPr marL="914400" lvl="1"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Test Values</a:t>
            </a:r>
            <a:endParaRPr>
              <a:latin typeface="Palatino Linotype"/>
              <a:ea typeface="Palatino Linotype"/>
              <a:cs typeface="Palatino Linotype"/>
              <a:sym typeface="Palatino Linotype"/>
            </a:endParaRPr>
          </a:p>
          <a:p>
            <a:pPr marL="1371600" lvl="2" indent="-342900" algn="l" rtl="0">
              <a:lnSpc>
                <a:spcPct val="100000"/>
              </a:lnSpc>
              <a:spcBef>
                <a:spcPts val="0"/>
              </a:spcBef>
              <a:spcAft>
                <a:spcPts val="0"/>
              </a:spcAft>
              <a:buSzPts val="1800"/>
              <a:buFont typeface="Palatino Linotype"/>
              <a:buChar char="►"/>
            </a:pPr>
            <a:r>
              <a:rPr lang="en-US">
                <a:latin typeface="Palatino Linotype"/>
                <a:ea typeface="Palatino Linotype"/>
                <a:cs typeface="Palatino Linotype"/>
                <a:sym typeface="Palatino Linotype"/>
              </a:rPr>
              <a:t>0 units at $0, 1 unit at $5, 9 units at $5, 10 units at $5, 11 units at $4.75, 19 units at $4.75, 20 units at $4.75, 21 units at $4.50, 29 units at $4.50, 30 units at $4.50, 31 units at $4.00</a:t>
            </a:r>
            <a:endParaRPr>
              <a:latin typeface="Palatino Linotype"/>
              <a:ea typeface="Palatino Linotype"/>
              <a:cs typeface="Palatino Linotype"/>
              <a:sym typeface="Palatino Linotype"/>
            </a:endParaRPr>
          </a:p>
          <a:p>
            <a:pPr marL="1143000" lvl="2" indent="-139700" algn="l" rtl="0">
              <a:lnSpc>
                <a:spcPct val="100000"/>
              </a:lnSpc>
              <a:spcBef>
                <a:spcPts val="280"/>
              </a:spcBef>
              <a:spcAft>
                <a:spcPts val="0"/>
              </a:spcAft>
              <a:buClr>
                <a:srgbClr val="7F7F7F"/>
              </a:buClr>
              <a:buSzPts val="1400"/>
              <a:buNone/>
            </a:pPr>
            <a:endParaRPr sz="1400">
              <a:latin typeface="Palatino Linotype"/>
              <a:ea typeface="Palatino Linotype"/>
              <a:cs typeface="Palatino Linotype"/>
              <a:sym typeface="Palatino Linotype"/>
            </a:endParaRPr>
          </a:p>
        </p:txBody>
      </p:sp>
      <p:graphicFrame>
        <p:nvGraphicFramePr>
          <p:cNvPr id="589" name="Google Shape;589;g133d966a7a1_0_186"/>
          <p:cNvGraphicFramePr/>
          <p:nvPr/>
        </p:nvGraphicFramePr>
        <p:xfrm>
          <a:off x="1950950" y="2347930"/>
          <a:ext cx="8128000" cy="1854250"/>
        </p:xfrm>
        <a:graphic>
          <a:graphicData uri="http://schemas.openxmlformats.org/drawingml/2006/table">
            <a:tbl>
              <a:tblPr firstRow="1" bandRow="1">
                <a:noFill/>
                <a:tableStyleId>{42E6F5CF-7D15-45D1-A8F8-98C9B5ABF965}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Number of units bought</a:t>
                      </a:r>
                      <a:endParaRPr sz="1800" u="none" strike="noStrike" cap="none"/>
                    </a:p>
                  </a:txBody>
                  <a:tcPr marL="91450" marR="91450" marT="45725" marB="45725">
                    <a:solidFill>
                      <a:srgbClr val="3C78D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Price per unit</a:t>
                      </a:r>
                      <a:endParaRPr sz="1800" u="none" strike="noStrike" cap="none"/>
                    </a:p>
                  </a:txBody>
                  <a:tcPr marL="91450" marR="91450" marT="45725" marB="45725">
                    <a:solidFill>
                      <a:srgbClr val="3C78D8"/>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First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$5.00</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Next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$4.75</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Next ten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$4.50</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More than thirty units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$4.00</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133d966a7a1_0_15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598" name="Google Shape;598;g133d966a7a1_0_15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Possible boundary values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Edge values on ordered / continuous set</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Edges values in a sorted list</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Edge of allowed list size</a:t>
            </a:r>
            <a:endParaRPr dirty="0"/>
          </a:p>
          <a:p>
            <a:pPr marL="1143000" lvl="2" indent="-228600" algn="l" rtl="0">
              <a:lnSpc>
                <a:spcPct val="100000"/>
              </a:lnSpc>
              <a:spcBef>
                <a:spcPts val="280"/>
              </a:spcBef>
              <a:spcAft>
                <a:spcPts val="0"/>
              </a:spcAft>
              <a:buClr>
                <a:srgbClr val="7F7F7F"/>
              </a:buClr>
              <a:buSzPts val="1400"/>
              <a:buChar char="•"/>
            </a:pPr>
            <a:r>
              <a:rPr lang="en-US" sz="1400" dirty="0">
                <a:latin typeface="Palatino Linotype"/>
                <a:ea typeface="Palatino Linotype"/>
                <a:cs typeface="Palatino Linotype"/>
                <a:sym typeface="Palatino Linotype"/>
              </a:rPr>
              <a:t>Empty list, 1 element list, maximum allowed list, 1 more than maximum allowed list</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599" name="Google Shape;599;g133d966a7a1_0_15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42</a:t>
            </a:fld>
            <a:endParaRPr/>
          </a:p>
        </p:txBody>
      </p:sp>
      <p:sp>
        <p:nvSpPr>
          <p:cNvPr id="600" name="Google Shape;600;g133d966a7a1_0_15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g133d966a7a1_0_32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606" name="Google Shape;606;g133d966a7a1_0_32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Strengths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Effective in finding bugs as many issues exist on boundary values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One of the commonly used techniques</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342900" lvl="0" indent="-342900" algn="l" rtl="0">
              <a:lnSpc>
                <a:spcPct val="100000"/>
              </a:lnSpc>
              <a:spcBef>
                <a:spcPts val="360"/>
              </a:spcBef>
              <a:spcAft>
                <a:spcPts val="0"/>
              </a:spcAft>
              <a:buClr>
                <a:srgbClr val="7F7F7F"/>
              </a:buClr>
              <a:buSzPts val="1800"/>
              <a:buChar char="•"/>
            </a:pPr>
            <a:r>
              <a:rPr lang="en-US" sz="1800" dirty="0">
                <a:latin typeface="Palatino Linotype"/>
                <a:ea typeface="Palatino Linotype"/>
                <a:cs typeface="Palatino Linotype"/>
                <a:sym typeface="Palatino Linotype"/>
              </a:rPr>
              <a:t>Weaknesses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The effectiveness of testing depends upon identified boundary values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Emphasizes too much on boundary values and not on rest of functionality</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607" name="Google Shape;607;g133d966a7a1_0_32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43</a:t>
            </a:fld>
            <a:endParaRPr/>
          </a:p>
        </p:txBody>
      </p:sp>
      <p:sp>
        <p:nvSpPr>
          <p:cNvPr id="608" name="Google Shape;608;g133d966a7a1_0_325"/>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g133d966a7a1_0_33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161111"/>
              </a:lnSpc>
              <a:spcBef>
                <a:spcPts val="0"/>
              </a:spcBef>
              <a:spcAft>
                <a:spcPts val="0"/>
              </a:spcAft>
              <a:buClr>
                <a:schemeClr val="dk2"/>
              </a:buClr>
              <a:buSzPts val="3600"/>
              <a:buFont typeface="Palatino Linotype"/>
              <a:buNone/>
            </a:pPr>
            <a:r>
              <a:rPr lang="en-US" sz="3600"/>
              <a:t>Usage Notes</a:t>
            </a:r>
            <a:endParaRPr sz="3600"/>
          </a:p>
        </p:txBody>
      </p:sp>
      <p:sp>
        <p:nvSpPr>
          <p:cNvPr id="614" name="Google Shape;614;g133d966a7a1_0_33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7F7F7F"/>
              </a:buClr>
              <a:buSzPts val="1800"/>
              <a:buChar char="•"/>
            </a:pPr>
            <a:r>
              <a:rPr lang="en-US" sz="1800" dirty="0">
                <a:latin typeface="Palatino Linotype"/>
                <a:ea typeface="Palatino Linotype"/>
                <a:cs typeface="Palatino Linotype"/>
                <a:sym typeface="Palatino Linotype"/>
              </a:rPr>
              <a:t>Remember:</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BVA works only on ordered partitions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Testing boundary values is very critical because bugs love boundaries</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Select the increment/decrement from boundary value smartly (i.e. based on required accuracy)</a:t>
            </a:r>
            <a:endParaRPr dirty="0"/>
          </a:p>
          <a:p>
            <a:pPr marL="742950" lvl="1" indent="-285750" algn="l" rtl="0">
              <a:lnSpc>
                <a:spcPct val="100000"/>
              </a:lnSpc>
              <a:spcBef>
                <a:spcPts val="280"/>
              </a:spcBef>
              <a:spcAft>
                <a:spcPts val="0"/>
              </a:spcAft>
              <a:buClr>
                <a:srgbClr val="7F7F7F"/>
              </a:buClr>
              <a:buSzPts val="1400"/>
              <a:buChar char="o"/>
            </a:pPr>
            <a:r>
              <a:rPr lang="en-US" sz="1400" dirty="0">
                <a:latin typeface="Palatino Linotype"/>
                <a:ea typeface="Palatino Linotype"/>
                <a:cs typeface="Palatino Linotype"/>
                <a:sym typeface="Palatino Linotype"/>
              </a:rPr>
              <a:t>Boundary values also exist in many forms.</a:t>
            </a:r>
            <a:endParaRPr dirty="0"/>
          </a:p>
          <a:p>
            <a:pPr marL="742950" lvl="1" indent="-196850" algn="l" rtl="0">
              <a:lnSpc>
                <a:spcPct val="100000"/>
              </a:lnSpc>
              <a:spcBef>
                <a:spcPts val="280"/>
              </a:spcBef>
              <a:spcAft>
                <a:spcPts val="0"/>
              </a:spcAft>
              <a:buClr>
                <a:srgbClr val="7F7F7F"/>
              </a:buClr>
              <a:buSzPts val="1400"/>
              <a:buNone/>
            </a:pPr>
            <a:endParaRPr sz="1400" dirty="0">
              <a:latin typeface="Palatino Linotype"/>
              <a:ea typeface="Palatino Linotype"/>
              <a:cs typeface="Palatino Linotype"/>
              <a:sym typeface="Palatino Linotype"/>
            </a:endParaRPr>
          </a:p>
        </p:txBody>
      </p:sp>
      <p:sp>
        <p:nvSpPr>
          <p:cNvPr id="615" name="Google Shape;615;g133d966a7a1_0_330"/>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44</a:t>
            </a:fld>
            <a:endParaRPr/>
          </a:p>
        </p:txBody>
      </p:sp>
      <p:sp>
        <p:nvSpPr>
          <p:cNvPr id="616" name="Google Shape;616;g133d966a7a1_0_33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Boundary Value Analysis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359ecf77c4_0_0"/>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Reading Break and Exercise</a:t>
            </a:r>
            <a:endParaRPr/>
          </a:p>
        </p:txBody>
      </p:sp>
      <p:sp>
        <p:nvSpPr>
          <p:cNvPr id="400" name="Google Shape;400;g1359ecf77c4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01" name="Google Shape;401;g1359ecf77c4_0_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1359ecf77c4_0_177"/>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Exercise</a:t>
            </a:r>
            <a:endParaRPr/>
          </a:p>
        </p:txBody>
      </p:sp>
      <p:sp>
        <p:nvSpPr>
          <p:cNvPr id="416" name="Google Shape;416;g1359ecf77c4_0_17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17" name="Google Shape;417;g1359ecf77c4_0_17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46</a:t>
            </a:fld>
            <a:endParaRPr/>
          </a:p>
        </p:txBody>
      </p:sp>
      <p:sp>
        <p:nvSpPr>
          <p:cNvPr id="418" name="Google Shape;418;g1359ecf77c4_0_177"/>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dirty="0"/>
              <a:t>Flow Chart</a:t>
            </a:r>
            <a:endParaRPr dirty="0"/>
          </a:p>
        </p:txBody>
      </p:sp>
      <p:sp>
        <p:nvSpPr>
          <p:cNvPr id="419" name="Google Shape;419;g1359ecf77c4_0_177"/>
          <p:cNvSpPr txBox="1">
            <a:spLocks noGrp="1"/>
          </p:cNvSpPr>
          <p:nvPr>
            <p:ph type="body" idx="4294967295"/>
          </p:nvPr>
        </p:nvSpPr>
        <p:spPr>
          <a:xfrm>
            <a:off x="2133600" y="1846263"/>
            <a:ext cx="10058400" cy="3540125"/>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1400"/>
              </a:spcBef>
              <a:spcAft>
                <a:spcPts val="0"/>
              </a:spcAft>
              <a:buSzPts val="2000"/>
              <a:buChar char=" "/>
            </a:pPr>
            <a:endParaRPr lang="en-US" dirty="0"/>
          </a:p>
          <a:p>
            <a:pPr marL="384048" lvl="1" indent="-182880">
              <a:spcBef>
                <a:spcPts val="400"/>
              </a:spcBef>
            </a:pPr>
            <a:r>
              <a:rPr lang="en-US" dirty="0"/>
              <a:t>Draw a flowchart for credit card payment</a:t>
            </a:r>
          </a:p>
          <a:p>
            <a:pPr marL="384048" lvl="1" indent="-182880">
              <a:spcBef>
                <a:spcPts val="400"/>
              </a:spcBef>
            </a:pPr>
            <a:r>
              <a:rPr lang="en-US" dirty="0"/>
              <a:t>Draw a flowchart for Online order system</a:t>
            </a:r>
          </a:p>
          <a:p>
            <a:pPr marL="384048" lvl="1" indent="-182880">
              <a:spcBef>
                <a:spcPts val="400"/>
              </a:spcBef>
            </a:pPr>
            <a:r>
              <a:rPr lang="en-US" dirty="0"/>
              <a:t>Draw a flowchart for Student Admission Process</a:t>
            </a:r>
          </a:p>
          <a:p>
            <a:pPr marL="384048" lvl="1" indent="-182880">
              <a:spcBef>
                <a:spcPts val="400"/>
              </a:spcBef>
            </a:pPr>
            <a:r>
              <a:rPr lang="en-US" dirty="0"/>
              <a:t>Draw a flowchart for Hiring Process in a company</a:t>
            </a:r>
          </a:p>
          <a:p>
            <a:pPr marL="384048" lvl="1" indent="-182880">
              <a:spcBef>
                <a:spcPts val="400"/>
              </a:spcBef>
            </a:pPr>
            <a:endParaRPr lang="en-US" dirty="0"/>
          </a:p>
        </p:txBody>
      </p:sp>
      <p:pic>
        <p:nvPicPr>
          <p:cNvPr id="3" name="Picture 2">
            <a:extLst>
              <a:ext uri="{FF2B5EF4-FFF2-40B4-BE49-F238E27FC236}">
                <a16:creationId xmlns:a16="http://schemas.microsoft.com/office/drawing/2014/main" id="{5F90208B-16DD-4AC9-BF5B-022563B49EF7}"/>
              </a:ext>
            </a:extLst>
          </p:cNvPr>
          <p:cNvPicPr>
            <a:picLocks noChangeAspect="1"/>
          </p:cNvPicPr>
          <p:nvPr/>
        </p:nvPicPr>
        <p:blipFill>
          <a:blip r:embed="rId3"/>
          <a:stretch>
            <a:fillRect/>
          </a:stretch>
        </p:blipFill>
        <p:spPr>
          <a:xfrm>
            <a:off x="8610601" y="3128287"/>
            <a:ext cx="2743200" cy="2743200"/>
          </a:xfrm>
          <a:prstGeom prst="rect">
            <a:avLst/>
          </a:prstGeom>
        </p:spPr>
      </p:pic>
    </p:spTree>
    <p:extLst>
      <p:ext uri="{BB962C8B-B14F-4D97-AF65-F5344CB8AC3E}">
        <p14:creationId xmlns:p14="http://schemas.microsoft.com/office/powerpoint/2010/main" val="1679570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1359ecf77c4_0_169"/>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Reading</a:t>
            </a:r>
            <a:endParaRPr/>
          </a:p>
        </p:txBody>
      </p:sp>
      <p:sp>
        <p:nvSpPr>
          <p:cNvPr id="407" name="Google Shape;407;g1359ecf77c4_0_16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408" name="Google Shape;408;g1359ecf77c4_0_16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47</a:t>
            </a:fld>
            <a:endParaRPr/>
          </a:p>
        </p:txBody>
      </p:sp>
      <p:sp>
        <p:nvSpPr>
          <p:cNvPr id="409" name="Google Shape;409;g1359ecf77c4_0_169"/>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Software Testing</a:t>
            </a:r>
            <a:endParaRPr/>
          </a:p>
        </p:txBody>
      </p:sp>
      <p:sp>
        <p:nvSpPr>
          <p:cNvPr id="410" name="Google Shape;410;g1359ecf77c4_0_169"/>
          <p:cNvSpPr txBox="1"/>
          <p:nvPr/>
        </p:nvSpPr>
        <p:spPr>
          <a:xfrm>
            <a:off x="1497950" y="2906650"/>
            <a:ext cx="9057300" cy="1663200"/>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https://istqb-main-web-prod.s3.amazonaws.com/media/documents/ISTQB_CTAL-TA_Syllabus_v3.1.2.pdf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1.4</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900">
                <a:solidFill>
                  <a:srgbClr val="6D9EEB"/>
                </a:solidFill>
              </a:rPr>
              <a:t>https://reaction-docs-staging.reactioncommerce.com/docs/testing-matrix</a:t>
            </a:r>
            <a:endParaRPr sz="19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900">
                <a:solidFill>
                  <a:srgbClr val="6D9EEB"/>
                </a:solidFill>
              </a:rPr>
              <a:t>https://cucumber.io/docs/gherkin/reference/</a:t>
            </a:r>
            <a:endParaRPr sz="1900">
              <a:solidFill>
                <a:srgbClr val="6D9EEB"/>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g1359ecf77c4_0_380"/>
          <p:cNvSpPr txBox="1">
            <a:spLocks noGrp="1"/>
          </p:cNvSpPr>
          <p:nvPr>
            <p:ph type="title"/>
          </p:nvPr>
        </p:nvSpPr>
        <p:spPr>
          <a:xfrm>
            <a:off x="1097275" y="286600"/>
            <a:ext cx="108135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Reading</a:t>
            </a:r>
            <a:endParaRPr/>
          </a:p>
        </p:txBody>
      </p:sp>
      <p:sp>
        <p:nvSpPr>
          <p:cNvPr id="629" name="Google Shape;629;g1359ecf77c4_0_38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630" name="Google Shape;630;g1359ecf77c4_0_38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631" name="Google Shape;631;g1359ecf77c4_0_38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Software Testing</a:t>
            </a:r>
            <a:endParaRPr/>
          </a:p>
        </p:txBody>
      </p:sp>
      <p:sp>
        <p:nvSpPr>
          <p:cNvPr id="632" name="Google Shape;632;g1359ecf77c4_0_380"/>
          <p:cNvSpPr txBox="1"/>
          <p:nvPr/>
        </p:nvSpPr>
        <p:spPr>
          <a:xfrm>
            <a:off x="1497950" y="2906650"/>
            <a:ext cx="9057300" cy="1847100"/>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Clr>
                <a:srgbClr val="6D9EEB"/>
              </a:buClr>
              <a:buSzPts val="1600"/>
              <a:buChar char="-"/>
            </a:pPr>
            <a:r>
              <a:rPr lang="en-US" sz="1600">
                <a:solidFill>
                  <a:srgbClr val="6D9EEB"/>
                </a:solidFill>
              </a:rPr>
              <a:t>https://istqb-main-web-prod.s3.amazonaws.com/media/documents/ISTQB-CTFL_Syllabus_2018_v3.1.1.pdf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4.1 &amp; 4.2.1 &amp; 4.2.2</a:t>
            </a:r>
            <a:endParaRPr sz="1600">
              <a:solidFill>
                <a:srgbClr val="6D9EEB"/>
              </a:solidFill>
            </a:endParaRPr>
          </a:p>
          <a:p>
            <a:pPr marL="914400" lvl="1" indent="-330200" algn="l" rtl="0">
              <a:lnSpc>
                <a:spcPct val="115000"/>
              </a:lnSpc>
              <a:spcBef>
                <a:spcPts val="0"/>
              </a:spcBef>
              <a:spcAft>
                <a:spcPts val="0"/>
              </a:spcAft>
              <a:buClr>
                <a:srgbClr val="6D9EEB"/>
              </a:buClr>
              <a:buSzPts val="1600"/>
              <a:buChar char="-"/>
            </a:pPr>
            <a:r>
              <a:rPr lang="en-US" sz="1600" u="sng">
                <a:solidFill>
                  <a:srgbClr val="6D9EEB"/>
                </a:solidFill>
                <a:hlinkClick r:id="rId3">
                  <a:extLst>
                    <a:ext uri="{A12FA001-AC4F-418D-AE19-62706E023703}">
                      <ahyp:hlinkClr xmlns:ahyp="http://schemas.microsoft.com/office/drawing/2018/hyperlinkcolor" val="tx"/>
                    </a:ext>
                  </a:extLst>
                </a:hlinkClick>
              </a:rPr>
              <a:t>https://istqb-main-web-prod.s3.amazonaws.com/media/documents/ISTQB_CTAL-TA_Syllabus_v3.1.2.pdf</a:t>
            </a:r>
            <a:endParaRPr sz="1600">
              <a:solidFill>
                <a:srgbClr val="6D9EEB"/>
              </a:solidFill>
            </a:endParaRPr>
          </a:p>
          <a:p>
            <a:pPr marL="1371600" lvl="2" indent="-330200" algn="l" rtl="0">
              <a:lnSpc>
                <a:spcPct val="115000"/>
              </a:lnSpc>
              <a:spcBef>
                <a:spcPts val="0"/>
              </a:spcBef>
              <a:spcAft>
                <a:spcPts val="0"/>
              </a:spcAft>
              <a:buClr>
                <a:srgbClr val="6D9EEB"/>
              </a:buClr>
              <a:buSzPts val="1600"/>
              <a:buChar char="-"/>
            </a:pPr>
            <a:r>
              <a:rPr lang="en-US" sz="1600">
                <a:solidFill>
                  <a:srgbClr val="6D9EEB"/>
                </a:solidFill>
              </a:rPr>
              <a:t>3.2 &amp; 3.2.1 &amp; 3.2.2</a:t>
            </a:r>
            <a:endParaRPr sz="1600">
              <a:solidFill>
                <a:srgbClr val="6D9EEB"/>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7"/>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6000"/>
              <a:buFont typeface="Arial"/>
              <a:buNone/>
            </a:pPr>
            <a:r>
              <a:rPr lang="en-US"/>
              <a:t>Q&amp;A</a:t>
            </a:r>
            <a:endParaRPr/>
          </a:p>
        </p:txBody>
      </p:sp>
      <p:sp>
        <p:nvSpPr>
          <p:cNvPr id="732" name="Google Shape;732;p17"/>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Instructor Notes</a:t>
            </a:r>
            <a:endParaRPr/>
          </a:p>
        </p:txBody>
      </p:sp>
      <p:sp>
        <p:nvSpPr>
          <p:cNvPr id="733" name="Google Shape;733;p1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734" name="Google Shape;734;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33d966333d_0_4"/>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Overview of Test Cases</a:t>
            </a:r>
            <a:endParaRPr/>
          </a:p>
        </p:txBody>
      </p:sp>
      <p:sp>
        <p:nvSpPr>
          <p:cNvPr id="220" name="Google Shape;220;g133d966333d_0_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1" name="Google Shape;221;g133d966333d_0_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33d966333d_0_3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Exploratory Testing limitations?</a:t>
            </a:r>
            <a:endParaRPr/>
          </a:p>
        </p:txBody>
      </p:sp>
      <p:sp>
        <p:nvSpPr>
          <p:cNvPr id="230" name="Google Shape;230;g133d966333d_0_30"/>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r>
              <a:rPr lang="en-US"/>
              <a:t>Limitations include</a:t>
            </a:r>
            <a:endParaRPr/>
          </a:p>
          <a:p>
            <a:pPr marL="384048" lvl="1" indent="-182880" algn="l" rtl="0">
              <a:lnSpc>
                <a:spcPct val="90000"/>
              </a:lnSpc>
              <a:spcBef>
                <a:spcPts val="400"/>
              </a:spcBef>
              <a:spcAft>
                <a:spcPts val="0"/>
              </a:spcAft>
              <a:buSzPts val="1800"/>
              <a:buChar char="►"/>
            </a:pPr>
            <a:r>
              <a:rPr lang="en-US"/>
              <a:t>Requires experienced resource with critical thinking</a:t>
            </a:r>
            <a:endParaRPr/>
          </a:p>
          <a:p>
            <a:pPr marL="384048" lvl="1" indent="-182880" algn="l" rtl="0">
              <a:lnSpc>
                <a:spcPct val="90000"/>
              </a:lnSpc>
              <a:spcBef>
                <a:spcPts val="400"/>
              </a:spcBef>
              <a:spcAft>
                <a:spcPts val="0"/>
              </a:spcAft>
              <a:buSzPts val="1800"/>
              <a:buChar char="►"/>
            </a:pPr>
            <a:r>
              <a:rPr lang="en-US"/>
              <a:t>Difficult to trace what tests have been conducted and what is pending</a:t>
            </a:r>
            <a:endParaRPr/>
          </a:p>
          <a:p>
            <a:pPr marL="384048" lvl="1" indent="-182880" algn="l" rtl="0">
              <a:lnSpc>
                <a:spcPct val="90000"/>
              </a:lnSpc>
              <a:spcBef>
                <a:spcPts val="400"/>
              </a:spcBef>
              <a:spcAft>
                <a:spcPts val="0"/>
              </a:spcAft>
              <a:buSzPts val="1800"/>
              <a:buChar char="►"/>
            </a:pPr>
            <a:r>
              <a:rPr lang="en-US"/>
              <a:t>Less time to be familiar with the new application, especially for new testers</a:t>
            </a:r>
            <a:endParaRPr/>
          </a:p>
          <a:p>
            <a:pPr marL="384048" lvl="1" indent="-182880" algn="l" rtl="0">
              <a:lnSpc>
                <a:spcPct val="90000"/>
              </a:lnSpc>
              <a:spcBef>
                <a:spcPts val="400"/>
              </a:spcBef>
              <a:spcAft>
                <a:spcPts val="0"/>
              </a:spcAft>
              <a:buSzPts val="1800"/>
              <a:buChar char="►"/>
            </a:pPr>
            <a:r>
              <a:rPr lang="en-US"/>
              <a:t>Difficult to reproduce the bug</a:t>
            </a:r>
            <a:endParaRPr/>
          </a:p>
          <a:p>
            <a:pPr marL="384048" lvl="1" indent="-182880" algn="l" rtl="0">
              <a:lnSpc>
                <a:spcPct val="90000"/>
              </a:lnSpc>
              <a:spcBef>
                <a:spcPts val="400"/>
              </a:spcBef>
              <a:spcAft>
                <a:spcPts val="0"/>
              </a:spcAft>
              <a:buSzPts val="1800"/>
              <a:buChar char="►"/>
            </a:pPr>
            <a:r>
              <a:rPr lang="en-US"/>
              <a:t>Hard to decide what tools are needed</a:t>
            </a:r>
            <a:endParaRPr/>
          </a:p>
          <a:p>
            <a:pPr marL="384048" lvl="1" indent="-182880" algn="l" rtl="0">
              <a:lnSpc>
                <a:spcPct val="90000"/>
              </a:lnSpc>
              <a:spcBef>
                <a:spcPts val="400"/>
              </a:spcBef>
              <a:spcAft>
                <a:spcPts val="0"/>
              </a:spcAft>
              <a:buSzPts val="1800"/>
              <a:buChar char="►"/>
            </a:pPr>
            <a:r>
              <a:rPr lang="en-US"/>
              <a:t>Difficult to determine the most suitable testing techniques</a:t>
            </a:r>
            <a:endParaRPr/>
          </a:p>
        </p:txBody>
      </p:sp>
      <p:sp>
        <p:nvSpPr>
          <p:cNvPr id="227" name="Google Shape;227;g133d966333d_0_3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8" name="Google Shape;228;g133d966333d_0_3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sp>
        <p:nvSpPr>
          <p:cNvPr id="229" name="Google Shape;229;g133d966333d_0_30"/>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Why we need Test Cases</a:t>
            </a:r>
            <a:endParaRPr/>
          </a:p>
        </p:txBody>
      </p:sp>
      <p:sp>
        <p:nvSpPr>
          <p:cNvPr id="231" name="Google Shape;231;g133d966333d_0_30"/>
          <p:cNvSpPr txBox="1">
            <a:spLocks noGrp="1"/>
          </p:cNvSpPr>
          <p:nvPr>
            <p:ph type="body" idx="4294967295"/>
          </p:nvPr>
        </p:nvSpPr>
        <p:spPr>
          <a:xfrm>
            <a:off x="0" y="5021263"/>
            <a:ext cx="3349625" cy="365125"/>
          </a:xfrm>
          <a:prstGeom prst="rect">
            <a:avLst/>
          </a:prstGeom>
          <a:noFill/>
          <a:ln>
            <a:noFill/>
          </a:ln>
        </p:spPr>
        <p:txBody>
          <a:bodyPr spcFirstLastPara="1" wrap="square" lIns="0" tIns="45700" rIns="0" bIns="45700" anchor="t" anchorCtr="0">
            <a:normAutofit fontScale="40000" lnSpcReduction="20000"/>
          </a:bodyPr>
          <a:lstStyle/>
          <a:p>
            <a:pPr marL="0" lvl="0" indent="0" algn="l" rtl="0">
              <a:lnSpc>
                <a:spcPct val="90000"/>
              </a:lnSpc>
              <a:spcBef>
                <a:spcPts val="1400"/>
              </a:spcBef>
              <a:spcAft>
                <a:spcPts val="0"/>
              </a:spcAft>
              <a:buNone/>
            </a:pPr>
            <a:r>
              <a:rPr lang="en-US"/>
              <a:t>What else can we 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33d966333d_0_13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Objectives of Scripted Testing</a:t>
            </a:r>
            <a:endParaRPr/>
          </a:p>
        </p:txBody>
      </p:sp>
      <p:sp>
        <p:nvSpPr>
          <p:cNvPr id="240" name="Google Shape;240;g133d966333d_0_137"/>
          <p:cNvSpPr txBox="1">
            <a:spLocks noGrp="1"/>
          </p:cNvSpPr>
          <p:nvPr>
            <p:ph type="body" idx="1"/>
          </p:nvPr>
        </p:nvSpPr>
        <p:spPr>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endParaRPr dirty="0"/>
          </a:p>
          <a:p>
            <a:pPr marL="384048" lvl="1" indent="-182880" algn="l" rtl="0">
              <a:lnSpc>
                <a:spcPct val="90000"/>
              </a:lnSpc>
              <a:spcBef>
                <a:spcPts val="400"/>
              </a:spcBef>
              <a:spcAft>
                <a:spcPts val="0"/>
              </a:spcAft>
              <a:buSzPts val="1800"/>
              <a:buChar char="►"/>
            </a:pPr>
            <a:r>
              <a:rPr lang="en-US" dirty="0"/>
              <a:t>Guarantee good test coverage</a:t>
            </a:r>
            <a:endParaRPr dirty="0"/>
          </a:p>
          <a:p>
            <a:pPr marL="1371600" lvl="2" indent="-342900" algn="l" rtl="0">
              <a:spcBef>
                <a:spcPts val="400"/>
              </a:spcBef>
              <a:spcAft>
                <a:spcPts val="0"/>
              </a:spcAft>
              <a:buSzPts val="1800"/>
              <a:buChar char="►"/>
            </a:pPr>
            <a:r>
              <a:rPr lang="en-US" dirty="0"/>
              <a:t>Proof of testing (or not testing)</a:t>
            </a:r>
            <a:endParaRPr dirty="0"/>
          </a:p>
          <a:p>
            <a:pPr marL="384048" lvl="1" indent="-182880" algn="l" rtl="0">
              <a:lnSpc>
                <a:spcPct val="90000"/>
              </a:lnSpc>
              <a:spcBef>
                <a:spcPts val="400"/>
              </a:spcBef>
              <a:spcAft>
                <a:spcPts val="0"/>
              </a:spcAft>
              <a:buSzPts val="1800"/>
              <a:buChar char="►"/>
            </a:pPr>
            <a:r>
              <a:rPr lang="en-US" dirty="0"/>
              <a:t>Better organization and Tracking</a:t>
            </a:r>
            <a:endParaRPr dirty="0"/>
          </a:p>
          <a:p>
            <a:pPr marL="1371600" lvl="2" indent="-342900" algn="l" rtl="0">
              <a:lnSpc>
                <a:spcPct val="90000"/>
              </a:lnSpc>
              <a:spcBef>
                <a:spcPts val="400"/>
              </a:spcBef>
              <a:spcAft>
                <a:spcPts val="0"/>
              </a:spcAft>
              <a:buSzPts val="1800"/>
              <a:buChar char="►"/>
            </a:pPr>
            <a:r>
              <a:rPr lang="en-US" dirty="0"/>
              <a:t>Organizable</a:t>
            </a:r>
            <a:endParaRPr dirty="0"/>
          </a:p>
          <a:p>
            <a:pPr marL="1371600" lvl="2" indent="-342900" algn="l" rtl="0">
              <a:lnSpc>
                <a:spcPct val="90000"/>
              </a:lnSpc>
              <a:spcBef>
                <a:spcPts val="400"/>
              </a:spcBef>
              <a:spcAft>
                <a:spcPts val="0"/>
              </a:spcAft>
              <a:buSzPts val="1800"/>
              <a:buChar char="►"/>
            </a:pPr>
            <a:r>
              <a:rPr lang="en-US"/>
              <a:t>Repeatable</a:t>
            </a:r>
            <a:endParaRPr dirty="0"/>
          </a:p>
          <a:p>
            <a:pPr marL="1371600" lvl="2" indent="-342900" algn="l" rtl="0">
              <a:lnSpc>
                <a:spcPct val="90000"/>
              </a:lnSpc>
              <a:spcBef>
                <a:spcPts val="400"/>
              </a:spcBef>
              <a:spcAft>
                <a:spcPts val="0"/>
              </a:spcAft>
              <a:buSzPts val="1800"/>
              <a:buChar char="►"/>
            </a:pPr>
            <a:r>
              <a:rPr lang="en-US" dirty="0"/>
              <a:t>Trackable</a:t>
            </a:r>
            <a:endParaRPr dirty="0"/>
          </a:p>
        </p:txBody>
      </p:sp>
      <p:sp>
        <p:nvSpPr>
          <p:cNvPr id="237" name="Google Shape;237;g133d966333d_0_13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38" name="Google Shape;238;g133d966333d_0_13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239" name="Google Shape;239;g133d966333d_0_137"/>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Why we need Test Cases</a:t>
            </a:r>
            <a:endParaRPr/>
          </a:p>
        </p:txBody>
      </p:sp>
      <p:pic>
        <p:nvPicPr>
          <p:cNvPr id="3" name="Picture 2">
            <a:extLst>
              <a:ext uri="{FF2B5EF4-FFF2-40B4-BE49-F238E27FC236}">
                <a16:creationId xmlns:a16="http://schemas.microsoft.com/office/drawing/2014/main" id="{22305E7A-DB75-44F9-8DC5-4D26F2CAA964}"/>
              </a:ext>
            </a:extLst>
          </p:cNvPr>
          <p:cNvPicPr>
            <a:picLocks noChangeAspect="1"/>
          </p:cNvPicPr>
          <p:nvPr/>
        </p:nvPicPr>
        <p:blipFill>
          <a:blip r:embed="rId3"/>
          <a:stretch>
            <a:fillRect/>
          </a:stretch>
        </p:blipFill>
        <p:spPr>
          <a:xfrm>
            <a:off x="8610600" y="3034743"/>
            <a:ext cx="2222390" cy="2222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5" name="Google Shape;236;g133d966333d_0_137">
            <a:extLst>
              <a:ext uri="{FF2B5EF4-FFF2-40B4-BE49-F238E27FC236}">
                <a16:creationId xmlns:a16="http://schemas.microsoft.com/office/drawing/2014/main" id="{E21ABCAE-92F9-410A-B018-A4B0F31F3A55}"/>
              </a:ext>
            </a:extLst>
          </p:cNvPr>
          <p:cNvSpPr txBox="1">
            <a:spLocks noGrp="1"/>
          </p:cNvSpPr>
          <p:nvPr>
            <p:ph type="ctrTitle"/>
          </p:nvPr>
        </p:nvSpPr>
        <p:spPr>
          <a:xfrm>
            <a:off x="833476" y="2485747"/>
            <a:ext cx="10525048" cy="131446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5400" dirty="0">
                <a:solidFill>
                  <a:schemeClr val="bg1"/>
                </a:solidFill>
              </a:rPr>
              <a:t>Test Scenarios Vs Test Case ?</a:t>
            </a:r>
          </a:p>
        </p:txBody>
      </p:sp>
      <p:sp>
        <p:nvSpPr>
          <p:cNvPr id="220" name="Google Shape;220;g133d966333d_0_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1" name="Google Shape;221;g133d966333d_0_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Tree>
    <p:extLst>
      <p:ext uri="{BB962C8B-B14F-4D97-AF65-F5344CB8AC3E}">
        <p14:creationId xmlns:p14="http://schemas.microsoft.com/office/powerpoint/2010/main" val="356061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33d966333d_1_1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dk1"/>
              </a:buClr>
              <a:buSzPts val="4800"/>
              <a:buFont typeface="Arial"/>
              <a:buNone/>
            </a:pPr>
            <a:r>
              <a:rPr lang="en-US"/>
              <a:t>Components of a test case</a:t>
            </a:r>
            <a:endParaRPr sz="1400"/>
          </a:p>
        </p:txBody>
      </p:sp>
      <p:sp>
        <p:nvSpPr>
          <p:cNvPr id="257" name="Google Shape;257;g133d966333d_1_13"/>
          <p:cNvSpPr txBox="1">
            <a:spLocks noGrp="1"/>
          </p:cNvSpPr>
          <p:nvPr>
            <p:ph type="body" idx="1"/>
          </p:nvPr>
        </p:nvSpPr>
        <p:spPr>
          <a:prstGeom prst="rect">
            <a:avLst/>
          </a:prstGeom>
          <a:noFill/>
          <a:ln>
            <a:noFill/>
          </a:ln>
        </p:spPr>
        <p:txBody>
          <a:bodyPr spcFirstLastPara="1" wrap="square" lIns="0" tIns="45700" rIns="0" bIns="45700" anchor="t" anchorCtr="0">
            <a:normAutofit lnSpcReduction="10000"/>
          </a:bodyPr>
          <a:lstStyle/>
          <a:p>
            <a:pPr marL="0" lvl="0" indent="0" algn="l" rtl="0">
              <a:lnSpc>
                <a:spcPct val="90000"/>
              </a:lnSpc>
              <a:spcBef>
                <a:spcPts val="1400"/>
              </a:spcBef>
              <a:spcAft>
                <a:spcPts val="0"/>
              </a:spcAft>
              <a:buNone/>
            </a:pPr>
            <a:endParaRPr/>
          </a:p>
          <a:p>
            <a:pPr marL="384048" lvl="1" indent="-182880" algn="l" rtl="0">
              <a:lnSpc>
                <a:spcPct val="90000"/>
              </a:lnSpc>
              <a:spcBef>
                <a:spcPts val="400"/>
              </a:spcBef>
              <a:spcAft>
                <a:spcPts val="0"/>
              </a:spcAft>
              <a:buSzPts val="1800"/>
              <a:buChar char="►"/>
            </a:pPr>
            <a:r>
              <a:rPr lang="en-US"/>
              <a:t>Test name. A title that describes the functionality or feature that the test is verifying.</a:t>
            </a:r>
            <a:endParaRPr/>
          </a:p>
          <a:p>
            <a:pPr marL="384048" lvl="1" indent="-182880" algn="l" rtl="0">
              <a:lnSpc>
                <a:spcPct val="90000"/>
              </a:lnSpc>
              <a:spcBef>
                <a:spcPts val="400"/>
              </a:spcBef>
              <a:spcAft>
                <a:spcPts val="0"/>
              </a:spcAft>
              <a:buSzPts val="1800"/>
              <a:buChar char="►"/>
            </a:pPr>
            <a:r>
              <a:rPr lang="en-US"/>
              <a:t>Test ID. Typically a numeric or alphanumeric identifier that QA engineers and testers use to group test cases into test suites.</a:t>
            </a:r>
            <a:endParaRPr/>
          </a:p>
          <a:p>
            <a:pPr marL="384048" lvl="1" indent="-182880" algn="l" rtl="0">
              <a:lnSpc>
                <a:spcPct val="90000"/>
              </a:lnSpc>
              <a:spcBef>
                <a:spcPts val="400"/>
              </a:spcBef>
              <a:spcAft>
                <a:spcPts val="0"/>
              </a:spcAft>
              <a:buSzPts val="1800"/>
              <a:buChar char="►"/>
            </a:pPr>
            <a:r>
              <a:rPr lang="en-US"/>
              <a:t>Objective. Also called the description, this important component describes what the test intends to verify in one to two sentences.</a:t>
            </a:r>
            <a:endParaRPr/>
          </a:p>
          <a:p>
            <a:pPr marL="384048" lvl="1" indent="-182880" algn="l" rtl="0">
              <a:lnSpc>
                <a:spcPct val="90000"/>
              </a:lnSpc>
              <a:spcBef>
                <a:spcPts val="400"/>
              </a:spcBef>
              <a:spcAft>
                <a:spcPts val="0"/>
              </a:spcAft>
              <a:buSzPts val="1800"/>
              <a:buChar char="►"/>
            </a:pPr>
            <a:r>
              <a:rPr lang="en-US"/>
              <a:t>References. Links to user stories, design specifications or requirements that the test is expected to verify.</a:t>
            </a:r>
            <a:endParaRPr/>
          </a:p>
          <a:p>
            <a:pPr marL="384048" lvl="1" indent="-182880" algn="l" rtl="0">
              <a:lnSpc>
                <a:spcPct val="90000"/>
              </a:lnSpc>
              <a:spcBef>
                <a:spcPts val="400"/>
              </a:spcBef>
              <a:spcAft>
                <a:spcPts val="0"/>
              </a:spcAft>
              <a:buSzPts val="1800"/>
              <a:buChar char="►"/>
            </a:pPr>
            <a:r>
              <a:rPr lang="en-US"/>
              <a:t>Prerequisites. Any conditions that are necessary for the tester or QA engineer to perform the test.</a:t>
            </a:r>
            <a:endParaRPr/>
          </a:p>
          <a:p>
            <a:pPr marL="384048" lvl="1" indent="-182880" algn="l" rtl="0">
              <a:lnSpc>
                <a:spcPct val="90000"/>
              </a:lnSpc>
              <a:spcBef>
                <a:spcPts val="400"/>
              </a:spcBef>
              <a:spcAft>
                <a:spcPts val="0"/>
              </a:spcAft>
              <a:buSzPts val="1800"/>
              <a:buChar char="►"/>
            </a:pPr>
            <a:r>
              <a:rPr lang="en-US"/>
              <a:t>Test setup. This component identifies what the test case needs to run correctly, such as app version, operation system, date and time requirements and security specifications.</a:t>
            </a:r>
            <a:endParaRPr/>
          </a:p>
          <a:p>
            <a:pPr marL="384048" lvl="1" indent="-182880" algn="l" rtl="0">
              <a:lnSpc>
                <a:spcPct val="90000"/>
              </a:lnSpc>
              <a:spcBef>
                <a:spcPts val="400"/>
              </a:spcBef>
              <a:spcAft>
                <a:spcPts val="0"/>
              </a:spcAft>
              <a:buSzPts val="1800"/>
              <a:buChar char="►"/>
            </a:pPr>
            <a:r>
              <a:rPr lang="en-US"/>
              <a:t>Test steps. Detailed descriptions of the sequential actions that must be taken to complete the test.</a:t>
            </a:r>
            <a:endParaRPr/>
          </a:p>
          <a:p>
            <a:pPr marL="384048" lvl="1" indent="-182880" algn="l" rtl="0">
              <a:lnSpc>
                <a:spcPct val="90000"/>
              </a:lnSpc>
              <a:spcBef>
                <a:spcPts val="400"/>
              </a:spcBef>
              <a:spcAft>
                <a:spcPts val="0"/>
              </a:spcAft>
              <a:buSzPts val="1800"/>
              <a:buChar char="►"/>
            </a:pPr>
            <a:r>
              <a:rPr lang="en-US"/>
              <a:t>Expected results. An outline of how the system should respond to each test step.</a:t>
            </a:r>
            <a:endParaRPr/>
          </a:p>
        </p:txBody>
      </p:sp>
      <p:sp>
        <p:nvSpPr>
          <p:cNvPr id="254" name="Google Shape;254;g133d966333d_1_1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55" name="Google Shape;255;g133d966333d_1_1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256" name="Google Shape;256;g133d966333d_1_13"/>
          <p:cNvSpPr txBox="1">
            <a:spLocks noGrp="1"/>
          </p:cNvSpPr>
          <p:nvPr>
            <p:ph type="title" idx="2"/>
          </p:nvPr>
        </p:nvSpPr>
        <p:spPr>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What is a Test Case</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1636</TotalTime>
  <Words>2875</Words>
  <Application>Microsoft Office PowerPoint</Application>
  <PresentationFormat>Widescreen</PresentationFormat>
  <Paragraphs>466</Paragraphs>
  <Slides>49</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Wingdings 3</vt:lpstr>
      <vt:lpstr>Palatino Linotype</vt:lpstr>
      <vt:lpstr>Noto Sans Symbols</vt:lpstr>
      <vt:lpstr>Century Gothic</vt:lpstr>
      <vt:lpstr>Ion</vt:lpstr>
      <vt:lpstr>Fundamentals</vt:lpstr>
      <vt:lpstr>What you will learn Today</vt:lpstr>
      <vt:lpstr>Table of Content</vt:lpstr>
      <vt:lpstr>Revisit Test-Session Reports from previous day</vt:lpstr>
      <vt:lpstr>Overview of Test Cases</vt:lpstr>
      <vt:lpstr>Exploratory Testing limitations?</vt:lpstr>
      <vt:lpstr>Objectives of Scripted Testing</vt:lpstr>
      <vt:lpstr>Test Scenarios Vs Test Case ?</vt:lpstr>
      <vt:lpstr>Components of a test case</vt:lpstr>
      <vt:lpstr>Standard Test Case Format</vt:lpstr>
      <vt:lpstr>Process to write test cases</vt:lpstr>
      <vt:lpstr>Test Case Design</vt:lpstr>
      <vt:lpstr>Test Case Design</vt:lpstr>
      <vt:lpstr>How much to document</vt:lpstr>
      <vt:lpstr>Review Process</vt:lpstr>
      <vt:lpstr>States of a Test Case</vt:lpstr>
      <vt:lpstr>Common Issues in Test Cases</vt:lpstr>
      <vt:lpstr>Sample Test Case Repository</vt:lpstr>
      <vt:lpstr>Test Case VS Exploratory Testing</vt:lpstr>
      <vt:lpstr>Why Choose? Test case based testing and Exploratory testing are both excellent techniques for reducing the number of defects found in production. Together they serve as two great complementary techniques that build on each other. Ideally, we would like to do both.</vt:lpstr>
      <vt:lpstr>Exercise</vt:lpstr>
      <vt:lpstr>Test Design Techniques</vt:lpstr>
      <vt:lpstr>Are our tests optimized?</vt:lpstr>
      <vt:lpstr>Test Techniques</vt:lpstr>
      <vt:lpstr>Black-box Test Techniques</vt:lpstr>
      <vt:lpstr>Black-box Test Techniques</vt:lpstr>
      <vt:lpstr>Lets Evaluate a Use Case</vt:lpstr>
      <vt:lpstr>Flow Charts</vt:lpstr>
      <vt:lpstr>Equivalence (Class) Partitioning</vt:lpstr>
      <vt:lpstr>Equivalence (Class) Partitioning (Cont’d…)</vt:lpstr>
      <vt:lpstr>Examples</vt:lpstr>
      <vt:lpstr>Examples</vt:lpstr>
      <vt:lpstr>Exercise</vt:lpstr>
      <vt:lpstr>Usage Notes</vt:lpstr>
      <vt:lpstr>Usage Notes</vt:lpstr>
      <vt:lpstr>Usage Notes</vt:lpstr>
      <vt:lpstr>Boundary Value Analysis</vt:lpstr>
      <vt:lpstr>Boundary Value Analysis (Cont’d…)</vt:lpstr>
      <vt:lpstr>Boundary Value Analysis (Cont’d…)</vt:lpstr>
      <vt:lpstr>Examples</vt:lpstr>
      <vt:lpstr>Exercise</vt:lpstr>
      <vt:lpstr>Usage Notes</vt:lpstr>
      <vt:lpstr>Usage Notes</vt:lpstr>
      <vt:lpstr>Usage Notes</vt:lpstr>
      <vt:lpstr>Reading Break and Exercise</vt:lpstr>
      <vt:lpstr>Exercise</vt:lpstr>
      <vt:lpstr>Reading</vt:lpstr>
      <vt:lpstr>Reading</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Saad Mumtaz</cp:lastModifiedBy>
  <cp:revision>36</cp:revision>
  <dcterms:created xsi:type="dcterms:W3CDTF">2022-05-13T01:00:56Z</dcterms:created>
  <dcterms:modified xsi:type="dcterms:W3CDTF">2022-08-30T11:53:15Z</dcterms:modified>
</cp:coreProperties>
</file>