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61b1d3c1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61b1d3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60dcf2020_0_5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60dcf202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61954833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6195483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youtu.be/w2NjUDfOp2o" TargetMode="External"/><Relationship Id="rId5" Type="http://schemas.openxmlformats.org/officeDocument/2006/relationships/hyperlink" Target="https://bit.ly/2sdUyl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9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Gameplay Analysis for Game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675" y="15614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Analysis</a:t>
            </a:r>
            <a:endParaRPr/>
          </a:p>
        </p:txBody>
      </p:sp>
      <p:grpSp>
        <p:nvGrpSpPr>
          <p:cNvPr id="140" name="Google Shape;140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1" name="Google Shape;141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4"/>
          <p:cNvSpPr txBox="1"/>
          <p:nvPr>
            <p:ph idx="4294967295" type="body"/>
          </p:nvPr>
        </p:nvSpPr>
        <p:spPr>
          <a:xfrm>
            <a:off x="566350" y="13078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4"/>
          <p:cNvSpPr txBox="1"/>
          <p:nvPr>
            <p:ph idx="4294967295" type="body"/>
          </p:nvPr>
        </p:nvSpPr>
        <p:spPr>
          <a:xfrm>
            <a:off x="582250" y="2176275"/>
            <a:ext cx="24786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How to standardize the Gameplay Analysis process?</a:t>
            </a:r>
            <a:endParaRPr sz="1600"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6" name="Google Shape;146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4"/>
          <p:cNvSpPr txBox="1"/>
          <p:nvPr>
            <p:ph idx="4294967295" type="body"/>
          </p:nvPr>
        </p:nvSpPr>
        <p:spPr>
          <a:xfrm>
            <a:off x="3177325" y="13849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4"/>
          <p:cNvSpPr txBox="1"/>
          <p:nvPr>
            <p:ph idx="4294967295" type="body"/>
          </p:nvPr>
        </p:nvSpPr>
        <p:spPr>
          <a:xfrm>
            <a:off x="2954550" y="1846375"/>
            <a:ext cx="28158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Gameplay Analysis is highly subjective and relies on personal experience/knowledge of games to understand and exploit systems.</a:t>
            </a:r>
            <a:endParaRPr sz="1600"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1" name="Google Shape;151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idx="4294967295" type="body"/>
          </p:nvPr>
        </p:nvSpPr>
        <p:spPr>
          <a:xfrm>
            <a:off x="5952950" y="13849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4"/>
          <p:cNvSpPr txBox="1"/>
          <p:nvPr>
            <p:ph idx="4294967295" type="body"/>
          </p:nvPr>
        </p:nvSpPr>
        <p:spPr>
          <a:xfrm>
            <a:off x="5952950" y="1695775"/>
            <a:ext cx="24786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Summarize </a:t>
            </a:r>
            <a:r>
              <a:rPr lang="en" sz="1600"/>
              <a:t>the general approach to a step by step process to create a robust enough model to minimize subjectivity.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101575" y="1695900"/>
            <a:ext cx="30363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wrong approach</a:t>
            </a:r>
            <a:endParaRPr/>
          </a:p>
        </p:txBody>
      </p:sp>
      <p:sp>
        <p:nvSpPr>
          <p:cNvPr id="160" name="Google Shape;160;p15"/>
          <p:cNvSpPr txBox="1"/>
          <p:nvPr>
            <p:ph idx="2" type="body"/>
          </p:nvPr>
        </p:nvSpPr>
        <p:spPr>
          <a:xfrm>
            <a:off x="4648200" y="1696600"/>
            <a:ext cx="33597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50" y="1555501"/>
            <a:ext cx="3623350" cy="2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66" name="Google Shape;166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Read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8" name="Google Shape;168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69" name="Google Shape;169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6"/>
          <p:cNvSpPr txBox="1"/>
          <p:nvPr>
            <p:ph idx="4294967295" type="body"/>
          </p:nvPr>
        </p:nvSpPr>
        <p:spPr>
          <a:xfrm>
            <a:off x="304400" y="8718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Read Target game’s Game Design Doc</a:t>
            </a:r>
            <a:endParaRPr sz="1600"/>
          </a:p>
        </p:txBody>
      </p:sp>
      <p:sp>
        <p:nvSpPr>
          <p:cNvPr descr="Background pointer shape in timeline graphic" id="172" name="Google Shape;172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Reference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75" name="Google Shape;175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6"/>
          <p:cNvSpPr txBox="1"/>
          <p:nvPr>
            <p:ph idx="4294967295" type="body"/>
          </p:nvPr>
        </p:nvSpPr>
        <p:spPr>
          <a:xfrm>
            <a:off x="1286312" y="33653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Explore references and understand systems</a:t>
            </a:r>
            <a:endParaRPr sz="1600"/>
          </a:p>
        </p:txBody>
      </p:sp>
      <p:sp>
        <p:nvSpPr>
          <p:cNvPr descr="Background pointer shape in timeline graphic" id="178" name="Google Shape;178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Breakdown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0" name="Google Shape;180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1" name="Google Shape;18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6"/>
          <p:cNvSpPr txBox="1"/>
          <p:nvPr>
            <p:ph idx="4294967295" type="body"/>
          </p:nvPr>
        </p:nvSpPr>
        <p:spPr>
          <a:xfrm>
            <a:off x="3376119" y="8718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Break games down to their core mechanics and systems</a:t>
            </a:r>
            <a:endParaRPr sz="1600"/>
          </a:p>
        </p:txBody>
      </p:sp>
      <p:sp>
        <p:nvSpPr>
          <p:cNvPr descr="Background pointer shape in timeline graphic" id="184" name="Google Shape;184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>
            <p:ph idx="4294967295" type="body"/>
          </p:nvPr>
        </p:nvSpPr>
        <p:spPr>
          <a:xfrm>
            <a:off x="5439624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Exploit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6" name="Google Shape;186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7" name="Google Shape;18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6"/>
          <p:cNvSpPr txBox="1"/>
          <p:nvPr>
            <p:ph idx="4294967295" type="body"/>
          </p:nvPr>
        </p:nvSpPr>
        <p:spPr>
          <a:xfrm>
            <a:off x="5031052" y="33653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Identify exploits and Edge cases </a:t>
            </a:r>
            <a:endParaRPr sz="1600"/>
          </a:p>
        </p:txBody>
      </p:sp>
      <p:sp>
        <p:nvSpPr>
          <p:cNvPr descr="Background pointer shape in timeline graphic" id="190" name="Google Shape;190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Report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3" name="Google Shape;19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4" name="Google Shape;19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6"/>
          <p:cNvSpPr txBox="1"/>
          <p:nvPr>
            <p:ph idx="4294967295" type="body"/>
          </p:nvPr>
        </p:nvSpPr>
        <p:spPr>
          <a:xfrm>
            <a:off x="6647854" y="8718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Analyse and r</a:t>
            </a:r>
            <a:r>
              <a:rPr lang="en" sz="1600"/>
              <a:t>eport issues </a:t>
            </a:r>
            <a:endParaRPr sz="1600"/>
          </a:p>
        </p:txBody>
      </p:sp>
      <p:sp>
        <p:nvSpPr>
          <p:cNvPr id="196" name="Google Shape;196;p16"/>
          <p:cNvSpPr txBox="1"/>
          <p:nvPr>
            <p:ph idx="4294967295" type="title"/>
          </p:nvPr>
        </p:nvSpPr>
        <p:spPr>
          <a:xfrm>
            <a:off x="234950" y="120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By Step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2372075" y="283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</a:t>
            </a:r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663" y="1746200"/>
            <a:ext cx="4035824" cy="20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/>
        </p:nvSpPr>
        <p:spPr>
          <a:xfrm>
            <a:off x="2550600" y="4324700"/>
            <a:ext cx="41646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Gameplay: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https://youtu.be/w2NjUDfOp2o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Game Design Document: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https://bit.ly/2sdUylb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584575" y="393750"/>
            <a:ext cx="201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Read</a:t>
            </a:r>
            <a:endParaRPr/>
          </a:p>
        </p:txBody>
      </p:sp>
      <p:sp>
        <p:nvSpPr>
          <p:cNvPr id="209" name="Google Shape;209;p18"/>
          <p:cNvSpPr txBox="1"/>
          <p:nvPr>
            <p:ph idx="4294967295" type="body"/>
          </p:nvPr>
        </p:nvSpPr>
        <p:spPr>
          <a:xfrm>
            <a:off x="112350" y="1437450"/>
            <a:ext cx="22572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given GDD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18"/>
          <p:cNvSpPr txBox="1"/>
          <p:nvPr>
            <p:ph idx="4294967295" type="body"/>
          </p:nvPr>
        </p:nvSpPr>
        <p:spPr>
          <a:xfrm>
            <a:off x="112350" y="20564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Platform: Nintendo Entertainment System (NES)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Number of Players: Max 2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Controls: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D-Pad to Move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 to Jump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 to Run/Use Special</a:t>
            </a:r>
            <a:r>
              <a:rPr lang="en" sz="1100"/>
              <a:t> </a:t>
            </a:r>
            <a:endParaRPr sz="11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1" name="Google Shape;211;p18"/>
          <p:cNvSpPr txBox="1"/>
          <p:nvPr>
            <p:ph idx="4294967295" type="body"/>
          </p:nvPr>
        </p:nvSpPr>
        <p:spPr>
          <a:xfrm>
            <a:off x="2584050" y="15108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Game Genre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18"/>
          <p:cNvSpPr txBox="1"/>
          <p:nvPr>
            <p:ph idx="4294967295" type="body"/>
          </p:nvPr>
        </p:nvSpPr>
        <p:spPr>
          <a:xfrm>
            <a:off x="2581650" y="2056450"/>
            <a:ext cx="2354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Genre: 2D Platformer</a:t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2D: 2 Dimensional, Movement only in X/Y Plane</a:t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Platformer: The player controlled character must jump and climb between suspended platforms while avoiding obstacles.</a:t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5103925" y="393750"/>
            <a:ext cx="311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Reference</a:t>
            </a:r>
            <a:endParaRPr/>
          </a:p>
        </p:txBody>
      </p:sp>
      <p:cxnSp>
        <p:nvCxnSpPr>
          <p:cNvPr id="214" name="Google Shape;214;p18"/>
          <p:cNvCxnSpPr/>
          <p:nvPr/>
        </p:nvCxnSpPr>
        <p:spPr>
          <a:xfrm>
            <a:off x="4983500" y="1454100"/>
            <a:ext cx="0" cy="3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18"/>
          <p:cNvSpPr txBox="1"/>
          <p:nvPr/>
        </p:nvSpPr>
        <p:spPr>
          <a:xfrm>
            <a:off x="5284675" y="1447350"/>
            <a:ext cx="3214200" cy="2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References given by client: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Highest Priority.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your own Research: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Mario is the definitive 2D Platformer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Look for other famous 2D platforming games like Super Meat Boy, Braid, Sonic, Megaman.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Breakdown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>
            <p:ph idx="4294967295" type="body"/>
          </p:nvPr>
        </p:nvSpPr>
        <p:spPr>
          <a:xfrm>
            <a:off x="432350" y="1304875"/>
            <a:ext cx="22572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Break Game mechanics down into individual modules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19"/>
          <p:cNvSpPr txBox="1"/>
          <p:nvPr>
            <p:ph idx="4294967295" type="body"/>
          </p:nvPr>
        </p:nvSpPr>
        <p:spPr>
          <a:xfrm>
            <a:off x="432350" y="2070575"/>
            <a:ext cx="24717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Movement</a:t>
            </a:r>
            <a:endParaRPr sz="11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8 Directional Movement using the dpad</a:t>
            </a:r>
            <a:endParaRPr sz="7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B button makes Mario run faster.</a:t>
            </a:r>
            <a:endParaRPr sz="7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Jumping</a:t>
            </a:r>
            <a:endParaRPr sz="11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Press A to jump</a:t>
            </a:r>
            <a:endParaRPr sz="7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Running makes mario jump further</a:t>
            </a:r>
            <a:endParaRPr sz="7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Time your jumps to clear obstacles</a:t>
            </a:r>
            <a:endParaRPr sz="7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Attacking</a:t>
            </a:r>
            <a:endParaRPr sz="11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Can kill most enemies by jumping on top</a:t>
            </a:r>
            <a:endParaRPr sz="7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Fire Mario can shoot fireballs by pressing B</a:t>
            </a:r>
            <a:endParaRPr sz="7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Lives System</a:t>
            </a:r>
            <a:endParaRPr sz="11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Small Mario = 1 Life</a:t>
            </a:r>
            <a:endParaRPr sz="7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Fire/Super Mario = 2 Lives</a:t>
            </a:r>
            <a:endParaRPr sz="7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100 coins/ 1UP = 1 Extra Life</a:t>
            </a:r>
            <a:endParaRPr sz="7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Total 5 Lives (Game Over)</a:t>
            </a:r>
            <a:endParaRPr sz="700"/>
          </a:p>
          <a:p>
            <a:pPr indent="-273050" lvl="1" marL="914400" rtl="0" algn="just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Timer: Goes to 0, Player Dies</a:t>
            </a:r>
            <a:endParaRPr sz="700"/>
          </a:p>
          <a:p>
            <a:pPr indent="0" lvl="0" marL="91440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4" name="Google Shape;224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 txBox="1"/>
          <p:nvPr>
            <p:ph idx="4294967295" type="body"/>
          </p:nvPr>
        </p:nvSpPr>
        <p:spPr>
          <a:xfrm>
            <a:off x="3336150" y="1355275"/>
            <a:ext cx="22572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Comparative analysis with reference game mechanics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Ensure common genre standards are replicated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1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Responsive Movement and Jumping Mechanics</a:t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Level Design uses the mechanics to their extent (have variety)</a:t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Allow the player to play at their own pace</a:t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Have consistent rules</a:t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New Mechanics should be introduced safely</a:t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Difficulty should increase as game goes on</a:t>
            </a:r>
            <a:endParaRPr sz="1000"/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088" y="2571750"/>
            <a:ext cx="2600075" cy="14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1584575" y="393750"/>
            <a:ext cx="235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Exploit</a:t>
            </a:r>
            <a:endParaRPr/>
          </a:p>
        </p:txBody>
      </p:sp>
      <p:sp>
        <p:nvSpPr>
          <p:cNvPr id="235" name="Google Shape;235;p20"/>
          <p:cNvSpPr txBox="1"/>
          <p:nvPr>
            <p:ph idx="4294967295" type="body"/>
          </p:nvPr>
        </p:nvSpPr>
        <p:spPr>
          <a:xfrm>
            <a:off x="161450" y="1272750"/>
            <a:ext cx="22572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Positive 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0"/>
          <p:cNvSpPr txBox="1"/>
          <p:nvPr>
            <p:ph idx="4294967295" type="body"/>
          </p:nvPr>
        </p:nvSpPr>
        <p:spPr>
          <a:xfrm>
            <a:off x="119375" y="17338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Confirm Positive Flow for each individual Mechanic, is it working as required?</a:t>
            </a:r>
            <a:endParaRPr sz="10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If not:</a:t>
            </a:r>
            <a:endParaRPr sz="1100"/>
          </a:p>
          <a:p>
            <a:pPr indent="-298450" lvl="0" marL="457200" rtl="0" algn="just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Why?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What other elements are affected?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Is it a glitch or a bug?</a:t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7" name="Google Shape;237;p20"/>
          <p:cNvSpPr txBox="1"/>
          <p:nvPr>
            <p:ph idx="4294967295" type="body"/>
          </p:nvPr>
        </p:nvSpPr>
        <p:spPr>
          <a:xfrm>
            <a:off x="3131400" y="1307850"/>
            <a:ext cx="22572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Edge Cases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20"/>
          <p:cNvSpPr txBox="1"/>
          <p:nvPr>
            <p:ph idx="4294967295" type="body"/>
          </p:nvPr>
        </p:nvSpPr>
        <p:spPr>
          <a:xfrm>
            <a:off x="5915400" y="1627750"/>
            <a:ext cx="30726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Does one mechanic directly/indirectly affect the working of another? Ensure both work in conjunction.</a:t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Does the mechanic work correctly repeatedly?</a:t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Does the mechanic still work if used in an unintended way?</a:t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Does interrupting the mechanic once resets its usage?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…...and countless others.</a:t>
            </a:r>
            <a:endParaRPr sz="1100"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9" name="Google Shape;239;p20"/>
          <p:cNvSpPr txBox="1"/>
          <p:nvPr>
            <p:ph idx="4294967295" type="body"/>
          </p:nvPr>
        </p:nvSpPr>
        <p:spPr>
          <a:xfrm>
            <a:off x="3131400" y="1733850"/>
            <a:ext cx="235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Every Mechanic is different and behaves differently according to the situation. </a:t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You just have to be creative</a:t>
            </a:r>
            <a:endParaRPr sz="10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0" name="Google Shape;240;p20"/>
          <p:cNvSpPr txBox="1"/>
          <p:nvPr>
            <p:ph idx="4294967295" type="body"/>
          </p:nvPr>
        </p:nvSpPr>
        <p:spPr>
          <a:xfrm>
            <a:off x="5915400" y="1236950"/>
            <a:ext cx="22572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common approaches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4294967295" type="body"/>
          </p:nvPr>
        </p:nvSpPr>
        <p:spPr>
          <a:xfrm>
            <a:off x="3228900" y="2683050"/>
            <a:ext cx="22572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go of your Bias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20"/>
          <p:cNvSpPr txBox="1"/>
          <p:nvPr>
            <p:ph idx="4294967295" type="body"/>
          </p:nvPr>
        </p:nvSpPr>
        <p:spPr>
          <a:xfrm>
            <a:off x="3228900" y="3109050"/>
            <a:ext cx="24717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Being a gamer can make you accept well known mechanics as is.</a:t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EXAMPLE: If it says double jump, It should only Jump twice, right? </a:t>
            </a:r>
            <a:r>
              <a:rPr b="1" lang="en" sz="1000"/>
              <a:t>(WRONG)</a:t>
            </a:r>
            <a:endParaRPr b="1"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Periodically, get others to test your game to find out your biases while testing</a:t>
            </a:r>
            <a:endParaRPr sz="1000"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1261275" y="702525"/>
            <a:ext cx="311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Report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1261275" y="1371025"/>
            <a:ext cx="4787400" cy="3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Report bugs/issues found following the template discussed before.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Game Mechanic related bugs/edge cases, Add the solution as well. Following the GDD or a reference.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(Pro tip: Don’t feel bad if it’s not implemented)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Mechanics can always be improved, Feel free to add suggestions as well.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