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2"/>
  </p:notesMasterIdLst>
  <p:sldIdLst>
    <p:sldId id="256" r:id="rId3"/>
    <p:sldId id="257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24DD2-75CD-4B7F-B8DF-BF7163C89E0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2E716-239E-43C2-9C72-7461E5774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2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a9dda15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g25a9dda157c_1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g25a9dda157c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a167a1b9a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a167a1b9a_1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9" name="Google Shape;349;g25a167a1b9a_1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90cf5e2a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2790cf5e2a4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61" name="Google Shape;361;g2790cf5e2a4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90cf5e2a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2790cf5e2a4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0" name="Google Shape;370;g2790cf5e2a4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790cf5e2a4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2790cf5e2a4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80" name="Google Shape;380;g2790cf5e2a4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90cf5e2a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2790cf5e2a4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0" name="Google Shape;390;g2790cf5e2a4_1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90cf5e2a4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2790cf5e2a4_1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96" name="Google Shape;396;g2790cf5e2a4_1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9739635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2797396357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04" name="Google Shape;404;g2797396357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304" cy="61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356" cy="38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i="0" u="none" strike="noStrike" cap="none">
                <a:solidFill>
                  <a:srgbClr val="33CC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/>
            </a:lvl4pPr>
            <a:lvl5pPr marL="2286000" lvl="4" indent="-29717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8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38175" y="2420887"/>
            <a:ext cx="9994328" cy="407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433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956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6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11223232" y="6087066"/>
            <a:ext cx="3335904" cy="3335904"/>
          </a:xfrm>
          <a:prstGeom prst="ellipse">
            <a:avLst/>
          </a:prstGeom>
          <a:solidFill>
            <a:srgbClr val="33CC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11780617" y="6499453"/>
            <a:ext cx="3397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637200" y="1325268"/>
            <a:ext cx="48260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/>
            </a:lvl4pPr>
            <a:lvl5pPr marL="2286000" lvl="4" indent="-29717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8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6537262" y="1325268"/>
            <a:ext cx="4095241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146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2003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0861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60"/>
              <a:buChar char="▪"/>
              <a:defRPr/>
            </a:lvl4pPr>
            <a:lvl5pPr marL="2286000" lvl="4" indent="-297179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8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 l="4246" r="34350" b="43376"/>
          <a:stretch/>
        </p:blipFill>
        <p:spPr>
          <a:xfrm>
            <a:off x="10863384" y="134608"/>
            <a:ext cx="1062893" cy="737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91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_Titel">
  <p:cSld name="01_Tite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2249042" y="3073602"/>
            <a:ext cx="77862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5494" y="122762"/>
            <a:ext cx="2647366" cy="1991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2249488" y="4351338"/>
            <a:ext cx="5980112" cy="923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8924353" y="4821780"/>
            <a:ext cx="1110899" cy="45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23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">
  <p:cSld name="Kapite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2250000" y="3074400"/>
            <a:ext cx="6801091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2250000" y="4352399"/>
            <a:ext cx="680085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2400" y="241200"/>
            <a:ext cx="1236388" cy="73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9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37200" y="1733797"/>
            <a:ext cx="7941600" cy="411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33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80"/>
              <a:buFont typeface="Noto Sans Symbols"/>
              <a:buChar char="▪"/>
              <a:defRPr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861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6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37200" y="557999"/>
            <a:ext cx="7941600" cy="88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-2112912" y="-2331640"/>
            <a:ext cx="4439816" cy="4439816"/>
          </a:xfrm>
          <a:prstGeom prst="ellipse">
            <a:avLst/>
          </a:prstGeom>
          <a:solidFill>
            <a:srgbClr val="33CC99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150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33CC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6541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ware.org/autoware-challenge-2023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17/12.603973" TargetMode="External"/><Relationship Id="rId5" Type="http://schemas.openxmlformats.org/officeDocument/2006/relationships/hyperlink" Target="https://doi.org/10.1007/11744023_32" TargetMode="External"/><Relationship Id="rId4" Type="http://schemas.openxmlformats.org/officeDocument/2006/relationships/hyperlink" Target="https://doi.org/10.1023/B:VISI.0000029664.99615.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title"/>
          </p:nvPr>
        </p:nvSpPr>
        <p:spPr>
          <a:xfrm>
            <a:off x="2249041" y="2351065"/>
            <a:ext cx="79155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2023 Internship 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/>
              <a:t> Presentations</a:t>
            </a:r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body" idx="1"/>
          </p:nvPr>
        </p:nvSpPr>
        <p:spPr>
          <a:xfrm>
            <a:off x="2249488" y="4823460"/>
            <a:ext cx="5980112" cy="73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Berlin, </a:t>
            </a:r>
            <a:r>
              <a:rPr lang="en-US"/>
              <a:t>31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en-US"/>
              <a:t>8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5a9dda157c_1_1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/>
              <a:t>Topic Overview / Agenda</a:t>
            </a:r>
            <a:endParaRPr b="1"/>
          </a:p>
        </p:txBody>
      </p:sp>
      <p:sp>
        <p:nvSpPr>
          <p:cNvPr id="47" name="Google Shape;47;g25a9dda157c_1_1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" name="Google Shape;48;g25a9dda157c_1_1"/>
          <p:cNvSpPr txBox="1">
            <a:spLocks noGrp="1"/>
          </p:cNvSpPr>
          <p:nvPr>
            <p:ph type="body" idx="2"/>
          </p:nvPr>
        </p:nvSpPr>
        <p:spPr>
          <a:xfrm>
            <a:off x="637800" y="1544750"/>
            <a:ext cx="99942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200" b="1"/>
              <a:t>BeIntelli</a:t>
            </a:r>
            <a:endParaRPr sz="2200" b="1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TP2: AI Middleware - Edge Cloud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TP3: Extrinsic Camera and Lidar Calibration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TP3: Localization by Visual Place Recognition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TP3: Free Parking Space Detection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TP4: Smart Parking Recommendation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TP4: AI Platform and Tools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200" b="1"/>
              <a:t>COBRA-5G</a:t>
            </a:r>
            <a:endParaRPr sz="2200" b="1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Pod/Container-Monitoring in K8s Clusters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200" b="1"/>
              <a:t>Go-KI</a:t>
            </a:r>
            <a:endParaRPr sz="2200" b="1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Smart Fridge - Object Detection</a:t>
            </a:r>
            <a:endParaRPr sz="2200"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Ground Assistance System - Voice Interaction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5a167a1b9a_14_0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b="1"/>
              <a:t>Localization by Visual Place Recognition</a:t>
            </a:r>
            <a:endParaRPr b="1"/>
          </a:p>
        </p:txBody>
      </p:sp>
      <p:sp>
        <p:nvSpPr>
          <p:cNvPr id="352" name="Google Shape;352;g25a167a1b9a_14_0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BeIntelli TP3</a:t>
            </a:r>
            <a:endParaRPr sz="2400"/>
          </a:p>
        </p:txBody>
      </p:sp>
      <p:sp>
        <p:nvSpPr>
          <p:cNvPr id="353" name="Google Shape;353;g25a167a1b9a_14_0"/>
          <p:cNvSpPr txBox="1">
            <a:spLocks noGrp="1"/>
          </p:cNvSpPr>
          <p:nvPr>
            <p:ph type="body" idx="2"/>
          </p:nvPr>
        </p:nvSpPr>
        <p:spPr>
          <a:xfrm>
            <a:off x="637200" y="3017200"/>
            <a:ext cx="46389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To improve the initialization of the localization algorithm</a:t>
            </a:r>
            <a:r>
              <a:rPr lang="en-US" baseline="30000"/>
              <a:t>[1]</a:t>
            </a:r>
            <a:endParaRPr baseline="300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Recognize environment by camera data using a NN-based regression model (MixVPR)</a:t>
            </a:r>
            <a:r>
              <a:rPr lang="en-US" baseline="30000"/>
              <a:t>[2]</a:t>
            </a:r>
            <a:endParaRPr baseline="3000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Locate where our vehicle is and output GNSS coordinates.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354" name="Google Shape;354;g25a167a1b9a_14_0"/>
          <p:cNvSpPr txBox="1">
            <a:spLocks noGrp="1"/>
          </p:cNvSpPr>
          <p:nvPr>
            <p:ph type="body" idx="4294967295"/>
          </p:nvPr>
        </p:nvSpPr>
        <p:spPr>
          <a:xfrm>
            <a:off x="682209" y="1325268"/>
            <a:ext cx="48261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en-US" sz="2000" b="1"/>
              <a:t>Group member: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</a:pPr>
            <a:r>
              <a:rPr lang="en-US" sz="2000"/>
              <a:t>Ahmet Alperen Güngör</a:t>
            </a:r>
            <a:endParaRPr/>
          </a:p>
        </p:txBody>
      </p:sp>
      <p:sp>
        <p:nvSpPr>
          <p:cNvPr id="355" name="Google Shape;355;g25a167a1b9a_14_0"/>
          <p:cNvSpPr txBox="1">
            <a:spLocks noGrp="1"/>
          </p:cNvSpPr>
          <p:nvPr>
            <p:ph type="body" idx="4294967295"/>
          </p:nvPr>
        </p:nvSpPr>
        <p:spPr>
          <a:xfrm>
            <a:off x="6537263" y="1325268"/>
            <a:ext cx="3840900" cy="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lang="en-US" sz="2000" b="1"/>
              <a:t>Supervisor:</a:t>
            </a:r>
            <a:endParaRPr/>
          </a:p>
          <a:p>
            <a:pPr marL="514350" lvl="0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Char char="–"/>
            </a:pPr>
            <a:r>
              <a:rPr lang="en-US" sz="2000"/>
              <a:t>Ketan Motlag / Srinivas Ravuri</a:t>
            </a:r>
            <a:endParaRPr/>
          </a:p>
          <a:p>
            <a:pPr marL="355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Roboto Light"/>
              <a:buNone/>
            </a:pPr>
            <a:endParaRPr sz="2000"/>
          </a:p>
        </p:txBody>
      </p:sp>
      <p:pic>
        <p:nvPicPr>
          <p:cNvPr id="356" name="Google Shape;356;g25a167a1b9a_14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075" y="2280350"/>
            <a:ext cx="6586925" cy="3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5a167a1b9a_14_0"/>
          <p:cNvSpPr/>
          <p:nvPr/>
        </p:nvSpPr>
        <p:spPr>
          <a:xfrm>
            <a:off x="5365400" y="56800"/>
            <a:ext cx="1294500" cy="384000"/>
          </a:xfrm>
          <a:prstGeom prst="roundRect">
            <a:avLst>
              <a:gd name="adj" fmla="val 40940"/>
            </a:avLst>
          </a:prstGeom>
          <a:solidFill>
            <a:srgbClr val="33CC99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33CC99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Topic 3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highlight>
                <a:srgbClr val="33CC99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790cf5e2a4_1_9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b="1"/>
              <a:t>Literature Review - Manual Approaches:  </a:t>
            </a:r>
            <a:endParaRPr b="1"/>
          </a:p>
        </p:txBody>
      </p:sp>
      <p:sp>
        <p:nvSpPr>
          <p:cNvPr id="364" name="Google Shape;364;g2790cf5e2a4_1_9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BeIntelli TP3</a:t>
            </a:r>
            <a:endParaRPr sz="2400"/>
          </a:p>
        </p:txBody>
      </p:sp>
      <p:sp>
        <p:nvSpPr>
          <p:cNvPr id="365" name="Google Shape;365;g2790cf5e2a4_1_9"/>
          <p:cNvSpPr txBox="1"/>
          <p:nvPr/>
        </p:nvSpPr>
        <p:spPr>
          <a:xfrm>
            <a:off x="684400" y="1229700"/>
            <a:ext cx="10669500" cy="5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Challenges: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[3][4]</a:t>
            </a:r>
            <a:endParaRPr kumimoji="0" sz="24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1)Viewpoint Change		2)Perceptual Aliasing		3)Appearance Change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Process: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Local (SIFT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[5]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/SURF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[6]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 or Global (GIST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[7]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 Feature Extraction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Aggregation (VLAD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[8][9]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Dimensionality Reduction (PCA)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g2790cf5e2a4_1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68825"/>
            <a:ext cx="11465249" cy="24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790cf5e2a4_1_27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b="1"/>
              <a:t>End-to-End Deep Learning Approaches: </a:t>
            </a:r>
            <a:endParaRPr b="1"/>
          </a:p>
        </p:txBody>
      </p:sp>
      <p:sp>
        <p:nvSpPr>
          <p:cNvPr id="373" name="Google Shape;373;g2790cf5e2a4_1_27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BeIntelli TP3</a:t>
            </a:r>
            <a:endParaRPr sz="2400"/>
          </a:p>
        </p:txBody>
      </p:sp>
      <p:pic>
        <p:nvPicPr>
          <p:cNvPr id="374" name="Google Shape;374;g2790cf5e2a4_1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4975" y="1533975"/>
            <a:ext cx="9290299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790cf5e2a4_1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8754" y="3877200"/>
            <a:ext cx="8512576" cy="29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2790cf5e2a4_1_27"/>
          <p:cNvSpPr txBox="1"/>
          <p:nvPr/>
        </p:nvSpPr>
        <p:spPr>
          <a:xfrm>
            <a:off x="0" y="1605300"/>
            <a:ext cx="23397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NetVLAD</a:t>
            </a:r>
            <a:r>
              <a:rPr kumimoji="0" lang="en-US" sz="2400" b="1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[10][11][12]</a:t>
            </a: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MixVPR:</a:t>
            </a:r>
            <a:endParaRPr kumimoji="0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90cf5e2a4_1_34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b="1"/>
              <a:t>Results:</a:t>
            </a:r>
            <a:endParaRPr b="1"/>
          </a:p>
        </p:txBody>
      </p:sp>
      <p:sp>
        <p:nvSpPr>
          <p:cNvPr id="383" name="Google Shape;383;g2790cf5e2a4_1_34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BeIntelli TP3</a:t>
            </a:r>
            <a:endParaRPr sz="2400"/>
          </a:p>
        </p:txBody>
      </p:sp>
      <p:pic>
        <p:nvPicPr>
          <p:cNvPr id="384" name="Google Shape;384;g2790cf5e2a4_1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0825" y="27000"/>
            <a:ext cx="8580599" cy="3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2790cf5e2a4_1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902500"/>
            <a:ext cx="3182700" cy="28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2790cf5e2a4_1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2625" y="3819838"/>
            <a:ext cx="6795634" cy="30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g2790cf5e2a4_1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07235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90cf5e2a4_1_58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b="1"/>
              <a:t>Future Works:</a:t>
            </a:r>
            <a:endParaRPr b="1"/>
          </a:p>
        </p:txBody>
      </p:sp>
      <p:sp>
        <p:nvSpPr>
          <p:cNvPr id="399" name="Google Shape;399;g2790cf5e2a4_1_58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BeIntelli TP3</a:t>
            </a:r>
            <a:endParaRPr sz="2400"/>
          </a:p>
        </p:txBody>
      </p:sp>
      <p:sp>
        <p:nvSpPr>
          <p:cNvPr id="400" name="Google Shape;400;g2790cf5e2a4_1_58"/>
          <p:cNvSpPr txBox="1"/>
          <p:nvPr/>
        </p:nvSpPr>
        <p:spPr>
          <a:xfrm>
            <a:off x="684400" y="1229700"/>
            <a:ext cx="11212200" cy="5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Increasing accuracy (less loss):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More hyperparameter tuning and testing with current MixVPR model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Instead of a basic CNN feature extraction, a more complex one such as attention-based transformers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[13]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○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Improvements in feature-mixer layer - a more complex and accurate layer if possible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Improved robustness to temporary and repeating objects like cars, humans and trees/buildings (ex. Zoo road and rural areas)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[14][15][16]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Combining RGB image data with lidar data</a:t>
            </a:r>
            <a:r>
              <a:rPr kumimoji="0" lang="en-US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[17]</a:t>
            </a:r>
            <a:endParaRPr kumimoji="0" sz="24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973963579_1_0"/>
          <p:cNvSpPr txBox="1">
            <a:spLocks noGrp="1"/>
          </p:cNvSpPr>
          <p:nvPr>
            <p:ph type="title"/>
          </p:nvPr>
        </p:nvSpPr>
        <p:spPr>
          <a:xfrm>
            <a:off x="637200" y="692696"/>
            <a:ext cx="999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</a:pPr>
            <a:r>
              <a:rPr lang="en-US" b="1"/>
              <a:t>References:</a:t>
            </a:r>
            <a:endParaRPr b="1"/>
          </a:p>
        </p:txBody>
      </p:sp>
      <p:sp>
        <p:nvSpPr>
          <p:cNvPr id="407" name="Google Shape;407;g27973963579_1_0"/>
          <p:cNvSpPr txBox="1">
            <a:spLocks noGrp="1"/>
          </p:cNvSpPr>
          <p:nvPr>
            <p:ph type="body" idx="1"/>
          </p:nvPr>
        </p:nvSpPr>
        <p:spPr>
          <a:xfrm>
            <a:off x="637201" y="308619"/>
            <a:ext cx="79425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BeIntelli TP3</a:t>
            </a:r>
            <a:endParaRPr sz="2400"/>
          </a:p>
        </p:txBody>
      </p:sp>
      <p:sp>
        <p:nvSpPr>
          <p:cNvPr id="408" name="Google Shape;408;g27973963579_1_0"/>
          <p:cNvSpPr txBox="1"/>
          <p:nvPr/>
        </p:nvSpPr>
        <p:spPr>
          <a:xfrm>
            <a:off x="74800" y="1229700"/>
            <a:ext cx="5133000" cy="5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kumimoji="0" lang="en-US" sz="1100" b="0" i="0" u="sng" strike="noStrike" kern="0" cap="none" spc="0" normalizeH="0" baseline="0" noProof="0">
                <a:ln>
                  <a:noFill/>
                </a:ln>
                <a:solidFill>
                  <a:srgbClr val="00405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  <a:hlinkClick r:id="rId3"/>
              </a:rPr>
              <a:t>https://autoware.org/autoware-challenge-2023/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[2] A. Ali-bey, B. Chaib-draa, and P. Giguere, “Mixvpr: Feature mixing ` for visual place recognition,” in WACV, 2023.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[3] S. Lowry et al., "Visual Place Recognition: A Survey," in IEEE Transactions on Robotics, vol. 32, no. 1, pp. 1-19, Feb. 2016, doi: 10.1109/TRO.2015.2496823.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Barros, T., Pereira, R., Garrote, L., Premebida, C., &amp; Nunes, U. J. (2021). Place recognition survey: An update on deep learning approaches. </a:t>
            </a:r>
            <a:r>
              <a:rPr kumimoji="0" lang="en-US" sz="11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arXiv preprint arXiv:2106.10458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[5] Lowe, D.G. Distinctive Image Features from Scale-Invariant Keypoints. International Journal of Computer Vision 60, 91–110 (2004). </a:t>
            </a:r>
            <a:r>
              <a:rPr kumimoji="0" lang="en-US" sz="1100" b="0" i="0" u="sng" strike="noStrike" kern="0" cap="none" spc="0" normalizeH="0" baseline="0" noProof="0">
                <a:ln>
                  <a:noFill/>
                </a:ln>
                <a:solidFill>
                  <a:srgbClr val="004051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  <a:hlinkClick r:id="rId4"/>
              </a:rPr>
              <a:t>https://doi.org/10.1023/B:VISI.0000029664.99615.94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[6] Bay, H., Tuytelaars, T., Van Gool, L. (2006). SURF: Speeded Up Robust Features. In: Leonardis, A., Bischof, H., Pinz, A. (eds) Computer Vision – ECCV 2006. ECCV 2006. Lecture Notes in Computer Science, vol 3951. Springer, Berlin, Heidelberg. </a:t>
            </a:r>
            <a:r>
              <a:rPr kumimoji="0" lang="en-US" sz="1100" b="0" i="0" u="sng" strike="noStrike" kern="0" cap="none" spc="0" normalizeH="0" baseline="0" noProof="0">
                <a:ln>
                  <a:noFill/>
                </a:ln>
                <a:solidFill>
                  <a:srgbClr val="004051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  <a:hlinkClick r:id="rId5"/>
              </a:rPr>
              <a:t>https://doi.org/10.1007/11744023_32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rial"/>
                <a:ea typeface="Arial"/>
                <a:cs typeface="Arial"/>
                <a:sym typeface="Arial"/>
              </a:rPr>
              <a:t>[7] Oliva A, Torralba A. Building the gist of a scene: the role of global image features in recognition. Prog Brain Res. 2006;155:23-36. doi: 10.1016/S0079-6123(06)55002-2. PMID: 17027377.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[8] Arandjelovic, Relja &amp; Zisserman, Andrew. (2013). All about VLAD. Proceedings of the IEEE Computer Society Conference on Computer Vision and Pattern Recognition. 1578-1585. 10.1109/CVPR.2013.207.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[9] H. Jégou, M. Douze, C. Schmid and P. Pérez, "Aggregating local descriptors into a compact image representation," 2010 IEEE Computer Society Conference on Computer Vision and Pattern Recognition, San Francisco, CA, USA, 2010, pp. 3304-3311, doi: 10.1109/CVPR.2010.5540039.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[10] Arandjelovic, R., Gronat, P., Torii, A., Pajdla, T., &amp; Sivic, J. (2016). NetVLAD: CNN architecture for weakly supervised place recognition. In Proceedings of the IEEE conference on computer vision and pattern recognition (pp. 5297-5307).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27973963579_1_0"/>
          <p:cNvSpPr txBox="1"/>
          <p:nvPr/>
        </p:nvSpPr>
        <p:spPr>
          <a:xfrm>
            <a:off x="6399400" y="1229700"/>
            <a:ext cx="5133000" cy="5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[11] Uy, M. A., &amp; Lee, G. H. (2018). Pointnetvlad: Deep point cloud based retrieval for large-scale place recognition. In Proceedings of the IEEE conference on computer vision and pattern recognition (pp. 4470-4479).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[12] Hausler, S., Garg, S., Xu, M., Milford, M., &amp; Fischer, T. (2021). Patch-netvlad: Multi-scale fusion of locally-global descriptors for place recognition. In Proceedings of the IEEE/CVF Conference on Computer Vision and Pattern Recognition (pp. 14141-14152).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[13] Wang, R., Shen, Y., Zuo, W., Zhou, S., &amp; Zheng, N. (2022). Transvpr: Transformer-based place recognition with multi-level attention aggregation. In Proceedings of the IEEE/CVF Conference on Computer Vision and Pattern Recognition (pp. 13648-13657).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[14] Keetha, N., Mishra, A., Karhade, J., Jatavallabhula, K. M., Scherer, S., Krishna, M., &amp; Garg, S. (2023). AnyLoc: Towards Universal Visual Place Recognition. arXiv preprint arXiv:2308.00688.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[15] Michael McHenry, Yang Cheng, and Larry Matthies "Vision-based localization in urban environments", Proc. SPIE 5804, Unmanned Ground Vehicle Technology VII, (27 May 2005); </a:t>
            </a:r>
            <a:r>
              <a:rPr kumimoji="0" lang="en-US" sz="1200" b="0" i="0" u="sng" strike="noStrike" kern="0" cap="none" spc="0" normalizeH="0" baseline="0" noProof="0">
                <a:ln>
                  <a:noFill/>
                </a:ln>
                <a:solidFill>
                  <a:srgbClr val="00405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6"/>
              </a:rPr>
              <a:t>https://doi.org/10.1117/12.603973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[16] Schubert, S., Neubert, P., Garg, S., Milford, M., &amp; Fischer, T. (2023). Visual Place Recognition: A Tutorial. arXiv preprint arXiv:2303.03281.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[17] Komorowski, J., Wysoczańska, M., &amp; Trzcinski, T. (2021, July). MinkLoc++: lidar and monocular image fusion for place recognition. In 2021 International Joint Conference on Neural Networks (IJCNN) (pp. 1-8). IEEE.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sign_Content">
  <a:themeElements>
    <a:clrScheme name="DAI Farben V4 1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A6A6A6"/>
      </a:accent1>
      <a:accent2>
        <a:srgbClr val="7E7E7E"/>
      </a:accent2>
      <a:accent3>
        <a:srgbClr val="0CCEE8"/>
      </a:accent3>
      <a:accent4>
        <a:srgbClr val="404040"/>
      </a:accent4>
      <a:accent5>
        <a:srgbClr val="FF6F00"/>
      </a:accent5>
      <a:accent6>
        <a:srgbClr val="008192"/>
      </a:accent6>
      <a:hlink>
        <a:srgbClr val="004051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_Titelseite">
  <a:themeElements>
    <a:clrScheme name="Benutzerdefiniert 1">
      <a:dk1>
        <a:srgbClr val="242629"/>
      </a:dk1>
      <a:lt1>
        <a:srgbClr val="FFFFFF"/>
      </a:lt1>
      <a:dk2>
        <a:srgbClr val="242629"/>
      </a:dk2>
      <a:lt2>
        <a:srgbClr val="EBE8E6"/>
      </a:lt2>
      <a:accent1>
        <a:srgbClr val="00CCFF"/>
      </a:accent1>
      <a:accent2>
        <a:srgbClr val="33CC99"/>
      </a:accent2>
      <a:accent3>
        <a:srgbClr val="00CC00"/>
      </a:accent3>
      <a:accent4>
        <a:srgbClr val="0033CC"/>
      </a:accent4>
      <a:accent5>
        <a:srgbClr val="094B7C"/>
      </a:accent5>
      <a:accent6>
        <a:srgbClr val="0D2035"/>
      </a:accent6>
      <a:hlink>
        <a:srgbClr val="FF6A1A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Microsoft Office PowerPoint</Application>
  <PresentationFormat>Widescreen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Noto Sans Symbols</vt:lpstr>
      <vt:lpstr>Roboto Light</vt:lpstr>
      <vt:lpstr>1_Design_Content</vt:lpstr>
      <vt:lpstr>01_Titelseite</vt:lpstr>
      <vt:lpstr>2023 Internship  Group Presentations</vt:lpstr>
      <vt:lpstr>Topic Overview / Agenda</vt:lpstr>
      <vt:lpstr>Localization by Visual Place Recognition</vt:lpstr>
      <vt:lpstr>Literature Review - Manual Approaches:  </vt:lpstr>
      <vt:lpstr>End-to-End Deep Learning Approaches: </vt:lpstr>
      <vt:lpstr>Results:</vt:lpstr>
      <vt:lpstr>PowerPoint Presentation</vt:lpstr>
      <vt:lpstr>Future Works: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ALPEREN GÜNGÖR</dc:creator>
  <cp:lastModifiedBy>AHMET ALPEREN GÜNGÖR</cp:lastModifiedBy>
  <cp:revision>1</cp:revision>
  <dcterms:created xsi:type="dcterms:W3CDTF">2024-09-10T06:59:10Z</dcterms:created>
  <dcterms:modified xsi:type="dcterms:W3CDTF">2024-09-10T06:59:59Z</dcterms:modified>
</cp:coreProperties>
</file>