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D9F75050-0E15-4C5B-92B0-66D068882F1F}" type="datetimeFigureOut">
              <a:rPr lang="tr-TR" smtClean="0"/>
              <a:pPr/>
              <a:t>15.12.2019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75050-0E15-4C5B-92B0-66D068882F1F}" type="datetimeFigureOut">
              <a:rPr lang="tr-TR" smtClean="0"/>
              <a:pPr/>
              <a:t>15.12.2019</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onurunurlu.com/Veritabani-Faydalari-Riskleri-ornekleri-Uygulama-Turleri-iliskisel.html" TargetMode="External"/><Relationship Id="rId2" Type="http://schemas.openxmlformats.org/officeDocument/2006/relationships/hyperlink" Target="https://www.oracle.com/tr/database/what-is-database.html" TargetMode="External"/><Relationship Id="rId1" Type="http://schemas.openxmlformats.org/officeDocument/2006/relationships/slideLayout" Target="../slideLayouts/slideLayout2.xml"/><Relationship Id="rId4" Type="http://schemas.openxmlformats.org/officeDocument/2006/relationships/hyperlink" Target="http://www.ismailgursoy.com.tr/stored-procedure-nedi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42910" y="214290"/>
            <a:ext cx="7772400" cy="1470025"/>
          </a:xfrm>
        </p:spPr>
        <p:txBody>
          <a:bodyPr/>
          <a:lstStyle/>
          <a:p>
            <a:r>
              <a:rPr lang="tr-TR" dirty="0" smtClean="0"/>
              <a:t>İSTANBUL OKAN ÜNİVERSİTESİ</a:t>
            </a:r>
            <a:endParaRPr lang="tr-TR" dirty="0"/>
          </a:p>
        </p:txBody>
      </p:sp>
      <p:sp>
        <p:nvSpPr>
          <p:cNvPr id="3" name="2 Alt Başlık"/>
          <p:cNvSpPr>
            <a:spLocks noGrp="1"/>
          </p:cNvSpPr>
          <p:nvPr>
            <p:ph type="subTitle" idx="1"/>
          </p:nvPr>
        </p:nvSpPr>
        <p:spPr>
          <a:xfrm>
            <a:off x="1371600" y="1714488"/>
            <a:ext cx="6400800" cy="4572032"/>
          </a:xfrm>
        </p:spPr>
        <p:txBody>
          <a:bodyPr>
            <a:normAutofit lnSpcReduction="10000"/>
          </a:bodyPr>
          <a:lstStyle/>
          <a:p>
            <a:r>
              <a:rPr lang="tr-TR" dirty="0" smtClean="0">
                <a:solidFill>
                  <a:schemeClr val="tx1"/>
                </a:solidFill>
              </a:rPr>
              <a:t>MESLEK YÜKSEK OKULU</a:t>
            </a:r>
          </a:p>
          <a:p>
            <a:r>
              <a:rPr lang="tr-TR" dirty="0" smtClean="0">
                <a:solidFill>
                  <a:srgbClr val="FF0000"/>
                </a:solidFill>
              </a:rPr>
              <a:t>BÖLÜM ADI</a:t>
            </a:r>
          </a:p>
          <a:p>
            <a:r>
              <a:rPr lang="tr-TR" dirty="0" smtClean="0">
                <a:solidFill>
                  <a:schemeClr val="tx1"/>
                </a:solidFill>
              </a:rPr>
              <a:t>BİLGİSAYAR TEKNOLOJİLERİ</a:t>
            </a:r>
          </a:p>
          <a:p>
            <a:r>
              <a:rPr lang="tr-TR" dirty="0" smtClean="0">
                <a:solidFill>
                  <a:srgbClr val="FF0000"/>
                </a:solidFill>
              </a:rPr>
              <a:t>PROGRAM ADI</a:t>
            </a:r>
          </a:p>
          <a:p>
            <a:r>
              <a:rPr lang="tr-TR" dirty="0" smtClean="0">
                <a:solidFill>
                  <a:schemeClr val="tx1"/>
                </a:solidFill>
              </a:rPr>
              <a:t>BİLGİSAYAR PROGRAMCILIĞI</a:t>
            </a:r>
          </a:p>
          <a:p>
            <a:r>
              <a:rPr lang="tr-TR" dirty="0" smtClean="0">
                <a:solidFill>
                  <a:srgbClr val="FF0000"/>
                </a:solidFill>
              </a:rPr>
              <a:t>HAZIRLAYAN</a:t>
            </a:r>
          </a:p>
          <a:p>
            <a:r>
              <a:rPr lang="tr-TR" dirty="0" smtClean="0">
                <a:solidFill>
                  <a:schemeClr val="tx1"/>
                </a:solidFill>
              </a:rPr>
              <a:t>AHMET BURAK GÜNDÜZ</a:t>
            </a:r>
          </a:p>
          <a:p>
            <a:r>
              <a:rPr lang="tr-TR" dirty="0" smtClean="0">
                <a:solidFill>
                  <a:schemeClr val="tx1"/>
                </a:solidFill>
              </a:rPr>
              <a:t>19MY03025</a:t>
            </a:r>
            <a:endParaRPr lang="tr-TR"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tblCalisan</a:t>
            </a:r>
            <a:endParaRPr lang="tr-TR" dirty="0"/>
          </a:p>
        </p:txBody>
      </p:sp>
      <p:sp>
        <p:nvSpPr>
          <p:cNvPr id="3" name="2 İçerik Yer Tutucusu"/>
          <p:cNvSpPr>
            <a:spLocks noGrp="1"/>
          </p:cNvSpPr>
          <p:nvPr>
            <p:ph idx="1"/>
          </p:nvPr>
        </p:nvSpPr>
        <p:spPr/>
        <p:txBody>
          <a:bodyPr/>
          <a:lstStyle/>
          <a:p>
            <a:endParaRPr lang="tr-TR"/>
          </a:p>
        </p:txBody>
      </p:sp>
      <p:pic>
        <p:nvPicPr>
          <p:cNvPr id="5123" name="Picture 3" descr="C:\Users\user\Desktop\tblcalisan.png"/>
          <p:cNvPicPr>
            <a:picLocks noChangeAspect="1" noChangeArrowheads="1"/>
          </p:cNvPicPr>
          <p:nvPr/>
        </p:nvPicPr>
        <p:blipFill>
          <a:blip r:embed="rId2"/>
          <a:srcRect/>
          <a:stretch>
            <a:fillRect/>
          </a:stretch>
        </p:blipFill>
        <p:spPr bwMode="auto">
          <a:xfrm>
            <a:off x="0" y="1552004"/>
            <a:ext cx="9144000" cy="490117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tblBilet</a:t>
            </a:r>
            <a:endParaRPr lang="tr-TR" dirty="0"/>
          </a:p>
        </p:txBody>
      </p:sp>
      <p:sp>
        <p:nvSpPr>
          <p:cNvPr id="3" name="2 İçerik Yer Tutucusu"/>
          <p:cNvSpPr>
            <a:spLocks noGrp="1"/>
          </p:cNvSpPr>
          <p:nvPr>
            <p:ph idx="1"/>
          </p:nvPr>
        </p:nvSpPr>
        <p:spPr/>
        <p:txBody>
          <a:bodyPr/>
          <a:lstStyle/>
          <a:p>
            <a:endParaRPr lang="tr-TR"/>
          </a:p>
        </p:txBody>
      </p:sp>
      <p:pic>
        <p:nvPicPr>
          <p:cNvPr id="6146" name="Picture 2" descr="C:\Users\user\Desktop\tblbilet.png"/>
          <p:cNvPicPr>
            <a:picLocks noChangeAspect="1" noChangeArrowheads="1"/>
          </p:cNvPicPr>
          <p:nvPr/>
        </p:nvPicPr>
        <p:blipFill>
          <a:blip r:embed="rId2"/>
          <a:srcRect/>
          <a:stretch>
            <a:fillRect/>
          </a:stretch>
        </p:blipFill>
        <p:spPr bwMode="auto">
          <a:xfrm>
            <a:off x="2071670" y="1500174"/>
            <a:ext cx="5016509" cy="517785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STORE PROCEDURE</a:t>
            </a:r>
            <a:endParaRPr lang="tr-TR" dirty="0">
              <a:solidFill>
                <a:srgbClr val="FF0000"/>
              </a:solidFill>
            </a:endParaRPr>
          </a:p>
        </p:txBody>
      </p:sp>
      <p:sp>
        <p:nvSpPr>
          <p:cNvPr id="3" name="2 İçerik Yer Tutucusu"/>
          <p:cNvSpPr>
            <a:spLocks noGrp="1"/>
          </p:cNvSpPr>
          <p:nvPr>
            <p:ph idx="1"/>
          </p:nvPr>
        </p:nvSpPr>
        <p:spPr/>
        <p:txBody>
          <a:bodyPr/>
          <a:lstStyle/>
          <a:p>
            <a:r>
              <a:rPr lang="tr-TR" b="1" dirty="0" err="1" smtClean="0"/>
              <a:t>Stored</a:t>
            </a:r>
            <a:r>
              <a:rPr lang="tr-TR" b="1" dirty="0" smtClean="0"/>
              <a:t> </a:t>
            </a:r>
            <a:r>
              <a:rPr lang="tr-TR" b="1" dirty="0" err="1" smtClean="0"/>
              <a:t>Procedures</a:t>
            </a:r>
            <a:r>
              <a:rPr lang="tr-TR" dirty="0" smtClean="0"/>
              <a:t> SQL’de vazgeçilmez veri tabanı objelerindendir. </a:t>
            </a:r>
            <a:r>
              <a:rPr lang="tr-TR" dirty="0" smtClean="0"/>
              <a:t>Bir </a:t>
            </a:r>
            <a:r>
              <a:rPr lang="tr-TR" dirty="0" smtClean="0"/>
              <a:t>takım SQL deyimlerinden oluşmaktadır ve özellikle C#, </a:t>
            </a:r>
            <a:r>
              <a:rPr lang="tr-TR" dirty="0" smtClean="0"/>
              <a:t>ASP.NET </a:t>
            </a:r>
            <a:r>
              <a:rPr lang="tr-TR" dirty="0" smtClean="0"/>
              <a:t>tabanlı projelerimizde veri tabanı ile işlem yaparken sık sık başvurduğumuz yöntemlerdendir. Çeşitli parametreler alır ve geriye değer döndürürler.</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solidFill>
                  <a:srgbClr val="FF0000"/>
                </a:solidFill>
              </a:rPr>
              <a:t>SP’LERİN GENEL YAPISI</a:t>
            </a:r>
            <a:r>
              <a:rPr lang="tr-TR" b="1" dirty="0" smtClean="0"/>
              <a:t/>
            </a:r>
            <a:br>
              <a:rPr lang="tr-TR" b="1" dirty="0" smtClean="0"/>
            </a:br>
            <a:endParaRPr lang="tr-TR" dirty="0"/>
          </a:p>
        </p:txBody>
      </p:sp>
      <p:sp>
        <p:nvSpPr>
          <p:cNvPr id="3" name="2 İçerik Yer Tutucusu"/>
          <p:cNvSpPr>
            <a:spLocks noGrp="1"/>
          </p:cNvSpPr>
          <p:nvPr>
            <p:ph idx="1"/>
          </p:nvPr>
        </p:nvSpPr>
        <p:spPr/>
        <p:txBody>
          <a:bodyPr>
            <a:normAutofit lnSpcReduction="10000"/>
          </a:bodyPr>
          <a:lstStyle/>
          <a:p>
            <a:endParaRPr lang="tr-TR" dirty="0" smtClean="0"/>
          </a:p>
          <a:p>
            <a:r>
              <a:rPr lang="tr-TR" b="1" dirty="0" smtClean="0"/>
              <a:t>Bir </a:t>
            </a:r>
            <a:r>
              <a:rPr lang="tr-TR" b="1" dirty="0" err="1" smtClean="0"/>
              <a:t>SP’nin</a:t>
            </a:r>
            <a:r>
              <a:rPr lang="tr-TR" b="1" dirty="0" smtClean="0"/>
              <a:t> yapısı aşağıdaki biçimdedir. </a:t>
            </a:r>
          </a:p>
          <a:p>
            <a:r>
              <a:rPr lang="en-US" dirty="0" smtClean="0"/>
              <a:t>CREATE PROCEDURE or CREATE PROC </a:t>
            </a:r>
            <a:r>
              <a:rPr lang="en-US" dirty="0" err="1" smtClean="0"/>
              <a:t>prosedür_adı</a:t>
            </a:r>
            <a:r>
              <a:rPr lang="en-US" dirty="0" smtClean="0"/>
              <a:t> </a:t>
            </a:r>
            <a:endParaRPr lang="tr-TR" dirty="0" smtClean="0"/>
          </a:p>
          <a:p>
            <a:r>
              <a:rPr lang="en-US" dirty="0" smtClean="0"/>
              <a:t>[ </a:t>
            </a:r>
            <a:r>
              <a:rPr lang="en-US" dirty="0" smtClean="0"/>
              <a:t>WITH </a:t>
            </a:r>
            <a:r>
              <a:rPr lang="en-US" dirty="0" err="1" smtClean="0"/>
              <a:t>Seçenekleri</a:t>
            </a:r>
            <a:r>
              <a:rPr lang="en-US" dirty="0" smtClean="0"/>
              <a:t> </a:t>
            </a:r>
            <a:r>
              <a:rPr lang="en-US" dirty="0" smtClean="0"/>
              <a:t>] </a:t>
            </a:r>
            <a:endParaRPr lang="tr-TR" dirty="0" smtClean="0"/>
          </a:p>
          <a:p>
            <a:r>
              <a:rPr lang="en-US" dirty="0" smtClean="0"/>
              <a:t>AS </a:t>
            </a:r>
            <a:endParaRPr lang="tr-TR" dirty="0" smtClean="0"/>
          </a:p>
          <a:p>
            <a:r>
              <a:rPr lang="en-US" dirty="0" smtClean="0"/>
              <a:t>SQL </a:t>
            </a:r>
            <a:r>
              <a:rPr lang="en-US" dirty="0" err="1" smtClean="0"/>
              <a:t>ifadeleri</a:t>
            </a:r>
            <a:r>
              <a:rPr lang="en-US" dirty="0" smtClean="0"/>
              <a:t> </a:t>
            </a:r>
            <a:endParaRPr lang="tr-TR" dirty="0" smtClean="0"/>
          </a:p>
          <a:p>
            <a:r>
              <a:rPr lang="en-US" dirty="0" smtClean="0"/>
              <a:t>GO </a:t>
            </a: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7170" name="Picture 2" descr="C:\Users\user\Desktop\PROCEDURE.png"/>
          <p:cNvPicPr>
            <a:picLocks noChangeAspect="1" noChangeArrowheads="1"/>
          </p:cNvPicPr>
          <p:nvPr/>
        </p:nvPicPr>
        <p:blipFill>
          <a:blip r:embed="rId2"/>
          <a:srcRect/>
          <a:stretch>
            <a:fillRect/>
          </a:stretch>
        </p:blipFill>
        <p:spPr bwMode="auto">
          <a:xfrm>
            <a:off x="423600" y="2214554"/>
            <a:ext cx="8720400" cy="231616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KAYNAKÇA</a:t>
            </a:r>
            <a:endParaRPr lang="tr-TR" dirty="0">
              <a:solidFill>
                <a:srgbClr val="FF0000"/>
              </a:solidFill>
            </a:endParaRPr>
          </a:p>
        </p:txBody>
      </p:sp>
      <p:sp>
        <p:nvSpPr>
          <p:cNvPr id="3" name="2 İçerik Yer Tutucusu"/>
          <p:cNvSpPr>
            <a:spLocks noGrp="1"/>
          </p:cNvSpPr>
          <p:nvPr>
            <p:ph idx="1"/>
          </p:nvPr>
        </p:nvSpPr>
        <p:spPr/>
        <p:txBody>
          <a:bodyPr/>
          <a:lstStyle/>
          <a:p>
            <a:r>
              <a:rPr lang="tr-TR" dirty="0" smtClean="0">
                <a:hlinkClick r:id="rId2"/>
              </a:rPr>
              <a:t>https://</a:t>
            </a:r>
            <a:r>
              <a:rPr lang="tr-TR" dirty="0" smtClean="0">
                <a:hlinkClick r:id="rId2"/>
              </a:rPr>
              <a:t>www.oracle.com/tr/database/what-is-database.html</a:t>
            </a:r>
            <a:endParaRPr lang="tr-TR" dirty="0" smtClean="0"/>
          </a:p>
          <a:p>
            <a:r>
              <a:rPr lang="tr-TR" dirty="0" smtClean="0">
                <a:hlinkClick r:id="rId3"/>
              </a:rPr>
              <a:t>http://</a:t>
            </a:r>
            <a:r>
              <a:rPr lang="tr-TR" dirty="0" smtClean="0">
                <a:hlinkClick r:id="rId3"/>
              </a:rPr>
              <a:t>www.</a:t>
            </a:r>
            <a:r>
              <a:rPr lang="tr-TR" dirty="0" err="1" smtClean="0">
                <a:hlinkClick r:id="rId3"/>
              </a:rPr>
              <a:t>onurunurlu</a:t>
            </a:r>
            <a:r>
              <a:rPr lang="tr-TR" dirty="0" smtClean="0">
                <a:hlinkClick r:id="rId3"/>
              </a:rPr>
              <a:t>.com/</a:t>
            </a:r>
            <a:r>
              <a:rPr lang="tr-TR" dirty="0" err="1" smtClean="0">
                <a:hlinkClick r:id="rId3"/>
              </a:rPr>
              <a:t>Veritabani</a:t>
            </a:r>
            <a:r>
              <a:rPr lang="tr-TR" dirty="0" smtClean="0">
                <a:hlinkClick r:id="rId3"/>
              </a:rPr>
              <a:t>-</a:t>
            </a:r>
            <a:r>
              <a:rPr lang="tr-TR" dirty="0" err="1" smtClean="0">
                <a:hlinkClick r:id="rId3"/>
              </a:rPr>
              <a:t>Faydalari</a:t>
            </a:r>
            <a:r>
              <a:rPr lang="tr-TR" dirty="0" smtClean="0">
                <a:hlinkClick r:id="rId3"/>
              </a:rPr>
              <a:t>-Riskleri-</a:t>
            </a:r>
            <a:r>
              <a:rPr lang="tr-TR" dirty="0" err="1" smtClean="0">
                <a:hlinkClick r:id="rId3"/>
              </a:rPr>
              <a:t>ornekleri</a:t>
            </a:r>
            <a:r>
              <a:rPr lang="tr-TR" dirty="0" smtClean="0">
                <a:hlinkClick r:id="rId3"/>
              </a:rPr>
              <a:t>-Uygulama-</a:t>
            </a:r>
            <a:r>
              <a:rPr lang="tr-TR" dirty="0" err="1" smtClean="0">
                <a:hlinkClick r:id="rId3"/>
              </a:rPr>
              <a:t>Turleri</a:t>
            </a:r>
            <a:r>
              <a:rPr lang="tr-TR" dirty="0" smtClean="0">
                <a:hlinkClick r:id="rId3"/>
              </a:rPr>
              <a:t>-</a:t>
            </a:r>
            <a:r>
              <a:rPr lang="tr-TR" dirty="0" err="1" smtClean="0">
                <a:hlinkClick r:id="rId3"/>
              </a:rPr>
              <a:t>iliskisel</a:t>
            </a:r>
            <a:r>
              <a:rPr lang="tr-TR" dirty="0" smtClean="0">
                <a:hlinkClick r:id="rId3"/>
              </a:rPr>
              <a:t>.html</a:t>
            </a:r>
            <a:endParaRPr lang="tr-TR" dirty="0" smtClean="0"/>
          </a:p>
          <a:p>
            <a:r>
              <a:rPr lang="tr-TR" dirty="0" smtClean="0">
                <a:hlinkClick r:id="rId4"/>
              </a:rPr>
              <a:t>http://www.</a:t>
            </a:r>
            <a:r>
              <a:rPr lang="tr-TR" dirty="0" err="1" smtClean="0">
                <a:hlinkClick r:id="rId4"/>
              </a:rPr>
              <a:t>ismailgursoy</a:t>
            </a:r>
            <a:r>
              <a:rPr lang="tr-TR" dirty="0" smtClean="0">
                <a:hlinkClick r:id="rId4"/>
              </a:rPr>
              <a:t>.com.tr/</a:t>
            </a:r>
            <a:r>
              <a:rPr lang="tr-TR" dirty="0" err="1" smtClean="0">
                <a:hlinkClick r:id="rId4"/>
              </a:rPr>
              <a:t>stored</a:t>
            </a:r>
            <a:r>
              <a:rPr lang="tr-TR" dirty="0" smtClean="0">
                <a:hlinkClick r:id="rId4"/>
              </a:rPr>
              <a:t>-</a:t>
            </a:r>
            <a:r>
              <a:rPr lang="tr-TR" dirty="0" err="1" smtClean="0">
                <a:hlinkClick r:id="rId4"/>
              </a:rPr>
              <a:t>procedure</a:t>
            </a:r>
            <a:r>
              <a:rPr lang="tr-TR" smtClean="0">
                <a:hlinkClick r:id="rId4"/>
              </a:rPr>
              <a:t>-nedir/</a:t>
            </a:r>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1.BÖLÜM</a:t>
            </a:r>
            <a:endParaRPr lang="tr-TR" dirty="0"/>
          </a:p>
        </p:txBody>
      </p:sp>
      <p:sp>
        <p:nvSpPr>
          <p:cNvPr id="3" name="2 İçerik Yer Tutucusu"/>
          <p:cNvSpPr>
            <a:spLocks noGrp="1"/>
          </p:cNvSpPr>
          <p:nvPr>
            <p:ph idx="1"/>
          </p:nvPr>
        </p:nvSpPr>
        <p:spPr/>
        <p:txBody>
          <a:bodyPr/>
          <a:lstStyle/>
          <a:p>
            <a:r>
              <a:rPr lang="tr-TR" dirty="0" smtClean="0">
                <a:solidFill>
                  <a:srgbClr val="FF0000"/>
                </a:solidFill>
              </a:rPr>
              <a:t>VERİ TABANI</a:t>
            </a:r>
          </a:p>
          <a:p>
            <a:r>
              <a:rPr lang="tr-TR" dirty="0" smtClean="0"/>
              <a:t>Veri Tabanı Yönetim Sistemleri</a:t>
            </a:r>
          </a:p>
          <a:p>
            <a:r>
              <a:rPr lang="tr-TR" dirty="0" smtClean="0"/>
              <a:t>Veri Tabanı Yönetim </a:t>
            </a:r>
            <a:r>
              <a:rPr lang="tr-TR" dirty="0" smtClean="0"/>
              <a:t>Sistemleri</a:t>
            </a:r>
            <a:r>
              <a:rPr lang="tr-TR" dirty="0" smtClean="0"/>
              <a:t> </a:t>
            </a:r>
            <a:r>
              <a:rPr lang="tr-TR" dirty="0" smtClean="0"/>
              <a:t>Avantajları</a:t>
            </a:r>
          </a:p>
          <a:p>
            <a:r>
              <a:rPr lang="tr-TR" dirty="0" smtClean="0"/>
              <a:t>Veri Tabanı Yönetim Sistemleri </a:t>
            </a:r>
            <a:r>
              <a:rPr lang="tr-TR" dirty="0" smtClean="0"/>
              <a:t>Dezavantajları</a:t>
            </a:r>
            <a:endParaRPr lang="tr-TR" dirty="0" smtClean="0"/>
          </a:p>
          <a:p>
            <a:endParaRPr lang="tr-TR"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VERİ TABANI YÖNETİM SİSTEMLERİ</a:t>
            </a:r>
            <a:endParaRPr lang="tr-TR" dirty="0">
              <a:solidFill>
                <a:srgbClr val="FF0000"/>
              </a:solidFill>
            </a:endParaRPr>
          </a:p>
        </p:txBody>
      </p:sp>
      <p:sp>
        <p:nvSpPr>
          <p:cNvPr id="3" name="2 İçerik Yer Tutucusu"/>
          <p:cNvSpPr>
            <a:spLocks noGrp="1"/>
          </p:cNvSpPr>
          <p:nvPr>
            <p:ph idx="1"/>
          </p:nvPr>
        </p:nvSpPr>
        <p:spPr/>
        <p:txBody>
          <a:bodyPr>
            <a:normAutofit fontScale="77500" lnSpcReduction="20000"/>
          </a:bodyPr>
          <a:lstStyle/>
          <a:p>
            <a:r>
              <a:rPr lang="tr-TR" dirty="0" smtClean="0"/>
              <a:t>Veritabanı genellikle elektronik olarak bir bilgisayar sisteminde depolanan yapılandırılmış bilgi veya verilerden oluşan düzenli bir koleksiyondur. Veritabanı genellikle bir veritabanı yönetim sistemi (DBMS) ile kontrol edilir. Veri ve DBMS ve aynı zamanda bunlarla ilişkili uygulama yazılımları bir araya getirildiğinde sıklıkla yalnızca veritabanı olarak kısaltılan veritabanı sistemi olarak ifade edilir.</a:t>
            </a:r>
          </a:p>
          <a:p>
            <a:r>
              <a:rPr lang="tr-TR" dirty="0" smtClean="0"/>
              <a:t>Günümüzde operasyonda kullanılan en yaygın veritabanı türlerindeki veriler genellikle işlemeyi ve veri sorgulamayı verimli hale getirmek üzere bir dizi tablodaki satırlarda ve sütunlarda modellenir. Böylece veriler kolayca erişilebilir, yönetilebilir, değiştirilebilir, güncellenebilir, kontrol edilebilir ve organize edilebilir hale </a:t>
            </a:r>
            <a:r>
              <a:rPr lang="tr-TR" dirty="0" smtClean="0"/>
              <a:t>getirilir</a:t>
            </a:r>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solidFill>
                  <a:srgbClr val="FF0000"/>
                </a:solidFill>
              </a:rPr>
              <a:t>VERİ TABANI YÖNRTİM SİSTEMLERİ AVANTAJLARI</a:t>
            </a:r>
            <a:endParaRPr lang="tr-TR" dirty="0">
              <a:solidFill>
                <a:srgbClr val="FF0000"/>
              </a:solidFill>
            </a:endParaRPr>
          </a:p>
        </p:txBody>
      </p:sp>
      <p:sp>
        <p:nvSpPr>
          <p:cNvPr id="3" name="2 İçerik Yer Tutucusu"/>
          <p:cNvSpPr>
            <a:spLocks noGrp="1"/>
          </p:cNvSpPr>
          <p:nvPr>
            <p:ph idx="1"/>
          </p:nvPr>
        </p:nvSpPr>
        <p:spPr/>
        <p:txBody>
          <a:bodyPr/>
          <a:lstStyle/>
          <a:p>
            <a:pPr fontAlgn="base"/>
            <a:r>
              <a:rPr lang="tr-TR" dirty="0" smtClean="0"/>
              <a:t>1- Veritabanı kullanmak veri tekrarlarını ortadan kaldırır veya en aza indirir. Buda bize vakitten kazanç sağlar.</a:t>
            </a:r>
          </a:p>
          <a:p>
            <a:pPr fontAlgn="base"/>
            <a:r>
              <a:rPr lang="tr-TR" dirty="0" smtClean="0"/>
              <a:t>2- Bellek alanı israfını önler.</a:t>
            </a:r>
          </a:p>
          <a:p>
            <a:pPr fontAlgn="base"/>
            <a:r>
              <a:rPr lang="tr-TR" dirty="0" smtClean="0"/>
              <a:t>3- Veri bütünlüğü sağlamamıza yardımcı olur. Verilerimizi bir düzen içinde tutmazı sağlar.</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solidFill>
                  <a:srgbClr val="FF0000"/>
                </a:solidFill>
              </a:rPr>
              <a:t>VERİ TABANI YÖNETİM SİSTEMLERİ DEZAVANTAJLARI</a:t>
            </a:r>
            <a:endParaRPr lang="tr-TR" dirty="0">
              <a:solidFill>
                <a:srgbClr val="FF0000"/>
              </a:solidFill>
            </a:endParaRPr>
          </a:p>
        </p:txBody>
      </p:sp>
      <p:sp>
        <p:nvSpPr>
          <p:cNvPr id="3" name="2 İçerik Yer Tutucusu"/>
          <p:cNvSpPr>
            <a:spLocks noGrp="1"/>
          </p:cNvSpPr>
          <p:nvPr>
            <p:ph idx="1"/>
          </p:nvPr>
        </p:nvSpPr>
        <p:spPr/>
        <p:txBody>
          <a:bodyPr/>
          <a:lstStyle/>
          <a:p>
            <a:pPr fontAlgn="base"/>
            <a:r>
              <a:rPr lang="tr-TR" dirty="0" smtClean="0"/>
              <a:t>1- Kurulum ve bakımı ücretli sistemler kullanıldığında normal dosya sisteminden pahalı olabilir.</a:t>
            </a:r>
          </a:p>
          <a:p>
            <a:pPr fontAlgn="base"/>
            <a:r>
              <a:rPr lang="tr-TR" dirty="0" smtClean="0"/>
              <a:t>2- Sistem içinde bazı bileşenler iyi hazırlanmazsa sistem bir bütün olarak başarısızlığa uğrayabilir.</a:t>
            </a:r>
          </a:p>
          <a:p>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FF0000"/>
                </a:solidFill>
              </a:rPr>
              <a:t>ER DİYAGRAMI</a:t>
            </a:r>
            <a:endParaRPr lang="tr-TR" dirty="0">
              <a:solidFill>
                <a:srgbClr val="FF0000"/>
              </a:solidFill>
            </a:endParaRPr>
          </a:p>
        </p:txBody>
      </p:sp>
      <p:sp>
        <p:nvSpPr>
          <p:cNvPr id="3" name="2 İçerik Yer Tutucusu"/>
          <p:cNvSpPr>
            <a:spLocks noGrp="1"/>
          </p:cNvSpPr>
          <p:nvPr>
            <p:ph idx="1"/>
          </p:nvPr>
        </p:nvSpPr>
        <p:spPr/>
        <p:txBody>
          <a:bodyPr/>
          <a:lstStyle/>
          <a:p>
            <a:r>
              <a:rPr lang="tr-TR" dirty="0" smtClean="0"/>
              <a:t>ER DİYAGRAMI NEDİR?</a:t>
            </a:r>
          </a:p>
          <a:p>
            <a:r>
              <a:rPr lang="tr-TR" dirty="0" smtClean="0"/>
              <a:t>Varlık-bağıntı modeli, gerçek hayattaki nesneler ve aralarındaki ilişkileri, bağlantıları tasvir eden bir modelleme tekniğidir. Genellikle veritabanı oluşturmak için kullanılmaktadır.</a:t>
            </a:r>
            <a:endParaRPr lang="tr-T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a:p>
        </p:txBody>
      </p:sp>
      <p:pic>
        <p:nvPicPr>
          <p:cNvPr id="2050" name="Picture 2" descr="C:\Users\user\Downloads\Untitled Document.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tblMusteri</a:t>
            </a:r>
            <a:endParaRPr lang="tr-TR" dirty="0"/>
          </a:p>
        </p:txBody>
      </p:sp>
      <p:sp>
        <p:nvSpPr>
          <p:cNvPr id="3" name="2 İçerik Yer Tutucusu"/>
          <p:cNvSpPr>
            <a:spLocks noGrp="1"/>
          </p:cNvSpPr>
          <p:nvPr>
            <p:ph idx="1"/>
          </p:nvPr>
        </p:nvSpPr>
        <p:spPr/>
        <p:txBody>
          <a:bodyPr/>
          <a:lstStyle/>
          <a:p>
            <a:endParaRPr lang="tr-TR"/>
          </a:p>
        </p:txBody>
      </p:sp>
      <p:pic>
        <p:nvPicPr>
          <p:cNvPr id="3075" name="Picture 3" descr="C:\Users\user\Desktop\tblmusteri.png"/>
          <p:cNvPicPr>
            <a:picLocks noChangeAspect="1" noChangeArrowheads="1"/>
          </p:cNvPicPr>
          <p:nvPr/>
        </p:nvPicPr>
        <p:blipFill>
          <a:blip r:embed="rId2"/>
          <a:srcRect/>
          <a:stretch>
            <a:fillRect/>
          </a:stretch>
        </p:blipFill>
        <p:spPr bwMode="auto">
          <a:xfrm>
            <a:off x="-54538" y="1571612"/>
            <a:ext cx="9198538" cy="43913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tblEserler</a:t>
            </a:r>
            <a:endParaRPr lang="tr-TR" dirty="0"/>
          </a:p>
        </p:txBody>
      </p:sp>
      <p:sp>
        <p:nvSpPr>
          <p:cNvPr id="3" name="2 İçerik Yer Tutucusu"/>
          <p:cNvSpPr>
            <a:spLocks noGrp="1"/>
          </p:cNvSpPr>
          <p:nvPr>
            <p:ph idx="1"/>
          </p:nvPr>
        </p:nvSpPr>
        <p:spPr/>
        <p:txBody>
          <a:bodyPr/>
          <a:lstStyle/>
          <a:p>
            <a:endParaRPr lang="tr-TR"/>
          </a:p>
        </p:txBody>
      </p:sp>
      <p:pic>
        <p:nvPicPr>
          <p:cNvPr id="4098" name="Picture 2" descr="C:\Users\user\Desktop\tbleserler.png"/>
          <p:cNvPicPr>
            <a:picLocks noChangeAspect="1" noChangeArrowheads="1"/>
          </p:cNvPicPr>
          <p:nvPr/>
        </p:nvPicPr>
        <p:blipFill>
          <a:blip r:embed="rId2"/>
          <a:srcRect/>
          <a:stretch>
            <a:fillRect/>
          </a:stretch>
        </p:blipFill>
        <p:spPr bwMode="auto">
          <a:xfrm>
            <a:off x="0" y="1571612"/>
            <a:ext cx="9144000" cy="4816177"/>
          </a:xfrm>
          <a:prstGeom prst="rect">
            <a:avLst/>
          </a:prstGeom>
          <a:noFill/>
        </p:spPr>
      </p:pic>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206</Words>
  <PresentationFormat>Ekran Gösterisi (4:3)</PresentationFormat>
  <Paragraphs>45</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İSTANBUL OKAN ÜNİVERSİTESİ</vt:lpstr>
      <vt:lpstr>1.BÖLÜM</vt:lpstr>
      <vt:lpstr>VERİ TABANI YÖNETİM SİSTEMLERİ</vt:lpstr>
      <vt:lpstr>VERİ TABANI YÖNRTİM SİSTEMLERİ AVANTAJLARI</vt:lpstr>
      <vt:lpstr>VERİ TABANI YÖNETİM SİSTEMLERİ DEZAVANTAJLARI</vt:lpstr>
      <vt:lpstr>ER DİYAGRAMI</vt:lpstr>
      <vt:lpstr>Slayt 7</vt:lpstr>
      <vt:lpstr>tblMusteri</vt:lpstr>
      <vt:lpstr>tblEserler</vt:lpstr>
      <vt:lpstr>tblCalisan</vt:lpstr>
      <vt:lpstr>tblBilet</vt:lpstr>
      <vt:lpstr>STORE PROCEDURE</vt:lpstr>
      <vt:lpstr>SP’LERİN GENEL YAPISI </vt:lpstr>
      <vt:lpstr>Slayt 14</vt:lpstr>
      <vt:lpstr>KAYNAKÇA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OKAN ÜNİVERSİTESİ</dc:title>
  <dc:creator>Ahmet Burak Gündüz</dc:creator>
  <cp:lastModifiedBy>0wner</cp:lastModifiedBy>
  <cp:revision>7</cp:revision>
  <dcterms:created xsi:type="dcterms:W3CDTF">2019-12-15T13:09:59Z</dcterms:created>
  <dcterms:modified xsi:type="dcterms:W3CDTF">2019-12-15T14:15:21Z</dcterms:modified>
</cp:coreProperties>
</file>