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3.xml" ContentType="application/vnd.openxmlformats-officedocument.presentationml.notesSlide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80" r:id="rId6"/>
    <p:sldId id="279" r:id="rId7"/>
    <p:sldId id="259" r:id="rId8"/>
    <p:sldId id="273" r:id="rId9"/>
    <p:sldId id="278" r:id="rId10"/>
    <p:sldId id="274" r:id="rId11"/>
    <p:sldId id="277" r:id="rId12"/>
    <p:sldId id="276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61" r:id="rId23"/>
    <p:sldId id="262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684A2B-7F44-6193-5446-E373A5DC2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30218-4923-2787-2EF9-C0085264BA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6F088-1723-4EBA-B4C2-F6F3CE1F72AD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8FB0-4553-3231-058D-64EEE9970703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b="1">
                <a:solidFill>
                  <a:srgbClr val="339966"/>
                </a:solidFill>
                <a:latin typeface="Times New Roman" panose="02020603050405020304" pitchFamily="18" charset="0"/>
              </a:rPr>
              <a:t>GENEL(PUBLIC)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48F32-9803-2AD3-4E4F-B51317CA3C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53F59-60B1-4773-9FE0-3311C7C8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914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F98EE-B85B-4441-9FE0-1A85F53FB108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200" b="1" i="0" u="none">
                <a:solidFill>
                  <a:srgbClr val="339966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/>
              <a:t>GENEL(PUBLIC)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7A2F4-0CC5-4824-99E8-C7A53C30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427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02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3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2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47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12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98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2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19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14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0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3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66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88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7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63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80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1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98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406E-F90E-859B-B13A-8DA7F8084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84211-F505-EA20-CCED-651BDB6A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5732-15AA-6C7C-F7D2-E701B8FF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7BD5-E9F9-1241-2079-D938F7BEDCB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b="1" i="0" u="none">
                <a:solidFill>
                  <a:srgbClr val="339966"/>
                </a:solidFill>
              </a:defRPr>
            </a:lvl1pPr>
          </a:lstStyle>
          <a:p>
            <a:r>
              <a:rPr lang="en-US"/>
              <a:t>GENEL(PUBLIC)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DCC0-CB90-F3A0-19C7-3E21A9A2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B407-E7AB-A71D-9E4A-B96209A0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EB6E0-D371-8EC4-24EA-BC716BC1D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6BC5-0F13-1389-B2D1-ACE7335A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AA34-4355-53D5-D38D-9FEFBCB4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EB24-73ED-FB7B-7AFE-704E0E5F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1331C-A1FE-AC91-3CA2-82B60351A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F6039-AF8B-D292-913C-8BA6DBA7A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6A2E3-0970-4315-3472-084A8D99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B7AB-4675-A166-27E3-28694A54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E9FC-4F60-8A71-8AE4-AC5781F2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1462-9030-9940-B303-E8E8320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2587-5C50-FB1B-B594-09C6F99F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6CB5-43B7-D4B8-44DE-FF8ECD7B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A5D2-28D9-8EC9-04A5-10D7C5A1DF3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b="1" i="0" u="none">
                <a:solidFill>
                  <a:srgbClr val="339966"/>
                </a:solidFill>
              </a:defRPr>
            </a:lvl1pPr>
          </a:lstStyle>
          <a:p>
            <a:r>
              <a:rPr lang="en-US"/>
              <a:t>GENEL(PUBLIC)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772C-D82C-5EB5-D317-8114397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D6C5-01AD-5EC7-C50D-66BEB79F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A5AF3-F3FE-0005-2909-6431A55E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EC47-CE05-743D-D095-5A185AFC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755A-A36E-770C-2728-682DCDD1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03F9-3838-36CA-99E8-566717DB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1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318B-AB95-FC67-2413-8DF82C99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F6E6-2E6A-4350-B1D2-3C24EFB2C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FB6CE-E7D5-EA6E-3855-09AFF9EEF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0F741-7A3D-84CB-0C43-6D14C99F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94C7-AB99-5D49-3B45-A60F0B67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4D58-0531-9799-321A-45DDDFC2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00AB-C424-E7EF-CFF9-D3397495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0F0B0-2B1D-9E43-192A-8CE0D9C8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9EF30-FE36-4419-A85B-000692C16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79768-4AB3-1CBC-AEE3-A2DF5F2B7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FF199-D65E-1DCC-B67C-F3CABA11B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976DD-D55D-E886-823B-7331B61A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9E438-D62E-8E98-5EFD-8714204A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7D199-9129-B123-DE82-340B354C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E446-0E9E-9E21-A32D-1F1A9FB8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3BEE3-C2BF-37B1-2CC4-C5CA7279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FCDD3-2327-A4C2-76A8-7643B6C6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A5539-4983-E0BA-7069-CB8CB8DE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6224D-B50A-12AB-3423-B61A5BA7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62F47-1CAB-2E19-EC78-FEFD9092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65B39-2348-B763-4C49-A201D164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C5C0-1682-340A-7049-D9F8E5E3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7A4B-3D62-9028-C9D4-9A46C434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D11B9-3344-3CA5-F2EC-D73FFD28C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020C1-F5E5-4FE9-7172-7317D235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F483E-EBF9-B0F2-37D4-315C4AC2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41D7-59F3-9421-F95F-6A184BEF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9E3E-1069-AFA1-ABEC-D3928DE5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17B8B-8ACB-E4CC-C78D-AB78ADE32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6AA-FADA-D3E4-2AFB-742AE4792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592BC-4947-334E-5441-E72A31B8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CEBB4-F3B1-F0C9-A67C-6C4C0E70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C2C9-AB66-4414-F2B3-8FE87E32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5B2FD-AD06-11E7-412D-67A222D7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08C0F-70A6-0A59-B306-43ACA85F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F821-C9F0-0F31-FBDA-50009DEF3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D3D5D-3F3C-9579-01B0-478C3ED4A0E0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u="none">
                <a:solidFill>
                  <a:srgbClr val="339966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/>
              <a:t>GENEL(PUBLIC)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90C24-22B1-D041-63B2-AA68696A2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2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hyperlink" Target="https://www.all-electronics.de/wp-content/uploads/migrated/document/167525/46fbe8c82a6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B5EF-A0F1-92B0-DBBA-D4F3923A2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464 Hardware Project</a:t>
            </a:r>
            <a:br>
              <a:rPr lang="en-US" dirty="0"/>
            </a:br>
            <a:r>
              <a:rPr lang="en-US" dirty="0"/>
              <a:t>Optimus Primary Winding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99160-DF84-B407-12BF-51B754485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Atilla Can </a:t>
            </a:r>
            <a:r>
              <a:rPr lang="en-US" dirty="0" err="1"/>
              <a:t>Aydemir</a:t>
            </a:r>
            <a:r>
              <a:rPr lang="en-US" dirty="0"/>
              <a:t> 2374510</a:t>
            </a:r>
          </a:p>
          <a:p>
            <a:r>
              <a:rPr lang="en-US" dirty="0"/>
              <a:t>Ahmetcan Akuz 2025468</a:t>
            </a:r>
          </a:p>
          <a:p>
            <a:r>
              <a:rPr lang="en-US" dirty="0" err="1"/>
              <a:t>Barış</a:t>
            </a:r>
            <a:r>
              <a:rPr lang="en-US" dirty="0"/>
              <a:t> </a:t>
            </a:r>
            <a:r>
              <a:rPr lang="en-US" dirty="0" err="1"/>
              <a:t>Özgören</a:t>
            </a:r>
            <a:r>
              <a:rPr lang="en-US" dirty="0"/>
              <a:t> 2375558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E2863-AF59-0910-F39F-E5D2AB20F03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05748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5C7D-1536-B287-8717-0712F8A9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3B6EE-0692-6F75-7669-508E87C56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Cable Selection</a:t>
                </a:r>
              </a:p>
              <a:p>
                <a:endParaRPr lang="en-US" dirty="0"/>
              </a:p>
              <a:p>
                <a:r>
                  <a:rPr lang="en-US" dirty="0"/>
                  <a:t>AWG-24 for primary and secondary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𝑀𝐿𝑇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𝑝𝑎𝑟𝑎𝑙𝑙𝑒𝑙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𝑐𝑎𝑏𝑙𝑒𝑠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R_pri</a:t>
                </a:r>
                <a:r>
                  <a:rPr lang="en-US" dirty="0"/>
                  <a:t>=2.47 mΩ			</a:t>
                </a:r>
                <a:r>
                  <a:rPr lang="en-US" dirty="0" err="1"/>
                  <a:t>R_sec</a:t>
                </a:r>
                <a:r>
                  <a:rPr lang="en-US" dirty="0"/>
                  <a:t>=39.5 mΩ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3B6EE-0692-6F75-7669-508E87C56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DE604F-0D19-23BE-2237-EF0A1409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6899"/>
              </p:ext>
            </p:extLst>
          </p:nvPr>
        </p:nvGraphicFramePr>
        <p:xfrm>
          <a:off x="838200" y="3625850"/>
          <a:ext cx="9690100" cy="52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135146968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799765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5565924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7989437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4188796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889866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86019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318484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33935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556852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34693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92926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638065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cable AWG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Parallel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R_pri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0.084198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Ohm/m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45145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secondary cable AWG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Parallel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R_sec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0.084198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Ohm/m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6221206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9856-D41B-1155-EE92-6D598C060E2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51422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AF50-A651-22C6-4ED6-8427EACD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05EEB-E561-37CD-5C5F-3D04DCE8D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Core and Copper Loss</a:t>
                </a:r>
              </a:p>
              <a:p>
                <a:endParaRPr lang="en-US" dirty="0"/>
              </a:p>
              <a:p>
                <a:r>
                  <a:rPr lang="en-US" dirty="0"/>
                  <a:t>Core Loss: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𝑐𝑜𝑟𝑒</m:t>
                        </m:r>
                      </m:sub>
                    </m:sSub>
                  </m:oMath>
                </a14:m>
                <a:r>
                  <a:rPr lang="en-US" dirty="0"/>
                  <a:t>=2.5W</a:t>
                </a:r>
              </a:p>
              <a:p>
                <a:endParaRPr lang="en-US" dirty="0"/>
              </a:p>
              <a:p>
                <a:r>
                  <a:rPr lang="en-US" dirty="0"/>
                  <a:t>Copper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𝑝𝑟𝑖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dirty="0"/>
                  <a:t>= 0.29W</a:t>
                </a:r>
              </a:p>
              <a:p>
                <a:endParaRPr lang="en-US" dirty="0"/>
              </a:p>
              <a:p>
                <a:r>
                  <a:rPr lang="en-US" dirty="0"/>
                  <a:t>Temperature Rise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0.833</m:t>
                        </m:r>
                      </m:sup>
                    </m:sSup>
                  </m:oMath>
                </a14:m>
                <a:r>
                  <a:rPr lang="en-US" b="0" dirty="0"/>
                  <a:t>=28.5°C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05EEB-E561-37CD-5C5F-3D04DCE8D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A71E5-0632-68AF-440C-1BE611B4489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34889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481574-305E-C107-A308-5256CA206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04" y="1207363"/>
            <a:ext cx="11002392" cy="3588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4DD36-2721-864C-4DC0-173367599ECA}"/>
              </a:ext>
            </a:extLst>
          </p:cNvPr>
          <p:cNvSpPr txBox="1"/>
          <p:nvPr/>
        </p:nvSpPr>
        <p:spPr>
          <a:xfrm>
            <a:off x="7698581" y="5133513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DIODE STAND. Single 1A 100V THT DO41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D3B83C-8887-4EDC-B5E2-F0B1FF860B1A}"/>
              </a:ext>
            </a:extLst>
          </p:cNvPr>
          <p:cNvSpPr/>
          <p:nvPr/>
        </p:nvSpPr>
        <p:spPr>
          <a:xfrm>
            <a:off x="719091" y="1287264"/>
            <a:ext cx="1287262" cy="28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CB450-7749-8504-2A3D-87C21F512F12}"/>
              </a:ext>
            </a:extLst>
          </p:cNvPr>
          <p:cNvSpPr txBox="1"/>
          <p:nvPr/>
        </p:nvSpPr>
        <p:spPr>
          <a:xfrm>
            <a:off x="480713" y="5133513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! 1W </a:t>
            </a:r>
            <a:r>
              <a:rPr lang="tr-TR" dirty="0" err="1"/>
              <a:t>resistors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for </a:t>
            </a:r>
            <a:r>
              <a:rPr lang="tr-TR" dirty="0" err="1"/>
              <a:t>snubbers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721D2-6D82-2B65-70E6-8A8E257D92F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62690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14D93D-2B9D-3329-FD59-127D5D2D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28" y="1438976"/>
            <a:ext cx="11593543" cy="3781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2F870D-3D7C-310D-A679-484918FF8662}"/>
              </a:ext>
            </a:extLst>
          </p:cNvPr>
          <p:cNvSpPr txBox="1"/>
          <p:nvPr/>
        </p:nvSpPr>
        <p:spPr>
          <a:xfrm>
            <a:off x="988140" y="5220929"/>
            <a:ext cx="733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r>
              <a:rPr lang="tr-TR" dirty="0" err="1"/>
              <a:t>Snubber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is %10Vin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Vsnub</a:t>
            </a:r>
            <a:r>
              <a:rPr lang="tr-TR" dirty="0"/>
              <a:t>=35V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532C5-8CFC-E06A-638F-94D6D91F3E5A}"/>
              </a:ext>
            </a:extLst>
          </p:cNvPr>
          <p:cNvSpPr txBox="1"/>
          <p:nvPr/>
        </p:nvSpPr>
        <p:spPr>
          <a:xfrm>
            <a:off x="988140" y="590215"/>
            <a:ext cx="102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Snubber</a:t>
            </a:r>
            <a:r>
              <a:rPr lang="tr-TR" sz="2400" dirty="0"/>
              <a:t> </a:t>
            </a:r>
            <a:r>
              <a:rPr lang="tr-TR" sz="2400" dirty="0" err="1"/>
              <a:t>Voltage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Primary</a:t>
            </a:r>
            <a:r>
              <a:rPr lang="tr-TR" sz="2400" dirty="0"/>
              <a:t> </a:t>
            </a:r>
            <a:r>
              <a:rPr lang="tr-TR" sz="2400" dirty="0" err="1"/>
              <a:t>Winding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 (12V </a:t>
            </a:r>
            <a:r>
              <a:rPr lang="tr-TR" sz="2400" dirty="0" err="1"/>
              <a:t>input</a:t>
            </a:r>
            <a:r>
              <a:rPr lang="tr-TR" sz="2400" dirty="0"/>
              <a:t> – Maximum </a:t>
            </a:r>
            <a:r>
              <a:rPr lang="tr-TR" sz="2400" dirty="0" err="1"/>
              <a:t>Load</a:t>
            </a:r>
            <a:r>
              <a:rPr lang="tr-TR" sz="2400" dirty="0"/>
              <a:t>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66E90-42C5-6B20-6669-A7EB4C15BB1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31290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06E6B3-C7E0-B669-07AD-BCAB55553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573" y="346971"/>
            <a:ext cx="7906853" cy="5258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E8402-8F25-032C-B034-00AA58A9701E}"/>
              </a:ext>
            </a:extLst>
          </p:cNvPr>
          <p:cNvSpPr txBox="1"/>
          <p:nvPr/>
        </p:nvSpPr>
        <p:spPr>
          <a:xfrm>
            <a:off x="3954752" y="560550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DIODE SCHOTTKY 10A 150V TO220AC THT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FF742-6B9B-854E-C69C-20173E19C9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9605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AFEE7-15A1-11A7-8061-479929A72EE5}"/>
              </a:ext>
            </a:extLst>
          </p:cNvPr>
          <p:cNvSpPr txBox="1"/>
          <p:nvPr/>
        </p:nvSpPr>
        <p:spPr>
          <a:xfrm>
            <a:off x="384459" y="480068"/>
            <a:ext cx="1189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Output</a:t>
            </a:r>
            <a:r>
              <a:rPr lang="tr-TR" sz="2400" dirty="0"/>
              <a:t> </a:t>
            </a:r>
            <a:r>
              <a:rPr lang="tr-TR" sz="2400" dirty="0" err="1"/>
              <a:t>Voltage,Secondary</a:t>
            </a:r>
            <a:r>
              <a:rPr lang="tr-TR" sz="2400" dirty="0"/>
              <a:t> </a:t>
            </a:r>
            <a:r>
              <a:rPr lang="tr-TR" sz="2400" dirty="0" err="1"/>
              <a:t>Diode</a:t>
            </a:r>
            <a:r>
              <a:rPr lang="tr-TR" sz="2400" dirty="0"/>
              <a:t> </a:t>
            </a:r>
            <a:r>
              <a:rPr lang="tr-TR" sz="2400" dirty="0" err="1"/>
              <a:t>Voltage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Winding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 (12V </a:t>
            </a:r>
            <a:r>
              <a:rPr lang="tr-TR" sz="2400" dirty="0" err="1"/>
              <a:t>input</a:t>
            </a:r>
            <a:r>
              <a:rPr lang="tr-TR" sz="2400" dirty="0"/>
              <a:t> – Maximum </a:t>
            </a:r>
            <a:r>
              <a:rPr lang="tr-TR" sz="2400" dirty="0" err="1"/>
              <a:t>Load</a:t>
            </a:r>
            <a:r>
              <a:rPr lang="tr-TR" sz="2400" dirty="0"/>
              <a:t>)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FD423-E442-C806-41EE-4F6D4F40D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90" y="1273026"/>
            <a:ext cx="10860350" cy="48740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67338-176D-6EC4-99CC-22DBFB9A74B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93146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2A3C2-9CA7-3E45-4857-467533AB3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404" y="383595"/>
            <a:ext cx="9783191" cy="4828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B92B38-6F50-C477-349C-BADDFD4B94C1}"/>
              </a:ext>
            </a:extLst>
          </p:cNvPr>
          <p:cNvSpPr txBox="1"/>
          <p:nvPr/>
        </p:nvSpPr>
        <p:spPr>
          <a:xfrm>
            <a:off x="5747474" y="5303938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MOSFET DIS.31A 100V N-CH TO252(DPAK) HEXFET SMT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76DB1-468F-9372-AE4D-CF90DB0477B8}"/>
              </a:ext>
            </a:extLst>
          </p:cNvPr>
          <p:cNvSpPr txBox="1"/>
          <p:nvPr/>
        </p:nvSpPr>
        <p:spPr>
          <a:xfrm>
            <a:off x="1204404" y="5302552"/>
            <a:ext cx="3527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! 4W sense </a:t>
            </a:r>
            <a:r>
              <a:rPr lang="tr-TR" dirty="0" err="1"/>
              <a:t>resistors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3F46D-822C-213C-A21D-26F2E9434AC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40032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E90BC-203B-D71C-A2EC-9639646B5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2" y="1014672"/>
            <a:ext cx="10682796" cy="4828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2AB22-21EE-6073-072C-DBE28D90B641}"/>
              </a:ext>
            </a:extLst>
          </p:cNvPr>
          <p:cNvSpPr txBox="1"/>
          <p:nvPr/>
        </p:nvSpPr>
        <p:spPr>
          <a:xfrm>
            <a:off x="149320" y="471190"/>
            <a:ext cx="1189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MOSFET </a:t>
            </a:r>
            <a:r>
              <a:rPr lang="tr-TR" sz="2400" dirty="0" err="1"/>
              <a:t>Voltage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(12V </a:t>
            </a:r>
            <a:r>
              <a:rPr lang="tr-TR" sz="2400" dirty="0" err="1"/>
              <a:t>input</a:t>
            </a:r>
            <a:r>
              <a:rPr lang="tr-TR" sz="2400" dirty="0"/>
              <a:t> – Maximum </a:t>
            </a:r>
            <a:r>
              <a:rPr lang="tr-TR" sz="2400" dirty="0" err="1"/>
              <a:t>Load</a:t>
            </a:r>
            <a:r>
              <a:rPr lang="tr-TR" sz="2400" dirty="0"/>
              <a:t>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3401D-3348-FB42-19AF-65A38E6E971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115158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D54EAD-BB2C-48BC-9ED5-B1B7FF866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23" y="440715"/>
            <a:ext cx="11307753" cy="498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53D06-04FC-047D-BF1D-81253AC6314A}"/>
              </a:ext>
            </a:extLst>
          </p:cNvPr>
          <p:cNvSpPr txBox="1"/>
          <p:nvPr/>
        </p:nvSpPr>
        <p:spPr>
          <a:xfrm>
            <a:off x="442122" y="5592932"/>
            <a:ext cx="515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!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regulator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protect</a:t>
            </a:r>
            <a:r>
              <a:rPr lang="tr-TR" dirty="0"/>
              <a:t> TL431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05718-D94A-73DD-FE77-6C048D901C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72332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0A9B-7F57-6210-BA09-957F9618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8" y="183641"/>
            <a:ext cx="10515600" cy="1325563"/>
          </a:xfrm>
        </p:spPr>
        <p:txBody>
          <a:bodyPr>
            <a:normAutofit/>
          </a:bodyPr>
          <a:lstStyle/>
          <a:p>
            <a:r>
              <a:rPr lang="tr-TR" sz="2800" b="1" dirty="0" err="1"/>
              <a:t>Thermal</a:t>
            </a:r>
            <a:r>
              <a:rPr lang="tr-TR" sz="2800" b="1" dirty="0"/>
              <a:t> </a:t>
            </a:r>
            <a:r>
              <a:rPr lang="tr-TR" sz="2800" b="1" dirty="0" err="1"/>
              <a:t>Calculations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803" y="1509204"/>
                <a:ext cx="11052699" cy="498367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tr-TR" sz="3600" u="sng" dirty="0"/>
                  <a:t>MOSFET</a:t>
                </a:r>
              </a:p>
              <a:p>
                <a:pPr marL="0" indent="0">
                  <a:buNone/>
                </a:pPr>
                <a:endParaRPr lang="tr-TR" sz="36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tr-T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  <m:sup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𝐷𝑆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3600" u="sng" dirty="0"/>
              </a:p>
              <a:p>
                <a:pPr marL="0" indent="0">
                  <a:buNone/>
                </a:pPr>
                <a:endParaRPr lang="tr-TR" sz="36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=0.039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+24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60000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27+13</m:t>
                          </m:r>
                        </m:e>
                      </m:d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=1.44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𝐽𝐴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𝑃𝐶𝐵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tr-TR" sz="3600" dirty="0"/>
              </a:p>
              <a:p>
                <a:pPr marL="0" indent="0">
                  <a:buNone/>
                </a:pPr>
                <a:endParaRPr lang="tr-TR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=25+40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1.44=82.7 °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tr-TR" sz="3600" dirty="0"/>
              </a:p>
              <a:p>
                <a:pPr marL="0" indent="0">
                  <a:buNone/>
                </a:pPr>
                <a:endParaRPr lang="tr-TR" sz="3600" dirty="0"/>
              </a:p>
              <a:p>
                <a:pPr marL="0" indent="0">
                  <a:buNone/>
                </a:pPr>
                <a:r>
                  <a:rPr lang="tr-TR" sz="3600" dirty="0"/>
                  <a:t>! Maximum </a:t>
                </a:r>
                <a:r>
                  <a:rPr lang="tr-TR" sz="3600" dirty="0" err="1"/>
                  <a:t>operating</a:t>
                </a:r>
                <a:r>
                  <a:rPr lang="tr-TR" sz="3600" dirty="0"/>
                  <a:t> </a:t>
                </a:r>
                <a:r>
                  <a:rPr lang="tr-TR" sz="3600" dirty="0" err="1"/>
                  <a:t>temperature</a:t>
                </a:r>
                <a:r>
                  <a:rPr lang="tr-TR" sz="3600" dirty="0"/>
                  <a:t> is 175</a:t>
                </a:r>
                <a14:m>
                  <m:oMath xmlns:m="http://schemas.openxmlformats.org/officeDocument/2006/math">
                    <m:r>
                      <a:rPr lang="tr-T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tr-T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tr-TR" sz="3600" dirty="0"/>
              </a:p>
              <a:p>
                <a:pPr marL="0" indent="0">
                  <a:buNone/>
                </a:pPr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03" y="1509204"/>
                <a:ext cx="11052699" cy="4983671"/>
              </a:xfrm>
              <a:blipFill>
                <a:blip r:embed="rId4"/>
                <a:stretch>
                  <a:fillRect l="-1158" t="-3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96419-3459-F8EC-4E5E-03022BA2FE7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49130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C694-BFDD-0664-9EE4-C5E83146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721D-2CCE-868C-E176-49A3764D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 Selection</a:t>
            </a:r>
          </a:p>
          <a:p>
            <a:r>
              <a:rPr lang="en-US" dirty="0"/>
              <a:t>Magnetic Design</a:t>
            </a:r>
          </a:p>
          <a:p>
            <a:r>
              <a:rPr lang="en-US" dirty="0"/>
              <a:t>Simulation &amp; Results</a:t>
            </a:r>
          </a:p>
          <a:p>
            <a:r>
              <a:rPr lang="en-US" dirty="0"/>
              <a:t>Component Selection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CE937-5284-1259-ACAB-D548CD8FDA8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74199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0A9B-7F57-6210-BA09-957F9618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196449"/>
            <a:ext cx="10515600" cy="1325563"/>
          </a:xfrm>
        </p:spPr>
        <p:txBody>
          <a:bodyPr>
            <a:normAutofit/>
          </a:bodyPr>
          <a:lstStyle/>
          <a:p>
            <a:r>
              <a:rPr lang="tr-TR" sz="2800" b="1" dirty="0" err="1"/>
              <a:t>Thermal</a:t>
            </a:r>
            <a:r>
              <a:rPr lang="tr-TR" sz="2800" b="1" dirty="0"/>
              <a:t> </a:t>
            </a:r>
            <a:r>
              <a:rPr lang="tr-TR" sz="2800" b="1" dirty="0" err="1"/>
              <a:t>Calculations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870" y="1522011"/>
                <a:ext cx="11620130" cy="51395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tr-TR" u="sng" dirty="0" err="1"/>
                  <a:t>Secondary</a:t>
                </a:r>
                <a:r>
                  <a:rPr lang="tr-TR" u="sng" dirty="0"/>
                  <a:t> </a:t>
                </a:r>
                <a:r>
                  <a:rPr lang="tr-TR" u="sng" dirty="0" err="1"/>
                  <a:t>Diode</a:t>
                </a:r>
                <a:endParaRPr lang="tr-TR" u="sng" dirty="0"/>
              </a:p>
              <a:p>
                <a:pPr marL="0" indent="0">
                  <a:buNone/>
                </a:pPr>
                <a:endParaRPr lang="tr-TR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 (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𝑆𝑐h𝑜𝑡𝑡𝑘𝑦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1=0.9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𝐽𝐴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𝑃𝐶𝐵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=25+3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0.9=27.7 °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! Maximum </a:t>
                </a:r>
                <a:r>
                  <a:rPr lang="tr-TR" dirty="0" err="1"/>
                  <a:t>operating</a:t>
                </a:r>
                <a:r>
                  <a:rPr lang="tr-TR" dirty="0"/>
                  <a:t> </a:t>
                </a:r>
                <a:r>
                  <a:rPr lang="tr-TR" dirty="0" err="1"/>
                  <a:t>temperature</a:t>
                </a:r>
                <a:r>
                  <a:rPr lang="tr-TR" dirty="0"/>
                  <a:t> is 175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870" y="1522011"/>
                <a:ext cx="11620130" cy="5139540"/>
              </a:xfrm>
              <a:blipFill>
                <a:blip r:embed="rId4"/>
                <a:stretch>
                  <a:fillRect l="-1102" t="-2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9DAEF-863F-8CF5-CE3D-CB5CED7AD2E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403286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0974-B474-D7DA-3CD9-48BCF42B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9589-F4FC-A4E2-EDFF-E6BCB596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1025"/>
            <a:ext cx="10913533" cy="4351338"/>
          </a:xfrm>
        </p:spPr>
        <p:txBody>
          <a:bodyPr>
            <a:normAutofit/>
          </a:bodyPr>
          <a:lstStyle/>
          <a:p>
            <a:r>
              <a:rPr lang="tr-TR" sz="1800" dirty="0"/>
              <a:t>keysan.me</a:t>
            </a:r>
            <a:endParaRPr lang="en-US" sz="1800" dirty="0"/>
          </a:p>
          <a:p>
            <a:r>
              <a:rPr lang="en-US" sz="1800" dirty="0"/>
              <a:t>“Design Guidelines for Off-line Flyback Converters Using Fairchild Power Switch (FPS)”,2003 [Online] Available: </a:t>
            </a:r>
            <a:r>
              <a:rPr lang="en-US" sz="1800" dirty="0">
                <a:hlinkClick r:id="rId4"/>
              </a:rPr>
              <a:t>https://www.all-electronics.de/wp-content/uploads/migrated/document/167525/46fbe8c82a6.pdf</a:t>
            </a:r>
            <a:endParaRPr lang="en-US" sz="1800" dirty="0"/>
          </a:p>
          <a:p>
            <a:r>
              <a:rPr lang="en-US" sz="1800" dirty="0"/>
              <a:t>“Predicting Temperature Rise of Ferrite Cored Transformers”[Online], Available: https://elnamagnetics.com/wp-content/uploads/library/TSC-Ferrite-International/Predicting_Temperature_Rise_of_Ferrite_Cored_Transformers.pdf</a:t>
            </a:r>
          </a:p>
          <a:p>
            <a:endParaRPr lang="en-US" sz="1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DE491-46F4-ED3D-BCC3-485F4D56991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633724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27D2-451F-701F-5320-7233F277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8AE3-F4C7-5F4B-2A11-891C7D33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43855-75D9-3EE3-51CB-5D3569312EE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82278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7DC0-ECC0-A480-F098-7256868C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B7C1-9377-B62D-6845-50FCC2EA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73A7A-3D58-A0C5-E3B2-D6F610736B6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75737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4D5E-9B91-D847-11E3-CDA61A7F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6DB5-CADE-95AF-25FF-C4CF3BE9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considered</a:t>
            </a:r>
            <a:r>
              <a:rPr lang="tr-TR" dirty="0"/>
              <a:t>?</a:t>
            </a:r>
          </a:p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flyback</a:t>
            </a:r>
            <a:r>
              <a:rPr lang="tr-TR" dirty="0"/>
              <a:t> </a:t>
            </a:r>
            <a:r>
              <a:rPr lang="tr-TR" dirty="0" err="1"/>
              <a:t>topology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FDD0B-86A9-00C1-51BC-A87283C110D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48150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F88D99-FF52-F78F-6DC6-C2FD417F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Flyback Converter</a:t>
            </a:r>
          </a:p>
        </p:txBody>
      </p:sp>
      <p:pic>
        <p:nvPicPr>
          <p:cNvPr id="5" name="İçerik Yer Tutucusu 4" descr="Figurediyagram içeren bir resim">
            <a:extLst>
              <a:ext uri="{FF2B5EF4-FFF2-40B4-BE49-F238E27FC236}">
                <a16:creationId xmlns:a16="http://schemas.microsoft.com/office/drawing/2014/main" id="{A2096277-37AF-5121-B1B3-8E2BD8C08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47901"/>
            <a:ext cx="6780700" cy="355986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B8AF2-8E40-5E87-59E8-95D5FB1022A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64591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4E3363-E9A5-1558-66D7-BE7407F9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Duty</a:t>
            </a:r>
            <a:r>
              <a:rPr lang="tr-TR" dirty="0"/>
              <a:t> </a:t>
            </a:r>
            <a:r>
              <a:rPr lang="tr-TR" dirty="0" err="1"/>
              <a:t>Cycle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B4194A-E152-4CBD-BBB6-1E903EF1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Stress</a:t>
            </a:r>
            <a:r>
              <a:rPr lang="tr-TR" dirty="0"/>
              <a:t> on Switch </a:t>
            </a:r>
            <a:r>
              <a:rPr lang="tr-TR" dirty="0" err="1"/>
              <a:t>when</a:t>
            </a:r>
            <a:r>
              <a:rPr lang="tr-TR" dirty="0"/>
              <a:t> D is </a:t>
            </a:r>
            <a:r>
              <a:rPr lang="tr-TR" dirty="0" err="1"/>
              <a:t>high</a:t>
            </a:r>
            <a:endParaRPr lang="tr-TR" dirty="0"/>
          </a:p>
          <a:p>
            <a:r>
              <a:rPr lang="tr-TR" dirty="0" err="1"/>
              <a:t>Stress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N1/N2 </a:t>
            </a:r>
            <a:r>
              <a:rPr lang="tr-TR" dirty="0" err="1"/>
              <a:t>ratio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D is </a:t>
            </a:r>
            <a:r>
              <a:rPr lang="tr-TR" dirty="0" err="1"/>
              <a:t>high</a:t>
            </a:r>
            <a:endParaRPr lang="tr-TR" dirty="0"/>
          </a:p>
          <a:p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D is </a:t>
            </a:r>
            <a:r>
              <a:rPr lang="tr-TR" dirty="0" err="1"/>
              <a:t>high</a:t>
            </a:r>
            <a:endParaRPr lang="tr-TR" dirty="0"/>
          </a:p>
          <a:p>
            <a:r>
              <a:rPr lang="tr-TR" dirty="0"/>
              <a:t>Size of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Capacitance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D is </a:t>
            </a:r>
            <a:r>
              <a:rPr lang="tr-TR" dirty="0" err="1"/>
              <a:t>high</a:t>
            </a:r>
            <a:endParaRPr lang="tr-TR" dirty="0"/>
          </a:p>
          <a:p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is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D is </a:t>
            </a:r>
            <a:r>
              <a:rPr lang="tr-TR" dirty="0" err="1"/>
              <a:t>high</a:t>
            </a:r>
            <a:r>
              <a:rPr lang="tr-TR" dirty="0"/>
              <a:t>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FA624-0BC4-EF39-E3A4-7FD2E6C3C9D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78308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FB61-0ADD-8187-4602-6C3945DD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EA93C-091E-BB01-CD92-EE108F10B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Magnetizing Inductance&amp; Turns Ratio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Lm</a:t>
                </a:r>
                <a:r>
                  <a:rPr lang="en-US" dirty="0"/>
                  <a:t>=13.2uH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EA93C-091E-BB01-CD92-EE108F10B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F24F2FF-E583-3644-4E91-F5BEA485BB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8" t="-246" r="-48" b="6640"/>
          <a:stretch/>
        </p:blipFill>
        <p:spPr>
          <a:xfrm>
            <a:off x="1404581" y="2518187"/>
            <a:ext cx="3230920" cy="15148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B185A2-0EBA-03D0-6B8C-D6D682EAB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633" y="3013053"/>
            <a:ext cx="2590933" cy="83189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B1481-002D-B685-89EA-D6D62DF4E4F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11872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164D-D268-5F3E-6AE5-DB0ACF8F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2F3D-4181-DF7C-C41D-C267866F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Selection</a:t>
            </a:r>
          </a:p>
          <a:p>
            <a:endParaRPr lang="en-US" dirty="0"/>
          </a:p>
          <a:p>
            <a:r>
              <a:rPr lang="en-US" sz="2000" dirty="0"/>
              <a:t>E42/21/20-3C94</a:t>
            </a:r>
          </a:p>
          <a:p>
            <a:endParaRPr lang="en-US" sz="2000" dirty="0"/>
          </a:p>
          <a:p>
            <a:r>
              <a:rPr lang="en-US" sz="2000" dirty="0"/>
              <a:t>Ae=233 mm^2</a:t>
            </a:r>
          </a:p>
          <a:p>
            <a:r>
              <a:rPr lang="en-US" sz="2000" dirty="0"/>
              <a:t>Aw=374 mm^2</a:t>
            </a:r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47F8AA77-573B-AF60-6815-4F210262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100" y="1603628"/>
            <a:ext cx="5473700" cy="399357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78D2-CB66-0130-6CC0-F2EE61084E8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91191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89-27B0-A629-B006-6722611C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A1710-1F59-264A-993E-3E7630169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Number of turns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Np=4turns			Ns=16 turns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A1710-1F59-264A-993E-3E7630169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D91A0-2476-EE55-CF0A-445A9A328C5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117399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FC64-D46E-E6CC-4D96-B8B8EBC1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Magnetic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EDA6-5464-99DF-EE3C-C7AE5C43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Cable Selection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F7286C-C711-1B26-FB8B-18B38BEEF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434"/>
              </p:ext>
            </p:extLst>
          </p:nvPr>
        </p:nvGraphicFramePr>
        <p:xfrm>
          <a:off x="1786467" y="2290602"/>
          <a:ext cx="8407401" cy="3754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054">
                  <a:extLst>
                    <a:ext uri="{9D8B030D-6E8A-4147-A177-3AD203B41FA5}">
                      <a16:colId xmlns:a16="http://schemas.microsoft.com/office/drawing/2014/main" val="1764329917"/>
                    </a:ext>
                  </a:extLst>
                </a:gridCol>
                <a:gridCol w="822054">
                  <a:extLst>
                    <a:ext uri="{9D8B030D-6E8A-4147-A177-3AD203B41FA5}">
                      <a16:colId xmlns:a16="http://schemas.microsoft.com/office/drawing/2014/main" val="1442678472"/>
                    </a:ext>
                  </a:extLst>
                </a:gridCol>
                <a:gridCol w="955776">
                  <a:extLst>
                    <a:ext uri="{9D8B030D-6E8A-4147-A177-3AD203B41FA5}">
                      <a16:colId xmlns:a16="http://schemas.microsoft.com/office/drawing/2014/main" val="1203265164"/>
                    </a:ext>
                  </a:extLst>
                </a:gridCol>
                <a:gridCol w="822054">
                  <a:extLst>
                    <a:ext uri="{9D8B030D-6E8A-4147-A177-3AD203B41FA5}">
                      <a16:colId xmlns:a16="http://schemas.microsoft.com/office/drawing/2014/main" val="3145243934"/>
                    </a:ext>
                  </a:extLst>
                </a:gridCol>
                <a:gridCol w="774050">
                  <a:extLst>
                    <a:ext uri="{9D8B030D-6E8A-4147-A177-3AD203B41FA5}">
                      <a16:colId xmlns:a16="http://schemas.microsoft.com/office/drawing/2014/main" val="61689105"/>
                    </a:ext>
                  </a:extLst>
                </a:gridCol>
                <a:gridCol w="810909">
                  <a:extLst>
                    <a:ext uri="{9D8B030D-6E8A-4147-A177-3AD203B41FA5}">
                      <a16:colId xmlns:a16="http://schemas.microsoft.com/office/drawing/2014/main" val="732695766"/>
                    </a:ext>
                  </a:extLst>
                </a:gridCol>
                <a:gridCol w="815195">
                  <a:extLst>
                    <a:ext uri="{9D8B030D-6E8A-4147-A177-3AD203B41FA5}">
                      <a16:colId xmlns:a16="http://schemas.microsoft.com/office/drawing/2014/main" val="717413250"/>
                    </a:ext>
                  </a:extLst>
                </a:gridCol>
                <a:gridCol w="955776">
                  <a:extLst>
                    <a:ext uri="{9D8B030D-6E8A-4147-A177-3AD203B41FA5}">
                      <a16:colId xmlns:a16="http://schemas.microsoft.com/office/drawing/2014/main" val="2145716439"/>
                    </a:ext>
                  </a:extLst>
                </a:gridCol>
                <a:gridCol w="816909">
                  <a:extLst>
                    <a:ext uri="{9D8B030D-6E8A-4147-A177-3AD203B41FA5}">
                      <a16:colId xmlns:a16="http://schemas.microsoft.com/office/drawing/2014/main" val="4023391385"/>
                    </a:ext>
                  </a:extLst>
                </a:gridCol>
                <a:gridCol w="812624">
                  <a:extLst>
                    <a:ext uri="{9D8B030D-6E8A-4147-A177-3AD203B41FA5}">
                      <a16:colId xmlns:a16="http://schemas.microsoft.com/office/drawing/2014/main" val="2566971789"/>
                    </a:ext>
                  </a:extLst>
                </a:gridCol>
              </a:tblGrid>
              <a:tr h="44345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G gauge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Conductor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Conductor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Conductor cross section in mm</a:t>
                      </a:r>
                      <a:r>
                        <a:rPr lang="en-US" sz="800" kern="0" baseline="300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Ohms per 1000 ft.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Ohms per km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Maximum amps for chassis wiring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Maximum amps for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Maximum frequency for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Breaking force Soft Annealed Cu 37000 PSI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0134330"/>
                  </a:ext>
                </a:extLst>
              </a:tr>
              <a:tr h="7390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Diameter Inches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Diameter mm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power transmission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100% skin depth for solid conductor copper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992473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0.0571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1.45034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1.65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3.184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10.44352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8250 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94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3636170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0.0508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1.29032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1.31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4.016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13.17248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11 k 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75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7323712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0.0453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1.15062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1.04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5.064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16.60992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2.9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13 k 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59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3654962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0.0403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1.02362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0.823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6.385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20.9428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2.3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17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47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542953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0.0359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0.91186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0.653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8.051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26.40728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21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37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9696841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0.032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0.8128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0.519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10.15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33.292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27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29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3880147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0.0285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0.7239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12.8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41.984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33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23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4858695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0.0253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0.64516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0.327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16.14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52.9392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42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18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1948206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0.0226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0.57404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20.36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66.7808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0.729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53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14.5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9701313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0.0201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0.51054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0.205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25.67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84.1976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3.5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0.577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68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11.5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6424625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0.0179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0.45466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32.37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106.1736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85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9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1866034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0.0159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0.40386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40.81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133.8568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2.2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0.361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107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7.2 </a:t>
                      </a:r>
                      <a:r>
                        <a:rPr lang="en-US" sz="800" kern="0" dirty="0" err="1">
                          <a:effectLst/>
                        </a:rPr>
                        <a:t>lbs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998813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B87FB6-EB2F-1E2C-F32D-E8AC84D78B4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1705905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0399a3f6-84a2-44f7-8781-b1ee60ec893b" origin="userSelected">
  <element uid="e71e50b8-f26a-4475-aa79-4f7cdbc57675" value=""/>
</sisl>
</file>

<file path=customXml/itemProps1.xml><?xml version="1.0" encoding="utf-8"?>
<ds:datastoreItem xmlns:ds="http://schemas.openxmlformats.org/officeDocument/2006/customXml" ds:itemID="{AFACBFE8-6952-4F2D-9462-B50D9694DA0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961</Words>
  <Application>Microsoft Office PowerPoint</Application>
  <PresentationFormat>Widescreen</PresentationFormat>
  <Paragraphs>330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EE 464 Hardware Project Optimus Primary Winding</vt:lpstr>
      <vt:lpstr>Outline</vt:lpstr>
      <vt:lpstr>Topology Selection</vt:lpstr>
      <vt:lpstr>Flyback Converter</vt:lpstr>
      <vt:lpstr>Duty Cycle Selection</vt:lpstr>
      <vt:lpstr>Magnetic Design</vt:lpstr>
      <vt:lpstr>Magnetic Design</vt:lpstr>
      <vt:lpstr>Magnetic Design</vt:lpstr>
      <vt:lpstr>Magnetic Design</vt:lpstr>
      <vt:lpstr>Magnetic Design</vt:lpstr>
      <vt:lpstr>Magnetic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Thermal Calculations</vt:lpstr>
      <vt:lpstr>Thermal Calculations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464 Hardware Project Optimus Primary Winding</dc:title>
  <dc:creator>Ahmetcan Akuz</dc:creator>
  <cp:lastModifiedBy>Ahmetcan Akuz</cp:lastModifiedBy>
  <cp:revision>24</cp:revision>
  <dcterms:created xsi:type="dcterms:W3CDTF">2023-05-10T04:52:00Z</dcterms:created>
  <dcterms:modified xsi:type="dcterms:W3CDTF">2023-05-10T07:58:53Z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471f9037-751c-4d18-a62e-4356bf745dc8</vt:lpwstr>
  </property>
  <property fmtid="{D5CDD505-2E9C-101B-9397-08002B2CF9AE}" pid="3" name="bjClsUserRVM">
    <vt:lpwstr>[]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policy="0399a3f6-84a2-44f7-8781-b1ee60ec893b" origin="userSelected" xmlns="http://www.boldonj</vt:lpwstr>
  </property>
  <property fmtid="{D5CDD505-2E9C-101B-9397-08002B2CF9AE}" pid="5" name="bjDocumentLabelXML-0">
    <vt:lpwstr>ames.com/2008/01/sie/internal/label"&gt;&lt;element uid="e71e50b8-f26a-4475-aa79-4f7cdbc57675" value="" /&gt;&lt;/sisl&gt;</vt:lpwstr>
  </property>
  <property fmtid="{D5CDD505-2E9C-101B-9397-08002B2CF9AE}" pid="6" name="bjSlideMasterFooterText">
    <vt:lpwstr>GENEL(PUBLIC)</vt:lpwstr>
  </property>
  <property fmtid="{D5CDD505-2E9C-101B-9397-08002B2CF9AE}" pid="7" name="bjSaver">
    <vt:lpwstr>uRS4/+v6yVtgVTbOyRlReX5baalU9Qg+</vt:lpwstr>
  </property>
</Properties>
</file>