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73" r:id="rId7"/>
    <p:sldId id="278" r:id="rId8"/>
    <p:sldId id="274" r:id="rId9"/>
    <p:sldId id="277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684A2B-7F44-6193-5446-E373A5DC2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0218-4923-2787-2EF9-C0085264B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F088-1723-4EBA-B4C2-F6F3CE1F72AD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8FB0-4553-3231-058D-64EEE9970703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b="1">
                <a:solidFill>
                  <a:srgbClr val="339966"/>
                </a:solidFill>
                <a:latin typeface="Times New Roman" panose="02020603050405020304" pitchFamily="18" charset="0"/>
              </a:rPr>
              <a:t>GENEL(PUBLIC)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48F32-9803-2AD3-4E4F-B51317CA3C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3F59-60B1-4773-9FE0-3311C7C8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8EE-B85B-4441-9FE0-1A85F53FB108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7A2F4-0CC5-4824-99E8-C7A53C30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2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406E-F90E-859B-B13A-8DA7F808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4211-F505-EA20-CCED-651BDB6A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5732-15AA-6C7C-F7D2-E701B8F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7BD5-E9F9-1241-2079-D938F7BEDC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CC0-CB90-F3A0-19C7-3E21A9A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407-E7AB-A71D-9E4A-B96209A0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B6E0-D371-8EC4-24EA-BC716BC1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6BC5-0F13-1389-B2D1-ACE7335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A34-4355-53D5-D38D-9FEFBCB4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EB24-73ED-FB7B-7AFE-704E0E5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331C-A1FE-AC91-3CA2-82B60351A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039-AF8B-D292-913C-8BA6DBA7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A2E3-0970-4315-3472-084A8D9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B7AB-4675-A166-27E3-28694A54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9FC-4F60-8A71-8AE4-AC5781F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1462-9030-9940-B303-E8E8320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2587-5C50-FB1B-B594-09C6F99F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6CB5-43B7-D4B8-44DE-FF8ECD7B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A5D2-28D9-8EC9-04A5-10D7C5A1DF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772C-D82C-5EB5-D317-8114397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6C5-01AD-5EC7-C50D-66BEB79F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5AF3-F3FE-0005-2909-6431A55E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EC47-CE05-743D-D095-5A185AFC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55A-A36E-770C-2728-682DCDD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03F9-3838-36CA-99E8-566717D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318B-AB95-FC67-2413-8DF82C9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F6E6-2E6A-4350-B1D2-3C24EFB2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B6CE-E7D5-EA6E-3855-09AFF9EE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741-7A3D-84CB-0C43-6D14C99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4C7-AB99-5D49-3B45-A60F0B6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4D58-0531-9799-321A-45DDDFC2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0AB-C424-E7EF-CFF9-D339749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F0B0-2B1D-9E43-192A-8CE0D9C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9EF30-FE36-4419-A85B-000692C1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9768-4AB3-1CBC-AEE3-A2DF5F2B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199-D65E-1DCC-B67C-F3CABA11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976DD-D55D-E886-823B-7331B61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E438-D62E-8E98-5EFD-8714204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D199-9129-B123-DE82-340B354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446-0E9E-9E21-A32D-1F1A9FB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BEE3-C2BF-37B1-2CC4-C5CA727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CDD3-2327-A4C2-76A8-7643B6C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5539-4983-E0BA-7069-CB8CB8DE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24D-B50A-12AB-3423-B61A5BA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62F47-1CAB-2E19-EC78-FEFD9092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5B39-2348-B763-4C49-A201D16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C5C0-1682-340A-7049-D9F8E5E3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7A4B-3D62-9028-C9D4-9A46C4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D11B9-3344-3CA5-F2EC-D73FFD28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20C1-F5E5-4FE9-7172-7317D23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483E-EBF9-B0F2-37D4-315C4AC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41D7-59F3-9421-F95F-6A184BE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9E3E-1069-AFA1-ABEC-D3928DE5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7B8B-8ACB-E4CC-C78D-AB78ADE3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6AA-FADA-D3E4-2AFB-742AE479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92BC-4947-334E-5441-E72A31B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EBB4-F3B1-F0C9-A67C-6C4C0E7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C2C9-AB66-4414-F2B3-8FE87E3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B2FD-AD06-11E7-412D-67A222D7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8C0F-70A6-0A59-B306-43ACA85F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821-C9F0-0F31-FBDA-50009DEF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EEB4-0E35-4EF1-92DC-B22E6CA2CA1E}" type="datetimeFigureOut">
              <a:rPr lang="en-US" smtClean="0"/>
              <a:t>10-May-23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3D5D-3F3C-9579-01B0-478C3ED4A0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0C24-22B1-D041-63B2-AA68696A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B5EF-A0F1-92B0-DBBA-D4F3923A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464 Hardware Project</a:t>
            </a:r>
            <a:br>
              <a:rPr lang="en-US" dirty="0"/>
            </a:br>
            <a:r>
              <a:rPr lang="en-US" dirty="0"/>
              <a:t>Optimus Primary Winding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9160-DF84-B407-12BF-51B754485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Atilla Can </a:t>
            </a:r>
            <a:r>
              <a:rPr lang="en-US" dirty="0" err="1"/>
              <a:t>Aydemir</a:t>
            </a:r>
            <a:r>
              <a:rPr lang="en-US" dirty="0"/>
              <a:t> 2374510</a:t>
            </a:r>
          </a:p>
          <a:p>
            <a:r>
              <a:rPr lang="en-US" dirty="0"/>
              <a:t>Ahmetcan Akuz 2025468</a:t>
            </a:r>
          </a:p>
          <a:p>
            <a:r>
              <a:rPr lang="en-US" dirty="0" err="1"/>
              <a:t>Barış</a:t>
            </a:r>
            <a:r>
              <a:rPr lang="en-US" dirty="0"/>
              <a:t> </a:t>
            </a:r>
            <a:r>
              <a:rPr lang="en-US" dirty="0" err="1"/>
              <a:t>Özgören</a:t>
            </a:r>
            <a:r>
              <a:rPr lang="en-US" dirty="0"/>
              <a:t> 2375558</a:t>
            </a:r>
          </a:p>
          <a:p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4258E06-4CB8-F177-8E1D-7DE49E8644C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0574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481574-305E-C107-A308-5256CA20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4" y="1207363"/>
            <a:ext cx="11002392" cy="358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4DD36-2721-864C-4DC0-173367599ECA}"/>
              </a:ext>
            </a:extLst>
          </p:cNvPr>
          <p:cNvSpPr txBox="1"/>
          <p:nvPr/>
        </p:nvSpPr>
        <p:spPr>
          <a:xfrm>
            <a:off x="7698581" y="513351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STAND. Single 1A 100V THT DO41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3B83C-8887-4EDC-B5E2-F0B1FF860B1A}"/>
              </a:ext>
            </a:extLst>
          </p:cNvPr>
          <p:cNvSpPr/>
          <p:nvPr/>
        </p:nvSpPr>
        <p:spPr>
          <a:xfrm>
            <a:off x="719091" y="1287264"/>
            <a:ext cx="128726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B450-7749-8504-2A3D-87C21F512F12}"/>
              </a:ext>
            </a:extLst>
          </p:cNvPr>
          <p:cNvSpPr txBox="1"/>
          <p:nvPr/>
        </p:nvSpPr>
        <p:spPr>
          <a:xfrm>
            <a:off x="480713" y="5133513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1W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for </a:t>
            </a:r>
            <a:r>
              <a:rPr lang="tr-TR" dirty="0" err="1"/>
              <a:t>snubbers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980C3A-1F6E-5815-5E9D-F5962521D4C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2690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4D93D-2B9D-3329-FD59-127D5D2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8" y="1438976"/>
            <a:ext cx="11593543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F870D-3D7C-310D-A679-484918FF8662}"/>
              </a:ext>
            </a:extLst>
          </p:cNvPr>
          <p:cNvSpPr txBox="1"/>
          <p:nvPr/>
        </p:nvSpPr>
        <p:spPr>
          <a:xfrm>
            <a:off x="988140" y="5220929"/>
            <a:ext cx="7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is %10Vin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Vsnub</a:t>
            </a:r>
            <a:r>
              <a:rPr lang="tr-TR" dirty="0"/>
              <a:t>=35V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32C5-8CFC-E06A-638F-94D6D91F3E5A}"/>
              </a:ext>
            </a:extLst>
          </p:cNvPr>
          <p:cNvSpPr txBox="1"/>
          <p:nvPr/>
        </p:nvSpPr>
        <p:spPr>
          <a:xfrm>
            <a:off x="988140" y="590215"/>
            <a:ext cx="10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Snubber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Primary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018C731-9F81-AE9B-A14A-71E3C3C8FA4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3129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6E6B3-C7E0-B669-07AD-BCAB5555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73" y="346971"/>
            <a:ext cx="7906853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8402-8F25-032C-B034-00AA58A9701E}"/>
              </a:ext>
            </a:extLst>
          </p:cNvPr>
          <p:cNvSpPr txBox="1"/>
          <p:nvPr/>
        </p:nvSpPr>
        <p:spPr>
          <a:xfrm>
            <a:off x="3954752" y="56055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SCHOTTKY 10A 150V TO220AC THT</a:t>
            </a:r>
            <a:r>
              <a:rPr lang="en-US" dirty="0"/>
              <a:t> 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AF6BE2A-ED2C-3F06-1A9E-FA731F99E15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9605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AFEE7-15A1-11A7-8061-479929A72EE5}"/>
              </a:ext>
            </a:extLst>
          </p:cNvPr>
          <p:cNvSpPr txBox="1"/>
          <p:nvPr/>
        </p:nvSpPr>
        <p:spPr>
          <a:xfrm>
            <a:off x="384459" y="480068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FD423-E442-C806-41EE-4F6D4F40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0" y="1273026"/>
            <a:ext cx="10860350" cy="4874073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9AAA3A0-26AF-1057-BCC1-7ADAE9B770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3146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A3C2-9CA7-3E45-4857-467533AB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04" y="383595"/>
            <a:ext cx="9783191" cy="482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92B38-6F50-C477-349C-BADDFD4B94C1}"/>
              </a:ext>
            </a:extLst>
          </p:cNvPr>
          <p:cNvSpPr txBox="1"/>
          <p:nvPr/>
        </p:nvSpPr>
        <p:spPr>
          <a:xfrm>
            <a:off x="5747474" y="530393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MOSFET DIS.31A 100V N-CH TO252(DPAK) HEXFET SMT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6DB1-468F-9372-AE4D-CF90DB0477B8}"/>
              </a:ext>
            </a:extLst>
          </p:cNvPr>
          <p:cNvSpPr txBox="1"/>
          <p:nvPr/>
        </p:nvSpPr>
        <p:spPr>
          <a:xfrm>
            <a:off x="1204404" y="5302552"/>
            <a:ext cx="352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! 4W sense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8FAFF52-25DD-D00E-0DA0-EB00B73E5A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0032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90BC-203B-D71C-A2EC-9639646B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" y="1014672"/>
            <a:ext cx="10682796" cy="482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AB22-21EE-6073-072C-DBE28D90B641}"/>
              </a:ext>
            </a:extLst>
          </p:cNvPr>
          <p:cNvSpPr txBox="1"/>
          <p:nvPr/>
        </p:nvSpPr>
        <p:spPr>
          <a:xfrm>
            <a:off x="149320" y="471190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MOSFET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7663F4C-036C-FDB7-1051-92079F0AE8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5158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4EAD-BB2C-48BC-9ED5-B1B7FF86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3" y="440715"/>
            <a:ext cx="11307753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53D06-04FC-047D-BF1D-81253AC6314A}"/>
              </a:ext>
            </a:extLst>
          </p:cNvPr>
          <p:cNvSpPr txBox="1"/>
          <p:nvPr/>
        </p:nvSpPr>
        <p:spPr>
          <a:xfrm>
            <a:off x="442122" y="5592932"/>
            <a:ext cx="51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regulator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TL431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C629B00-536A-6135-C6C7-AE6FA65784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2332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8" y="183641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3600" u="sng" dirty="0"/>
                  <a:t>MOSFET</a:t>
                </a:r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tr-T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u="sng" dirty="0"/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=0.039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27+13</m:t>
                          </m:r>
                        </m:e>
                      </m:d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=1.44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=25+40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1.44=82.7 °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:r>
                  <a:rPr lang="tr-TR" sz="3600" dirty="0"/>
                  <a:t>! Maximum </a:t>
                </a:r>
                <a:r>
                  <a:rPr lang="tr-TR" sz="3600" dirty="0" err="1"/>
                  <a:t>operating</a:t>
                </a:r>
                <a:r>
                  <a:rPr lang="tr-TR" sz="3600" dirty="0"/>
                  <a:t> </a:t>
                </a:r>
                <a:r>
                  <a:rPr lang="tr-TR" sz="3600" dirty="0" err="1"/>
                  <a:t>temperature</a:t>
                </a:r>
                <a:r>
                  <a:rPr lang="tr-TR" sz="3600" dirty="0"/>
                  <a:t> is 175</a:t>
                </a:r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sz="3600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  <a:blipFill>
                <a:blip r:embed="rId4"/>
                <a:stretch>
                  <a:fillRect l="-1158" t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9C1E6C8-3433-65BC-35E2-3ACF4C8834A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9130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96449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u="sng" dirty="0" err="1"/>
                  <a:t>Secondary</a:t>
                </a:r>
                <a:r>
                  <a:rPr lang="tr-TR" u="sng" dirty="0"/>
                  <a:t> </a:t>
                </a:r>
                <a:r>
                  <a:rPr lang="tr-TR" u="sng" dirty="0" err="1"/>
                  <a:t>Diode</a:t>
                </a:r>
                <a:endParaRPr lang="tr-TR" u="sng" dirty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𝑆𝑐h𝑜𝑡𝑡𝑘𝑦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=25+3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0.9=27.7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! Maximum </a:t>
                </a:r>
                <a:r>
                  <a:rPr lang="tr-TR" dirty="0" err="1"/>
                  <a:t>operating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r>
                  <a:rPr lang="tr-TR" dirty="0"/>
                  <a:t> is 175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  <a:blipFill>
                <a:blip r:embed="rId4"/>
                <a:stretch>
                  <a:fillRect l="-1102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2DEA509-12D7-6CFA-C683-1BBD58219A1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03286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0974-B474-D7DA-3CD9-48BCF42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589-F4FC-A4E2-EDFF-E6BCB596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1EF22AA-FEA2-E49C-2A43-9534B714CA0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6337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694-BFDD-0664-9EE4-C5E8314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21D-2CCE-868C-E176-49A3764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  <a:p>
            <a:r>
              <a:rPr lang="en-US" dirty="0"/>
              <a:t>Magnetic Design</a:t>
            </a:r>
          </a:p>
          <a:p>
            <a:r>
              <a:rPr lang="en-US" dirty="0"/>
              <a:t>Simulation &amp; Results</a:t>
            </a:r>
          </a:p>
          <a:p>
            <a:r>
              <a:rPr lang="en-US" dirty="0"/>
              <a:t>Component Selection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D067DC0-D2BF-6789-56DA-9AA1CA069F8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4199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27D2-451F-701F-5320-7233F27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8AE3-F4C7-5F4B-2A11-891C7D33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D03C977-1EA5-8A6D-DC84-5DF8C189968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82278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DC0-ECC0-A480-F098-7256868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7C1-9377-B62D-6845-50FCC2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76B0CE81-94C4-2C25-E2B0-F0FB07FC4D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757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D5E-9B91-D847-11E3-CDA61A7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6DB5-CADE-95AF-25FF-C4CF3BE9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C29CC79-7E93-AF60-4D8F-12B88C0D350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815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B61-0ADD-8187-4602-6C3945D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Magnetizing Inductance&amp; Turns Ratio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Lm</a:t>
                </a:r>
                <a:r>
                  <a:rPr lang="en-US" dirty="0"/>
                  <a:t>=13.2uH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24F2FF-E583-3644-4E91-F5BEA485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" t="-246" r="-48" b="6640"/>
          <a:stretch/>
        </p:blipFill>
        <p:spPr>
          <a:xfrm>
            <a:off x="1404581" y="2518187"/>
            <a:ext cx="3230920" cy="1514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B185A2-0EBA-03D0-6B8C-D6D682EAB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633" y="3013053"/>
            <a:ext cx="2590933" cy="831893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2940D52-91C5-8F2C-630E-C69910CC9D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87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64D-D268-5F3E-6AE5-DB0ACF8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F3D-4181-DF7C-C41D-C267866F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Selection</a:t>
            </a:r>
          </a:p>
          <a:p>
            <a:endParaRPr lang="en-US" dirty="0"/>
          </a:p>
          <a:p>
            <a:r>
              <a:rPr lang="en-US" sz="2000" dirty="0"/>
              <a:t>E42/21/20-3C94</a:t>
            </a:r>
          </a:p>
          <a:p>
            <a:endParaRPr lang="en-US" sz="2000" dirty="0"/>
          </a:p>
          <a:p>
            <a:r>
              <a:rPr lang="en-US" sz="2000" dirty="0"/>
              <a:t>Ae=233 mm^2</a:t>
            </a:r>
          </a:p>
          <a:p>
            <a:r>
              <a:rPr lang="en-US" sz="2000" dirty="0"/>
              <a:t>Aw=374 mm^2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7F8AA77-573B-AF60-6815-4F210262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603628"/>
            <a:ext cx="5473700" cy="3993579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5B5DDE6-A536-1D9A-BBFC-D8254674F83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119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89-27B0-A629-B006-6722611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turns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Np=4turns			Ns=16 turns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E46DC3-984E-4D72-6391-59719CAB1D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7399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FC64-D46E-E6CC-4D96-B8B8EBC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DA6-5464-99DF-EE3C-C7AE5C43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Cable Selection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7286C-C711-1B26-FB8B-18B38BEE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434"/>
              </p:ext>
            </p:extLst>
          </p:nvPr>
        </p:nvGraphicFramePr>
        <p:xfrm>
          <a:off x="1786467" y="2290602"/>
          <a:ext cx="8407401" cy="375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4">
                  <a:extLst>
                    <a:ext uri="{9D8B030D-6E8A-4147-A177-3AD203B41FA5}">
                      <a16:colId xmlns:a16="http://schemas.microsoft.com/office/drawing/2014/main" val="1764329917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1442678472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1203265164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3145243934"/>
                    </a:ext>
                  </a:extLst>
                </a:gridCol>
                <a:gridCol w="774050">
                  <a:extLst>
                    <a:ext uri="{9D8B030D-6E8A-4147-A177-3AD203B41FA5}">
                      <a16:colId xmlns:a16="http://schemas.microsoft.com/office/drawing/2014/main" val="61689105"/>
                    </a:ext>
                  </a:extLst>
                </a:gridCol>
                <a:gridCol w="810909">
                  <a:extLst>
                    <a:ext uri="{9D8B030D-6E8A-4147-A177-3AD203B41FA5}">
                      <a16:colId xmlns:a16="http://schemas.microsoft.com/office/drawing/2014/main" val="732695766"/>
                    </a:ext>
                  </a:extLst>
                </a:gridCol>
                <a:gridCol w="815195">
                  <a:extLst>
                    <a:ext uri="{9D8B030D-6E8A-4147-A177-3AD203B41FA5}">
                      <a16:colId xmlns:a16="http://schemas.microsoft.com/office/drawing/2014/main" val="717413250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2145716439"/>
                    </a:ext>
                  </a:extLst>
                </a:gridCol>
                <a:gridCol w="816909">
                  <a:extLst>
                    <a:ext uri="{9D8B030D-6E8A-4147-A177-3AD203B41FA5}">
                      <a16:colId xmlns:a16="http://schemas.microsoft.com/office/drawing/2014/main" val="4023391385"/>
                    </a:ext>
                  </a:extLst>
                </a:gridCol>
                <a:gridCol w="812624">
                  <a:extLst>
                    <a:ext uri="{9D8B030D-6E8A-4147-A177-3AD203B41FA5}">
                      <a16:colId xmlns:a16="http://schemas.microsoft.com/office/drawing/2014/main" val="2566971789"/>
                    </a:ext>
                  </a:extLst>
                </a:gridCol>
              </a:tblGrid>
              <a:tr h="4434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 gauge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 cross section in mm</a:t>
                      </a:r>
                      <a:r>
                        <a:rPr lang="en-US" sz="800" kern="0" baseline="300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1000 ft.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km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 chassis wiring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frequency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Breaking force Soft Annealed Cu 37000 PSI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134330"/>
                  </a:ext>
                </a:extLst>
              </a:tr>
              <a:tr h="739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Diameter Inches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Diameter mm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power transmission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100% skin depth for solid conductor copper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247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1.45034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3.184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10.44352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8250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94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636170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1.29032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13.17248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237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1.15062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5.064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16.60992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5496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1.02362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6.385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20.9428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4295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0.91186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26.40728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696841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33.292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880147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0.7239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12.8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41.984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8586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0.64516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52.9392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42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94820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0.57404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66.7808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70131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84.1976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68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42462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0.0179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0.45466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32.37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106.1736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85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866034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0.40386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133.8568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7.2 </a:t>
                      </a:r>
                      <a:r>
                        <a:rPr lang="en-US" sz="800" kern="0" dirty="0" err="1">
                          <a:effectLst/>
                        </a:rPr>
                        <a:t>lbs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998813"/>
                  </a:ext>
                </a:extLst>
              </a:tr>
            </a:tbl>
          </a:graphicData>
        </a:graphic>
      </p:graphicFrame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25CB4584-A1EB-204F-5A8B-D3D7EE50066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7059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C7D-1536-B287-8717-0712F8A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Cable Selection</a:t>
                </a:r>
              </a:p>
              <a:p>
                <a:endParaRPr lang="en-US" dirty="0"/>
              </a:p>
              <a:p>
                <a:r>
                  <a:rPr lang="en-US" dirty="0"/>
                  <a:t>AWG-24 for primary and secondary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𝑐𝑎𝑏𝑙𝑒𝑠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R_pri</a:t>
                </a:r>
                <a:r>
                  <a:rPr lang="en-US" dirty="0"/>
                  <a:t>=2.47 mΩ			</a:t>
                </a:r>
                <a:r>
                  <a:rPr lang="en-US" dirty="0" err="1"/>
                  <a:t>R_sec</a:t>
                </a:r>
                <a:r>
                  <a:rPr lang="en-US" dirty="0"/>
                  <a:t>=39.5 mΩ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DE604F-0D19-23BE-2237-EF0A1409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6899"/>
              </p:ext>
            </p:extLst>
          </p:nvPr>
        </p:nvGraphicFramePr>
        <p:xfrm>
          <a:off x="838200" y="3625850"/>
          <a:ext cx="9690100" cy="52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13514696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79976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565924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98943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1887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9866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86019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848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393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568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34693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92926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8065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R_pri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Ohm/m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5145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Ohm/m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221206"/>
                  </a:ext>
                </a:extLst>
              </a:tr>
            </a:tbl>
          </a:graphicData>
        </a:graphic>
      </p:graphicFrame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634450B-8E39-0510-C69A-2F06361978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51422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F50-A651-22C6-4ED6-8427EAC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Core and Copper Loss</a:t>
                </a:r>
              </a:p>
              <a:p>
                <a:endParaRPr lang="en-US" dirty="0"/>
              </a:p>
              <a:p>
                <a:r>
                  <a:rPr lang="en-US" dirty="0"/>
                  <a:t>Core Loss: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𝑐𝑜𝑟𝑒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𝑎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𝑓</m:t>
                        </m:r>
                      </m:e>
                      <m:sup>
                        <m:r>
                          <a:rPr lang="en-US" i="1"/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𝐵</m:t>
                        </m:r>
                      </m:e>
                      <m:sup>
                        <m:r>
                          <a:rPr lang="en-US" i="1"/>
                          <m:t>𝑦</m:t>
                        </m:r>
                      </m:sup>
                    </m:s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𝑐𝑜𝑟𝑒</m:t>
                        </m:r>
                      </m:sub>
                    </m:sSub>
                  </m:oMath>
                </a14:m>
                <a:r>
                  <a:rPr lang="en-US" dirty="0"/>
                  <a:t>=2.5W</a:t>
                </a:r>
              </a:p>
              <a:p>
                <a:endParaRPr lang="en-US" dirty="0"/>
              </a:p>
              <a:p>
                <a:r>
                  <a:rPr lang="en-US" dirty="0"/>
                  <a:t>Copper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dirty="0"/>
                  <a:t>= 0.29W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087B1E-21D8-50F9-9CF4-581050EABD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34889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399a3f6-84a2-44f7-8781-b1ee60ec893b" origin="userSelected">
  <element uid="e71e50b8-f26a-4475-aa79-4f7cdbc57675" value=""/>
</sisl>
</file>

<file path=customXml/itemProps1.xml><?xml version="1.0" encoding="utf-8"?>
<ds:datastoreItem xmlns:ds="http://schemas.openxmlformats.org/officeDocument/2006/customXml" ds:itemID="{970266FC-6D9E-47A9-B108-6B044B29DAD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782</Words>
  <Application>Microsoft Office PowerPoint</Application>
  <PresentationFormat>Widescreen</PresentationFormat>
  <Paragraphs>309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EE 464 Hardware Project Optimus Primary Winding</vt:lpstr>
      <vt:lpstr>Outline</vt:lpstr>
      <vt:lpstr>Topology Selection</vt:lpstr>
      <vt:lpstr>Magnetic Design</vt:lpstr>
      <vt:lpstr>Magnetic Design</vt:lpstr>
      <vt:lpstr>Magnetic Design</vt:lpstr>
      <vt:lpstr>Magnetic Design</vt:lpstr>
      <vt:lpstr>Magnetic Design</vt:lpstr>
      <vt:lpstr>Magnetic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Thermal Calculations</vt:lpstr>
      <vt:lpstr>Thermal Calculations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Hardware Project Optimus Primary Winding</dc:title>
  <dc:creator>Ahmetcan Akuz</dc:creator>
  <cp:lastModifiedBy>Ahmetcan Akuz</cp:lastModifiedBy>
  <cp:revision>20</cp:revision>
  <dcterms:created xsi:type="dcterms:W3CDTF">2023-05-10T04:52:00Z</dcterms:created>
  <dcterms:modified xsi:type="dcterms:W3CDTF">2023-05-10T06:36:01Z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471f9037-751c-4d18-a62e-4356bf745dc8</vt:lpwstr>
  </property>
  <property fmtid="{D5CDD505-2E9C-101B-9397-08002B2CF9AE}" pid="3" name="bjClsUserRVM">
    <vt:lpwstr>[]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policy="0399a3f6-84a2-44f7-8781-b1ee60ec893b" origin="userSelected" xmlns="http://www.boldonj</vt:lpwstr>
  </property>
  <property fmtid="{D5CDD505-2E9C-101B-9397-08002B2CF9AE}" pid="5" name="bjDocumentLabelXML-0">
    <vt:lpwstr>ames.com/2008/01/sie/internal/label"&gt;&lt;element uid="e71e50b8-f26a-4475-aa79-4f7cdbc57675" value="" /&gt;&lt;/sisl&gt;</vt:lpwstr>
  </property>
  <property fmtid="{D5CDD505-2E9C-101B-9397-08002B2CF9AE}" pid="6" name="bjSlideMasterFooterText">
    <vt:lpwstr>GENEL(PUBLIC)</vt:lpwstr>
  </property>
  <property fmtid="{D5CDD505-2E9C-101B-9397-08002B2CF9AE}" pid="7" name="bjSaver">
    <vt:lpwstr>uRS4/+v6yVtgVTbOyRlReX5baalU9Qg+</vt:lpwstr>
  </property>
</Properties>
</file>