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5" r:id="rId10"/>
    <p:sldId id="264"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8" y="1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27.04.2024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94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27.04.2024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2076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27.04.2024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950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27.04.2024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3302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83C5-A6E3-467E-88A3-7867E1892419}" type="datetimeFigureOut">
              <a:rPr lang="tr-TR" smtClean="0"/>
              <a:t>27.04.2024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7129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C83C5-A6E3-467E-88A3-7867E1892419}" type="datetimeFigureOut">
              <a:rPr lang="tr-TR" smtClean="0"/>
              <a:t>27.04.2024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0234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C83C5-A6E3-467E-88A3-7867E1892419}" type="datetimeFigureOut">
              <a:rPr lang="tr-TR" smtClean="0"/>
              <a:t>27.04.2024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8844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C83C5-A6E3-467E-88A3-7867E1892419}" type="datetimeFigureOut">
              <a:rPr lang="tr-TR" smtClean="0"/>
              <a:t>27.04.2024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99237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83C5-A6E3-467E-88A3-7867E1892419}" type="datetimeFigureOut">
              <a:rPr lang="tr-TR" smtClean="0"/>
              <a:t>27.04.2024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29903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27.04.2024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524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27.04.2024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596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27.04.2024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14401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a:xfrm>
            <a:off x="1524003" y="1999615"/>
            <a:ext cx="9144000" cy="2764028"/>
          </a:xfrm>
        </p:spPr>
        <p:txBody>
          <a:bodyPr anchor="ctr">
            <a:normAutofit/>
          </a:bodyPr>
          <a:lstStyle/>
          <a:p>
            <a:r>
              <a:rPr lang="en-US" sz="7200"/>
              <a:t>Fault Tolerance</a:t>
            </a:r>
            <a:endParaRPr lang="tr-TR" sz="720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a:xfrm>
            <a:off x="1966912" y="5645150"/>
            <a:ext cx="8258176" cy="631825"/>
          </a:xfrm>
        </p:spPr>
        <p:txBody>
          <a:bodyPr anchor="ctr">
            <a:normAutofit/>
          </a:bodyPr>
          <a:lstStyle/>
          <a:p>
            <a:endParaRPr lang="tr-TR"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70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6A4-3F08-1314-0E4D-32303833254C}"/>
              </a:ext>
            </a:extLst>
          </p:cNvPr>
          <p:cNvSpPr>
            <a:spLocks noGrp="1"/>
          </p:cNvSpPr>
          <p:nvPr>
            <p:ph type="title"/>
          </p:nvPr>
        </p:nvSpPr>
        <p:spPr/>
        <p:txBody>
          <a:bodyPr/>
          <a:lstStyle/>
          <a:p>
            <a:r>
              <a:rPr lang="en-US" dirty="0"/>
              <a:t>Multiple Fault Switches</a:t>
            </a:r>
            <a:endParaRPr lang="tr-TR" dirty="0"/>
          </a:p>
        </p:txBody>
      </p:sp>
      <p:sp>
        <p:nvSpPr>
          <p:cNvPr id="3" name="Content Placeholder 2">
            <a:extLst>
              <a:ext uri="{FF2B5EF4-FFF2-40B4-BE49-F238E27FC236}">
                <a16:creationId xmlns:a16="http://schemas.microsoft.com/office/drawing/2014/main" id="{428CEE46-97AE-517F-BFA1-493450EA0CE7}"/>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242042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F822F60-E324-83A2-0B65-975CCCE1FDE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Diagnosis and Tolerant Strategy of T-Type 3Level Inverters</a:t>
            </a:r>
            <a:endParaRPr lang="tr-TR" sz="4800" dirty="0">
              <a:solidFill>
                <a:srgbClr val="FFFFFF"/>
              </a:solidFill>
            </a:endParaRPr>
          </a:p>
        </p:txBody>
      </p:sp>
      <p:sp>
        <p:nvSpPr>
          <p:cNvPr id="4" name="Subtitle 3">
            <a:extLst>
              <a:ext uri="{FF2B5EF4-FFF2-40B4-BE49-F238E27FC236}">
                <a16:creationId xmlns:a16="http://schemas.microsoft.com/office/drawing/2014/main" id="{C6DEBAA7-B24B-5E9C-BFD9-2F3660180599}"/>
              </a:ext>
            </a:extLst>
          </p:cNvPr>
          <p:cNvSpPr>
            <a:spLocks noGrp="1"/>
          </p:cNvSpPr>
          <p:nvPr>
            <p:ph type="subTitle" idx="1"/>
          </p:nvPr>
        </p:nvSpPr>
        <p:spPr>
          <a:xfrm>
            <a:off x="1350682" y="4870824"/>
            <a:ext cx="10005951" cy="1458258"/>
          </a:xfrm>
        </p:spPr>
        <p:txBody>
          <a:bodyPr anchor="ctr">
            <a:normAutofit/>
          </a:bodyPr>
          <a:lstStyle/>
          <a:p>
            <a:pPr algn="l"/>
            <a:r>
              <a:rPr lang="en-US" dirty="0"/>
              <a:t>*under </a:t>
            </a:r>
            <a:r>
              <a:rPr lang="en-US" b="1" u="sng" dirty="0"/>
              <a:t>open-switch fault </a:t>
            </a:r>
            <a:r>
              <a:rPr lang="en-US" dirty="0"/>
              <a:t>conditions</a:t>
            </a:r>
            <a:endParaRPr lang="tr-TR" dirty="0"/>
          </a:p>
        </p:txBody>
      </p:sp>
      <p:graphicFrame>
        <p:nvGraphicFramePr>
          <p:cNvPr id="3" name="Table 2">
            <a:extLst>
              <a:ext uri="{FF2B5EF4-FFF2-40B4-BE49-F238E27FC236}">
                <a16:creationId xmlns:a16="http://schemas.microsoft.com/office/drawing/2014/main" id="{0222BD00-5246-3092-A911-F466EF587356}"/>
              </a:ext>
            </a:extLst>
          </p:cNvPr>
          <p:cNvGraphicFramePr>
            <a:graphicFrameLocks noGrp="1"/>
          </p:cNvGraphicFramePr>
          <p:nvPr>
            <p:extLst>
              <p:ext uri="{D42A27DB-BD31-4B8C-83A1-F6EECF244321}">
                <p14:modId xmlns:p14="http://schemas.microsoft.com/office/powerpoint/2010/main" val="2301896621"/>
              </p:ext>
            </p:extLst>
          </p:nvPr>
        </p:nvGraphicFramePr>
        <p:xfrm>
          <a:off x="6672649" y="4976318"/>
          <a:ext cx="4481382" cy="1218536"/>
        </p:xfrm>
        <a:graphic>
          <a:graphicData uri="http://schemas.openxmlformats.org/drawingml/2006/table">
            <a:tbl>
              <a:tblPr>
                <a:tableStyleId>{5C22544A-7EE6-4342-B048-85BDC9FD1C3A}</a:tableStyleId>
              </a:tblPr>
              <a:tblGrid>
                <a:gridCol w="746897">
                  <a:extLst>
                    <a:ext uri="{9D8B030D-6E8A-4147-A177-3AD203B41FA5}">
                      <a16:colId xmlns:a16="http://schemas.microsoft.com/office/drawing/2014/main" val="738067104"/>
                    </a:ext>
                  </a:extLst>
                </a:gridCol>
                <a:gridCol w="746897">
                  <a:extLst>
                    <a:ext uri="{9D8B030D-6E8A-4147-A177-3AD203B41FA5}">
                      <a16:colId xmlns:a16="http://schemas.microsoft.com/office/drawing/2014/main" val="1871928831"/>
                    </a:ext>
                  </a:extLst>
                </a:gridCol>
                <a:gridCol w="746897">
                  <a:extLst>
                    <a:ext uri="{9D8B030D-6E8A-4147-A177-3AD203B41FA5}">
                      <a16:colId xmlns:a16="http://schemas.microsoft.com/office/drawing/2014/main" val="659605148"/>
                    </a:ext>
                  </a:extLst>
                </a:gridCol>
                <a:gridCol w="746897">
                  <a:extLst>
                    <a:ext uri="{9D8B030D-6E8A-4147-A177-3AD203B41FA5}">
                      <a16:colId xmlns:a16="http://schemas.microsoft.com/office/drawing/2014/main" val="3118763300"/>
                    </a:ext>
                  </a:extLst>
                </a:gridCol>
                <a:gridCol w="746897">
                  <a:extLst>
                    <a:ext uri="{9D8B030D-6E8A-4147-A177-3AD203B41FA5}">
                      <a16:colId xmlns:a16="http://schemas.microsoft.com/office/drawing/2014/main" val="1741976836"/>
                    </a:ext>
                  </a:extLst>
                </a:gridCol>
                <a:gridCol w="746897">
                  <a:extLst>
                    <a:ext uri="{9D8B030D-6E8A-4147-A177-3AD203B41FA5}">
                      <a16:colId xmlns:a16="http://schemas.microsoft.com/office/drawing/2014/main" val="3286428204"/>
                    </a:ext>
                  </a:extLst>
                </a:gridCol>
              </a:tblGrid>
              <a:tr h="304634">
                <a:tc>
                  <a:txBody>
                    <a:bodyPr/>
                    <a:lstStyle/>
                    <a:p>
                      <a:pPr algn="l" fontAlgn="b"/>
                      <a:r>
                        <a:rPr lang="tr-TR" sz="1100" u="none" strike="noStrike" dirty="0">
                          <a:effectLst/>
                        </a:rPr>
                        <a:t>State</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Vout</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Sa1</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Sa2</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Sa3</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Sa4</a:t>
                      </a:r>
                      <a:endParaRPr lang="tr-T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78468668"/>
                  </a:ext>
                </a:extLst>
              </a:tr>
              <a:tr h="304634">
                <a:tc>
                  <a:txBody>
                    <a:bodyPr/>
                    <a:lstStyle/>
                    <a:p>
                      <a:pPr algn="l" fontAlgn="b"/>
                      <a:r>
                        <a:rPr lang="tr-TR" sz="1100" u="none" strike="noStrike">
                          <a:effectLst/>
                        </a:rPr>
                        <a:t>P</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7193577"/>
                  </a:ext>
                </a:extLst>
              </a:tr>
              <a:tr h="304634">
                <a:tc>
                  <a:txBody>
                    <a:bodyPr/>
                    <a:lstStyle/>
                    <a:p>
                      <a:pPr algn="l"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tr-TR" sz="1100" u="none" strike="noStrike">
                          <a:effectLst/>
                        </a:rPr>
                        <a:t>0</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995844"/>
                  </a:ext>
                </a:extLst>
              </a:tr>
              <a:tr h="304634">
                <a:tc>
                  <a:txBody>
                    <a:bodyPr/>
                    <a:lstStyle/>
                    <a:p>
                      <a:pPr algn="l" fontAlgn="b"/>
                      <a:r>
                        <a:rPr lang="tr-TR" sz="1100" u="none" strike="noStrike">
                          <a:effectLst/>
                        </a:rPr>
                        <a:t>N</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t>
                      </a:r>
                      <a:r>
                        <a:rPr lang="tr-TR" sz="1100" u="none" strike="noStrike" dirty="0">
                          <a:effectLst/>
                        </a:rPr>
                        <a:t>Vdc/2</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a:effectLst/>
                        </a:rPr>
                        <a:t>OFF</a:t>
                      </a:r>
                      <a:endParaRPr lang="tr-TR"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OFF</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tr-TR" sz="1100" u="none" strike="noStrike" dirty="0">
                          <a:effectLst/>
                        </a:rPr>
                        <a:t>ON</a:t>
                      </a:r>
                      <a:endParaRPr lang="tr-TR"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229965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2741D-5939-3FB1-24C8-466B8089CE75}"/>
              </a:ext>
            </a:extLst>
          </p:cNvPr>
          <p:cNvSpPr>
            <a:spLocks noGrp="1"/>
          </p:cNvSpPr>
          <p:nvPr>
            <p:ph type="title"/>
          </p:nvPr>
        </p:nvSpPr>
        <p:spPr>
          <a:xfrm>
            <a:off x="838200" y="557188"/>
            <a:ext cx="10515600" cy="1133499"/>
          </a:xfrm>
        </p:spPr>
        <p:txBody>
          <a:bodyPr>
            <a:normAutofit/>
          </a:bodyPr>
          <a:lstStyle/>
          <a:p>
            <a:pPr algn="ctr"/>
            <a:r>
              <a:rPr lang="en-US" dirty="0"/>
              <a:t>Diagnosis and Tolerant Strategy of T-Type 3LI</a:t>
            </a:r>
            <a:endParaRPr lang="tr-TR" dirty="0"/>
          </a:p>
        </p:txBody>
      </p:sp>
      <p:sp>
        <p:nvSpPr>
          <p:cNvPr id="3" name="Content Placeholder 2">
            <a:extLst>
              <a:ext uri="{FF2B5EF4-FFF2-40B4-BE49-F238E27FC236}">
                <a16:creationId xmlns:a16="http://schemas.microsoft.com/office/drawing/2014/main" id="{E00A8D90-8B24-CEDB-8E00-CA64D5524B03}"/>
              </a:ext>
            </a:extLst>
          </p:cNvPr>
          <p:cNvSpPr>
            <a:spLocks/>
          </p:cNvSpPr>
          <p:nvPr/>
        </p:nvSpPr>
        <p:spPr>
          <a:xfrm>
            <a:off x="838199" y="1871160"/>
            <a:ext cx="5612027" cy="4267823"/>
          </a:xfrm>
          <a:prstGeom prst="rect">
            <a:avLst/>
          </a:prstGeom>
        </p:spPr>
        <p:txBody>
          <a:bodyPr/>
          <a:lstStyle/>
          <a:p>
            <a:pPr marL="342900" indent="-342900" algn="just">
              <a:buFont typeface="Arial" panose="020B0604020202020204" pitchFamily="34" charset="0"/>
              <a:buChar char="•"/>
            </a:pPr>
            <a:r>
              <a:rPr lang="en-US" sz="2000" dirty="0">
                <a:latin typeface="Times-Roman"/>
              </a:rPr>
              <a:t>The location of the faulty switch can be identified by the average of the normalized phase current and the change of the neutral-point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1" u="sng" dirty="0">
                <a:latin typeface="Times-Roman"/>
              </a:rPr>
              <a:t>T-Type Inverter: </a:t>
            </a:r>
            <a:r>
              <a:rPr lang="en-US" sz="2000" dirty="0">
                <a:latin typeface="Times-Roman"/>
              </a:rPr>
              <a:t>Half bridge switches block the full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Switches between NP and each output block half of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Conduction losses are less than NPC Inverters (2 switches for Vdc in NPC, 1 switch in T-Type.)</a:t>
            </a:r>
          </a:p>
          <a:p>
            <a:pPr marL="342900" indent="-342900" algn="l">
              <a:buFont typeface="Arial" panose="020B0604020202020204" pitchFamily="34" charset="0"/>
              <a:buChar char="•"/>
            </a:pPr>
            <a:endParaRPr lang="en-US" sz="2000" dirty="0">
              <a:latin typeface="Times-Roman"/>
            </a:endParaRPr>
          </a:p>
          <a:p>
            <a:pPr>
              <a:spcAft>
                <a:spcPts val="600"/>
              </a:spcAft>
            </a:pPr>
            <a:endParaRPr lang="tr-TR" dirty="0"/>
          </a:p>
        </p:txBody>
      </p:sp>
      <p:pic>
        <p:nvPicPr>
          <p:cNvPr id="7" name="Picture 6">
            <a:extLst>
              <a:ext uri="{FF2B5EF4-FFF2-40B4-BE49-F238E27FC236}">
                <a16:creationId xmlns:a16="http://schemas.microsoft.com/office/drawing/2014/main" id="{C41E973B-A430-C3CC-EC72-4137A98A2F95}"/>
              </a:ext>
            </a:extLst>
          </p:cNvPr>
          <p:cNvPicPr>
            <a:picLocks noChangeAspect="1"/>
          </p:cNvPicPr>
          <p:nvPr/>
        </p:nvPicPr>
        <p:blipFill>
          <a:blip r:embed="rId2"/>
          <a:stretch>
            <a:fillRect/>
          </a:stretch>
        </p:blipFill>
        <p:spPr>
          <a:xfrm>
            <a:off x="6647935" y="2164995"/>
            <a:ext cx="4894494" cy="2793704"/>
          </a:xfrm>
          <a:prstGeom prst="rect">
            <a:avLst/>
          </a:prstGeom>
        </p:spPr>
      </p:pic>
      <p:sp>
        <p:nvSpPr>
          <p:cNvPr id="8" name="TextBox 7">
            <a:extLst>
              <a:ext uri="{FF2B5EF4-FFF2-40B4-BE49-F238E27FC236}">
                <a16:creationId xmlns:a16="http://schemas.microsoft.com/office/drawing/2014/main" id="{5B3D438E-D889-CE74-4268-2164630A6764}"/>
              </a:ext>
            </a:extLst>
          </p:cNvPr>
          <p:cNvSpPr txBox="1"/>
          <p:nvPr/>
        </p:nvSpPr>
        <p:spPr>
          <a:xfrm>
            <a:off x="7261293" y="5168951"/>
            <a:ext cx="3667777" cy="362243"/>
          </a:xfrm>
          <a:prstGeom prst="rect">
            <a:avLst/>
          </a:prstGeom>
          <a:noFill/>
        </p:spPr>
        <p:txBody>
          <a:bodyPr wrap="none" rtlCol="0">
            <a:spAutoFit/>
          </a:bodyPr>
          <a:lstStyle/>
          <a:p>
            <a:pPr defTabSz="448056">
              <a:spcAft>
                <a:spcPts val="600"/>
              </a:spcAft>
            </a:pPr>
            <a:r>
              <a:rPr lang="en-US" sz="1764" kern="1200" dirty="0">
                <a:solidFill>
                  <a:schemeClr val="tx1"/>
                </a:solidFill>
                <a:latin typeface="+mn-lt"/>
                <a:ea typeface="+mn-ea"/>
                <a:cs typeface="+mn-cs"/>
              </a:rPr>
              <a:t>Simplified structure of T-Type inverter</a:t>
            </a:r>
            <a:endParaRPr lang="tr-TR" dirty="0"/>
          </a:p>
        </p:txBody>
      </p:sp>
    </p:spTree>
    <p:extLst>
      <p:ext uri="{BB962C8B-B14F-4D97-AF65-F5344CB8AC3E}">
        <p14:creationId xmlns:p14="http://schemas.microsoft.com/office/powerpoint/2010/main" val="21041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01E9-8536-1237-9FA5-5DAAAB996B57}"/>
              </a:ext>
            </a:extLst>
          </p:cNvPr>
          <p:cNvSpPr>
            <a:spLocks noGrp="1"/>
          </p:cNvSpPr>
          <p:nvPr>
            <p:ph type="title"/>
          </p:nvPr>
        </p:nvSpPr>
        <p:spPr>
          <a:xfrm>
            <a:off x="838200" y="365126"/>
            <a:ext cx="10620632" cy="809282"/>
          </a:xfrm>
        </p:spPr>
        <p:txBody>
          <a:bodyPr>
            <a:normAutofit fontScale="90000"/>
          </a:bodyPr>
          <a:lstStyle/>
          <a:p>
            <a:pPr algn="ctr"/>
            <a:r>
              <a:rPr lang="en-US" dirty="0"/>
              <a:t>Analysis of T-Type 3LI During Open-Switch Fault</a:t>
            </a:r>
            <a:endParaRPr lang="tr-TR" dirty="0"/>
          </a:p>
        </p:txBody>
      </p:sp>
      <p:pic>
        <p:nvPicPr>
          <p:cNvPr id="5" name="Picture 4">
            <a:extLst>
              <a:ext uri="{FF2B5EF4-FFF2-40B4-BE49-F238E27FC236}">
                <a16:creationId xmlns:a16="http://schemas.microsoft.com/office/drawing/2014/main" id="{9E489573-4BE8-6819-CD00-D1EBB66D0C1D}"/>
              </a:ext>
            </a:extLst>
          </p:cNvPr>
          <p:cNvPicPr>
            <a:picLocks noChangeAspect="1"/>
          </p:cNvPicPr>
          <p:nvPr/>
        </p:nvPicPr>
        <p:blipFill>
          <a:blip r:embed="rId2"/>
          <a:stretch>
            <a:fillRect/>
          </a:stretch>
        </p:blipFill>
        <p:spPr>
          <a:xfrm>
            <a:off x="733168" y="1103484"/>
            <a:ext cx="3128127" cy="2269630"/>
          </a:xfrm>
          <a:prstGeom prst="rect">
            <a:avLst/>
          </a:prstGeom>
        </p:spPr>
      </p:pic>
      <p:pic>
        <p:nvPicPr>
          <p:cNvPr id="7" name="Picture 6">
            <a:extLst>
              <a:ext uri="{FF2B5EF4-FFF2-40B4-BE49-F238E27FC236}">
                <a16:creationId xmlns:a16="http://schemas.microsoft.com/office/drawing/2014/main" id="{8EF62AFD-D918-A801-2E20-1F69E9370114}"/>
              </a:ext>
            </a:extLst>
          </p:cNvPr>
          <p:cNvPicPr>
            <a:picLocks noChangeAspect="1"/>
          </p:cNvPicPr>
          <p:nvPr/>
        </p:nvPicPr>
        <p:blipFill>
          <a:blip r:embed="rId2"/>
          <a:stretch>
            <a:fillRect/>
          </a:stretch>
        </p:blipFill>
        <p:spPr>
          <a:xfrm>
            <a:off x="838200" y="3751668"/>
            <a:ext cx="3282177" cy="2381402"/>
          </a:xfrm>
          <a:prstGeom prst="rect">
            <a:avLst/>
          </a:prstGeom>
        </p:spPr>
      </p:pic>
      <p:pic>
        <p:nvPicPr>
          <p:cNvPr id="9" name="Picture 8">
            <a:extLst>
              <a:ext uri="{FF2B5EF4-FFF2-40B4-BE49-F238E27FC236}">
                <a16:creationId xmlns:a16="http://schemas.microsoft.com/office/drawing/2014/main" id="{60753EA9-3379-4648-E01F-0F02363742BA}"/>
              </a:ext>
            </a:extLst>
          </p:cNvPr>
          <p:cNvPicPr>
            <a:picLocks noChangeAspect="1"/>
          </p:cNvPicPr>
          <p:nvPr/>
        </p:nvPicPr>
        <p:blipFill>
          <a:blip r:embed="rId3"/>
          <a:stretch>
            <a:fillRect/>
          </a:stretch>
        </p:blipFill>
        <p:spPr>
          <a:xfrm>
            <a:off x="6095999" y="1083060"/>
            <a:ext cx="3368813" cy="2381402"/>
          </a:xfrm>
          <a:prstGeom prst="rect">
            <a:avLst/>
          </a:prstGeom>
        </p:spPr>
      </p:pic>
      <p:sp>
        <p:nvSpPr>
          <p:cNvPr id="10" name="TextBox 9">
            <a:extLst>
              <a:ext uri="{FF2B5EF4-FFF2-40B4-BE49-F238E27FC236}">
                <a16:creationId xmlns:a16="http://schemas.microsoft.com/office/drawing/2014/main" id="{912776B9-E344-D16D-F7C9-448D8D243CDD}"/>
              </a:ext>
            </a:extLst>
          </p:cNvPr>
          <p:cNvSpPr txBox="1"/>
          <p:nvPr/>
        </p:nvSpPr>
        <p:spPr>
          <a:xfrm>
            <a:off x="4096033" y="1776634"/>
            <a:ext cx="1765227" cy="923330"/>
          </a:xfrm>
          <a:prstGeom prst="rect">
            <a:avLst/>
          </a:prstGeom>
          <a:noFill/>
        </p:spPr>
        <p:txBody>
          <a:bodyPr wrap="none" rtlCol="0">
            <a:spAutoFit/>
          </a:bodyPr>
          <a:lstStyle/>
          <a:p>
            <a:r>
              <a:rPr lang="en-US" dirty="0"/>
              <a:t>Sa1 open-switch.</a:t>
            </a:r>
          </a:p>
          <a:p>
            <a:r>
              <a:rPr lang="en-US" dirty="0"/>
              <a:t> a: </a:t>
            </a:r>
            <a:r>
              <a:rPr lang="en-US" dirty="0" err="1"/>
              <a:t>Ia</a:t>
            </a:r>
            <a:r>
              <a:rPr lang="en-US" dirty="0"/>
              <a:t>&gt;0 &amp; b: </a:t>
            </a:r>
            <a:r>
              <a:rPr lang="en-US" dirty="0" err="1"/>
              <a:t>Ia</a:t>
            </a:r>
            <a:r>
              <a:rPr lang="en-US" dirty="0"/>
              <a:t>&lt;0</a:t>
            </a:r>
          </a:p>
          <a:p>
            <a:r>
              <a:rPr lang="en-US" dirty="0"/>
              <a:t>State: [P]</a:t>
            </a:r>
          </a:p>
        </p:txBody>
      </p:sp>
      <p:sp>
        <p:nvSpPr>
          <p:cNvPr id="11" name="TextBox 10">
            <a:extLst>
              <a:ext uri="{FF2B5EF4-FFF2-40B4-BE49-F238E27FC236}">
                <a16:creationId xmlns:a16="http://schemas.microsoft.com/office/drawing/2014/main" id="{FC841E7C-7BDA-5C00-6FB5-CC6698CAD5EB}"/>
              </a:ext>
            </a:extLst>
          </p:cNvPr>
          <p:cNvSpPr txBox="1"/>
          <p:nvPr/>
        </p:nvSpPr>
        <p:spPr>
          <a:xfrm>
            <a:off x="4208810" y="4459239"/>
            <a:ext cx="1833387" cy="923330"/>
          </a:xfrm>
          <a:prstGeom prst="rect">
            <a:avLst/>
          </a:prstGeom>
          <a:noFill/>
        </p:spPr>
        <p:txBody>
          <a:bodyPr wrap="none" rtlCol="0">
            <a:spAutoFit/>
          </a:bodyPr>
          <a:lstStyle/>
          <a:p>
            <a:r>
              <a:rPr lang="en-US" dirty="0"/>
              <a:t>Sa2 open-switch. </a:t>
            </a:r>
          </a:p>
          <a:p>
            <a:r>
              <a:rPr lang="en-US" dirty="0"/>
              <a:t>a: </a:t>
            </a:r>
            <a:r>
              <a:rPr lang="en-US" dirty="0" err="1"/>
              <a:t>Ia</a:t>
            </a:r>
            <a:r>
              <a:rPr lang="en-US" dirty="0"/>
              <a:t>&gt;0 &amp; b: </a:t>
            </a:r>
            <a:r>
              <a:rPr lang="en-US" dirty="0" err="1"/>
              <a:t>Ia</a:t>
            </a:r>
            <a:r>
              <a:rPr lang="en-US" dirty="0"/>
              <a:t>&lt;0</a:t>
            </a:r>
          </a:p>
          <a:p>
            <a:r>
              <a:rPr lang="en-US" dirty="0"/>
              <a:t>State: [0]</a:t>
            </a:r>
          </a:p>
        </p:txBody>
      </p:sp>
      <p:sp>
        <p:nvSpPr>
          <p:cNvPr id="12" name="TextBox 11">
            <a:extLst>
              <a:ext uri="{FF2B5EF4-FFF2-40B4-BE49-F238E27FC236}">
                <a16:creationId xmlns:a16="http://schemas.microsoft.com/office/drawing/2014/main" id="{AD7B98D5-A067-73A7-53B5-A6876A7BFE94}"/>
              </a:ext>
            </a:extLst>
          </p:cNvPr>
          <p:cNvSpPr txBox="1"/>
          <p:nvPr/>
        </p:nvSpPr>
        <p:spPr>
          <a:xfrm>
            <a:off x="9814327" y="1812096"/>
            <a:ext cx="1765227" cy="923330"/>
          </a:xfrm>
          <a:prstGeom prst="rect">
            <a:avLst/>
          </a:prstGeom>
          <a:noFill/>
        </p:spPr>
        <p:txBody>
          <a:bodyPr wrap="none" rtlCol="0">
            <a:spAutoFit/>
          </a:bodyPr>
          <a:lstStyle/>
          <a:p>
            <a:r>
              <a:rPr lang="en-US" dirty="0"/>
              <a:t>Sa3 open-switch.</a:t>
            </a:r>
          </a:p>
          <a:p>
            <a:r>
              <a:rPr lang="en-US" dirty="0"/>
              <a:t> a: </a:t>
            </a:r>
            <a:r>
              <a:rPr lang="en-US" dirty="0" err="1"/>
              <a:t>Ia</a:t>
            </a:r>
            <a:r>
              <a:rPr lang="en-US" dirty="0"/>
              <a:t>&gt;0 &amp; b: </a:t>
            </a:r>
            <a:r>
              <a:rPr lang="en-US" dirty="0" err="1"/>
              <a:t>Ia</a:t>
            </a:r>
            <a:r>
              <a:rPr lang="en-US" dirty="0"/>
              <a:t>&lt;0</a:t>
            </a:r>
          </a:p>
          <a:p>
            <a:r>
              <a:rPr lang="en-US" dirty="0"/>
              <a:t>State: [0]</a:t>
            </a:r>
          </a:p>
        </p:txBody>
      </p:sp>
      <p:pic>
        <p:nvPicPr>
          <p:cNvPr id="14" name="Picture 13">
            <a:extLst>
              <a:ext uri="{FF2B5EF4-FFF2-40B4-BE49-F238E27FC236}">
                <a16:creationId xmlns:a16="http://schemas.microsoft.com/office/drawing/2014/main" id="{8BA2EA0E-5D1F-0645-BA69-A6B06F12AD3D}"/>
              </a:ext>
            </a:extLst>
          </p:cNvPr>
          <p:cNvPicPr>
            <a:picLocks noChangeAspect="1"/>
          </p:cNvPicPr>
          <p:nvPr/>
        </p:nvPicPr>
        <p:blipFill>
          <a:blip r:embed="rId4"/>
          <a:stretch>
            <a:fillRect/>
          </a:stretch>
        </p:blipFill>
        <p:spPr>
          <a:xfrm>
            <a:off x="5829997" y="3834022"/>
            <a:ext cx="3634815" cy="2423813"/>
          </a:xfrm>
          <a:prstGeom prst="rect">
            <a:avLst/>
          </a:prstGeom>
        </p:spPr>
      </p:pic>
      <p:sp>
        <p:nvSpPr>
          <p:cNvPr id="15" name="TextBox 14">
            <a:extLst>
              <a:ext uri="{FF2B5EF4-FFF2-40B4-BE49-F238E27FC236}">
                <a16:creationId xmlns:a16="http://schemas.microsoft.com/office/drawing/2014/main" id="{4A9F7D59-8B66-F942-ED74-D3D86B4F1583}"/>
              </a:ext>
            </a:extLst>
          </p:cNvPr>
          <p:cNvSpPr txBox="1"/>
          <p:nvPr/>
        </p:nvSpPr>
        <p:spPr>
          <a:xfrm>
            <a:off x="10046730" y="4480704"/>
            <a:ext cx="1833387" cy="923330"/>
          </a:xfrm>
          <a:prstGeom prst="rect">
            <a:avLst/>
          </a:prstGeom>
          <a:noFill/>
        </p:spPr>
        <p:txBody>
          <a:bodyPr wrap="none" rtlCol="0">
            <a:spAutoFit/>
          </a:bodyPr>
          <a:lstStyle/>
          <a:p>
            <a:r>
              <a:rPr lang="en-US" dirty="0"/>
              <a:t>Sa4 open-switch. </a:t>
            </a:r>
          </a:p>
          <a:p>
            <a:r>
              <a:rPr lang="en-US" dirty="0"/>
              <a:t>a: </a:t>
            </a:r>
            <a:r>
              <a:rPr lang="en-US" dirty="0" err="1"/>
              <a:t>Ia</a:t>
            </a:r>
            <a:r>
              <a:rPr lang="en-US" dirty="0"/>
              <a:t>&gt;0 &amp; b: </a:t>
            </a:r>
            <a:r>
              <a:rPr lang="en-US" dirty="0" err="1"/>
              <a:t>Ia</a:t>
            </a:r>
            <a:r>
              <a:rPr lang="en-US" dirty="0"/>
              <a:t>&lt;0</a:t>
            </a:r>
          </a:p>
          <a:p>
            <a:r>
              <a:rPr lang="en-US" dirty="0"/>
              <a:t>State: [N]</a:t>
            </a:r>
          </a:p>
        </p:txBody>
      </p:sp>
      <p:sp>
        <p:nvSpPr>
          <p:cNvPr id="16" name="TextBox 15">
            <a:extLst>
              <a:ext uri="{FF2B5EF4-FFF2-40B4-BE49-F238E27FC236}">
                <a16:creationId xmlns:a16="http://schemas.microsoft.com/office/drawing/2014/main" id="{AA0132AC-7D6C-6FA3-9B81-F4BC67FFAB49}"/>
              </a:ext>
            </a:extLst>
          </p:cNvPr>
          <p:cNvSpPr txBox="1"/>
          <p:nvPr/>
        </p:nvSpPr>
        <p:spPr>
          <a:xfrm>
            <a:off x="550944" y="6257835"/>
            <a:ext cx="10620632" cy="646331"/>
          </a:xfrm>
          <a:prstGeom prst="rect">
            <a:avLst/>
          </a:prstGeom>
          <a:noFill/>
        </p:spPr>
        <p:txBody>
          <a:bodyPr wrap="square" rtlCol="0">
            <a:spAutoFit/>
          </a:bodyPr>
          <a:lstStyle/>
          <a:p>
            <a:pPr algn="ctr"/>
            <a:r>
              <a:rPr lang="en-US" sz="1800" b="1" i="0" u="none" strike="noStrike" baseline="0" dirty="0">
                <a:latin typeface="Times-Roman"/>
              </a:rPr>
              <a:t>Because of an open-switch fault, the undesirable output pole voltage is produced, and the phase current is distorted. It causes an unbalance of neutral-point </a:t>
            </a:r>
            <a:r>
              <a:rPr lang="tr-TR" sz="1800" b="1" i="0" u="none" strike="noStrike" baseline="0" dirty="0">
                <a:latin typeface="Times-Roman"/>
              </a:rPr>
              <a:t>voltage.</a:t>
            </a:r>
            <a:endParaRPr lang="tr-TR" b="1" dirty="0"/>
          </a:p>
        </p:txBody>
      </p:sp>
    </p:spTree>
    <p:extLst>
      <p:ext uri="{BB962C8B-B14F-4D97-AF65-F5344CB8AC3E}">
        <p14:creationId xmlns:p14="http://schemas.microsoft.com/office/powerpoint/2010/main" val="15387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B360-920F-20AB-C705-FCEC3244F08F}"/>
              </a:ext>
            </a:extLst>
          </p:cNvPr>
          <p:cNvSpPr>
            <a:spLocks noGrp="1"/>
          </p:cNvSpPr>
          <p:nvPr>
            <p:ph type="title"/>
          </p:nvPr>
        </p:nvSpPr>
        <p:spPr/>
        <p:txBody>
          <a:bodyPr/>
          <a:lstStyle/>
          <a:p>
            <a:r>
              <a:rPr lang="en-US" dirty="0"/>
              <a:t>Fault-Tolerant Control Strategy</a:t>
            </a:r>
            <a:endParaRPr lang="tr-TR" dirty="0"/>
          </a:p>
        </p:txBody>
      </p:sp>
      <p:sp>
        <p:nvSpPr>
          <p:cNvPr id="3" name="Content Placeholder 2">
            <a:extLst>
              <a:ext uri="{FF2B5EF4-FFF2-40B4-BE49-F238E27FC236}">
                <a16:creationId xmlns:a16="http://schemas.microsoft.com/office/drawing/2014/main" id="{37F800F4-D8D3-6F6F-FFA9-3D4C12EA8A51}"/>
              </a:ext>
            </a:extLst>
          </p:cNvPr>
          <p:cNvSpPr>
            <a:spLocks noGrp="1"/>
          </p:cNvSpPr>
          <p:nvPr>
            <p:ph idx="1"/>
          </p:nvPr>
        </p:nvSpPr>
        <p:spPr/>
        <p:txBody>
          <a:bodyPr/>
          <a:lstStyle/>
          <a:p>
            <a:r>
              <a:rPr lang="en-US" dirty="0"/>
              <a:t>Divided to two parts: </a:t>
            </a:r>
          </a:p>
          <a:p>
            <a:r>
              <a:rPr lang="en-US" dirty="0"/>
              <a:t>Half-bridge switches</a:t>
            </a:r>
          </a:p>
          <a:p>
            <a:r>
              <a:rPr lang="en-US" dirty="0"/>
              <a:t>Neutral-point switches</a:t>
            </a:r>
            <a:endParaRPr lang="tr-TR" dirty="0"/>
          </a:p>
        </p:txBody>
      </p:sp>
      <p:pic>
        <p:nvPicPr>
          <p:cNvPr id="5" name="Picture 4">
            <a:extLst>
              <a:ext uri="{FF2B5EF4-FFF2-40B4-BE49-F238E27FC236}">
                <a16:creationId xmlns:a16="http://schemas.microsoft.com/office/drawing/2014/main" id="{422DC691-3E30-87FE-DA83-90E6B9D03D4F}"/>
              </a:ext>
            </a:extLst>
          </p:cNvPr>
          <p:cNvPicPr>
            <a:picLocks noChangeAspect="1"/>
          </p:cNvPicPr>
          <p:nvPr/>
        </p:nvPicPr>
        <p:blipFill>
          <a:blip r:embed="rId2"/>
          <a:stretch>
            <a:fillRect/>
          </a:stretch>
        </p:blipFill>
        <p:spPr>
          <a:xfrm>
            <a:off x="5952890" y="1690688"/>
            <a:ext cx="4934772" cy="3965099"/>
          </a:xfrm>
          <a:prstGeom prst="rect">
            <a:avLst/>
          </a:prstGeom>
        </p:spPr>
      </p:pic>
    </p:spTree>
    <p:extLst>
      <p:ext uri="{BB962C8B-B14F-4D97-AF65-F5344CB8AC3E}">
        <p14:creationId xmlns:p14="http://schemas.microsoft.com/office/powerpoint/2010/main" val="219305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4C316BEC-D9BD-1856-8606-75E6ECCEE7A4}"/>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Diagnosis and Tolerant Strategy of 3Level NPC Inverters</a:t>
            </a:r>
            <a:endParaRPr lang="tr-TR" sz="4800">
              <a:solidFill>
                <a:srgbClr val="FFFFFF"/>
              </a:solidFill>
            </a:endParaRPr>
          </a:p>
        </p:txBody>
      </p:sp>
      <p:sp>
        <p:nvSpPr>
          <p:cNvPr id="5" name="Subtitle 4">
            <a:extLst>
              <a:ext uri="{FF2B5EF4-FFF2-40B4-BE49-F238E27FC236}">
                <a16:creationId xmlns:a16="http://schemas.microsoft.com/office/drawing/2014/main" id="{7E313AC6-718A-3E7C-BAF8-43BE2CC4E761}"/>
              </a:ext>
            </a:extLst>
          </p:cNvPr>
          <p:cNvSpPr>
            <a:spLocks noGrp="1"/>
          </p:cNvSpPr>
          <p:nvPr>
            <p:ph type="subTitle" idx="1"/>
          </p:nvPr>
        </p:nvSpPr>
        <p:spPr>
          <a:xfrm>
            <a:off x="1350682" y="4870824"/>
            <a:ext cx="10005951" cy="1458258"/>
          </a:xfrm>
        </p:spPr>
        <p:txBody>
          <a:bodyPr anchor="ctr">
            <a:normAutofit/>
          </a:bodyPr>
          <a:lstStyle/>
          <a:p>
            <a:pPr algn="l"/>
            <a:endParaRPr lang="en-US"/>
          </a:p>
          <a:p>
            <a:pPr algn="l"/>
            <a:r>
              <a:rPr lang="en-US"/>
              <a:t>Paper: </a:t>
            </a:r>
            <a:r>
              <a:rPr lang="en-US" b="1" i="0" u="sng" strike="noStrike" baseline="0">
                <a:latin typeface="Times New Roman" panose="02020603050405020304" pitchFamily="18" charset="0"/>
              </a:rPr>
              <a:t>Open-circuit fault detection method for Grid-side </a:t>
            </a:r>
            <a:r>
              <a:rPr lang="tr-TR" b="1" i="0" u="sng" strike="noStrike" baseline="0">
                <a:latin typeface="Times New Roman" panose="02020603050405020304" pitchFamily="18" charset="0"/>
              </a:rPr>
              <a:t>Three-level NPC Inverter</a:t>
            </a:r>
            <a:endParaRPr lang="tr-TR" b="1" u="sng" dirty="0"/>
          </a:p>
        </p:txBody>
      </p:sp>
    </p:spTree>
    <p:extLst>
      <p:ext uri="{BB962C8B-B14F-4D97-AF65-F5344CB8AC3E}">
        <p14:creationId xmlns:p14="http://schemas.microsoft.com/office/powerpoint/2010/main" val="227483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5A851-34A5-1AC6-9BEA-586465E6DD2D}"/>
              </a:ext>
            </a:extLst>
          </p:cNvPr>
          <p:cNvSpPr>
            <a:spLocks noGrp="1"/>
          </p:cNvSpPr>
          <p:nvPr>
            <p:ph type="title"/>
          </p:nvPr>
        </p:nvSpPr>
        <p:spPr>
          <a:xfrm>
            <a:off x="630936" y="639520"/>
            <a:ext cx="3429000" cy="1719072"/>
          </a:xfrm>
        </p:spPr>
        <p:txBody>
          <a:bodyPr anchor="b">
            <a:normAutofit/>
          </a:bodyPr>
          <a:lstStyle/>
          <a:p>
            <a:r>
              <a:rPr lang="en-US" sz="3400"/>
              <a:t>Normal Operation of NPC 3-Level Inverter</a:t>
            </a:r>
            <a:endParaRPr lang="tr-TR" sz="3400"/>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F652CD8-15F1-CC06-576C-D3219D8358B3}"/>
              </a:ext>
            </a:extLst>
          </p:cNvPr>
          <p:cNvPicPr>
            <a:picLocks noChangeAspect="1"/>
          </p:cNvPicPr>
          <p:nvPr/>
        </p:nvPicPr>
        <p:blipFill rotWithShape="1">
          <a:blip r:embed="rId2"/>
          <a:srcRect l="3911" r="1802" b="-2"/>
          <a:stretch/>
        </p:blipFill>
        <p:spPr>
          <a:xfrm>
            <a:off x="5308776" y="640080"/>
            <a:ext cx="5594760" cy="5577840"/>
          </a:xfrm>
          <a:prstGeom prst="rect">
            <a:avLst/>
          </a:prstGeom>
        </p:spPr>
      </p:pic>
      <p:graphicFrame>
        <p:nvGraphicFramePr>
          <p:cNvPr id="6" name="Table 5">
            <a:extLst>
              <a:ext uri="{FF2B5EF4-FFF2-40B4-BE49-F238E27FC236}">
                <a16:creationId xmlns:a16="http://schemas.microsoft.com/office/drawing/2014/main" id="{F5FD5335-FA0F-90DC-D5A8-2EF3D460D9CB}"/>
              </a:ext>
            </a:extLst>
          </p:cNvPr>
          <p:cNvGraphicFramePr>
            <a:graphicFrameLocks noGrp="1"/>
          </p:cNvGraphicFramePr>
          <p:nvPr>
            <p:extLst>
              <p:ext uri="{D42A27DB-BD31-4B8C-83A1-F6EECF244321}">
                <p14:modId xmlns:p14="http://schemas.microsoft.com/office/powerpoint/2010/main" val="1630918296"/>
              </p:ext>
            </p:extLst>
          </p:nvPr>
        </p:nvGraphicFramePr>
        <p:xfrm>
          <a:off x="316910" y="3606216"/>
          <a:ext cx="4991866" cy="1954496"/>
        </p:xfrm>
        <a:graphic>
          <a:graphicData uri="http://schemas.openxmlformats.org/drawingml/2006/table">
            <a:tbl>
              <a:tblPr>
                <a:tableStyleId>{5C22544A-7EE6-4342-B048-85BDC9FD1C3A}</a:tableStyleId>
              </a:tblPr>
              <a:tblGrid>
                <a:gridCol w="855201">
                  <a:extLst>
                    <a:ext uri="{9D8B030D-6E8A-4147-A177-3AD203B41FA5}">
                      <a16:colId xmlns:a16="http://schemas.microsoft.com/office/drawing/2014/main" val="738067104"/>
                    </a:ext>
                  </a:extLst>
                </a:gridCol>
                <a:gridCol w="1075037">
                  <a:extLst>
                    <a:ext uri="{9D8B030D-6E8A-4147-A177-3AD203B41FA5}">
                      <a16:colId xmlns:a16="http://schemas.microsoft.com/office/drawing/2014/main" val="1871928831"/>
                    </a:ext>
                  </a:extLst>
                </a:gridCol>
                <a:gridCol w="765407">
                  <a:extLst>
                    <a:ext uri="{9D8B030D-6E8A-4147-A177-3AD203B41FA5}">
                      <a16:colId xmlns:a16="http://schemas.microsoft.com/office/drawing/2014/main" val="659605148"/>
                    </a:ext>
                  </a:extLst>
                </a:gridCol>
                <a:gridCol w="765407">
                  <a:extLst>
                    <a:ext uri="{9D8B030D-6E8A-4147-A177-3AD203B41FA5}">
                      <a16:colId xmlns:a16="http://schemas.microsoft.com/office/drawing/2014/main" val="3118763300"/>
                    </a:ext>
                  </a:extLst>
                </a:gridCol>
                <a:gridCol w="765407">
                  <a:extLst>
                    <a:ext uri="{9D8B030D-6E8A-4147-A177-3AD203B41FA5}">
                      <a16:colId xmlns:a16="http://schemas.microsoft.com/office/drawing/2014/main" val="1741976836"/>
                    </a:ext>
                  </a:extLst>
                </a:gridCol>
                <a:gridCol w="765407">
                  <a:extLst>
                    <a:ext uri="{9D8B030D-6E8A-4147-A177-3AD203B41FA5}">
                      <a16:colId xmlns:a16="http://schemas.microsoft.com/office/drawing/2014/main" val="3286428204"/>
                    </a:ext>
                  </a:extLst>
                </a:gridCol>
              </a:tblGrid>
              <a:tr h="488624">
                <a:tc>
                  <a:txBody>
                    <a:bodyPr/>
                    <a:lstStyle/>
                    <a:p>
                      <a:pPr algn="l" fontAlgn="b"/>
                      <a:r>
                        <a:rPr lang="tr-TR" sz="1800" u="none" strike="noStrike">
                          <a:effectLst/>
                        </a:rPr>
                        <a:t>State</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Vout</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Sa1</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Sa3</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Sa4</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878468668"/>
                  </a:ext>
                </a:extLst>
              </a:tr>
              <a:tr h="488624">
                <a:tc>
                  <a:txBody>
                    <a:bodyPr/>
                    <a:lstStyle/>
                    <a:p>
                      <a:pPr algn="l" fontAlgn="b"/>
                      <a:r>
                        <a:rPr lang="tr-TR" sz="1800" u="none" strike="noStrike">
                          <a:effectLst/>
                        </a:rPr>
                        <a:t>P</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327193577"/>
                  </a:ext>
                </a:extLst>
              </a:tr>
              <a:tr h="488624">
                <a:tc>
                  <a:txBody>
                    <a:bodyPr/>
                    <a:lstStyle/>
                    <a:p>
                      <a:pPr algn="l"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ctr" fontAlgn="b"/>
                      <a:r>
                        <a:rPr lang="tr-TR" sz="1800" u="none" strike="noStrike">
                          <a:effectLst/>
                        </a:rPr>
                        <a:t>0</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124995844"/>
                  </a:ext>
                </a:extLst>
              </a:tr>
              <a:tr h="488624">
                <a:tc>
                  <a:txBody>
                    <a:bodyPr/>
                    <a:lstStyle/>
                    <a:p>
                      <a:pPr algn="l" fontAlgn="b"/>
                      <a:r>
                        <a:rPr lang="tr-TR" sz="1800" u="none" strike="noStrike">
                          <a:effectLst/>
                        </a:rPr>
                        <a:t>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en-US" sz="1800" u="none" strike="noStrike">
                          <a:effectLst/>
                        </a:rPr>
                        <a:t>-</a:t>
                      </a:r>
                      <a:r>
                        <a:rPr lang="tr-TR" sz="1800" u="none" strike="noStrike">
                          <a:effectLst/>
                        </a:rPr>
                        <a:t>Vdc/2</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OFF</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a:effectLst/>
                        </a:rPr>
                        <a:t>ON</a:t>
                      </a:r>
                      <a:endParaRPr lang="tr-TR" sz="1800" b="0" i="0" u="none" strike="noStrike">
                        <a:solidFill>
                          <a:srgbClr val="000000"/>
                        </a:solidFill>
                        <a:effectLst/>
                        <a:latin typeface="Calibri" panose="020F0502020204030204" pitchFamily="34" charset="0"/>
                      </a:endParaRPr>
                    </a:p>
                  </a:txBody>
                  <a:tcPr marL="10141" marR="10141" marT="10141" marB="0" anchor="b"/>
                </a:tc>
                <a:tc>
                  <a:txBody>
                    <a:bodyPr/>
                    <a:lstStyle/>
                    <a:p>
                      <a:pPr algn="l" fontAlgn="b"/>
                      <a:r>
                        <a:rPr lang="tr-TR" sz="1800" u="none" strike="noStrike" dirty="0">
                          <a:effectLst/>
                        </a:rPr>
                        <a:t>ON</a:t>
                      </a:r>
                      <a:endParaRPr lang="tr-TR" sz="1800" b="0" i="0" u="none" strike="noStrike" dirty="0">
                        <a:solidFill>
                          <a:srgbClr val="000000"/>
                        </a:solidFill>
                        <a:effectLst/>
                        <a:latin typeface="Calibri" panose="020F0502020204030204" pitchFamily="34" charset="0"/>
                      </a:endParaRPr>
                    </a:p>
                  </a:txBody>
                  <a:tcPr marL="10141" marR="10141" marT="10141" marB="0" anchor="b"/>
                </a:tc>
                <a:extLst>
                  <a:ext uri="{0D108BD9-81ED-4DB2-BD59-A6C34878D82A}">
                    <a16:rowId xmlns:a16="http://schemas.microsoft.com/office/drawing/2014/main" val="3262284922"/>
                  </a:ext>
                </a:extLst>
              </a:tr>
            </a:tbl>
          </a:graphicData>
        </a:graphic>
      </p:graphicFrame>
    </p:spTree>
    <p:extLst>
      <p:ext uri="{BB962C8B-B14F-4D97-AF65-F5344CB8AC3E}">
        <p14:creationId xmlns:p14="http://schemas.microsoft.com/office/powerpoint/2010/main" val="36615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4FB4-DDD0-B804-B271-16CA1D362110}"/>
              </a:ext>
            </a:extLst>
          </p:cNvPr>
          <p:cNvSpPr>
            <a:spLocks noGrp="1"/>
          </p:cNvSpPr>
          <p:nvPr>
            <p:ph type="title"/>
          </p:nvPr>
        </p:nvSpPr>
        <p:spPr/>
        <p:txBody>
          <a:bodyPr/>
          <a:lstStyle/>
          <a:p>
            <a:r>
              <a:rPr lang="en-US" dirty="0"/>
              <a:t>NPC Under Fault Operation – Sa1/Q1 fault</a:t>
            </a:r>
            <a:endParaRPr lang="tr-TR" dirty="0"/>
          </a:p>
        </p:txBody>
      </p:sp>
      <p:sp>
        <p:nvSpPr>
          <p:cNvPr id="11" name="Content Placeholder 10">
            <a:extLst>
              <a:ext uri="{FF2B5EF4-FFF2-40B4-BE49-F238E27FC236}">
                <a16:creationId xmlns:a16="http://schemas.microsoft.com/office/drawing/2014/main" id="{B8E4F22A-D81E-7BB3-CEE4-9EB831600E31}"/>
              </a:ext>
            </a:extLst>
          </p:cNvPr>
          <p:cNvSpPr>
            <a:spLocks noGrp="1"/>
          </p:cNvSpPr>
          <p:nvPr>
            <p:ph idx="1"/>
          </p:nvPr>
        </p:nvSpPr>
        <p:spPr>
          <a:xfrm>
            <a:off x="5857874" y="1825625"/>
            <a:ext cx="5495925" cy="4351338"/>
          </a:xfrm>
        </p:spPr>
        <p:txBody>
          <a:bodyPr/>
          <a:lstStyle/>
          <a:p>
            <a:r>
              <a:rPr lang="en-US" dirty="0"/>
              <a:t>The</a:t>
            </a:r>
            <a:endParaRPr lang="tr-TR" dirty="0"/>
          </a:p>
        </p:txBody>
      </p:sp>
      <p:pic>
        <p:nvPicPr>
          <p:cNvPr id="13" name="Picture 12">
            <a:extLst>
              <a:ext uri="{FF2B5EF4-FFF2-40B4-BE49-F238E27FC236}">
                <a16:creationId xmlns:a16="http://schemas.microsoft.com/office/drawing/2014/main" id="{2ABA02E4-FAF1-F02E-1A3E-2F2AC680D73D}"/>
              </a:ext>
            </a:extLst>
          </p:cNvPr>
          <p:cNvPicPr>
            <a:picLocks noChangeAspect="1"/>
          </p:cNvPicPr>
          <p:nvPr/>
        </p:nvPicPr>
        <p:blipFill>
          <a:blip r:embed="rId2"/>
          <a:stretch>
            <a:fillRect/>
          </a:stretch>
        </p:blipFill>
        <p:spPr>
          <a:xfrm>
            <a:off x="2047815" y="1825626"/>
            <a:ext cx="2535971" cy="4351338"/>
          </a:xfrm>
          <a:prstGeom prst="rect">
            <a:avLst/>
          </a:prstGeom>
        </p:spPr>
      </p:pic>
    </p:spTree>
    <p:extLst>
      <p:ext uri="{BB962C8B-B14F-4D97-AF65-F5344CB8AC3E}">
        <p14:creationId xmlns:p14="http://schemas.microsoft.com/office/powerpoint/2010/main" val="105565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1AE1-F5B5-34E8-C820-D66A73815501}"/>
              </a:ext>
            </a:extLst>
          </p:cNvPr>
          <p:cNvSpPr>
            <a:spLocks noGrp="1"/>
          </p:cNvSpPr>
          <p:nvPr>
            <p:ph type="title"/>
          </p:nvPr>
        </p:nvSpPr>
        <p:spPr/>
        <p:txBody>
          <a:bodyPr/>
          <a:lstStyle/>
          <a:p>
            <a:r>
              <a:rPr lang="en-US" dirty="0"/>
              <a:t>NPC Under Fault Operation – Sa1/Q1 fault</a:t>
            </a:r>
            <a:endParaRPr lang="tr-TR" dirty="0"/>
          </a:p>
        </p:txBody>
      </p:sp>
      <p:pic>
        <p:nvPicPr>
          <p:cNvPr id="6" name="Content Placeholder 5" descr="A diagram of a hexagon with arrows&#10;&#10;Description automatically generated">
            <a:extLst>
              <a:ext uri="{FF2B5EF4-FFF2-40B4-BE49-F238E27FC236}">
                <a16:creationId xmlns:a16="http://schemas.microsoft.com/office/drawing/2014/main" id="{348C691E-EE63-770C-79BB-CC9FADFEF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095" y="2070114"/>
            <a:ext cx="4829175" cy="3812934"/>
          </a:xfrm>
        </p:spPr>
      </p:pic>
    </p:spTree>
    <p:extLst>
      <p:ext uri="{BB962C8B-B14F-4D97-AF65-F5344CB8AC3E}">
        <p14:creationId xmlns:p14="http://schemas.microsoft.com/office/powerpoint/2010/main" val="269436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8A32-E496-D814-FAA3-2E33CD2924B8}"/>
              </a:ext>
            </a:extLst>
          </p:cNvPr>
          <p:cNvSpPr>
            <a:spLocks noGrp="1"/>
          </p:cNvSpPr>
          <p:nvPr>
            <p:ph type="title"/>
          </p:nvPr>
        </p:nvSpPr>
        <p:spPr/>
        <p:txBody>
          <a:bodyPr/>
          <a:lstStyle/>
          <a:p>
            <a:r>
              <a:rPr lang="en-US" dirty="0"/>
              <a:t>NPC Under Fault Operation – Sa2/Q2 fault</a:t>
            </a:r>
            <a:endParaRPr lang="tr-TR" dirty="0"/>
          </a:p>
        </p:txBody>
      </p:sp>
      <p:pic>
        <p:nvPicPr>
          <p:cNvPr id="6" name="Picture 5">
            <a:extLst>
              <a:ext uri="{FF2B5EF4-FFF2-40B4-BE49-F238E27FC236}">
                <a16:creationId xmlns:a16="http://schemas.microsoft.com/office/drawing/2014/main" id="{EE6F0831-DC4A-F6AD-74DA-F528CCDB88EA}"/>
              </a:ext>
            </a:extLst>
          </p:cNvPr>
          <p:cNvPicPr>
            <a:picLocks noChangeAspect="1"/>
          </p:cNvPicPr>
          <p:nvPr/>
        </p:nvPicPr>
        <p:blipFill rotWithShape="1">
          <a:blip r:embed="rId2"/>
          <a:srcRect r="1643"/>
          <a:stretch/>
        </p:blipFill>
        <p:spPr>
          <a:xfrm>
            <a:off x="1200436" y="1825625"/>
            <a:ext cx="2304764" cy="4083260"/>
          </a:xfrm>
          <a:prstGeom prst="rect">
            <a:avLst/>
          </a:prstGeom>
        </p:spPr>
      </p:pic>
      <p:pic>
        <p:nvPicPr>
          <p:cNvPr id="12" name="Picture 11">
            <a:extLst>
              <a:ext uri="{FF2B5EF4-FFF2-40B4-BE49-F238E27FC236}">
                <a16:creationId xmlns:a16="http://schemas.microsoft.com/office/drawing/2014/main" id="{A740DB35-AEE5-E872-7980-C79BE5296544}"/>
              </a:ext>
            </a:extLst>
          </p:cNvPr>
          <p:cNvPicPr>
            <a:picLocks noChangeAspect="1"/>
          </p:cNvPicPr>
          <p:nvPr/>
        </p:nvPicPr>
        <p:blipFill>
          <a:blip r:embed="rId3"/>
          <a:stretch>
            <a:fillRect/>
          </a:stretch>
        </p:blipFill>
        <p:spPr>
          <a:xfrm>
            <a:off x="4552870" y="1818783"/>
            <a:ext cx="2467055" cy="4299579"/>
          </a:xfrm>
          <a:prstGeom prst="rect">
            <a:avLst/>
          </a:prstGeom>
        </p:spPr>
      </p:pic>
    </p:spTree>
    <p:extLst>
      <p:ext uri="{BB962C8B-B14F-4D97-AF65-F5344CB8AC3E}">
        <p14:creationId xmlns:p14="http://schemas.microsoft.com/office/powerpoint/2010/main" val="13557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a:xfrm>
            <a:off x="838200" y="1060682"/>
            <a:ext cx="3411071" cy="3047235"/>
          </a:xfrm>
        </p:spPr>
        <p:txBody>
          <a:bodyPr anchor="t">
            <a:normAutofit/>
          </a:bodyPr>
          <a:lstStyle/>
          <a:p>
            <a:r>
              <a:rPr lang="en-US" sz="3200"/>
              <a:t>Definition</a:t>
            </a:r>
            <a:endParaRPr lang="tr-TR" sz="320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a:xfrm>
            <a:off x="5348087" y="1035843"/>
            <a:ext cx="5793134" cy="4945857"/>
          </a:xfrm>
        </p:spPr>
        <p:txBody>
          <a:bodyPr>
            <a:normAutofit/>
          </a:bodyPr>
          <a:lstStyle/>
          <a:p>
            <a:r>
              <a:rPr lang="en-US" sz="1900" b="1">
                <a:effectLst/>
                <a:latin typeface="Calibri" panose="020F0502020204030204" pitchFamily="34" charset="0"/>
                <a:ea typeface="Calibri" panose="020F0502020204030204" pitchFamily="34" charset="0"/>
                <a:cs typeface="Arial" panose="020B0604020202020204" pitchFamily="34" charset="0"/>
              </a:rPr>
              <a:t>Fault Tolerance:</a:t>
            </a:r>
            <a:r>
              <a:rPr lang="en-US" sz="1900">
                <a:effectLst/>
                <a:latin typeface="Calibri" panose="020F0502020204030204" pitchFamily="34" charset="0"/>
                <a:ea typeface="Calibri" panose="020F0502020204030204" pitchFamily="34" charset="0"/>
                <a:cs typeface="Arial" panose="020B0604020202020204" pitchFamily="34" charset="0"/>
              </a:rPr>
              <a:t> </a:t>
            </a:r>
            <a:r>
              <a:rPr lang="tr-TR" sz="1900">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en-US" sz="1900"/>
          </a:p>
          <a:p>
            <a:endParaRPr lang="en-US" sz="1900"/>
          </a:p>
          <a:p>
            <a:endParaRPr lang="en-US" sz="1900"/>
          </a:p>
          <a:p>
            <a:r>
              <a:rPr lang="en-US" sz="1900" b="1">
                <a:effectLst/>
                <a:latin typeface="Calibri" panose="020F0502020204030204" pitchFamily="34" charset="0"/>
                <a:ea typeface="Calibri" panose="020F0502020204030204" pitchFamily="34" charset="0"/>
                <a:cs typeface="Arial" panose="020B0604020202020204" pitchFamily="34" charset="0"/>
              </a:rPr>
              <a:t>Detection of faults</a:t>
            </a:r>
            <a:r>
              <a:rPr lang="en-US" sz="190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tr-TR" sz="1900"/>
          </a:p>
        </p:txBody>
      </p:sp>
    </p:spTree>
    <p:extLst>
      <p:ext uri="{BB962C8B-B14F-4D97-AF65-F5344CB8AC3E}">
        <p14:creationId xmlns:p14="http://schemas.microsoft.com/office/powerpoint/2010/main" val="2927679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A80E-4F91-F1F6-F0AC-8199DE3D9CF3}"/>
              </a:ext>
            </a:extLst>
          </p:cNvPr>
          <p:cNvSpPr>
            <a:spLocks noGrp="1"/>
          </p:cNvSpPr>
          <p:nvPr>
            <p:ph type="title"/>
          </p:nvPr>
        </p:nvSpPr>
        <p:spPr/>
        <p:txBody>
          <a:bodyPr/>
          <a:lstStyle/>
          <a:p>
            <a:r>
              <a:rPr lang="en-US" dirty="0"/>
              <a:t>NPC Under Fault Operation – Sa2/Q2 fault</a:t>
            </a:r>
            <a:endParaRPr lang="tr-TR" dirty="0"/>
          </a:p>
        </p:txBody>
      </p:sp>
      <p:pic>
        <p:nvPicPr>
          <p:cNvPr id="5" name="Content Placeholder 4">
            <a:extLst>
              <a:ext uri="{FF2B5EF4-FFF2-40B4-BE49-F238E27FC236}">
                <a16:creationId xmlns:a16="http://schemas.microsoft.com/office/drawing/2014/main" id="{4841CF03-4073-70D8-77B4-D96AD95BB18F}"/>
              </a:ext>
            </a:extLst>
          </p:cNvPr>
          <p:cNvPicPr>
            <a:picLocks noGrp="1" noChangeAspect="1"/>
          </p:cNvPicPr>
          <p:nvPr>
            <p:ph idx="1"/>
          </p:nvPr>
        </p:nvPicPr>
        <p:blipFill>
          <a:blip r:embed="rId2"/>
          <a:stretch>
            <a:fillRect/>
          </a:stretch>
        </p:blipFill>
        <p:spPr>
          <a:xfrm>
            <a:off x="666471" y="1690688"/>
            <a:ext cx="5429529" cy="4343623"/>
          </a:xfrm>
        </p:spPr>
      </p:pic>
    </p:spTree>
    <p:extLst>
      <p:ext uri="{BB962C8B-B14F-4D97-AF65-F5344CB8AC3E}">
        <p14:creationId xmlns:p14="http://schemas.microsoft.com/office/powerpoint/2010/main" val="1284251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AE11-55B9-65AF-BC6A-CF463D03C584}"/>
              </a:ext>
            </a:extLst>
          </p:cNvPr>
          <p:cNvSpPr>
            <a:spLocks noGrp="1"/>
          </p:cNvSpPr>
          <p:nvPr>
            <p:ph type="title"/>
          </p:nvPr>
        </p:nvSpPr>
        <p:spPr/>
        <p:txBody>
          <a:bodyPr/>
          <a:lstStyle/>
          <a:p>
            <a:r>
              <a:rPr lang="en-US" dirty="0"/>
              <a:t>NPC Under Fault Operation – Sa3/Q3 fault</a:t>
            </a:r>
            <a:endParaRPr lang="tr-TR" dirty="0"/>
          </a:p>
        </p:txBody>
      </p:sp>
      <p:sp>
        <p:nvSpPr>
          <p:cNvPr id="3" name="Content Placeholder 2">
            <a:extLst>
              <a:ext uri="{FF2B5EF4-FFF2-40B4-BE49-F238E27FC236}">
                <a16:creationId xmlns:a16="http://schemas.microsoft.com/office/drawing/2014/main" id="{3FE7C4FF-3634-4C5C-5851-D00C62EFC31E}"/>
              </a:ext>
            </a:extLst>
          </p:cNvPr>
          <p:cNvSpPr>
            <a:spLocks noGrp="1"/>
          </p:cNvSpPr>
          <p:nvPr>
            <p:ph idx="1"/>
          </p:nvPr>
        </p:nvSpPr>
        <p:spPr>
          <a:xfrm>
            <a:off x="6696074" y="1825625"/>
            <a:ext cx="4657725" cy="4351338"/>
          </a:xfrm>
        </p:spPr>
        <p:txBody>
          <a:bodyPr/>
          <a:lstStyle/>
          <a:p>
            <a:endParaRPr lang="tr-TR" dirty="0"/>
          </a:p>
        </p:txBody>
      </p:sp>
      <p:pic>
        <p:nvPicPr>
          <p:cNvPr id="6" name="Picture 5">
            <a:extLst>
              <a:ext uri="{FF2B5EF4-FFF2-40B4-BE49-F238E27FC236}">
                <a16:creationId xmlns:a16="http://schemas.microsoft.com/office/drawing/2014/main" id="{18BAAEF9-7AE1-CC5E-34B9-8E94FE8B97B1}"/>
              </a:ext>
            </a:extLst>
          </p:cNvPr>
          <p:cNvPicPr>
            <a:picLocks noChangeAspect="1"/>
          </p:cNvPicPr>
          <p:nvPr/>
        </p:nvPicPr>
        <p:blipFill>
          <a:blip r:embed="rId2"/>
          <a:stretch>
            <a:fillRect/>
          </a:stretch>
        </p:blipFill>
        <p:spPr>
          <a:xfrm>
            <a:off x="1110272" y="1690688"/>
            <a:ext cx="2558333" cy="4486275"/>
          </a:xfrm>
          <a:prstGeom prst="rect">
            <a:avLst/>
          </a:prstGeom>
        </p:spPr>
      </p:pic>
      <p:pic>
        <p:nvPicPr>
          <p:cNvPr id="8" name="Picture 7">
            <a:extLst>
              <a:ext uri="{FF2B5EF4-FFF2-40B4-BE49-F238E27FC236}">
                <a16:creationId xmlns:a16="http://schemas.microsoft.com/office/drawing/2014/main" id="{EABCE057-00AA-2CDB-B114-22A3D3CF11FF}"/>
              </a:ext>
            </a:extLst>
          </p:cNvPr>
          <p:cNvPicPr>
            <a:picLocks noChangeAspect="1"/>
          </p:cNvPicPr>
          <p:nvPr/>
        </p:nvPicPr>
        <p:blipFill>
          <a:blip r:embed="rId3"/>
          <a:stretch>
            <a:fillRect/>
          </a:stretch>
        </p:blipFill>
        <p:spPr>
          <a:xfrm>
            <a:off x="3940676" y="1690688"/>
            <a:ext cx="2579476" cy="4486275"/>
          </a:xfrm>
          <a:prstGeom prst="rect">
            <a:avLst/>
          </a:prstGeom>
        </p:spPr>
      </p:pic>
    </p:spTree>
    <p:extLst>
      <p:ext uri="{BB962C8B-B14F-4D97-AF65-F5344CB8AC3E}">
        <p14:creationId xmlns:p14="http://schemas.microsoft.com/office/powerpoint/2010/main" val="123224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A944-60BA-C3F4-2D9B-541C84A44F14}"/>
              </a:ext>
            </a:extLst>
          </p:cNvPr>
          <p:cNvSpPr>
            <a:spLocks noGrp="1"/>
          </p:cNvSpPr>
          <p:nvPr>
            <p:ph type="title"/>
          </p:nvPr>
        </p:nvSpPr>
        <p:spPr/>
        <p:txBody>
          <a:bodyPr/>
          <a:lstStyle/>
          <a:p>
            <a:r>
              <a:rPr lang="en-US" dirty="0"/>
              <a:t>NPC Under Fault Operation – Sa3/Q3 fault</a:t>
            </a:r>
            <a:endParaRPr lang="tr-TR" dirty="0"/>
          </a:p>
        </p:txBody>
      </p:sp>
      <p:sp>
        <p:nvSpPr>
          <p:cNvPr id="3" name="Content Placeholder 2">
            <a:extLst>
              <a:ext uri="{FF2B5EF4-FFF2-40B4-BE49-F238E27FC236}">
                <a16:creationId xmlns:a16="http://schemas.microsoft.com/office/drawing/2014/main" id="{4025EE1D-C9D0-AC88-E797-66A32BF3F6F3}"/>
              </a:ext>
            </a:extLst>
          </p:cNvPr>
          <p:cNvSpPr>
            <a:spLocks noGrp="1"/>
          </p:cNvSpPr>
          <p:nvPr>
            <p:ph idx="1"/>
          </p:nvPr>
        </p:nvSpPr>
        <p:spPr>
          <a:xfrm>
            <a:off x="6438900" y="1825625"/>
            <a:ext cx="4914900" cy="4351338"/>
          </a:xfrm>
        </p:spPr>
        <p:txBody>
          <a:bodyPr/>
          <a:lstStyle/>
          <a:p>
            <a:endParaRPr lang="tr-TR" dirty="0"/>
          </a:p>
        </p:txBody>
      </p:sp>
      <p:pic>
        <p:nvPicPr>
          <p:cNvPr id="5" name="Picture 4">
            <a:extLst>
              <a:ext uri="{FF2B5EF4-FFF2-40B4-BE49-F238E27FC236}">
                <a16:creationId xmlns:a16="http://schemas.microsoft.com/office/drawing/2014/main" id="{8A26515F-6A5C-585B-2BE1-83D8831C9982}"/>
              </a:ext>
            </a:extLst>
          </p:cNvPr>
          <p:cNvPicPr>
            <a:picLocks noChangeAspect="1"/>
          </p:cNvPicPr>
          <p:nvPr/>
        </p:nvPicPr>
        <p:blipFill>
          <a:blip r:embed="rId2"/>
          <a:stretch>
            <a:fillRect/>
          </a:stretch>
        </p:blipFill>
        <p:spPr>
          <a:xfrm>
            <a:off x="431510" y="1690688"/>
            <a:ext cx="5565726" cy="4486275"/>
          </a:xfrm>
          <a:prstGeom prst="rect">
            <a:avLst/>
          </a:prstGeom>
        </p:spPr>
      </p:pic>
    </p:spTree>
    <p:extLst>
      <p:ext uri="{BB962C8B-B14F-4D97-AF65-F5344CB8AC3E}">
        <p14:creationId xmlns:p14="http://schemas.microsoft.com/office/powerpoint/2010/main" val="277834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BC14-9194-68D7-F9EA-69B4EFA03897}"/>
              </a:ext>
            </a:extLst>
          </p:cNvPr>
          <p:cNvSpPr>
            <a:spLocks noGrp="1"/>
          </p:cNvSpPr>
          <p:nvPr>
            <p:ph type="title"/>
          </p:nvPr>
        </p:nvSpPr>
        <p:spPr/>
        <p:txBody>
          <a:bodyPr/>
          <a:lstStyle/>
          <a:p>
            <a:r>
              <a:rPr lang="en-US" dirty="0"/>
              <a:t>NPC Under Fault Operation – Sa4/Q4 fault</a:t>
            </a:r>
            <a:endParaRPr lang="tr-TR" dirty="0"/>
          </a:p>
        </p:txBody>
      </p:sp>
      <p:sp>
        <p:nvSpPr>
          <p:cNvPr id="3" name="Content Placeholder 2">
            <a:extLst>
              <a:ext uri="{FF2B5EF4-FFF2-40B4-BE49-F238E27FC236}">
                <a16:creationId xmlns:a16="http://schemas.microsoft.com/office/drawing/2014/main" id="{DCC7A0DC-1341-4EE0-4059-AD4596B49396}"/>
              </a:ext>
            </a:extLst>
          </p:cNvPr>
          <p:cNvSpPr>
            <a:spLocks noGrp="1"/>
          </p:cNvSpPr>
          <p:nvPr>
            <p:ph idx="1"/>
          </p:nvPr>
        </p:nvSpPr>
        <p:spPr>
          <a:xfrm>
            <a:off x="6096000" y="1825625"/>
            <a:ext cx="5257800" cy="4351338"/>
          </a:xfrm>
        </p:spPr>
        <p:txBody>
          <a:bodyPr/>
          <a:lstStyle/>
          <a:p>
            <a:endParaRPr lang="tr-TR" dirty="0"/>
          </a:p>
        </p:txBody>
      </p:sp>
      <p:pic>
        <p:nvPicPr>
          <p:cNvPr id="7" name="Picture 6">
            <a:extLst>
              <a:ext uri="{FF2B5EF4-FFF2-40B4-BE49-F238E27FC236}">
                <a16:creationId xmlns:a16="http://schemas.microsoft.com/office/drawing/2014/main" id="{8759ED0F-761D-F382-61D3-8E4CFFFFA610}"/>
              </a:ext>
            </a:extLst>
          </p:cNvPr>
          <p:cNvPicPr>
            <a:picLocks noChangeAspect="1"/>
          </p:cNvPicPr>
          <p:nvPr/>
        </p:nvPicPr>
        <p:blipFill>
          <a:blip r:embed="rId2"/>
          <a:stretch>
            <a:fillRect/>
          </a:stretch>
        </p:blipFill>
        <p:spPr>
          <a:xfrm>
            <a:off x="1887071" y="1690688"/>
            <a:ext cx="2595366" cy="4486275"/>
          </a:xfrm>
          <a:prstGeom prst="rect">
            <a:avLst/>
          </a:prstGeom>
        </p:spPr>
      </p:pic>
    </p:spTree>
    <p:extLst>
      <p:ext uri="{BB962C8B-B14F-4D97-AF65-F5344CB8AC3E}">
        <p14:creationId xmlns:p14="http://schemas.microsoft.com/office/powerpoint/2010/main" val="3423259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63BD-C7A4-C7B8-32D5-454E561B8B81}"/>
              </a:ext>
            </a:extLst>
          </p:cNvPr>
          <p:cNvSpPr>
            <a:spLocks noGrp="1"/>
          </p:cNvSpPr>
          <p:nvPr>
            <p:ph type="title"/>
          </p:nvPr>
        </p:nvSpPr>
        <p:spPr/>
        <p:txBody>
          <a:bodyPr/>
          <a:lstStyle/>
          <a:p>
            <a:r>
              <a:rPr lang="en-US" dirty="0"/>
              <a:t>NPC Under Fault Operation – Sa4/Q4 fault</a:t>
            </a:r>
            <a:endParaRPr lang="tr-TR" dirty="0"/>
          </a:p>
        </p:txBody>
      </p:sp>
      <p:sp>
        <p:nvSpPr>
          <p:cNvPr id="3" name="Content Placeholder 2">
            <a:extLst>
              <a:ext uri="{FF2B5EF4-FFF2-40B4-BE49-F238E27FC236}">
                <a16:creationId xmlns:a16="http://schemas.microsoft.com/office/drawing/2014/main" id="{1B69ED5B-9953-B931-22F4-62395F291EDE}"/>
              </a:ext>
            </a:extLst>
          </p:cNvPr>
          <p:cNvSpPr>
            <a:spLocks noGrp="1"/>
          </p:cNvSpPr>
          <p:nvPr>
            <p:ph idx="1"/>
          </p:nvPr>
        </p:nvSpPr>
        <p:spPr>
          <a:xfrm>
            <a:off x="6096000" y="1825625"/>
            <a:ext cx="5257800" cy="4351338"/>
          </a:xfrm>
        </p:spPr>
        <p:txBody>
          <a:bodyPr/>
          <a:lstStyle/>
          <a:p>
            <a:endParaRPr lang="tr-TR" dirty="0"/>
          </a:p>
        </p:txBody>
      </p:sp>
      <p:pic>
        <p:nvPicPr>
          <p:cNvPr id="5" name="Picture 4">
            <a:extLst>
              <a:ext uri="{FF2B5EF4-FFF2-40B4-BE49-F238E27FC236}">
                <a16:creationId xmlns:a16="http://schemas.microsoft.com/office/drawing/2014/main" id="{83DBD3CB-7491-80D5-658B-DBADCB28EF3B}"/>
              </a:ext>
            </a:extLst>
          </p:cNvPr>
          <p:cNvPicPr>
            <a:picLocks noChangeAspect="1"/>
          </p:cNvPicPr>
          <p:nvPr/>
        </p:nvPicPr>
        <p:blipFill>
          <a:blip r:embed="rId2"/>
          <a:stretch>
            <a:fillRect/>
          </a:stretch>
        </p:blipFill>
        <p:spPr>
          <a:xfrm>
            <a:off x="348304" y="1825625"/>
            <a:ext cx="5374474" cy="4351338"/>
          </a:xfrm>
          <a:prstGeom prst="rect">
            <a:avLst/>
          </a:prstGeom>
        </p:spPr>
      </p:pic>
    </p:spTree>
    <p:extLst>
      <p:ext uri="{BB962C8B-B14F-4D97-AF65-F5344CB8AC3E}">
        <p14:creationId xmlns:p14="http://schemas.microsoft.com/office/powerpoint/2010/main" val="152874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a:xfrm>
            <a:off x="838200" y="1060682"/>
            <a:ext cx="3411071" cy="3047235"/>
          </a:xfrm>
        </p:spPr>
        <p:txBody>
          <a:bodyPr anchor="t">
            <a:normAutofit/>
          </a:bodyPr>
          <a:lstStyle/>
          <a:p>
            <a:r>
              <a:rPr lang="en-US" sz="3200"/>
              <a:t>Operation with Faults</a:t>
            </a:r>
            <a:endParaRPr lang="tr-TR" sz="320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a:xfrm>
            <a:off x="5348087" y="1035843"/>
            <a:ext cx="5793134" cy="4945857"/>
          </a:xfrm>
        </p:spPr>
        <p:txBody>
          <a:bodyPr>
            <a:normAutofit/>
          </a:bodyPr>
          <a:lstStyle/>
          <a:p>
            <a:r>
              <a:rPr lang="en-US" sz="200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2000" b="1" u="sng">
                <a:effectLst/>
                <a:latin typeface="Calibri" panose="020F0502020204030204" pitchFamily="34" charset="0"/>
                <a:ea typeface="Calibri" panose="020F0502020204030204" pitchFamily="34" charset="0"/>
                <a:cs typeface="Arial" panose="020B0604020202020204" pitchFamily="34" charset="0"/>
              </a:rPr>
              <a:t>redundancy of cells</a:t>
            </a:r>
            <a:r>
              <a:rPr lang="en-US" sz="200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a:xfrm>
            <a:off x="1137034" y="609597"/>
            <a:ext cx="9392421" cy="1330841"/>
          </a:xfrm>
        </p:spPr>
        <p:txBody>
          <a:bodyPr>
            <a:normAutofit/>
          </a:bodyPr>
          <a:lstStyle/>
          <a:p>
            <a:r>
              <a:rPr lang="en-US"/>
              <a:t>Fault Diagnosis</a:t>
            </a:r>
            <a:endParaRPr lang="tr-TR"/>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a:xfrm>
            <a:off x="1137034" y="2198362"/>
            <a:ext cx="4958966" cy="3917773"/>
          </a:xfrm>
        </p:spPr>
        <p:txBody>
          <a:bodyPr>
            <a:normAutofit/>
          </a:bodyPr>
          <a:lstStyle/>
          <a:p>
            <a:r>
              <a:rPr lang="en-US" sz="2000"/>
              <a:t>Two main diagnosis solutions</a:t>
            </a:r>
          </a:p>
          <a:p>
            <a:pPr marL="0" indent="0">
              <a:buNone/>
            </a:pPr>
            <a:endParaRPr lang="en-US" sz="2000"/>
          </a:p>
          <a:p>
            <a:r>
              <a:rPr lang="en-US" sz="2000" b="1" u="sng">
                <a:effectLst/>
                <a:latin typeface="Calibri" panose="020F0502020204030204" pitchFamily="34" charset="0"/>
                <a:ea typeface="Calibri" panose="020F0502020204030204" pitchFamily="34" charset="0"/>
                <a:cs typeface="Arial" panose="020B0604020202020204" pitchFamily="34" charset="0"/>
              </a:rPr>
              <a:t>Switch Measurements: </a:t>
            </a:r>
            <a:r>
              <a:rPr lang="en-US" sz="2000">
                <a:effectLst/>
                <a:latin typeface="Calibri" panose="020F0502020204030204" pitchFamily="34" charset="0"/>
                <a:ea typeface="Calibri" panose="020F0502020204030204" pitchFamily="34" charset="0"/>
                <a:cs typeface="Arial" panose="020B0604020202020204" pitchFamily="34" charset="0"/>
              </a:rPr>
              <a:t>No extra hardware needed. Measurements came from sensors. It is possible to determine open or short circuit.</a:t>
            </a:r>
          </a:p>
          <a:p>
            <a:endParaRPr lang="en-US" sz="2000">
              <a:latin typeface="Calibri" panose="020F0502020204030204" pitchFamily="34" charset="0"/>
              <a:ea typeface="Calibri" panose="020F0502020204030204" pitchFamily="34" charset="0"/>
              <a:cs typeface="Arial" panose="020B0604020202020204" pitchFamily="34" charset="0"/>
            </a:endParaRPr>
          </a:p>
          <a:p>
            <a:endParaRPr lang="en-US" sz="2000">
              <a:effectLst/>
              <a:latin typeface="Calibri" panose="020F0502020204030204" pitchFamily="34" charset="0"/>
              <a:ea typeface="Calibri" panose="020F0502020204030204" pitchFamily="34" charset="0"/>
              <a:cs typeface="Arial" panose="020B0604020202020204" pitchFamily="34" charset="0"/>
            </a:endParaRPr>
          </a:p>
          <a:p>
            <a:r>
              <a:rPr lang="en-US" sz="2000" b="1" u="sng">
                <a:effectLst/>
                <a:latin typeface="Calibri" panose="020F0502020204030204" pitchFamily="34" charset="0"/>
                <a:ea typeface="Calibri" panose="020F0502020204030204" pitchFamily="34" charset="0"/>
                <a:cs typeface="Arial" panose="020B0604020202020204" pitchFamily="34" charset="0"/>
              </a:rPr>
              <a:t>Output Waveform Analysis: </a:t>
            </a:r>
            <a:r>
              <a:rPr lang="en-US" sz="2000">
                <a:effectLst/>
                <a:latin typeface="Calibri" panose="020F0502020204030204" pitchFamily="34" charset="0"/>
                <a:ea typeface="Calibri" panose="020F0502020204030204" pitchFamily="34" charset="0"/>
                <a:cs typeface="Arial" panose="020B0604020202020204" pitchFamily="34" charset="0"/>
              </a:rPr>
              <a:t>solutions based on the measurements of output phase voltages or currents.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pic>
        <p:nvPicPr>
          <p:cNvPr id="5" name="Picture 4">
            <a:extLst>
              <a:ext uri="{FF2B5EF4-FFF2-40B4-BE49-F238E27FC236}">
                <a16:creationId xmlns:a16="http://schemas.microsoft.com/office/drawing/2014/main" id="{4DC29CDE-0E94-5F4C-B04A-DE3400A6346C}"/>
              </a:ext>
            </a:extLst>
          </p:cNvPr>
          <p:cNvPicPr>
            <a:picLocks noChangeAspect="1"/>
          </p:cNvPicPr>
          <p:nvPr/>
        </p:nvPicPr>
        <p:blipFill>
          <a:blip r:embed="rId2"/>
          <a:stretch>
            <a:fillRect/>
          </a:stretch>
        </p:blipFill>
        <p:spPr>
          <a:xfrm>
            <a:off x="6623709" y="1145821"/>
            <a:ext cx="5460311" cy="391777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C737E8F-F9DB-256F-B614-72EA7E2A6860}"/>
              </a:ext>
            </a:extLst>
          </p:cNvPr>
          <p:cNvSpPr txBox="1"/>
          <p:nvPr/>
        </p:nvSpPr>
        <p:spPr>
          <a:xfrm>
            <a:off x="7953769" y="5342847"/>
            <a:ext cx="2800190" cy="369332"/>
          </a:xfrm>
          <a:prstGeom prst="rect">
            <a:avLst/>
          </a:prstGeom>
          <a:noFill/>
        </p:spPr>
        <p:txBody>
          <a:bodyPr wrap="none" rtlCol="0">
            <a:spAutoFit/>
          </a:bodyPr>
          <a:lstStyle/>
          <a:p>
            <a:r>
              <a:rPr lang="en-US" dirty="0"/>
              <a:t>Typical Failures for Inverters</a:t>
            </a:r>
          </a:p>
        </p:txBody>
      </p:sp>
    </p:spTree>
    <p:extLst>
      <p:ext uri="{BB962C8B-B14F-4D97-AF65-F5344CB8AC3E}">
        <p14:creationId xmlns:p14="http://schemas.microsoft.com/office/powerpoint/2010/main" val="322554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3D6D-0E5E-638F-3A98-D421108ACF46}"/>
              </a:ext>
            </a:extLst>
          </p:cNvPr>
          <p:cNvSpPr>
            <a:spLocks noGrp="1"/>
          </p:cNvSpPr>
          <p:nvPr>
            <p:ph type="title"/>
          </p:nvPr>
        </p:nvSpPr>
        <p:spPr/>
        <p:txBody>
          <a:bodyPr/>
          <a:lstStyle/>
          <a:p>
            <a:r>
              <a:rPr lang="en-US" sz="4400" dirty="0">
                <a:solidFill>
                  <a:schemeClr val="tx1">
                    <a:lumMod val="65000"/>
                    <a:lumOff val="35000"/>
                  </a:schemeClr>
                </a:solidFill>
              </a:rPr>
              <a:t>Solutions for NPC Converters</a:t>
            </a:r>
            <a:endParaRPr lang="tr-TR" dirty="0"/>
          </a:p>
        </p:txBody>
      </p:sp>
      <p:pic>
        <p:nvPicPr>
          <p:cNvPr id="4" name="Content Placeholder 3" descr="A diagram of a circuit&#10;&#10;Description automatically generated">
            <a:extLst>
              <a:ext uri="{FF2B5EF4-FFF2-40B4-BE49-F238E27FC236}">
                <a16:creationId xmlns:a16="http://schemas.microsoft.com/office/drawing/2014/main" id="{862F0EFF-9F24-5372-CF3B-6809EA43336A}"/>
              </a:ext>
            </a:extLst>
          </p:cNvPr>
          <p:cNvPicPr>
            <a:picLocks noGrp="1" noChangeAspect="1"/>
          </p:cNvPicPr>
          <p:nvPr>
            <p:ph idx="1"/>
          </p:nvPr>
        </p:nvPicPr>
        <p:blipFill rotWithShape="1">
          <a:blip r:embed="rId2"/>
          <a:srcRect l="20345" r="-5" b="-5"/>
          <a:stretch/>
        </p:blipFill>
        <p:spPr>
          <a:xfrm>
            <a:off x="3915713" y="1690688"/>
            <a:ext cx="4360573" cy="3867542"/>
          </a:xfrm>
          <a:prstGeom prst="rect">
            <a:avLst/>
          </a:prstGeom>
        </p:spPr>
      </p:pic>
      <p:sp>
        <p:nvSpPr>
          <p:cNvPr id="5" name="TextBox 4">
            <a:extLst>
              <a:ext uri="{FF2B5EF4-FFF2-40B4-BE49-F238E27FC236}">
                <a16:creationId xmlns:a16="http://schemas.microsoft.com/office/drawing/2014/main" id="{7B5CA6F4-D633-8C56-1622-DDEAE0E9953C}"/>
              </a:ext>
            </a:extLst>
          </p:cNvPr>
          <p:cNvSpPr txBox="1"/>
          <p:nvPr/>
        </p:nvSpPr>
        <p:spPr>
          <a:xfrm>
            <a:off x="4910419" y="5558230"/>
            <a:ext cx="2371162" cy="646331"/>
          </a:xfrm>
          <a:prstGeom prst="rect">
            <a:avLst/>
          </a:prstGeom>
          <a:noFill/>
        </p:spPr>
        <p:txBody>
          <a:bodyPr wrap="none" rtlCol="0">
            <a:spAutoFit/>
          </a:bodyPr>
          <a:lstStyle/>
          <a:p>
            <a:r>
              <a:rPr lang="en-US" sz="1800" dirty="0">
                <a:effectLst/>
                <a:latin typeface="Times-Roman"/>
                <a:ea typeface="Calibri" panose="020F0502020204030204" pitchFamily="34" charset="0"/>
                <a:cs typeface="Times-Roman"/>
              </a:rPr>
              <a:t>3 Level NPC Converter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7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E493-0C34-C79D-93B2-6E7FEFC05446}"/>
              </a:ext>
            </a:extLst>
          </p:cNvPr>
          <p:cNvSpPr>
            <a:spLocks noGrp="1"/>
          </p:cNvSpPr>
          <p:nvPr>
            <p:ph type="title"/>
          </p:nvPr>
        </p:nvSpPr>
        <p:spPr>
          <a:xfrm>
            <a:off x="1335799" y="1158949"/>
            <a:ext cx="5461225" cy="1118087"/>
          </a:xfrm>
        </p:spPr>
        <p:txBody>
          <a:bodyPr anchor="b">
            <a:normAutofit/>
          </a:bodyPr>
          <a:lstStyle/>
          <a:p>
            <a:pPr algn="ctr"/>
            <a:r>
              <a:rPr lang="en-US" sz="3200" dirty="0">
                <a:solidFill>
                  <a:schemeClr val="tx1">
                    <a:lumMod val="65000"/>
                    <a:lumOff val="35000"/>
                  </a:schemeClr>
                </a:solidFill>
              </a:rPr>
              <a:t>Solution I</a:t>
            </a:r>
            <a:endParaRPr lang="tr-TR"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5B9ACBF-A499-F900-9DC2-113C1F616887}"/>
              </a:ext>
            </a:extLst>
          </p:cNvPr>
          <p:cNvSpPr>
            <a:spLocks noGrp="1"/>
          </p:cNvSpPr>
          <p:nvPr>
            <p:ph idx="1"/>
          </p:nvPr>
        </p:nvSpPr>
        <p:spPr>
          <a:xfrm>
            <a:off x="1335799" y="2563907"/>
            <a:ext cx="5461225" cy="2976191"/>
          </a:xfrm>
        </p:spPr>
        <p:txBody>
          <a:bodyPr anchor="t">
            <a:normAutofit/>
          </a:bodyPr>
          <a:lstStyle/>
          <a:p>
            <a:pPr marL="0" indent="0">
              <a:spcBef>
                <a:spcPts val="0"/>
              </a:spcBef>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en-US" sz="1800" dirty="0">
                <a:solidFill>
                  <a:schemeClr val="tx1">
                    <a:lumMod val="65000"/>
                    <a:lumOff val="35000"/>
                  </a:schemeClr>
                </a:solidFill>
                <a:latin typeface="Times-Roman"/>
              </a:rPr>
              <a:t>capable of coping with short-circuit faults.</a:t>
            </a:r>
          </a:p>
          <a:p>
            <a:pPr marL="0" marR="0" lvl="0" indent="0">
              <a:spcBef>
                <a:spcPts val="0"/>
              </a:spcBef>
              <a:spcAft>
                <a:spcPts val="0"/>
              </a:spcAft>
              <a:buNone/>
            </a:pPr>
            <a:endParaRPr lang="en-US" sz="18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1800" dirty="0">
                <a:solidFill>
                  <a:schemeClr val="tx1">
                    <a:lumMod val="65000"/>
                    <a:lumOff val="35000"/>
                  </a:schemeClr>
                </a:solidFill>
                <a:effectLst/>
                <a:latin typeface="Times-Roman"/>
                <a:ea typeface="Calibri" panose="020F0502020204030204" pitchFamily="34" charset="0"/>
                <a:cs typeface="Times-Roman"/>
              </a:rPr>
              <a:t>- No need extra hardware.</a:t>
            </a:r>
          </a:p>
          <a:p>
            <a:pPr marL="0" marR="0" lvl="0" indent="0">
              <a:spcBef>
                <a:spcPts val="0"/>
              </a:spcBef>
              <a:spcAft>
                <a:spcPts val="0"/>
              </a:spcAft>
              <a:buNone/>
            </a:pPr>
            <a:endParaRPr lang="en-US" sz="20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tr-TR" sz="2000" dirty="0">
                <a:solidFill>
                  <a:schemeClr val="tx1">
                    <a:lumMod val="65000"/>
                    <a:lumOff val="35000"/>
                  </a:schemeClr>
                </a:solidFill>
                <a:effectLst/>
                <a:latin typeface="Times-Roman"/>
                <a:ea typeface="Calibri" panose="020F0502020204030204" pitchFamily="34" charset="0"/>
                <a:cs typeface="Times-Roman"/>
              </a:rPr>
              <a:t>The fault tolerant capacity is achieved due to the redundancy of voltage vectors present in NPC converters. due to  the redundancy of these voltage vectors, the converter is still able to continue working. Nevertheless, the </a:t>
            </a:r>
            <a:r>
              <a:rPr lang="tr-TR" sz="2000" b="1" u="sng" dirty="0">
                <a:solidFill>
                  <a:schemeClr val="tx1">
                    <a:lumMod val="65000"/>
                    <a:lumOff val="35000"/>
                  </a:schemeClr>
                </a:solidFill>
                <a:effectLst/>
                <a:latin typeface="Times-Roman"/>
                <a:ea typeface="Calibri" panose="020F0502020204030204" pitchFamily="34" charset="0"/>
                <a:cs typeface="Times-Roman"/>
              </a:rPr>
              <a:t>switches have to withstand the total dc-link voltage</a:t>
            </a:r>
            <a:r>
              <a:rPr lang="tr-TR" sz="2000" b="1" dirty="0">
                <a:solidFill>
                  <a:schemeClr val="tx1">
                    <a:lumMod val="65000"/>
                    <a:lumOff val="35000"/>
                  </a:schemeClr>
                </a:solidFill>
                <a:effectLst/>
                <a:latin typeface="Times-Roman"/>
                <a:ea typeface="Calibri" panose="020F0502020204030204" pitchFamily="34" charset="0"/>
                <a:cs typeface="Times-Roman"/>
              </a:rPr>
              <a:t>.</a:t>
            </a:r>
            <a:endParaRPr lang="en-US" sz="2000" b="1"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endParaRPr lang="tr-TR" sz="2000" b="1" dirty="0">
              <a:solidFill>
                <a:schemeClr val="tx1">
                  <a:lumMod val="65000"/>
                  <a:lumOff val="3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tr-TR" sz="2000" dirty="0">
              <a:solidFill>
                <a:schemeClr val="tx1">
                  <a:lumMod val="65000"/>
                  <a:lumOff val="35000"/>
                </a:schemeClr>
              </a:solidFill>
            </a:endParaRPr>
          </a:p>
        </p:txBody>
      </p:sp>
      <p:pic>
        <p:nvPicPr>
          <p:cNvPr id="5" name="Picture 4" descr="A diagram of a sextant&#10;&#10;Description automatically generated">
            <a:extLst>
              <a:ext uri="{FF2B5EF4-FFF2-40B4-BE49-F238E27FC236}">
                <a16:creationId xmlns:a16="http://schemas.microsoft.com/office/drawing/2014/main" id="{0B8D1762-01AE-6B3C-6099-DFB1E10A75A9}"/>
              </a:ext>
            </a:extLst>
          </p:cNvPr>
          <p:cNvPicPr>
            <a:picLocks noChangeAspect="1"/>
          </p:cNvPicPr>
          <p:nvPr/>
        </p:nvPicPr>
        <p:blipFill rotWithShape="1">
          <a:blip r:embed="rId2"/>
          <a:srcRect t="482" r="5" b="5"/>
          <a:stretch/>
        </p:blipFill>
        <p:spPr>
          <a:xfrm>
            <a:off x="8442180" y="1853514"/>
            <a:ext cx="3006827" cy="2670660"/>
          </a:xfrm>
          <a:prstGeom prst="rect">
            <a:avLst/>
          </a:prstGeom>
        </p:spPr>
      </p:pic>
      <p:sp>
        <p:nvSpPr>
          <p:cNvPr id="6" name="TextBox 5">
            <a:extLst>
              <a:ext uri="{FF2B5EF4-FFF2-40B4-BE49-F238E27FC236}">
                <a16:creationId xmlns:a16="http://schemas.microsoft.com/office/drawing/2014/main" id="{12C7584A-F5C5-520D-1005-2A6E4A09DD61}"/>
              </a:ext>
            </a:extLst>
          </p:cNvPr>
          <p:cNvSpPr txBox="1"/>
          <p:nvPr/>
        </p:nvSpPr>
        <p:spPr>
          <a:xfrm>
            <a:off x="8381672" y="4841299"/>
            <a:ext cx="3127844" cy="665695"/>
          </a:xfrm>
          <a:prstGeom prst="rect">
            <a:avLst/>
          </a:prstGeom>
          <a:noFill/>
        </p:spPr>
        <p:txBody>
          <a:bodyPr wrap="none" rtlCol="0">
            <a:spAutoFit/>
          </a:bodyPr>
          <a:lstStyle/>
          <a:p>
            <a:r>
              <a:rPr lang="tr-TR" sz="1800" dirty="0">
                <a:effectLst/>
                <a:latin typeface="Times-Roman"/>
                <a:ea typeface="Calibri" panose="020F0502020204030204" pitchFamily="34" charset="0"/>
                <a:cs typeface="Times-Roman"/>
              </a:rPr>
              <a:t>Vector Diagram when Sa4 fails.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0165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C36-7583-2C8F-8940-16FE104DE3AD}"/>
              </a:ext>
            </a:extLst>
          </p:cNvPr>
          <p:cNvSpPr>
            <a:spLocks noGrp="1"/>
          </p:cNvSpPr>
          <p:nvPr>
            <p:ph type="title"/>
          </p:nvPr>
        </p:nvSpPr>
        <p:spPr>
          <a:xfrm>
            <a:off x="876693" y="741391"/>
            <a:ext cx="3455821" cy="1616203"/>
          </a:xfrm>
        </p:spPr>
        <p:txBody>
          <a:bodyPr anchor="b">
            <a:normAutofit/>
          </a:bodyPr>
          <a:lstStyle/>
          <a:p>
            <a:r>
              <a:rPr lang="en-US" sz="3200"/>
              <a:t>Solution II</a:t>
            </a:r>
            <a:endParaRPr lang="tr-TR" sz="3200"/>
          </a:p>
        </p:txBody>
      </p:sp>
      <p:sp>
        <p:nvSpPr>
          <p:cNvPr id="3" name="Content Placeholder 2">
            <a:extLst>
              <a:ext uri="{FF2B5EF4-FFF2-40B4-BE49-F238E27FC236}">
                <a16:creationId xmlns:a16="http://schemas.microsoft.com/office/drawing/2014/main" id="{051DCADF-D270-43D9-B05B-FC01FF0892D8}"/>
              </a:ext>
            </a:extLst>
          </p:cNvPr>
          <p:cNvSpPr>
            <a:spLocks noGrp="1"/>
          </p:cNvSpPr>
          <p:nvPr>
            <p:ph idx="1"/>
          </p:nvPr>
        </p:nvSpPr>
        <p:spPr>
          <a:xfrm>
            <a:off x="876693" y="2533476"/>
            <a:ext cx="4882504" cy="3447832"/>
          </a:xfrm>
        </p:spPr>
        <p:txBody>
          <a:bodyPr anchor="t">
            <a:normAutofit/>
          </a:bodyPr>
          <a:lstStyle/>
          <a:p>
            <a:r>
              <a:rPr lang="tr-TR" sz="2000" b="0" i="0" u="none" strike="noStrike" baseline="0" dirty="0">
                <a:latin typeface="Times-Roman"/>
              </a:rPr>
              <a:t>provide</a:t>
            </a:r>
            <a:r>
              <a:rPr lang="en-US" sz="2000" b="0" i="0" u="none" strike="noStrike" baseline="0" dirty="0">
                <a:latin typeface="Times-Roman"/>
              </a:rPr>
              <a:t>s</a:t>
            </a:r>
            <a:r>
              <a:rPr lang="tr-TR" sz="2000" b="0" i="0" u="none" strike="noStrike" baseline="0" dirty="0">
                <a:latin typeface="Times-Roman"/>
              </a:rPr>
              <a:t> </a:t>
            </a:r>
            <a:r>
              <a:rPr lang="tr-TR" sz="2000" b="1" i="0" u="sng" strike="noStrike" baseline="0" dirty="0">
                <a:latin typeface="Times-Roman"/>
              </a:rPr>
              <a:t>open-circuit fault tolerance</a:t>
            </a:r>
            <a:r>
              <a:rPr lang="en-US" sz="2000" b="1" i="0" u="sng" strike="noStrike" baseline="0" dirty="0">
                <a:latin typeface="Times-Roman"/>
              </a:rPr>
              <a:t> </a:t>
            </a:r>
            <a:r>
              <a:rPr lang="tr-TR" sz="2000" b="0" i="0" u="none" strike="noStrike" baseline="0" dirty="0">
                <a:latin typeface="Times-Roman"/>
              </a:rPr>
              <a:t>capabilities</a:t>
            </a:r>
            <a:r>
              <a:rPr lang="en-US" sz="2000" b="0" i="0" u="none" strike="noStrike" baseline="0" dirty="0">
                <a:latin typeface="Times-Roman"/>
              </a:rPr>
              <a:t>.</a:t>
            </a:r>
          </a:p>
          <a:p>
            <a:r>
              <a:rPr lang="en-US" sz="2000" dirty="0">
                <a:latin typeface="Times-Roman"/>
              </a:rPr>
              <a:t>Additional thyristor </a:t>
            </a:r>
          </a:p>
          <a:p>
            <a:r>
              <a:rPr lang="en-US" sz="2000" b="0" i="0" u="none" strike="noStrike" baseline="0" dirty="0">
                <a:latin typeface="Times-Roman"/>
              </a:rPr>
              <a:t>The purpose of these new elements is to connect the faulty leg to the NP of the converter when any of its switches fail in open circuit.</a:t>
            </a:r>
            <a:endParaRPr lang="tr-TR" sz="2000" dirty="0"/>
          </a:p>
        </p:txBody>
      </p:sp>
      <p:pic>
        <p:nvPicPr>
          <p:cNvPr id="5" name="Picture 4">
            <a:extLst>
              <a:ext uri="{FF2B5EF4-FFF2-40B4-BE49-F238E27FC236}">
                <a16:creationId xmlns:a16="http://schemas.microsoft.com/office/drawing/2014/main" id="{186781DE-2513-1C04-E803-3FDA0E72B3A6}"/>
              </a:ext>
            </a:extLst>
          </p:cNvPr>
          <p:cNvPicPr>
            <a:picLocks noChangeAspect="1"/>
          </p:cNvPicPr>
          <p:nvPr/>
        </p:nvPicPr>
        <p:blipFill>
          <a:blip r:embed="rId2"/>
          <a:stretch>
            <a:fillRect/>
          </a:stretch>
        </p:blipFill>
        <p:spPr>
          <a:xfrm>
            <a:off x="5759197" y="1795619"/>
            <a:ext cx="4495049" cy="371965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30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DE0D-D595-629D-D2E9-DE48611A3DB5}"/>
              </a:ext>
            </a:extLst>
          </p:cNvPr>
          <p:cNvSpPr>
            <a:spLocks noGrp="1"/>
          </p:cNvSpPr>
          <p:nvPr>
            <p:ph type="title"/>
          </p:nvPr>
        </p:nvSpPr>
        <p:spPr>
          <a:xfrm>
            <a:off x="876693" y="741391"/>
            <a:ext cx="3455821" cy="1616203"/>
          </a:xfrm>
        </p:spPr>
        <p:txBody>
          <a:bodyPr anchor="b">
            <a:normAutofit/>
          </a:bodyPr>
          <a:lstStyle/>
          <a:p>
            <a:r>
              <a:rPr lang="en-US" sz="3200"/>
              <a:t>Solution III</a:t>
            </a:r>
            <a:endParaRPr lang="tr-TR" sz="3200"/>
          </a:p>
        </p:txBody>
      </p:sp>
      <p:sp>
        <p:nvSpPr>
          <p:cNvPr id="3" name="Content Placeholder 2">
            <a:extLst>
              <a:ext uri="{FF2B5EF4-FFF2-40B4-BE49-F238E27FC236}">
                <a16:creationId xmlns:a16="http://schemas.microsoft.com/office/drawing/2014/main" id="{DDE608D3-0FC3-F429-FFC0-8C6B157CAB9B}"/>
              </a:ext>
            </a:extLst>
          </p:cNvPr>
          <p:cNvSpPr>
            <a:spLocks noGrp="1"/>
          </p:cNvSpPr>
          <p:nvPr>
            <p:ph idx="1"/>
          </p:nvPr>
        </p:nvSpPr>
        <p:spPr>
          <a:xfrm>
            <a:off x="876693" y="2533476"/>
            <a:ext cx="5219307" cy="3447832"/>
          </a:xfrm>
        </p:spPr>
        <p:txBody>
          <a:bodyPr anchor="t">
            <a:normAutofit/>
          </a:bodyPr>
          <a:lstStyle/>
          <a:p>
            <a:r>
              <a:rPr lang="en-US" sz="2000" dirty="0"/>
              <a:t>For both short circuit and open circuit.</a:t>
            </a:r>
          </a:p>
          <a:p>
            <a:endParaRPr lang="en-US" sz="2000" dirty="0"/>
          </a:p>
          <a:p>
            <a:r>
              <a:rPr lang="en-US" sz="2000" dirty="0"/>
              <a:t>Additional IGBT replacing with diodes.</a:t>
            </a:r>
            <a:endParaRPr lang="tr-TR" sz="2000" dirty="0"/>
          </a:p>
        </p:txBody>
      </p:sp>
      <p:pic>
        <p:nvPicPr>
          <p:cNvPr id="5" name="Picture 4">
            <a:extLst>
              <a:ext uri="{FF2B5EF4-FFF2-40B4-BE49-F238E27FC236}">
                <a16:creationId xmlns:a16="http://schemas.microsoft.com/office/drawing/2014/main" id="{50B6F515-D541-A837-CB0B-D9C104258090}"/>
              </a:ext>
            </a:extLst>
          </p:cNvPr>
          <p:cNvPicPr>
            <a:picLocks noChangeAspect="1"/>
          </p:cNvPicPr>
          <p:nvPr/>
        </p:nvPicPr>
        <p:blipFill>
          <a:blip r:embed="rId2"/>
          <a:stretch>
            <a:fillRect/>
          </a:stretch>
        </p:blipFill>
        <p:spPr>
          <a:xfrm>
            <a:off x="6303332" y="1733767"/>
            <a:ext cx="4691672" cy="3447833"/>
          </a:xfrm>
          <a:prstGeom prst="rect">
            <a:avLst/>
          </a:prstGeom>
        </p:spPr>
      </p:pic>
      <p:grpSp>
        <p:nvGrpSpPr>
          <p:cNvPr id="14" name="Group 1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E2279B2-22FB-24EE-3214-00A17DE75411}"/>
              </a:ext>
            </a:extLst>
          </p:cNvPr>
          <p:cNvSpPr txBox="1"/>
          <p:nvPr/>
        </p:nvSpPr>
        <p:spPr>
          <a:xfrm>
            <a:off x="7546943" y="5192776"/>
            <a:ext cx="2204450" cy="369332"/>
          </a:xfrm>
          <a:prstGeom prst="rect">
            <a:avLst/>
          </a:prstGeom>
          <a:noFill/>
        </p:spPr>
        <p:txBody>
          <a:bodyPr wrap="none" rtlCol="0">
            <a:spAutoFit/>
          </a:bodyPr>
          <a:lstStyle/>
          <a:p>
            <a:r>
              <a:rPr lang="en-US" dirty="0"/>
              <a:t>One leg of Solution III</a:t>
            </a:r>
            <a:endParaRPr lang="tr-TR" dirty="0"/>
          </a:p>
        </p:txBody>
      </p:sp>
    </p:spTree>
    <p:extLst>
      <p:ext uri="{BB962C8B-B14F-4D97-AF65-F5344CB8AC3E}">
        <p14:creationId xmlns:p14="http://schemas.microsoft.com/office/powerpoint/2010/main" val="54338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7FA-0574-00CD-EF78-81249A924D55}"/>
              </a:ext>
            </a:extLst>
          </p:cNvPr>
          <p:cNvSpPr>
            <a:spLocks noGrp="1"/>
          </p:cNvSpPr>
          <p:nvPr>
            <p:ph type="title"/>
          </p:nvPr>
        </p:nvSpPr>
        <p:spPr/>
        <p:txBody>
          <a:bodyPr/>
          <a:lstStyle/>
          <a:p>
            <a:r>
              <a:rPr lang="en-US" dirty="0"/>
              <a:t>Matrix-Based Approach	</a:t>
            </a:r>
            <a:endParaRPr lang="tr-TR" dirty="0"/>
          </a:p>
        </p:txBody>
      </p:sp>
      <p:sp>
        <p:nvSpPr>
          <p:cNvPr id="3" name="Content Placeholder 2">
            <a:extLst>
              <a:ext uri="{FF2B5EF4-FFF2-40B4-BE49-F238E27FC236}">
                <a16:creationId xmlns:a16="http://schemas.microsoft.com/office/drawing/2014/main" id="{B7A4E76D-C661-5FC3-E196-E48689893295}"/>
              </a:ext>
            </a:extLst>
          </p:cNvPr>
          <p:cNvSpPr>
            <a:spLocks noGrp="1"/>
          </p:cNvSpPr>
          <p:nvPr>
            <p:ph idx="1"/>
          </p:nvPr>
        </p:nvSpPr>
        <p:spPr/>
        <p:txBody>
          <a:bodyPr/>
          <a:lstStyle/>
          <a:p>
            <a:r>
              <a:rPr lang="en-US" dirty="0"/>
              <a:t>For Open-Circuit Fault Tolerant (OCFT)</a:t>
            </a:r>
            <a:endParaRPr lang="tr-TR" dirty="0"/>
          </a:p>
        </p:txBody>
      </p:sp>
    </p:spTree>
    <p:extLst>
      <p:ext uri="{BB962C8B-B14F-4D97-AF65-F5344CB8AC3E}">
        <p14:creationId xmlns:p14="http://schemas.microsoft.com/office/powerpoint/2010/main" val="297085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TM04033927[[fn=Main Event]]</Template>
  <TotalTime>11121</TotalTime>
  <Words>744</Words>
  <Application>Microsoft Office PowerPoint</Application>
  <PresentationFormat>Widescreen</PresentationFormat>
  <Paragraphs>132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Times-Roman</vt:lpstr>
      <vt:lpstr>Office Theme</vt:lpstr>
      <vt:lpstr>Fault Tolerance</vt:lpstr>
      <vt:lpstr>Definition</vt:lpstr>
      <vt:lpstr>Operation with Faults</vt:lpstr>
      <vt:lpstr>Fault Diagnosis</vt:lpstr>
      <vt:lpstr>Solutions for NPC Converters</vt:lpstr>
      <vt:lpstr>Solution I</vt:lpstr>
      <vt:lpstr>Solution II</vt:lpstr>
      <vt:lpstr>Solution III</vt:lpstr>
      <vt:lpstr>Matrix-Based Approach </vt:lpstr>
      <vt:lpstr>Multiple Fault Switches</vt:lpstr>
      <vt:lpstr>Diagnosis and Tolerant Strategy of T-Type 3Level Inverters</vt:lpstr>
      <vt:lpstr>Diagnosis and Tolerant Strategy of T-Type 3LI</vt:lpstr>
      <vt:lpstr>Analysis of T-Type 3LI During Open-Switch Fault</vt:lpstr>
      <vt:lpstr>Fault-Tolerant Control Strategy</vt:lpstr>
      <vt:lpstr>Diagnosis and Tolerant Strategy of 3Level NPC Inverters</vt:lpstr>
      <vt:lpstr>Normal Operation of NPC 3-Level Inverter</vt:lpstr>
      <vt:lpstr>NPC Under Fault Operation – Sa1/Q1 fault</vt:lpstr>
      <vt:lpstr>NPC Under Fault Operation – Sa1/Q1 fault</vt:lpstr>
      <vt:lpstr>NPC Under Fault Operation – Sa2/Q2 fault</vt:lpstr>
      <vt:lpstr>NPC Under Fault Operation – Sa2/Q2 fault</vt:lpstr>
      <vt:lpstr>NPC Under Fault Operation – Sa3/Q3 fault</vt:lpstr>
      <vt:lpstr>NPC Under Fault Operation – Sa3/Q3 fault</vt:lpstr>
      <vt:lpstr>NPC Under Fault Operation – Sa4/Q4 fault</vt:lpstr>
      <vt:lpstr>NPC Under Fault Operation – Sa4/Q4 fault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 Akuz</cp:lastModifiedBy>
  <cp:revision>70</cp:revision>
  <dcterms:created xsi:type="dcterms:W3CDTF">2024-02-13T18:34:23Z</dcterms:created>
  <dcterms:modified xsi:type="dcterms:W3CDTF">2024-04-29T06:17:28Z</dcterms:modified>
</cp:coreProperties>
</file>