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  <p:sldId id="265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1" d="100"/>
          <a:sy n="101" d="100"/>
        </p:scale>
        <p:origin x="14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E5C4-0EB4-5DB5-BA57-F59286299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6BBE0-D798-D2B4-581D-C37DE112D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E2CC1-7878-EFD7-64DB-7DEA611B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2C335-6AA9-96F5-1878-79371598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D74F3-4F73-17D0-D9E1-69D345C1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443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930C-5087-EDD9-2D3E-5D3E0C1F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25487-DD30-01C9-2023-ACB6D4F12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6B8B-4900-16E6-3E7C-D15FA017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EE1E7-49B6-470C-36D7-0773A28C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B8C7B-1165-ED37-7F87-0EA3140F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364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20785-4030-E277-06C8-E8CD6DB6F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D6880-6DEB-C69F-9F3F-DF3E0F595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392B1-8A38-1086-6F44-EF5344ED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A5BA-0A67-4550-EE9F-7ECAB3EB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3BD72-CA3C-1546-1013-C328A105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15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0C44-F7AE-0CAD-3778-D544CE38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BD28-70C9-AA0F-99D9-02E363A66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82067-A3D2-3BE7-770F-A41F9CB7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A669-4A9B-B75B-14FC-6A17BDDD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CDC7-3E1B-665B-2E42-1D2686F4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988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52D5-6FB6-088B-F1D8-A2FB24CA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6608D-A458-FE1E-B66E-FFAA44A9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3188F-BAB6-B3AB-357C-18F1DF8E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65721-A775-5CEB-F932-D59B7F6C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9B58B-EAA3-B5EA-57C6-6248CB83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359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A267-2763-7DB2-D4DB-C4A5A1AF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0FD4-A93E-06FF-6CC3-8B7184906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48B54-A524-760E-64F2-C2F3D690E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C00FA-1C2F-75F9-3250-18D1A228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7880-6340-4652-810C-C6A8F459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9CA0E-F2DA-A553-D667-73F0ADC1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929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5E48-84D1-D2BA-8118-4615529F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22B15-59B0-C84C-3933-EF598C4E8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A5702-28A4-50D2-0F01-766C33A15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C6414-3ED9-CCFB-9C44-DD854C74F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E20B7-675B-607D-878F-C60814208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001C5-D615-C578-F4E3-73BAF3A4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66A62-8F8E-CFA5-B95E-12FFAE58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B92E5-B930-514E-C30A-1C765E4C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035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1A35-0C75-8359-1291-9B9C0F9E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15083-7261-2AD3-CEF5-7AC381DD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32666-9682-62FD-3801-AB0FB1EC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46FB5-1747-C406-C570-6BDD45AA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564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9ABEC-EE19-F2B0-7AA6-558356BC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678A4-9588-E354-4E76-BC0269E4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D3BCC-63BC-425F-C943-4356E46B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184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C9FF-4DA3-FA50-B1B5-0994FBED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5FDAB-5CB9-F636-52F6-67E8B61A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72BF0-23B3-CA3A-2508-3D84CF009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66827-B034-A825-CE77-B756B291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C8275-39A0-0714-6FBB-EDF9FCF4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852D8-E5CA-BF16-0990-82C44B30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99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CF39-E863-BC1A-04B6-A3BCFFC5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36A8A-5333-680E-CA65-03BA152E5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0FE8A-C9D2-5456-8F43-921F47D29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EFF60-451C-A978-C099-54FD18F4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7BAB5-29C1-5A2B-B03B-B70FB8F4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59F5D-D351-941D-0877-C5D0DF21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853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718B3-C777-44E1-D6DE-EB7A35AA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474D4-97A3-AFF8-5CE3-E53AD5B2D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EBE7D-4663-D854-D4E0-DAE48C91F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2B11-2462-4824-BA85-40F0AE5821C0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9D832-CF92-5798-B97F-346208F84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2DA36-38A9-9D73-C140-49AB4E732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76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0E13-87B4-FC02-E75C-E317107F7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664" y="588963"/>
            <a:ext cx="9144000" cy="2387600"/>
          </a:xfrm>
        </p:spPr>
        <p:txBody>
          <a:bodyPr/>
          <a:lstStyle/>
          <a:p>
            <a:r>
              <a:rPr lang="en-US" dirty="0"/>
              <a:t>3-Level NPC Inverters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EEF32-29F5-73F1-E76C-481554B28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3781425" cy="2503487"/>
          </a:xfrm>
        </p:spPr>
        <p:txBody>
          <a:bodyPr/>
          <a:lstStyle/>
          <a:p>
            <a:pPr algn="l"/>
            <a:r>
              <a:rPr lang="en-US" b="1" u="sng" dirty="0"/>
              <a:t>Thesis:</a:t>
            </a:r>
            <a:r>
              <a:rPr lang="en-US" dirty="0"/>
              <a:t> </a:t>
            </a:r>
            <a:r>
              <a:rPr lang="en-US" sz="1800" b="0" i="0" u="none" strike="noStrike" baseline="0" dirty="0">
                <a:latin typeface="NimbusRomNo9L-Regu"/>
              </a:rPr>
              <a:t>DC-LINK CAPACITOR SIZING OF THREE-LEVEL NEUTRAL POINT</a:t>
            </a:r>
          </a:p>
          <a:p>
            <a:pPr algn="l"/>
            <a:r>
              <a:rPr lang="tr-TR" sz="1800" b="0" i="0" u="none" strike="noStrike" baseline="0" dirty="0">
                <a:latin typeface="NimbusRomNo9L-Regu"/>
              </a:rPr>
              <a:t>CLAMPED VOLTAGE SOURCE INVERTERS FOR VARIABLE SPEED DRIVES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67ED1-BA69-D485-36E4-5B327398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45" y="3139954"/>
            <a:ext cx="5648355" cy="303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70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1F40-4574-E94C-A61E-50AEF6C2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SVPWM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3D0939-25D5-9408-7D88-5A936A3A7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7341" y="1980597"/>
            <a:ext cx="5094514" cy="31350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AD00A-F72B-3568-9D8A-38F0D1888FED}"/>
              </a:ext>
            </a:extLst>
          </p:cNvPr>
          <p:cNvSpPr txBox="1"/>
          <p:nvPr/>
        </p:nvSpPr>
        <p:spPr>
          <a:xfrm>
            <a:off x="6959995" y="5644055"/>
            <a:ext cx="29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Subregions of Major Region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C16F1-572C-953F-2773-261FE388887F}"/>
              </a:ext>
            </a:extLst>
          </p:cNvPr>
          <p:cNvSpPr txBox="1"/>
          <p:nvPr/>
        </p:nvSpPr>
        <p:spPr>
          <a:xfrm>
            <a:off x="761999" y="2809476"/>
            <a:ext cx="5049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subregion has at least four 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Space vector hexagon of two-level inverter and subregions of major region are similar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6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39AB-619E-BD13-6DE3-9FB03803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9BD44-0920-0017-29C1-585E578B8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3475" cy="4351338"/>
          </a:xfrm>
        </p:spPr>
        <p:txBody>
          <a:bodyPr/>
          <a:lstStyle/>
          <a:p>
            <a:r>
              <a:rPr lang="en-US" dirty="0"/>
              <a:t>Move vector at the center of hexagon.</a:t>
            </a:r>
          </a:p>
        </p:txBody>
      </p:sp>
      <p:pic>
        <p:nvPicPr>
          <p:cNvPr id="7" name="Picture 6" descr="A hexagon diagram with numbers and lines&#10;&#10;Description automatically generated">
            <a:extLst>
              <a:ext uri="{FF2B5EF4-FFF2-40B4-BE49-F238E27FC236}">
                <a16:creationId xmlns:a16="http://schemas.microsoft.com/office/drawing/2014/main" id="{596A2E53-5CEA-66EF-3B19-4A8AA3742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073420" cy="43989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E60E01-371A-DB66-13F8-A5E75945C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500" y="2771620"/>
            <a:ext cx="3572874" cy="372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95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9D1C-7A3F-9E7C-F4CE-A1E0104F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B3036-49F8-2662-81B9-06D8BDAAD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sequences: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15CC1-F5DE-6A96-3F09-FDBAB8C7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64916"/>
            <a:ext cx="5285483" cy="2481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594F8F-D289-2EAD-BB1D-2FD0132B6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01" y="3001686"/>
            <a:ext cx="5285482" cy="24080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4FDEDE-AC18-CF19-960F-CACD100A9C8A}"/>
              </a:ext>
            </a:extLst>
          </p:cNvPr>
          <p:cNvSpPr txBox="1"/>
          <p:nvPr/>
        </p:nvSpPr>
        <p:spPr>
          <a:xfrm>
            <a:off x="2308072" y="5694505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04357-DAE2-E607-71F0-38860208679C}"/>
              </a:ext>
            </a:extLst>
          </p:cNvPr>
          <p:cNvSpPr txBox="1"/>
          <p:nvPr/>
        </p:nvSpPr>
        <p:spPr>
          <a:xfrm>
            <a:off x="8137231" y="5694505"/>
            <a:ext cx="174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sequence</a:t>
            </a:r>
          </a:p>
        </p:txBody>
      </p:sp>
    </p:spTree>
    <p:extLst>
      <p:ext uri="{BB962C8B-B14F-4D97-AF65-F5344CB8AC3E}">
        <p14:creationId xmlns:p14="http://schemas.microsoft.com/office/powerpoint/2010/main" val="1150188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FC11-7E1C-917A-27BC-0B333484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NPP Control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46D8-F5B1-C83D-1F80-0835DD2F1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types NPP ripple:</a:t>
            </a:r>
          </a:p>
          <a:p>
            <a:endParaRPr lang="en-US" dirty="0"/>
          </a:p>
          <a:p>
            <a:r>
              <a:rPr lang="en-US" dirty="0"/>
              <a:t>Fundamental freq.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Switching freq.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5BCC4-6B4E-4793-4569-DEDA5D30D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688" y="1825625"/>
            <a:ext cx="4545874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2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5287-7242-3498-DBB1-303B15AB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&amp; Disadvantages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AA8C-3232-DC46-F535-8761C550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Advantages against 2-Level Inverter:</a:t>
            </a:r>
          </a:p>
          <a:p>
            <a:pPr marL="0" indent="0">
              <a:buNone/>
            </a:pPr>
            <a:r>
              <a:rPr lang="en-US" dirty="0"/>
              <a:t>- Efficiency</a:t>
            </a:r>
          </a:p>
          <a:p>
            <a:pPr marL="0" indent="0">
              <a:buNone/>
            </a:pPr>
            <a:r>
              <a:rPr lang="en-US" dirty="0"/>
              <a:t>- 1/2Vdc voltage stress</a:t>
            </a:r>
          </a:p>
          <a:p>
            <a:r>
              <a:rPr lang="en-US" b="1" u="sng" dirty="0"/>
              <a:t>Disadvantages against 2-Level Inverter :</a:t>
            </a:r>
          </a:p>
          <a:p>
            <a:pPr marL="0" indent="0">
              <a:buNone/>
            </a:pPr>
            <a:r>
              <a:rPr lang="en-US" dirty="0"/>
              <a:t>- Complexity</a:t>
            </a:r>
          </a:p>
          <a:p>
            <a:pPr marL="0" indent="0">
              <a:buNone/>
            </a:pPr>
            <a:r>
              <a:rPr lang="en-US" dirty="0"/>
              <a:t>- Unequal Power Loss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630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E122-E1BA-477C-7C0E-25DAB990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Sinusoidal PWM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9B31-33AB-0D7A-F5A3-0043D2EA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Phase voltages (reference signals);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Two triangular carrier signal </a:t>
            </a:r>
            <a:endParaRPr lang="en-US" dirty="0"/>
          </a:p>
          <a:p>
            <a:r>
              <a:rPr lang="tr-TR" dirty="0"/>
              <a:t>[0,Vdc</a:t>
            </a:r>
            <a:r>
              <a:rPr lang="en-US" dirty="0"/>
              <a:t>/</a:t>
            </a:r>
            <a:r>
              <a:rPr lang="tr-TR" dirty="0"/>
              <a:t>2] &amp; [-Vdc</a:t>
            </a:r>
            <a:r>
              <a:rPr lang="en-US" dirty="0"/>
              <a:t>/</a:t>
            </a:r>
            <a:r>
              <a:rPr lang="tr-TR" dirty="0"/>
              <a:t>2,0]</a:t>
            </a:r>
          </a:p>
          <a:p>
            <a:r>
              <a:rPr lang="en-US" dirty="0"/>
              <a:t>Peak amplitude=Vdc/2</a:t>
            </a:r>
            <a:endParaRPr lang="tr-TR" dirty="0"/>
          </a:p>
          <a:p>
            <a:endParaRPr lang="tr-TR" dirty="0"/>
          </a:p>
        </p:txBody>
      </p:sp>
      <p:pic>
        <p:nvPicPr>
          <p:cNvPr id="5" name="Picture 4" descr="mi: modulation index, w: electrical angular frequency ">
            <a:extLst>
              <a:ext uri="{FF2B5EF4-FFF2-40B4-BE49-F238E27FC236}">
                <a16:creationId xmlns:a16="http://schemas.microsoft.com/office/drawing/2014/main" id="{359024F5-BE08-CEAB-6DB6-51684FDA23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18" y="2292007"/>
            <a:ext cx="2994626" cy="203120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43B62A1-F906-4063-7156-CEFE10676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733" y="2658269"/>
            <a:ext cx="47529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53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B039D-75C3-AC7C-9F00-603F29CB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Sinusoidal PWM</a:t>
            </a:r>
            <a:endParaRPr lang="tr-T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CC6034-EEE7-64A0-9063-A10427B1F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9194"/>
              </p:ext>
            </p:extLst>
          </p:nvPr>
        </p:nvGraphicFramePr>
        <p:xfrm>
          <a:off x="1836381" y="1915150"/>
          <a:ext cx="8510736" cy="4357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744">
                  <a:extLst>
                    <a:ext uri="{9D8B030D-6E8A-4147-A177-3AD203B41FA5}">
                      <a16:colId xmlns:a16="http://schemas.microsoft.com/office/drawing/2014/main" val="2473178487"/>
                    </a:ext>
                  </a:extLst>
                </a:gridCol>
                <a:gridCol w="1371998">
                  <a:extLst>
                    <a:ext uri="{9D8B030D-6E8A-4147-A177-3AD203B41FA5}">
                      <a16:colId xmlns:a16="http://schemas.microsoft.com/office/drawing/2014/main" val="3258009248"/>
                    </a:ext>
                  </a:extLst>
                </a:gridCol>
                <a:gridCol w="1371998">
                  <a:extLst>
                    <a:ext uri="{9D8B030D-6E8A-4147-A177-3AD203B41FA5}">
                      <a16:colId xmlns:a16="http://schemas.microsoft.com/office/drawing/2014/main" val="1228353265"/>
                    </a:ext>
                  </a:extLst>
                </a:gridCol>
                <a:gridCol w="1371998">
                  <a:extLst>
                    <a:ext uri="{9D8B030D-6E8A-4147-A177-3AD203B41FA5}">
                      <a16:colId xmlns:a16="http://schemas.microsoft.com/office/drawing/2014/main" val="2559580038"/>
                    </a:ext>
                  </a:extLst>
                </a:gridCol>
                <a:gridCol w="1371998">
                  <a:extLst>
                    <a:ext uri="{9D8B030D-6E8A-4147-A177-3AD203B41FA5}">
                      <a16:colId xmlns:a16="http://schemas.microsoft.com/office/drawing/2014/main" val="3090929261"/>
                    </a:ext>
                  </a:extLst>
                </a:gridCol>
              </a:tblGrid>
              <a:tr h="535503"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State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Q1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Q2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Q3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Q4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2872731156"/>
                  </a:ext>
                </a:extLst>
              </a:tr>
              <a:tr h="955506">
                <a:tc>
                  <a:txBody>
                    <a:bodyPr/>
                    <a:lstStyle/>
                    <a:p>
                      <a:pPr algn="ctr" fontAlgn="b"/>
                      <a:r>
                        <a:rPr lang="tr-TR" sz="2800" u="none" strike="noStrike" dirty="0">
                          <a:effectLst/>
                        </a:rPr>
                        <a:t>Carrier1</a:t>
                      </a:r>
                      <a:r>
                        <a:rPr lang="en-US" sz="2800" u="none" strike="noStrike" dirty="0">
                          <a:effectLst/>
                        </a:rPr>
                        <a:t>&lt;</a:t>
                      </a:r>
                      <a:r>
                        <a:rPr lang="tr-TR" sz="2800" u="none" strike="noStrike" dirty="0">
                          <a:effectLst/>
                        </a:rPr>
                        <a:t>reference Carrier2</a:t>
                      </a:r>
                      <a:r>
                        <a:rPr lang="en-US" sz="2800" u="none" strike="noStrike" dirty="0">
                          <a:effectLst/>
                        </a:rPr>
                        <a:t>&lt;</a:t>
                      </a:r>
                      <a:r>
                        <a:rPr lang="tr-TR" sz="2800" u="none" strike="noStrike" dirty="0">
                          <a:effectLst/>
                        </a:rPr>
                        <a:t>reference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OFF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1306186903"/>
                  </a:ext>
                </a:extLst>
              </a:tr>
              <a:tr h="955506">
                <a:tc>
                  <a:txBody>
                    <a:bodyPr/>
                    <a:lstStyle/>
                    <a:p>
                      <a:pPr algn="ctr" fontAlgn="b"/>
                      <a:r>
                        <a:rPr lang="tr-TR" sz="2800" u="none" strike="noStrike" dirty="0">
                          <a:effectLst/>
                        </a:rPr>
                        <a:t>Carrier1&gt;reference Carrier2&lt;reference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2447343177"/>
                  </a:ext>
                </a:extLst>
              </a:tr>
              <a:tr h="955506">
                <a:tc>
                  <a:txBody>
                    <a:bodyPr/>
                    <a:lstStyle/>
                    <a:p>
                      <a:pPr algn="ctr" fontAlgn="b"/>
                      <a:r>
                        <a:rPr lang="tr-TR" sz="2800" u="none" strike="noStrike" dirty="0">
                          <a:effectLst/>
                        </a:rPr>
                        <a:t>Carrier1&lt;reference Carrier2&gt;reference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OFF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1989896665"/>
                  </a:ext>
                </a:extLst>
              </a:tr>
              <a:tr h="955506">
                <a:tc>
                  <a:txBody>
                    <a:bodyPr/>
                    <a:lstStyle/>
                    <a:p>
                      <a:pPr algn="ctr" fontAlgn="b"/>
                      <a:r>
                        <a:rPr lang="tr-TR" sz="2800" u="none" strike="noStrike" dirty="0">
                          <a:effectLst/>
                        </a:rPr>
                        <a:t>Carrier1</a:t>
                      </a:r>
                      <a:r>
                        <a:rPr lang="en-US" sz="2800" u="none" strike="noStrike" dirty="0">
                          <a:effectLst/>
                        </a:rPr>
                        <a:t>&gt;</a:t>
                      </a:r>
                      <a:r>
                        <a:rPr lang="tr-TR" sz="2800" u="none" strike="noStrike" dirty="0">
                          <a:effectLst/>
                        </a:rPr>
                        <a:t>reference Carrier2</a:t>
                      </a:r>
                      <a:r>
                        <a:rPr lang="en-US" sz="2800" u="none" strike="noStrike" dirty="0">
                          <a:effectLst/>
                        </a:rPr>
                        <a:t>&gt;</a:t>
                      </a:r>
                      <a:r>
                        <a:rPr lang="tr-TR" sz="2800" u="none" strike="noStrike" dirty="0">
                          <a:effectLst/>
                        </a:rPr>
                        <a:t>reference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399608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08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51E4-5AB2-3068-5174-2E510066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Sinusoidal PWM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48F1-BDA9-776B-2BDC-8AA77D51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method does not control the neutral point.</a:t>
            </a:r>
          </a:p>
          <a:p>
            <a:endParaRPr lang="en-US" dirty="0"/>
          </a:p>
          <a:p>
            <a:r>
              <a:rPr lang="en-US" dirty="0"/>
              <a:t>Large capacitors needed.</a:t>
            </a:r>
          </a:p>
          <a:p>
            <a:endParaRPr lang="en-US" dirty="0"/>
          </a:p>
          <a:p>
            <a:pPr algn="l"/>
            <a:r>
              <a:rPr lang="en-US" dirty="0"/>
              <a:t>Worse case for low frequency NPP ripple can be expected at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high modulation index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high load current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low fundamental frequency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low power </a:t>
            </a:r>
            <a:r>
              <a:rPr lang="tr-TR" dirty="0"/>
              <a:t>factor for SPWM modulation.</a:t>
            </a:r>
          </a:p>
        </p:txBody>
      </p:sp>
    </p:spTree>
    <p:extLst>
      <p:ext uri="{BB962C8B-B14F-4D97-AF65-F5344CB8AC3E}">
        <p14:creationId xmlns:p14="http://schemas.microsoft.com/office/powerpoint/2010/main" val="72350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4588-AC81-237B-6066-D3F407FE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SVPWM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3DAA-2664-C89B-56BB-8EE5490C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Applicable but more complex.</a:t>
            </a:r>
          </a:p>
          <a:p>
            <a:endParaRPr lang="en-US" dirty="0"/>
          </a:p>
          <a:p>
            <a:r>
              <a:rPr lang="en-US" dirty="0"/>
              <a:t>Switching States: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7AFDF8-C369-C6D4-08C8-55D53553DD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5675442"/>
              </p:ext>
            </p:extLst>
          </p:nvPr>
        </p:nvGraphicFramePr>
        <p:xfrm>
          <a:off x="3871784" y="3429000"/>
          <a:ext cx="3995351" cy="2378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819">
                  <a:extLst>
                    <a:ext uri="{9D8B030D-6E8A-4147-A177-3AD203B41FA5}">
                      <a16:colId xmlns:a16="http://schemas.microsoft.com/office/drawing/2014/main" val="2473178487"/>
                    </a:ext>
                  </a:extLst>
                </a:gridCol>
                <a:gridCol w="772757">
                  <a:extLst>
                    <a:ext uri="{9D8B030D-6E8A-4147-A177-3AD203B41FA5}">
                      <a16:colId xmlns:a16="http://schemas.microsoft.com/office/drawing/2014/main" val="3258009248"/>
                    </a:ext>
                  </a:extLst>
                </a:gridCol>
                <a:gridCol w="706074">
                  <a:extLst>
                    <a:ext uri="{9D8B030D-6E8A-4147-A177-3AD203B41FA5}">
                      <a16:colId xmlns:a16="http://schemas.microsoft.com/office/drawing/2014/main" val="1228353265"/>
                    </a:ext>
                  </a:extLst>
                </a:gridCol>
                <a:gridCol w="680243">
                  <a:extLst>
                    <a:ext uri="{9D8B030D-6E8A-4147-A177-3AD203B41FA5}">
                      <a16:colId xmlns:a16="http://schemas.microsoft.com/office/drawing/2014/main" val="2559580038"/>
                    </a:ext>
                  </a:extLst>
                </a:gridCol>
                <a:gridCol w="852458">
                  <a:extLst>
                    <a:ext uri="{9D8B030D-6E8A-4147-A177-3AD203B41FA5}">
                      <a16:colId xmlns:a16="http://schemas.microsoft.com/office/drawing/2014/main" val="3090929261"/>
                    </a:ext>
                  </a:extLst>
                </a:gridCol>
              </a:tblGrid>
              <a:tr h="471744"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State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Q1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Q2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Q3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Q4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2872731156"/>
                  </a:ext>
                </a:extLst>
              </a:tr>
              <a:tr h="635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(S1)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OFF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OFF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1306186903"/>
                  </a:ext>
                </a:extLst>
              </a:tr>
              <a:tr h="635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(S2)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2447343177"/>
                  </a:ext>
                </a:extLst>
              </a:tr>
              <a:tr h="635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(S3)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OFF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399608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33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31E0-79C0-C727-9532-77EE9341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SVPWM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B537-B7BB-A525-CC46-BB345FBC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State S1(P): </a:t>
            </a:r>
            <a:r>
              <a:rPr lang="en-US" dirty="0"/>
              <a:t>Output voltage: Vdc/2. (voltage difference between node and neutral point)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State S2(O): </a:t>
            </a:r>
            <a:r>
              <a:rPr lang="en-US" dirty="0"/>
              <a:t>Middle switches are ON. Output voltage is 0.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State S3(N): </a:t>
            </a:r>
            <a:r>
              <a:rPr lang="en-US" dirty="0"/>
              <a:t>Bottom 2 switches are ON. Output voltage: -Vdc/2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633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1E75-CD5B-F7DA-2B75-1393392E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SVPWM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9A2587-1448-2EC3-55FB-6BA61C713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8318" y="1828799"/>
            <a:ext cx="4425482" cy="3624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DD6B85-A9DC-B702-A88A-72E843BFA630}"/>
              </a:ext>
            </a:extLst>
          </p:cNvPr>
          <p:cNvSpPr txBox="1"/>
          <p:nvPr/>
        </p:nvSpPr>
        <p:spPr>
          <a:xfrm>
            <a:off x="1087395" y="1507523"/>
            <a:ext cx="56264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Totally 27 switching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possible switching states represented at the left.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V</a:t>
            </a:r>
            <a:r>
              <a:rPr lang="tr-TR" sz="1800" b="0" i="0" u="none" strike="noStrike" baseline="0" dirty="0">
                <a:latin typeface="NimbusRomNo9L-Regu"/>
              </a:rPr>
              <a:t>ectors have different lengths</a:t>
            </a:r>
            <a:r>
              <a:rPr lang="en-US" sz="1800" b="0" i="0" u="none" strike="noStrike" baseline="0" dirty="0">
                <a:latin typeface="NimbusRomNo9L-Regu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7030A0"/>
                </a:solidFill>
                <a:latin typeface="NimbusRomNo9L-Regu"/>
              </a:rPr>
              <a:t>Largest vectors</a:t>
            </a:r>
            <a:r>
              <a:rPr lang="en-US" sz="1800" b="0" i="0" u="none" strike="noStrike" baseline="0" dirty="0">
                <a:latin typeface="NimbusRomNo9L-Regu"/>
              </a:rPr>
              <a:t> are obtained when all phases </a:t>
            </a:r>
            <a:r>
              <a:rPr lang="tr-TR" sz="1800" b="0" i="0" u="none" strike="noStrike" baseline="0" dirty="0">
                <a:latin typeface="NimbusRomNo9L-Regu"/>
              </a:rPr>
              <a:t>have non-O states.</a:t>
            </a:r>
            <a:endParaRPr lang="en-US" sz="1800" b="0" i="0" u="none" strike="noStrike" baseline="0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B050"/>
                </a:solidFill>
                <a:latin typeface="NimbusRomNo9L-Regu"/>
              </a:rPr>
              <a:t>Middle vectors: </a:t>
            </a:r>
            <a:r>
              <a:rPr lang="en-US" sz="1800" b="0" i="0" u="none" strike="noStrike" baseline="0" dirty="0">
                <a:latin typeface="NimbusRomNo9L-Regu"/>
              </a:rPr>
              <a:t>one phase at O-state.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B0F0"/>
                </a:solidFill>
                <a:latin typeface="NimbusRomNo9L-Regu"/>
              </a:rPr>
              <a:t>Small vectors: </a:t>
            </a:r>
            <a:r>
              <a:rPr lang="en-US" sz="1800" b="0" i="0" u="none" strike="noStrike" baseline="0" dirty="0">
                <a:latin typeface="NimbusRomNo9L-Regu"/>
              </a:rPr>
              <a:t>two phases at  O-state. Two alternative vectors for small 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688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5EF3-6F0C-8314-79C7-3E62B98D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FF367-5C1B-43BB-7CD4-CC51496D7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 required output vector is obtained by using four vectors.</a:t>
            </a:r>
          </a:p>
          <a:p>
            <a:endParaRPr lang="en-US" dirty="0"/>
          </a:p>
          <a:p>
            <a:r>
              <a:rPr lang="en-US" dirty="0"/>
              <a:t>Six major regions. Each major regions have six sub regions.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91BBE-53C2-9283-9CC2-8BB4CBF4B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104" y="3167396"/>
            <a:ext cx="4937760" cy="318080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760CBC-527B-374D-7EE8-ACC3D9AFE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09601"/>
              </p:ext>
            </p:extLst>
          </p:nvPr>
        </p:nvGraphicFramePr>
        <p:xfrm>
          <a:off x="6986820" y="1116701"/>
          <a:ext cx="3350327" cy="1704847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89906">
                  <a:extLst>
                    <a:ext uri="{9D8B030D-6E8A-4147-A177-3AD203B41FA5}">
                      <a16:colId xmlns:a16="http://schemas.microsoft.com/office/drawing/2014/main" val="3860678846"/>
                    </a:ext>
                  </a:extLst>
                </a:gridCol>
                <a:gridCol w="505710">
                  <a:extLst>
                    <a:ext uri="{9D8B030D-6E8A-4147-A177-3AD203B41FA5}">
                      <a16:colId xmlns:a16="http://schemas.microsoft.com/office/drawing/2014/main" val="3284734267"/>
                    </a:ext>
                  </a:extLst>
                </a:gridCol>
                <a:gridCol w="505710">
                  <a:extLst>
                    <a:ext uri="{9D8B030D-6E8A-4147-A177-3AD203B41FA5}">
                      <a16:colId xmlns:a16="http://schemas.microsoft.com/office/drawing/2014/main" val="2249765587"/>
                    </a:ext>
                  </a:extLst>
                </a:gridCol>
                <a:gridCol w="902234">
                  <a:extLst>
                    <a:ext uri="{9D8B030D-6E8A-4147-A177-3AD203B41FA5}">
                      <a16:colId xmlns:a16="http://schemas.microsoft.com/office/drawing/2014/main" val="1176733224"/>
                    </a:ext>
                  </a:extLst>
                </a:gridCol>
                <a:gridCol w="946767">
                  <a:extLst>
                    <a:ext uri="{9D8B030D-6E8A-4147-A177-3AD203B41FA5}">
                      <a16:colId xmlns:a16="http://schemas.microsoft.com/office/drawing/2014/main" val="3742209369"/>
                    </a:ext>
                  </a:extLst>
                </a:gridCol>
              </a:tblGrid>
              <a:tr h="402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Va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Vb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Vc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Main Sector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Center vector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1984606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70671005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PPN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2596013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NPN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47077439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NPP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13028345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NNP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5253931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PNP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2747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28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4064</TotalTime>
  <Words>448</Words>
  <Application>Microsoft Office PowerPoint</Application>
  <PresentationFormat>Widescreen</PresentationFormat>
  <Paragraphs>158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NimbusRomNo9L-Regu</vt:lpstr>
      <vt:lpstr>Wingdings</vt:lpstr>
      <vt:lpstr>Office Theme</vt:lpstr>
      <vt:lpstr>3-Level NPC Inverters</vt:lpstr>
      <vt:lpstr>Advantages &amp; Disadvantages</vt:lpstr>
      <vt:lpstr>Sinusoidal PWM</vt:lpstr>
      <vt:lpstr>Sinusoidal PWM</vt:lpstr>
      <vt:lpstr>Sinusoidal PWM</vt:lpstr>
      <vt:lpstr>SVPWM</vt:lpstr>
      <vt:lpstr>SVPWM</vt:lpstr>
      <vt:lpstr>SVPWM</vt:lpstr>
      <vt:lpstr>SVPWM</vt:lpstr>
      <vt:lpstr>SVPWM</vt:lpstr>
      <vt:lpstr>SVPWM</vt:lpstr>
      <vt:lpstr>SVPWM</vt:lpstr>
      <vt:lpstr>NPP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3-Level NPC Inverter Control</dc:title>
  <dc:creator>Ahmetcan Akuz</dc:creator>
  <cp:lastModifiedBy>Ahmetcan Akuz</cp:lastModifiedBy>
  <cp:revision>49</cp:revision>
  <dcterms:created xsi:type="dcterms:W3CDTF">2024-03-04T07:25:26Z</dcterms:created>
  <dcterms:modified xsi:type="dcterms:W3CDTF">2024-03-19T10:41:05Z</dcterms:modified>
</cp:coreProperties>
</file>