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3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14.02.2024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94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14.02.2024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2076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14.02.2024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950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14.02.2024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3302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83C5-A6E3-467E-88A3-7867E1892419}" type="datetimeFigureOut">
              <a:rPr lang="tr-TR" smtClean="0"/>
              <a:t>14.02.2024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7129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C83C5-A6E3-467E-88A3-7867E1892419}" type="datetimeFigureOut">
              <a:rPr lang="tr-TR" smtClean="0"/>
              <a:t>14.02.2024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0234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C83C5-A6E3-467E-88A3-7867E1892419}" type="datetimeFigureOut">
              <a:rPr lang="tr-TR" smtClean="0"/>
              <a:t>14.02.2024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8844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C83C5-A6E3-467E-88A3-7867E1892419}" type="datetimeFigureOut">
              <a:rPr lang="tr-TR" smtClean="0"/>
              <a:t>14.02.2024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99237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83C5-A6E3-467E-88A3-7867E1892419}" type="datetimeFigureOut">
              <a:rPr lang="tr-TR" smtClean="0"/>
              <a:t>14.02.2024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29903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14.02.2024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524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14.02.2024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596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14.02.2024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14401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p:txBody>
          <a:bodyPr/>
          <a:lstStyle/>
          <a:p>
            <a:r>
              <a:rPr lang="en-US" dirty="0"/>
              <a:t>Fault Tolerance</a:t>
            </a:r>
            <a:endParaRPr lang="tr-TR" dirty="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81670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a:xfrm>
            <a:off x="838200" y="1060682"/>
            <a:ext cx="3411071" cy="3047235"/>
          </a:xfrm>
        </p:spPr>
        <p:txBody>
          <a:bodyPr anchor="t">
            <a:normAutofit/>
          </a:bodyPr>
          <a:lstStyle/>
          <a:p>
            <a:r>
              <a:rPr lang="en-US" sz="3200"/>
              <a:t>Definition</a:t>
            </a:r>
            <a:endParaRPr lang="tr-TR" sz="320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a:xfrm>
            <a:off x="5348087" y="1035843"/>
            <a:ext cx="5793134" cy="4945857"/>
          </a:xfrm>
        </p:spPr>
        <p:txBody>
          <a:bodyPr>
            <a:normAutofit/>
          </a:bodyPr>
          <a:lstStyle/>
          <a:p>
            <a:r>
              <a:rPr lang="en-US" sz="1900" b="1">
                <a:effectLst/>
                <a:latin typeface="Calibri" panose="020F0502020204030204" pitchFamily="34" charset="0"/>
                <a:ea typeface="Calibri" panose="020F0502020204030204" pitchFamily="34" charset="0"/>
                <a:cs typeface="Arial" panose="020B0604020202020204" pitchFamily="34" charset="0"/>
              </a:rPr>
              <a:t>Fault Tolerance:</a:t>
            </a:r>
            <a:r>
              <a:rPr lang="en-US" sz="1900">
                <a:effectLst/>
                <a:latin typeface="Calibri" panose="020F0502020204030204" pitchFamily="34" charset="0"/>
                <a:ea typeface="Calibri" panose="020F0502020204030204" pitchFamily="34" charset="0"/>
                <a:cs typeface="Arial" panose="020B0604020202020204" pitchFamily="34" charset="0"/>
              </a:rPr>
              <a:t> </a:t>
            </a:r>
            <a:r>
              <a:rPr lang="tr-TR" sz="1900">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en-US" sz="1900"/>
          </a:p>
          <a:p>
            <a:endParaRPr lang="en-US" sz="1900"/>
          </a:p>
          <a:p>
            <a:endParaRPr lang="en-US" sz="1900"/>
          </a:p>
          <a:p>
            <a:r>
              <a:rPr lang="en-US" sz="1900" b="1">
                <a:effectLst/>
                <a:latin typeface="Calibri" panose="020F0502020204030204" pitchFamily="34" charset="0"/>
                <a:ea typeface="Calibri" panose="020F0502020204030204" pitchFamily="34" charset="0"/>
                <a:cs typeface="Arial" panose="020B0604020202020204" pitchFamily="34" charset="0"/>
              </a:rPr>
              <a:t>Detection of faults</a:t>
            </a:r>
            <a:r>
              <a:rPr lang="en-US" sz="190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tr-TR" sz="1900"/>
          </a:p>
        </p:txBody>
      </p:sp>
    </p:spTree>
    <p:extLst>
      <p:ext uri="{BB962C8B-B14F-4D97-AF65-F5344CB8AC3E}">
        <p14:creationId xmlns:p14="http://schemas.microsoft.com/office/powerpoint/2010/main" val="292767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a:xfrm>
            <a:off x="838200" y="1060682"/>
            <a:ext cx="3411071" cy="3047235"/>
          </a:xfrm>
        </p:spPr>
        <p:txBody>
          <a:bodyPr anchor="t">
            <a:normAutofit/>
          </a:bodyPr>
          <a:lstStyle/>
          <a:p>
            <a:r>
              <a:rPr lang="en-US" sz="3200"/>
              <a:t>Operation with Faults</a:t>
            </a:r>
            <a:endParaRPr lang="tr-TR" sz="320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a:xfrm>
            <a:off x="5348087" y="1035843"/>
            <a:ext cx="5793134" cy="4945857"/>
          </a:xfrm>
        </p:spPr>
        <p:txBody>
          <a:bodyPr>
            <a:normAutofit/>
          </a:bodyPr>
          <a:lstStyle/>
          <a:p>
            <a:r>
              <a:rPr lang="en-US" sz="200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2000" b="1" u="sng">
                <a:effectLst/>
                <a:latin typeface="Calibri" panose="020F0502020204030204" pitchFamily="34" charset="0"/>
                <a:ea typeface="Calibri" panose="020F0502020204030204" pitchFamily="34" charset="0"/>
                <a:cs typeface="Arial" panose="020B0604020202020204" pitchFamily="34" charset="0"/>
              </a:rPr>
              <a:t>redundancy of cells</a:t>
            </a:r>
            <a:r>
              <a:rPr lang="en-US" sz="200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a:xfrm>
            <a:off x="1516380" y="741391"/>
            <a:ext cx="6705206" cy="1616203"/>
          </a:xfrm>
        </p:spPr>
        <p:txBody>
          <a:bodyPr anchor="b">
            <a:normAutofit/>
          </a:bodyPr>
          <a:lstStyle/>
          <a:p>
            <a:r>
              <a:rPr lang="en-US" sz="3200"/>
              <a:t>Fault Diagnosis</a:t>
            </a:r>
            <a:endParaRPr lang="tr-TR" sz="3200"/>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a:xfrm>
            <a:off x="1516380" y="2533476"/>
            <a:ext cx="6705207" cy="3447832"/>
          </a:xfrm>
        </p:spPr>
        <p:txBody>
          <a:bodyPr anchor="t">
            <a:normAutofit/>
          </a:bodyPr>
          <a:lstStyle/>
          <a:p>
            <a:r>
              <a:rPr lang="en-US" sz="2000"/>
              <a:t>Two main diagnosis solutions</a:t>
            </a:r>
          </a:p>
          <a:p>
            <a:pPr marL="0" indent="0">
              <a:buNone/>
            </a:pPr>
            <a:endParaRPr lang="en-US" sz="2000"/>
          </a:p>
          <a:p>
            <a:r>
              <a:rPr lang="en-US" sz="2000" b="1" u="sng">
                <a:effectLst/>
                <a:latin typeface="Calibri" panose="020F0502020204030204" pitchFamily="34" charset="0"/>
                <a:ea typeface="Calibri" panose="020F0502020204030204" pitchFamily="34" charset="0"/>
                <a:cs typeface="Arial" panose="020B0604020202020204" pitchFamily="34" charset="0"/>
              </a:rPr>
              <a:t>Switch Measurements: </a:t>
            </a:r>
            <a:r>
              <a:rPr lang="en-US" sz="2000">
                <a:effectLst/>
                <a:latin typeface="Calibri" panose="020F0502020204030204" pitchFamily="34" charset="0"/>
                <a:ea typeface="Calibri" panose="020F0502020204030204" pitchFamily="34" charset="0"/>
                <a:cs typeface="Arial" panose="020B0604020202020204" pitchFamily="34" charset="0"/>
              </a:rPr>
              <a:t>No extra hardware needed. Measurements came from sensors. It is possible to determine open or short circuit.</a:t>
            </a:r>
          </a:p>
          <a:p>
            <a:endParaRPr lang="en-US" sz="2000">
              <a:latin typeface="Calibri" panose="020F0502020204030204" pitchFamily="34" charset="0"/>
              <a:ea typeface="Calibri" panose="020F0502020204030204" pitchFamily="34" charset="0"/>
              <a:cs typeface="Arial" panose="020B0604020202020204" pitchFamily="34" charset="0"/>
            </a:endParaRPr>
          </a:p>
          <a:p>
            <a:endParaRPr lang="en-US" sz="2000">
              <a:effectLst/>
              <a:latin typeface="Calibri" panose="020F0502020204030204" pitchFamily="34" charset="0"/>
              <a:ea typeface="Calibri" panose="020F0502020204030204" pitchFamily="34" charset="0"/>
              <a:cs typeface="Arial" panose="020B0604020202020204" pitchFamily="34" charset="0"/>
            </a:endParaRPr>
          </a:p>
          <a:p>
            <a:r>
              <a:rPr lang="en-US" sz="2000" b="1" u="sng">
                <a:effectLst/>
                <a:latin typeface="Calibri" panose="020F0502020204030204" pitchFamily="34" charset="0"/>
                <a:ea typeface="Calibri" panose="020F0502020204030204" pitchFamily="34" charset="0"/>
                <a:cs typeface="Arial" panose="020B0604020202020204" pitchFamily="34" charset="0"/>
              </a:rPr>
              <a:t>Output Waveform Analysis: </a:t>
            </a:r>
            <a:r>
              <a:rPr lang="en-US" sz="2000">
                <a:effectLst/>
                <a:latin typeface="Calibri" panose="020F0502020204030204" pitchFamily="34" charset="0"/>
                <a:ea typeface="Calibri" panose="020F0502020204030204" pitchFamily="34" charset="0"/>
                <a:cs typeface="Arial" panose="020B0604020202020204" pitchFamily="34" charset="0"/>
              </a:rPr>
              <a:t>solutions based on the measurements of output phase voltages or currents.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22554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3D6D-0E5E-638F-3A98-D421108ACF46}"/>
              </a:ext>
            </a:extLst>
          </p:cNvPr>
          <p:cNvSpPr>
            <a:spLocks noGrp="1"/>
          </p:cNvSpPr>
          <p:nvPr>
            <p:ph type="title"/>
          </p:nvPr>
        </p:nvSpPr>
        <p:spPr/>
        <p:txBody>
          <a:bodyPr/>
          <a:lstStyle/>
          <a:p>
            <a:r>
              <a:rPr lang="en-US" sz="4400" dirty="0">
                <a:solidFill>
                  <a:schemeClr val="tx1">
                    <a:lumMod val="65000"/>
                    <a:lumOff val="35000"/>
                  </a:schemeClr>
                </a:solidFill>
              </a:rPr>
              <a:t>Solutions for NPC Converters</a:t>
            </a:r>
            <a:endParaRPr lang="tr-TR" dirty="0"/>
          </a:p>
        </p:txBody>
      </p:sp>
      <p:pic>
        <p:nvPicPr>
          <p:cNvPr id="4" name="Content Placeholder 3" descr="A diagram of a circuit&#10;&#10;Description automatically generated">
            <a:extLst>
              <a:ext uri="{FF2B5EF4-FFF2-40B4-BE49-F238E27FC236}">
                <a16:creationId xmlns:a16="http://schemas.microsoft.com/office/drawing/2014/main" id="{862F0EFF-9F24-5372-CF3B-6809EA43336A}"/>
              </a:ext>
            </a:extLst>
          </p:cNvPr>
          <p:cNvPicPr>
            <a:picLocks noGrp="1" noChangeAspect="1"/>
          </p:cNvPicPr>
          <p:nvPr>
            <p:ph idx="1"/>
          </p:nvPr>
        </p:nvPicPr>
        <p:blipFill rotWithShape="1">
          <a:blip r:embed="rId2"/>
          <a:srcRect l="20345" r="-5" b="-5"/>
          <a:stretch/>
        </p:blipFill>
        <p:spPr>
          <a:xfrm>
            <a:off x="3915713" y="1690688"/>
            <a:ext cx="4360573" cy="3867542"/>
          </a:xfrm>
          <a:prstGeom prst="rect">
            <a:avLst/>
          </a:prstGeom>
        </p:spPr>
      </p:pic>
      <p:sp>
        <p:nvSpPr>
          <p:cNvPr id="5" name="TextBox 4">
            <a:extLst>
              <a:ext uri="{FF2B5EF4-FFF2-40B4-BE49-F238E27FC236}">
                <a16:creationId xmlns:a16="http://schemas.microsoft.com/office/drawing/2014/main" id="{7B5CA6F4-D633-8C56-1622-DDEAE0E9953C}"/>
              </a:ext>
            </a:extLst>
          </p:cNvPr>
          <p:cNvSpPr txBox="1"/>
          <p:nvPr/>
        </p:nvSpPr>
        <p:spPr>
          <a:xfrm>
            <a:off x="4910419" y="5558230"/>
            <a:ext cx="2371162" cy="646331"/>
          </a:xfrm>
          <a:prstGeom prst="rect">
            <a:avLst/>
          </a:prstGeom>
          <a:noFill/>
        </p:spPr>
        <p:txBody>
          <a:bodyPr wrap="none" rtlCol="0">
            <a:spAutoFit/>
          </a:bodyPr>
          <a:lstStyle/>
          <a:p>
            <a:r>
              <a:rPr lang="en-US" sz="1800" dirty="0">
                <a:effectLst/>
                <a:latin typeface="Times-Roman"/>
                <a:ea typeface="Calibri" panose="020F0502020204030204" pitchFamily="34" charset="0"/>
                <a:cs typeface="Times-Roman"/>
              </a:rPr>
              <a:t>3 Level NPC Converter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7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E493-0C34-C79D-93B2-6E7FEFC05446}"/>
              </a:ext>
            </a:extLst>
          </p:cNvPr>
          <p:cNvSpPr>
            <a:spLocks noGrp="1"/>
          </p:cNvSpPr>
          <p:nvPr>
            <p:ph type="title"/>
          </p:nvPr>
        </p:nvSpPr>
        <p:spPr>
          <a:xfrm>
            <a:off x="1335799" y="1158949"/>
            <a:ext cx="5461225" cy="1118087"/>
          </a:xfrm>
        </p:spPr>
        <p:txBody>
          <a:bodyPr anchor="b">
            <a:normAutofit/>
          </a:bodyPr>
          <a:lstStyle/>
          <a:p>
            <a:pPr algn="ctr"/>
            <a:r>
              <a:rPr lang="en-US" sz="3200" dirty="0">
                <a:solidFill>
                  <a:schemeClr val="tx1">
                    <a:lumMod val="65000"/>
                    <a:lumOff val="35000"/>
                  </a:schemeClr>
                </a:solidFill>
              </a:rPr>
              <a:t>Solution I</a:t>
            </a:r>
            <a:endParaRPr lang="tr-TR"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5B9ACBF-A499-F900-9DC2-113C1F616887}"/>
              </a:ext>
            </a:extLst>
          </p:cNvPr>
          <p:cNvSpPr>
            <a:spLocks noGrp="1"/>
          </p:cNvSpPr>
          <p:nvPr>
            <p:ph idx="1"/>
          </p:nvPr>
        </p:nvSpPr>
        <p:spPr>
          <a:xfrm>
            <a:off x="1335799" y="2563907"/>
            <a:ext cx="5461225" cy="2976191"/>
          </a:xfrm>
        </p:spPr>
        <p:txBody>
          <a:bodyPr anchor="t">
            <a:normAutofit/>
          </a:bodyPr>
          <a:lstStyle/>
          <a:p>
            <a:pPr marL="0" indent="0">
              <a:spcBef>
                <a:spcPts val="0"/>
              </a:spcBef>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en-US" sz="1800" dirty="0">
                <a:solidFill>
                  <a:schemeClr val="tx1">
                    <a:lumMod val="65000"/>
                    <a:lumOff val="35000"/>
                  </a:schemeClr>
                </a:solidFill>
                <a:latin typeface="Times-Roman"/>
              </a:rPr>
              <a:t>capable of coping with short-circuit faults.</a:t>
            </a:r>
          </a:p>
          <a:p>
            <a:pPr marL="0" marR="0" lvl="0" indent="0">
              <a:spcBef>
                <a:spcPts val="0"/>
              </a:spcBef>
              <a:spcAft>
                <a:spcPts val="0"/>
              </a:spcAft>
              <a:buNone/>
            </a:pPr>
            <a:endParaRPr lang="en-US" sz="18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1800" dirty="0">
                <a:solidFill>
                  <a:schemeClr val="tx1">
                    <a:lumMod val="65000"/>
                    <a:lumOff val="35000"/>
                  </a:schemeClr>
                </a:solidFill>
                <a:effectLst/>
                <a:latin typeface="Times-Roman"/>
                <a:ea typeface="Calibri" panose="020F0502020204030204" pitchFamily="34" charset="0"/>
                <a:cs typeface="Times-Roman"/>
              </a:rPr>
              <a:t>- No need extra hardware.</a:t>
            </a:r>
          </a:p>
          <a:p>
            <a:pPr marL="0" marR="0" lvl="0" indent="0">
              <a:spcBef>
                <a:spcPts val="0"/>
              </a:spcBef>
              <a:spcAft>
                <a:spcPts val="0"/>
              </a:spcAft>
              <a:buNone/>
            </a:pPr>
            <a:endParaRPr lang="en-US" sz="20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tr-TR" sz="2000" dirty="0">
                <a:solidFill>
                  <a:schemeClr val="tx1">
                    <a:lumMod val="65000"/>
                    <a:lumOff val="35000"/>
                  </a:schemeClr>
                </a:solidFill>
                <a:effectLst/>
                <a:latin typeface="Times-Roman"/>
                <a:ea typeface="Calibri" panose="020F0502020204030204" pitchFamily="34" charset="0"/>
                <a:cs typeface="Times-Roman"/>
              </a:rPr>
              <a:t>The fault tolerant capacity is achieved due to the redundancy of voltage vectors present in NPC converters. due to  the redundancy of these voltage vectors, the converter is still able to continue working. Nevertheless, the </a:t>
            </a:r>
            <a:r>
              <a:rPr lang="tr-TR" sz="2000" b="1" u="sng" dirty="0">
                <a:solidFill>
                  <a:schemeClr val="tx1">
                    <a:lumMod val="65000"/>
                    <a:lumOff val="35000"/>
                  </a:schemeClr>
                </a:solidFill>
                <a:effectLst/>
                <a:latin typeface="Times-Roman"/>
                <a:ea typeface="Calibri" panose="020F0502020204030204" pitchFamily="34" charset="0"/>
                <a:cs typeface="Times-Roman"/>
              </a:rPr>
              <a:t>switches have to withstand the total dc-link voltage</a:t>
            </a:r>
            <a:r>
              <a:rPr lang="tr-TR" sz="2000" b="1" dirty="0">
                <a:solidFill>
                  <a:schemeClr val="tx1">
                    <a:lumMod val="65000"/>
                    <a:lumOff val="35000"/>
                  </a:schemeClr>
                </a:solidFill>
                <a:effectLst/>
                <a:latin typeface="Times-Roman"/>
                <a:ea typeface="Calibri" panose="020F0502020204030204" pitchFamily="34" charset="0"/>
                <a:cs typeface="Times-Roman"/>
              </a:rPr>
              <a:t>.</a:t>
            </a:r>
            <a:endParaRPr lang="en-US" sz="2000" b="1"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endParaRPr lang="tr-TR" sz="2000" b="1" dirty="0">
              <a:solidFill>
                <a:schemeClr val="tx1">
                  <a:lumMod val="65000"/>
                  <a:lumOff val="3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tr-TR" sz="2000" dirty="0">
              <a:solidFill>
                <a:schemeClr val="tx1">
                  <a:lumMod val="65000"/>
                  <a:lumOff val="35000"/>
                </a:schemeClr>
              </a:solidFill>
            </a:endParaRPr>
          </a:p>
        </p:txBody>
      </p:sp>
      <p:pic>
        <p:nvPicPr>
          <p:cNvPr id="5" name="Picture 4" descr="A diagram of a sextant&#10;&#10;Description automatically generated">
            <a:extLst>
              <a:ext uri="{FF2B5EF4-FFF2-40B4-BE49-F238E27FC236}">
                <a16:creationId xmlns:a16="http://schemas.microsoft.com/office/drawing/2014/main" id="{0B8D1762-01AE-6B3C-6099-DFB1E10A75A9}"/>
              </a:ext>
            </a:extLst>
          </p:cNvPr>
          <p:cNvPicPr>
            <a:picLocks noChangeAspect="1"/>
          </p:cNvPicPr>
          <p:nvPr/>
        </p:nvPicPr>
        <p:blipFill rotWithShape="1">
          <a:blip r:embed="rId2"/>
          <a:srcRect t="482" r="5" b="5"/>
          <a:stretch/>
        </p:blipFill>
        <p:spPr>
          <a:xfrm>
            <a:off x="8442180" y="1853514"/>
            <a:ext cx="3006827" cy="2670660"/>
          </a:xfrm>
          <a:prstGeom prst="rect">
            <a:avLst/>
          </a:prstGeom>
        </p:spPr>
      </p:pic>
      <p:sp>
        <p:nvSpPr>
          <p:cNvPr id="6" name="TextBox 5">
            <a:extLst>
              <a:ext uri="{FF2B5EF4-FFF2-40B4-BE49-F238E27FC236}">
                <a16:creationId xmlns:a16="http://schemas.microsoft.com/office/drawing/2014/main" id="{12C7584A-F5C5-520D-1005-2A6E4A09DD61}"/>
              </a:ext>
            </a:extLst>
          </p:cNvPr>
          <p:cNvSpPr txBox="1"/>
          <p:nvPr/>
        </p:nvSpPr>
        <p:spPr>
          <a:xfrm>
            <a:off x="8381672" y="4841299"/>
            <a:ext cx="3127844" cy="665695"/>
          </a:xfrm>
          <a:prstGeom prst="rect">
            <a:avLst/>
          </a:prstGeom>
          <a:noFill/>
        </p:spPr>
        <p:txBody>
          <a:bodyPr wrap="none" rtlCol="0">
            <a:spAutoFit/>
          </a:bodyPr>
          <a:lstStyle/>
          <a:p>
            <a:r>
              <a:rPr lang="tr-TR" sz="1800" dirty="0">
                <a:effectLst/>
                <a:latin typeface="Times-Roman"/>
                <a:ea typeface="Calibri" panose="020F0502020204030204" pitchFamily="34" charset="0"/>
                <a:cs typeface="Times-Roman"/>
              </a:rPr>
              <a:t>Vector Diagram when Sa4 fails.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0165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C36-7583-2C8F-8940-16FE104DE3AD}"/>
              </a:ext>
            </a:extLst>
          </p:cNvPr>
          <p:cNvSpPr>
            <a:spLocks noGrp="1"/>
          </p:cNvSpPr>
          <p:nvPr>
            <p:ph type="title"/>
          </p:nvPr>
        </p:nvSpPr>
        <p:spPr>
          <a:xfrm>
            <a:off x="876693" y="741391"/>
            <a:ext cx="3455821" cy="1616203"/>
          </a:xfrm>
        </p:spPr>
        <p:txBody>
          <a:bodyPr anchor="b">
            <a:normAutofit/>
          </a:bodyPr>
          <a:lstStyle/>
          <a:p>
            <a:r>
              <a:rPr lang="en-US" sz="3200"/>
              <a:t>Solution II</a:t>
            </a:r>
            <a:endParaRPr lang="tr-TR" sz="3200"/>
          </a:p>
        </p:txBody>
      </p:sp>
      <p:sp>
        <p:nvSpPr>
          <p:cNvPr id="3" name="Content Placeholder 2">
            <a:extLst>
              <a:ext uri="{FF2B5EF4-FFF2-40B4-BE49-F238E27FC236}">
                <a16:creationId xmlns:a16="http://schemas.microsoft.com/office/drawing/2014/main" id="{051DCADF-D270-43D9-B05B-FC01FF0892D8}"/>
              </a:ext>
            </a:extLst>
          </p:cNvPr>
          <p:cNvSpPr>
            <a:spLocks noGrp="1"/>
          </p:cNvSpPr>
          <p:nvPr>
            <p:ph idx="1"/>
          </p:nvPr>
        </p:nvSpPr>
        <p:spPr>
          <a:xfrm>
            <a:off x="876693" y="2533476"/>
            <a:ext cx="4882504" cy="3447832"/>
          </a:xfrm>
        </p:spPr>
        <p:txBody>
          <a:bodyPr anchor="t">
            <a:normAutofit/>
          </a:bodyPr>
          <a:lstStyle/>
          <a:p>
            <a:r>
              <a:rPr lang="tr-TR" sz="2000" b="0" i="0" u="none" strike="noStrike" baseline="0" dirty="0">
                <a:latin typeface="Times-Roman"/>
              </a:rPr>
              <a:t>provide</a:t>
            </a:r>
            <a:r>
              <a:rPr lang="en-US" sz="2000" b="0" i="0" u="none" strike="noStrike" baseline="0" dirty="0">
                <a:latin typeface="Times-Roman"/>
              </a:rPr>
              <a:t>s</a:t>
            </a:r>
            <a:r>
              <a:rPr lang="tr-TR" sz="2000" b="0" i="0" u="none" strike="noStrike" baseline="0" dirty="0">
                <a:latin typeface="Times-Roman"/>
              </a:rPr>
              <a:t> </a:t>
            </a:r>
            <a:r>
              <a:rPr lang="tr-TR" sz="2000" b="1" i="0" u="sng" strike="noStrike" baseline="0" dirty="0">
                <a:latin typeface="Times-Roman"/>
              </a:rPr>
              <a:t>open-circuit fault tolerance</a:t>
            </a:r>
            <a:r>
              <a:rPr lang="en-US" sz="2000" b="1" i="0" u="sng" strike="noStrike" baseline="0" dirty="0">
                <a:latin typeface="Times-Roman"/>
              </a:rPr>
              <a:t> </a:t>
            </a:r>
            <a:r>
              <a:rPr lang="tr-TR" sz="2000" b="0" i="0" u="none" strike="noStrike" baseline="0" dirty="0">
                <a:latin typeface="Times-Roman"/>
              </a:rPr>
              <a:t>capabilities</a:t>
            </a:r>
            <a:r>
              <a:rPr lang="en-US" sz="2000" b="0" i="0" u="none" strike="noStrike" baseline="0" dirty="0">
                <a:latin typeface="Times-Roman"/>
              </a:rPr>
              <a:t>.</a:t>
            </a:r>
          </a:p>
          <a:p>
            <a:r>
              <a:rPr lang="en-US" sz="2000" dirty="0">
                <a:latin typeface="Times-Roman"/>
              </a:rPr>
              <a:t>Additional thyristor </a:t>
            </a:r>
          </a:p>
          <a:p>
            <a:r>
              <a:rPr lang="en-US" sz="2000" b="0" i="0" u="none" strike="noStrike" baseline="0" dirty="0">
                <a:latin typeface="Times-Roman"/>
              </a:rPr>
              <a:t>The purpose of these new elements is to connect the faulty leg to the NP of the converter when any of its switches fail in open circuit.</a:t>
            </a:r>
            <a:endParaRPr lang="tr-TR" sz="2000" dirty="0"/>
          </a:p>
        </p:txBody>
      </p:sp>
      <p:pic>
        <p:nvPicPr>
          <p:cNvPr id="5" name="Picture 4">
            <a:extLst>
              <a:ext uri="{FF2B5EF4-FFF2-40B4-BE49-F238E27FC236}">
                <a16:creationId xmlns:a16="http://schemas.microsoft.com/office/drawing/2014/main" id="{186781DE-2513-1C04-E803-3FDA0E72B3A6}"/>
              </a:ext>
            </a:extLst>
          </p:cNvPr>
          <p:cNvPicPr>
            <a:picLocks noChangeAspect="1"/>
          </p:cNvPicPr>
          <p:nvPr/>
        </p:nvPicPr>
        <p:blipFill>
          <a:blip r:embed="rId2"/>
          <a:stretch>
            <a:fillRect/>
          </a:stretch>
        </p:blipFill>
        <p:spPr>
          <a:xfrm>
            <a:off x="5759197" y="1795619"/>
            <a:ext cx="4495049" cy="371965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30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DE0D-D595-629D-D2E9-DE48611A3DB5}"/>
              </a:ext>
            </a:extLst>
          </p:cNvPr>
          <p:cNvSpPr>
            <a:spLocks noGrp="1"/>
          </p:cNvSpPr>
          <p:nvPr>
            <p:ph type="title"/>
          </p:nvPr>
        </p:nvSpPr>
        <p:spPr>
          <a:xfrm>
            <a:off x="876693" y="741391"/>
            <a:ext cx="3455821" cy="1616203"/>
          </a:xfrm>
        </p:spPr>
        <p:txBody>
          <a:bodyPr anchor="b">
            <a:normAutofit/>
          </a:bodyPr>
          <a:lstStyle/>
          <a:p>
            <a:r>
              <a:rPr lang="en-US" sz="3200"/>
              <a:t>Solution III</a:t>
            </a:r>
            <a:endParaRPr lang="tr-TR" sz="3200"/>
          </a:p>
        </p:txBody>
      </p:sp>
      <p:sp>
        <p:nvSpPr>
          <p:cNvPr id="3" name="Content Placeholder 2">
            <a:extLst>
              <a:ext uri="{FF2B5EF4-FFF2-40B4-BE49-F238E27FC236}">
                <a16:creationId xmlns:a16="http://schemas.microsoft.com/office/drawing/2014/main" id="{DDE608D3-0FC3-F429-FFC0-8C6B157CAB9B}"/>
              </a:ext>
            </a:extLst>
          </p:cNvPr>
          <p:cNvSpPr>
            <a:spLocks noGrp="1"/>
          </p:cNvSpPr>
          <p:nvPr>
            <p:ph idx="1"/>
          </p:nvPr>
        </p:nvSpPr>
        <p:spPr>
          <a:xfrm>
            <a:off x="876693" y="2533476"/>
            <a:ext cx="5219307" cy="3447832"/>
          </a:xfrm>
        </p:spPr>
        <p:txBody>
          <a:bodyPr anchor="t">
            <a:normAutofit/>
          </a:bodyPr>
          <a:lstStyle/>
          <a:p>
            <a:r>
              <a:rPr lang="en-US" sz="2000" dirty="0"/>
              <a:t>For both short circuit and open circuit.</a:t>
            </a:r>
          </a:p>
          <a:p>
            <a:endParaRPr lang="en-US" sz="2000" dirty="0"/>
          </a:p>
          <a:p>
            <a:r>
              <a:rPr lang="en-US" sz="2000" dirty="0"/>
              <a:t>Additional IGBT replacing with diodes.</a:t>
            </a:r>
            <a:endParaRPr lang="tr-TR" sz="2000" dirty="0"/>
          </a:p>
        </p:txBody>
      </p:sp>
      <p:pic>
        <p:nvPicPr>
          <p:cNvPr id="5" name="Picture 4">
            <a:extLst>
              <a:ext uri="{FF2B5EF4-FFF2-40B4-BE49-F238E27FC236}">
                <a16:creationId xmlns:a16="http://schemas.microsoft.com/office/drawing/2014/main" id="{50B6F515-D541-A837-CB0B-D9C104258090}"/>
              </a:ext>
            </a:extLst>
          </p:cNvPr>
          <p:cNvPicPr>
            <a:picLocks noChangeAspect="1"/>
          </p:cNvPicPr>
          <p:nvPr/>
        </p:nvPicPr>
        <p:blipFill>
          <a:blip r:embed="rId2"/>
          <a:stretch>
            <a:fillRect/>
          </a:stretch>
        </p:blipFill>
        <p:spPr>
          <a:xfrm>
            <a:off x="6303332" y="1733767"/>
            <a:ext cx="4691672" cy="3447833"/>
          </a:xfrm>
          <a:prstGeom prst="rect">
            <a:avLst/>
          </a:prstGeom>
        </p:spPr>
      </p:pic>
      <p:grpSp>
        <p:nvGrpSpPr>
          <p:cNvPr id="14" name="Group 1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E2279B2-22FB-24EE-3214-00A17DE75411}"/>
              </a:ext>
            </a:extLst>
          </p:cNvPr>
          <p:cNvSpPr txBox="1"/>
          <p:nvPr/>
        </p:nvSpPr>
        <p:spPr>
          <a:xfrm>
            <a:off x="7546943" y="5192776"/>
            <a:ext cx="2204450" cy="369332"/>
          </a:xfrm>
          <a:prstGeom prst="rect">
            <a:avLst/>
          </a:prstGeom>
          <a:noFill/>
        </p:spPr>
        <p:txBody>
          <a:bodyPr wrap="none" rtlCol="0">
            <a:spAutoFit/>
          </a:bodyPr>
          <a:lstStyle/>
          <a:p>
            <a:r>
              <a:rPr lang="en-US" dirty="0"/>
              <a:t>One leg of Solution III</a:t>
            </a:r>
            <a:endParaRPr lang="tr-TR" dirty="0"/>
          </a:p>
        </p:txBody>
      </p:sp>
    </p:spTree>
    <p:extLst>
      <p:ext uri="{BB962C8B-B14F-4D97-AF65-F5344CB8AC3E}">
        <p14:creationId xmlns:p14="http://schemas.microsoft.com/office/powerpoint/2010/main" val="5433893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1950</TotalTime>
  <Words>349</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Times-Roman</vt:lpstr>
      <vt:lpstr>Office Theme</vt:lpstr>
      <vt:lpstr>Fault Tolerance</vt:lpstr>
      <vt:lpstr>Definition</vt:lpstr>
      <vt:lpstr>Operation with Faults</vt:lpstr>
      <vt:lpstr>Fault Diagnosis</vt:lpstr>
      <vt:lpstr>Solutions for NPC Converters</vt:lpstr>
      <vt:lpstr>Solution I</vt:lpstr>
      <vt:lpstr>Solution II</vt:lpstr>
      <vt:lpstr>Solution III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 Akuz</cp:lastModifiedBy>
  <cp:revision>17</cp:revision>
  <dcterms:created xsi:type="dcterms:W3CDTF">2024-02-13T18:34:23Z</dcterms:created>
  <dcterms:modified xsi:type="dcterms:W3CDTF">2024-02-15T12:24:08Z</dcterms:modified>
</cp:coreProperties>
</file>