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Lst>
  <p:notesMasterIdLst>
    <p:notesMasterId r:id="rId19"/>
  </p:notesMasterIdLst>
  <p:handoutMasterIdLst>
    <p:handoutMasterId r:id="rId20"/>
  </p:handoutMasterIdLst>
  <p:sldIdLst>
    <p:sldId id="299" r:id="rId2"/>
    <p:sldId id="300" r:id="rId3"/>
    <p:sldId id="301" r:id="rId4"/>
    <p:sldId id="304" r:id="rId5"/>
    <p:sldId id="308" r:id="rId6"/>
    <p:sldId id="307" r:id="rId7"/>
    <p:sldId id="309" r:id="rId8"/>
    <p:sldId id="310" r:id="rId9"/>
    <p:sldId id="305" r:id="rId10"/>
    <p:sldId id="314" r:id="rId11"/>
    <p:sldId id="317" r:id="rId12"/>
    <p:sldId id="319" r:id="rId13"/>
    <p:sldId id="318" r:id="rId14"/>
    <p:sldId id="315" r:id="rId15"/>
    <p:sldId id="306" r:id="rId16"/>
    <p:sldId id="316" r:id="rId17"/>
    <p:sldId id="303" r:id="rId1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5pPr>
    <a:lvl6pPr marL="2286000" algn="l" defTabSz="914400" rtl="0" eaLnBrk="1" latinLnBrk="0" hangingPunct="1">
      <a:defRPr kern="1200">
        <a:solidFill>
          <a:schemeClr val="tx1"/>
        </a:solidFill>
        <a:latin typeface="Constantia" panose="02030602050306030303" pitchFamily="18" charset="0"/>
        <a:ea typeface="+mn-ea"/>
        <a:cs typeface="+mn-cs"/>
      </a:defRPr>
    </a:lvl6pPr>
    <a:lvl7pPr marL="2743200" algn="l" defTabSz="914400" rtl="0" eaLnBrk="1" latinLnBrk="0" hangingPunct="1">
      <a:defRPr kern="1200">
        <a:solidFill>
          <a:schemeClr val="tx1"/>
        </a:solidFill>
        <a:latin typeface="Constantia" panose="02030602050306030303" pitchFamily="18" charset="0"/>
        <a:ea typeface="+mn-ea"/>
        <a:cs typeface="+mn-cs"/>
      </a:defRPr>
    </a:lvl7pPr>
    <a:lvl8pPr marL="3200400" algn="l" defTabSz="914400" rtl="0" eaLnBrk="1" latinLnBrk="0" hangingPunct="1">
      <a:defRPr kern="1200">
        <a:solidFill>
          <a:schemeClr val="tx1"/>
        </a:solidFill>
        <a:latin typeface="Constantia" panose="02030602050306030303" pitchFamily="18" charset="0"/>
        <a:ea typeface="+mn-ea"/>
        <a:cs typeface="+mn-cs"/>
      </a:defRPr>
    </a:lvl8pPr>
    <a:lvl9pPr marL="3657600" algn="l" defTabSz="914400" rtl="0" eaLnBrk="1" latinLnBrk="0" hangingPunct="1">
      <a:defRPr kern="1200">
        <a:solidFill>
          <a:schemeClr val="tx1"/>
        </a:solidFill>
        <a:latin typeface="Constantia" panose="020306020503060303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4"/>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805" autoAdjust="0"/>
    <p:restoredTop sz="91736" autoAdjust="0"/>
  </p:normalViewPr>
  <p:slideViewPr>
    <p:cSldViewPr snapToGrid="0" snapToObjects="1">
      <p:cViewPr varScale="1">
        <p:scale>
          <a:sx n="98" d="100"/>
          <a:sy n="98" d="100"/>
        </p:scale>
        <p:origin x="1494"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0B184D6-414C-4079-A8E9-CF042533179D}" type="datetimeFigureOut">
              <a:rPr lang="en-US"/>
              <a:pPr>
                <a:defRPr/>
              </a:pPr>
              <a:t>23-Mar-24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9FA0BCA-FC10-49BE-A2F8-BA289E01C496}" type="slidenum">
              <a:rPr lang="en-US"/>
              <a:pPr>
                <a:defRPr/>
              </a:pPr>
              <a:t>‹#›</a:t>
            </a:fld>
            <a:endParaRPr lang="en-US"/>
          </a:p>
        </p:txBody>
      </p:sp>
    </p:spTree>
    <p:extLst>
      <p:ext uri="{BB962C8B-B14F-4D97-AF65-F5344CB8AC3E}">
        <p14:creationId xmlns:p14="http://schemas.microsoft.com/office/powerpoint/2010/main" val="230712484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2T09:10:01.208"/>
    </inkml:context>
    <inkml:brush xml:id="br0">
      <inkml:brushProperty name="width" value="0.035" units="cm"/>
      <inkml:brushProperty name="height" value="0.035" units="cm"/>
      <inkml:brushProperty name="color" value="#FFFFFF"/>
    </inkml:brush>
  </inkml:definitions>
  <inkml:trace contextRef="#ctx0" brushRef="#br0">418 548 24575,'-9'1'0,"1"0"0,-1 1 0,0 0 0,-12 4 0,-26 6 0,-32-9 0,47-3 0,26 0 0,9 0 0,14-1 0,31 0 0,-46 1 0,0 0 0,0 1 0,0-1 0,0 0 0,1 1 0,-1-1 0,0 1 0,0 0 0,0-1 0,0 1 0,0 0 0,-1 0 0,1 1 0,0-1 0,0 0 0,2 3 0,-4-4 0,0 1 0,0 0 0,0 0 0,0-1 0,0 1 0,-1 0 0,1 0 0,0-1 0,0 1 0,0 0 0,-1-1 0,1 1 0,0 0 0,-1-1 0,1 1 0,-1 0 0,1-1 0,-1 1 0,1-1 0,-1 1 0,1-1 0,-1 1 0,1-1 0,-1 1 0,0-1 0,1 0 0,-1 1 0,0-1 0,1 0 0,-1 1 0,0-1 0,1 0 0,-1 0 0,-1 0 0,-26 11 0,23-9 0,0 0 0,0 0 0,0-1 0,0 0 0,-1 0 0,1 0 0,-1-1 0,1 0 0,0 0 0,-1 0 0,1 0 0,-10-3 0,3-2 0,0 0 0,0 1 0,-1 1 0,-19-3 0,17 3 0,1 0 0,0 0 0,-16-7 0,28 9 0,1 0 0,-1 0 0,0 0 0,1 0 0,-1-1 0,1 1 0,-1-1 0,1 1 0,-1-1 0,1 1 0,0-1 0,0 0 0,0 1 0,0-1 0,0 0 0,0 0 0,1 0 0,-1 0 0,0 0 0,1 0 0,0 0 0,-1 0 0,1 0 0,0 0 0,0 0 0,0 0 0,0 0 0,0 0 0,1 0 0,-1 0 0,1 0 0,-1 0 0,1 0 0,0 1 0,1-4 0,0 0 0,0 0 0,0 0 0,0 1 0,1-1 0,0 0 0,0 1 0,0 0 0,1 0 0,-1 0 0,1 0 0,0 0 0,6-4 0,-9 7 0,0 1 0,0-1 0,-1 1 0,1 0 0,0-1 0,0 1 0,-1-1 0,1 1 0,0 0 0,0 0 0,0 0 0,0-1 0,0 1 0,-1 0 0,1 0 0,0 0 0,0 0 0,0 0 0,0 1 0,0-1 0,0 0 0,-1 0 0,1 0 0,0 1 0,0-1 0,0 1 0,-1-1 0,1 0 0,1 2 0,-1-1 0,0 1 0,1 0 0,-1-1 0,0 1 0,0 0 0,0 0 0,-1 0 0,1 0 0,0 0 0,-1 0 0,1 0 0,-1 3 0,2 11 0,-1 0 0,-3 28 0,2-31 0,0 5 0,1-13 0,-1 1 0,0-1 0,0 0 0,0 1 0,-1-1 0,0 0 0,0 1 0,0-1 0,-3 8 0,3-13 0,1 0 0,0 1 0,0-1 0,0 0 0,0 0 0,0 1 0,0-1 0,-1 0 0,1 0 0,0 0 0,0 1 0,0-1 0,-1 0 0,1 0 0,0 0 0,0 0 0,-1 1 0,1-1 0,0 0 0,0 0 0,-1 0 0,1 0 0,0 0 0,0 0 0,-1 0 0,1 0 0,0 0 0,0 0 0,-1 0 0,1 0 0,0 0 0,-1 0 0,1 0 0,0 0 0,0 0 0,-1 0 0,1 0 0,0 0 0,0 0 0,-1-1 0,-9-11 0,-1-16 0,10 23 0,0 0 0,0 0 0,0 0 0,0 0 0,1-1 0,0 1 0,0 0 0,0 0 0,1-1 0,-1 1 0,3-8 0,-1 11 0,-1 0 0,1 0 0,-1 1 0,1-1 0,-1 0 0,1 0 0,0 1 0,0-1 0,0 1 0,0 0 0,0-1 0,0 1 0,0 0 0,0 0 0,1 0 0,-1 1 0,0-1 0,0 0 0,1 1 0,-1 0 0,1-1 0,-1 1 0,0 0 0,1 0 0,-1 0 0,4 1 0,90 10 0,-51-5 0,-44-6 0,0 0 0,-1 0 0,1-1 0,-1 1 0,1 0 0,0 0 0,-1 0 0,1 0 0,0 0 0,-1 1 0,1-1 0,0 0 0,-1 0 0,1 0 0,-1 0 0,1 1 0,-1-1 0,1 0 0,0 1 0,-1-1 0,1 0 0,-1 1 0,1-1 0,-1 1 0,0-1 0,1 1 0,-1-1 0,1 1 0,-1-1 0,0 1 0,1-1 0,-1 1 0,0-1 0,1 2 0,-17 14 0,-34 7 0,182-19 0,-97-1 0,-31 0 0,-22 4 0,-137 26 0,212-48 0,-44 12 0,1 0 0,-1-1 0,0-1 0,0 0 0,13-7 0,-72 11 0,35 1 0,-19 0 0,28-3 0,18-6 0,43-17 0,62-38 0,-97 45 0,-6 5 0,-18 14 0,-1 0 0,1 0 0,0 0 0,0 1 0,0-1 0,0 0 0,0 0 0,0 0 0,0 0 0,0 0 0,0 1 0,0-1 0,0 0 0,0 0 0,0 0 0,0 0 0,0 1 0,0-1 0,0 0 0,0 0 0,0 0 0,0 0 0,0 1 0,0-1 0,0 0 0,0 0 0,0 0 0,0 0 0,0 0 0,0 1 0,0-1 0,0 0 0,0 0 0,0 0 0,1 0 0,-1 0 0,0 0 0,0 1 0,0-1 0,0 0 0,0 0 0,0 0 0,1 0 0,-1 0 0,0 0 0,0 0 0,0 0 0,0 0 0,0 0 0,1 0 0,-1 0 0,0 0 0,0 0 0,0 0 0,0 0 0,1 0 0,-1 0 0,0 0 0,0 0 0,0 0 0,0 0 0,1 0 0,-1 0 0,-1 7 0,1-1 0,0 1 0,0-1 0,1 1 0,0-1 0,0 1 0,0-1 0,1 1 0,0-1 0,0 0 0,0 0 0,1 0 0,0 0 0,0 0 0,7 8 0,-5-6 0,-1-1 0,0 0 0,0 1 0,-1 0 0,0 0 0,-1 0 0,1 0 0,1 12 0,-6-45 0,1 8 0,0 1 0,1 0 0,1 0 0,3-17 0,-4 33 0,0 0 0,0 1 0,0-1 0,0 0 0,0 0 0,0 0 0,0 0 0,0 0 0,0 0 0,0 0 0,1 0 0,-1 0 0,0 0 0,0 0 0,0 0 0,0 0 0,0 0 0,0 0 0,0 0 0,0 0 0,0 0 0,0 0 0,1 0 0,-1 0 0,0 0 0,0 0 0,0 0 0,0 0 0,0 0 0,0 0 0,0 0 0,0 0 0,0 0 0,1 0 0,-1 0 0,0 0 0,0 0 0,0 0 0,0 0 0,0 0 0,0 0 0,0 0 0,0-1 0,4 21 0,0 24 0,-5-20 0,0-17 0,0 0 0,1-1 0,0 1 0,1-1 0,-1 1 0,1-1 0,0 1 0,4 9 0,3-70 0,-8-8 0,-65 109 0,53-39 0,-1 1 0,0-1 0,0-1 0,-1 0 0,0-1 0,0-1 0,-19 5 0,18-12 0,16-8 0,21-19 0,-12 16 0,-10 12 0,-1 1 0,0-1 0,0 1 0,1 0 0,-1-1 0,0 1 0,0 0 0,1-1 0,-1 1 0,0 0 0,0 0 0,0 0 0,0 0 0,1-1 0,-1 1 0,0 1 0,0-1 0,0 0 0,0 0 0,1 0 0,-1 0 0,0 0 0,-1 1 0,-24 5 0,24-5 0,-22 6 0,35-8 0,39-10 0,-45 9 0,7-1 0,0-1 0,0 0 0,0-1 0,-1 0 0,12-7 0,-21 10 0,1 0 0,-1 1 0,0-1 0,0 0 0,0 0 0,0 0 0,0 0 0,0-1 0,-1 1 0,1 0 0,-1-1 0,1 1 0,-1-1 0,0 1 0,0-1 0,0 0 0,-1 0 0,1 1 0,0-1 0,-1 0 0,0 0 0,0 0 0,0 1 0,0-1 0,0 0 0,-1 0 0,1 0 0,-2-3 0,2 4 0,-1 1 0,0-1 0,1 0 0,0 0 0,-1 0 0,1 0 0,0 0 0,0-1 0,0 1 0,0 0 0,0 0 0,0 0 0,1 0 0,-1 0 0,1 0 0,-1 0 0,1 0 0,0 1 0,0-1 0,0 0 0,0 0 0,0 0 0,0 1 0,0-1 0,3-2 0,-54 10 0,45-5 0,-2 0 0,-1 1 0,0-2 0,0 1 0,1-1 0,-1 0 0,-9-2 0,15 2 0,1 0 0,0-1 0,-1 1 0,1-1 0,0 0 0,0 1 0,-1-1 0,1 0 0,0 0 0,0 0 0,0 1 0,0-1 0,0 0 0,0-1 0,0 1 0,0 0 0,0 0 0,1 0 0,-1-1 0,0 1 0,1 0 0,-1 0 0,1-1 0,-1 1 0,1-1 0,0 1 0,0 0 0,0-1 0,-1 1 0,1-1 0,1 1 0,-1 0 0,0-1 0,0 1 0,0-1 0,1 1 0,-1 0 0,1-1 0,-1 1 0,2-2 0,13-40 0,-11 36 0,-1-1 0,0 0 0,0 1 0,-1-1 0,0 0 0,1-10 0,-4 17 0,1 0 0,0 0 0,0 0 0,0-1 0,-1 1 0,1 0 0,0 0 0,-1 0 0,1 0 0,-1 0 0,1 1 0,-1-1 0,1 0 0,-1 0 0,0 0 0,0 0 0,1 1 0,-1-1 0,0 0 0,0 0 0,0 1 0,0-1 0,0 1 0,0-1 0,0 1 0,0-1 0,0 1 0,0 0 0,0-1 0,-2 1 0,-37-5 0,33 5 0,-92 0 0,62 2 0,1-2 0,-45-7 0,105 3 0,27 1 0,150 3 0,-184 4 0,-24 5 0,-39 16 0,25-13 0,22-11 0,0-1 0,-1 0 0,1 0 0,-1 0 0,1 0 0,-1 0 0,1 1 0,-1-1 0,1 0 0,-1 0 0,1 0 0,-1 1 0,1-1 0,-1 0 0,1 0 0,-1 1 0,0-1 0,1 0 0,-1 1 0,0-1 0,1 1 0,-1-1 0,0 0 0,1 1 0,-1-1 0,0 1 0,0-1 0,0 1 0,1-1 0,-1 1 0,0-1 0,0 1 0,0-1 0,0 1 0,0-1 0,0 1 0,0-1 0,0 1 0,0-1 0,0 1 0,0-1 0,0 1 0,0-1 0,-1 1 0,1-1 0,0 1 0,0-1 0,0 1 0,-1-1 0,1 0 0,0 1 0,-1-1 0,1 1 0,0-1 0,-1 0 0,1 1 0,0-1 0,-1 0 0,1 1 0,-1-1 0,1 0 0,-1 0 0,1 0 0,-1 1 0,1-1 0,-1 0 0,1 0 0,-1 0 0,1 0 0,-1 0 0,-2 1 0,1 0 0,-1 0 0,1 0 0,-1-1 0,0 1 0,1-1 0,-1 0 0,0 0 0,1 0 0,-1 0 0,1 0 0,-1-1 0,0 1 0,1-1 0,-1 1 0,1-1 0,-1 0 0,1 0 0,-1 0 0,1-1 0,0 1 0,0 0 0,-1-1 0,1 0 0,0 1 0,0-1 0,1 0 0,-1 0 0,0 0 0,1 0 0,-1 0 0,1-1 0,-1 1 0,1 0 0,0-1 0,0 1 0,0-1 0,0 1 0,1-1 0,-1 1 0,0-4 0,-2-13 0,0 0 0,1 0 0,1 0 0,1-27 0,0 37 0,1 4 0,-1-1 0,0 0 0,-1 0 0,1 1 0,-1-1 0,0 0 0,-3-8 0,4 14 0,0-1 0,-1 1 0,1-1 0,0 1 0,0 0 0,-1-1 0,1 1 0,0 0 0,-1-1 0,1 1 0,0 0 0,-1-1 0,1 1 0,0 0 0,-1-1 0,1 1 0,-1 0 0,1 0 0,-1 0 0,1 0 0,-1-1 0,1 1 0,0 0 0,-1 0 0,1 0 0,-1 0 0,1 0 0,-1 0 0,1 0 0,-1 0 0,1 0 0,-2 1 0,0 0 0,0 0 0,0 0 0,-1 1 0,1-1 0,0 1 0,0-1 0,0 1 0,1 0 0,-1 0 0,-2 3 0,-80 117 0,84-121 0,0-1 0,-1 1 0,1-1 0,0 1 0,0-1 0,-1 1 0,1-1 0,0 1 0,-1-1 0,1 1 0,-1-1 0,1 1 0,-1-1 0,1 0 0,-1 1 0,1-1 0,-1 0 0,1 1 0,-1-1 0,1 0 0,-1 0 0,1 0 0,-1 1 0,0-1 0,1 0 0,-1 0 0,1 0 0,-1 0 0,0 0 0,1 0 0,-1 0 0,-1 0 0,-9-18 0,0-31 0,11 48 0,-3-38 0,3 30 0,0 0 0,-1 0 0,0 0 0,0 0 0,-1 0 0,-1 0 0,-5-16 0,8 25 0,0 0 0,0 0 0,0 0 0,0 0 0,0-1 0,0 1 0,0 0 0,0 0 0,-1 0 0,1 0 0,0 0 0,0-1 0,0 1 0,0 0 0,0 0 0,0 0 0,0 0 0,0 0 0,0 0 0,0-1 0,-1 1 0,1 0 0,0 0 0,0 0 0,0 0 0,0 0 0,0 0 0,-1 0 0,1 0 0,0 0 0,0 0 0,0 0 0,0 0 0,0 0 0,-1 0 0,1 0 0,0 0 0,0 0 0,0 0 0,0 0 0,0 0 0,-1 0 0,1 0 0,0 0 0,0 0 0,0 0 0,0 0 0,-1 0 0,1 0 0,0 0 0,0 0 0,0 0 0,0 0 0,0 1 0,-4 11 0,1 16 0,2 0 0,0-16 0,0 0 0,1 1 0,0-1 0,1 0 0,0 1 0,7 22 0,-8-35 0,0 0 0,0 0 0,0 1 0,0-1 0,0 0 0,0 0 0,0 1 0,0-1 0,0 0 0,0 0 0,0 0 0,0 1 0,1-1 0,-1 0 0,0 0 0,0 1 0,0-1 0,0 0 0,1 0 0,-1 0 0,0 0 0,0 1 0,0-1 0,1 0 0,-1 0 0,0 0 0,0 0 0,1 0 0,-1 0 0,0 0 0,0 0 0,1 0 0,-1 1 0,0-1 0,0 0 0,1 0 0,-1 0 0,0 0 0,0-1 0,1 1 0,-1 0 0,0 0 0,0 0 0,1 0 0,-1 0 0,0 0 0,10-14 0,2-17 0,-1 8 0,-11 23 0,0 0 0,1 0 0,-1 0 0,0 0 0,1 0 0,-1 0 0,0 0 0,0 0 0,1 0 0,-1 1 0,0-1 0,1 0 0,-1 0 0,0 0 0,0 0 0,1 0 0,-1 1 0,0-1 0,0 0 0,1 0 0,-1 1 0,0-1 0,0 0 0,0 0 0,1 1 0,-1-1 0,0 0 0,0 0 0,0 1 0,0-1 0,0 0 0,0 1 0,0-1 0,1 0 0,-1 1 0,0-1 0,0 1 0,10 52 0,-8-38 0,9 57 0,0-1 0,-7-53 0,-3-21 0,-1-62 0,1 13 0,-3-1 0,-1 1 0,-13-60 0,15 111 0,1 0 0,0 0 0,-1 0 0,1 0 0,0-1 0,-1 1 0,1 0 0,0 0 0,0 0 0,0 0 0,0 0 0,0 0 0,0 0 0,1 0 0,-1 0 0,0 0 0,0-1 0,1 1 0,-1 0 0,1 0 0,-1 0 0,1 0 0,-1 1 0,1-1 0,0 0 0,-1 0 0,1 0 0,0 0 0,0 1 0,-1-1 0,3-1 0,0 1 0,-1 1 0,1-1 0,-1 1 0,1 0 0,0 0 0,-1 0 0,1 0 0,0 0 0,-1 0 0,1 1 0,0-1 0,4 3 0,9 2 0,0 1 0,-1 1 0,16 10 0,-28-15 0,0 0 0,0 0 0,0 1 0,-1-1 0,1 1 0,-1 0 0,0-1 0,0 1 0,0 0 0,0 1 0,1 2 0,14-16 0,6-8 0,-27 11 0,-18 2 0,22 5 0,0 0 0,0 0 0,-1 0 0,1 0 0,0 0 0,0 0 0,0 0 0,-1 0 0,1 0 0,0 0 0,0 0 0,0 0 0,-1 0 0,1 0 0,0 0 0,0 0 0,0 0 0,0 0 0,-1 0 0,1 0 0,0-1 0,0 1 0,0 0 0,0 0 0,-1 0 0,1 0 0,0 0 0,0 0 0,0-1 0,0 1 0,0 0 0,0 0 0,-1 0 0,1 0 0,0 0 0,0-1 0,0 1 0,0 0 0,0 0 0,0 0 0,0-1 0,0 1 0,0 0 0,0 0 0,0 0 0,0-1 0,0 1 0,0 0 0,0 0 0,0 0 0,0 0 0,0-1 0,0 1 0,0 0 0,0 0 0,1-1 0,12-10 0,31-11 0,-37 19 0,1-1 0,32-15 0,-38 18 0,-1 0 0,1 1 0,0-1 0,-1 1 0,1-1 0,0 1 0,0 0 0,-1-1 0,1 1 0,0 0 0,0 0 0,-1 0 0,1 0 0,0 1 0,0-1 0,0 0 0,-1 1 0,3 0 0,-6 2 0,0 0 0,-1-1 0,1 1 0,0-1 0,-1 1 0,0-1 0,0 0 0,0 0 0,0 0 0,0 0 0,-3 1 0,-53 17 0,48-17 0,0 0 0,1 0 0,-1 1 0,-16 10 0,40-15 0,-9 1 0,0 0 0,1 0 0,-1 0 0,0 0 0,1-1 0,-1 0 0,0 0 0,0 0 0,0 0 0,8-4 0,-16 3 0,0 0 0,0 1 0,0 0 0,0 0 0,-1 0 0,1 0 0,0 1 0,-6-1 0,-26-2 0,27 0 0,26-1 0,-7 3-151,1 0-1,-1 1 0,0 0 0,1 0 1,-1 2-1,0-1 0,1 1 1,17 6-1,-19-4-6674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2T09:10:31.258"/>
    </inkml:context>
    <inkml:brush xml:id="br0">
      <inkml:brushProperty name="width" value="0.035" units="cm"/>
      <inkml:brushProperty name="height" value="0.035" units="cm"/>
      <inkml:brushProperty name="color" value="#FFFFFF"/>
    </inkml:brush>
  </inkml:definitions>
  <inkml:trace contextRef="#ctx0" brushRef="#br0">114 431 24575,'3'3'0,"-1"0"0,0 0 0,-1 0 0,1 0 0,0 0 0,-1 1 0,0-1 0,0 0 0,0 1 0,0-1 0,0 1 0,0 5 0,2 24 0,-1 0 0,-6 66 0,1-151 0,9 10 0,2 1 0,15-51 0,-17 146 0,-6-38 0,1 0 0,-2-1 0,0 1 0,-1 0 0,0-1 0,-6 19 0,2-29 0,3-17 0,1-17 0,2 28 0,0-7 0,1-1 0,0 1 0,1 0 0,0-1 0,0 1 0,1 0 0,-1 0 0,6-9 0,-4 60 0,-4-28 0,0 0 0,0 0 0,-2 0 0,1 0 0,-2 0 0,0-1 0,-8 22 0,6-56 0,2-14 0,5-23 0,18-104 0,-15 127 0,-4 30 0,1 0 0,-1 0 0,1 0 0,-1 0 0,1 0 0,0 1 0,1-1 0,-1 1 0,1 0 0,-1-1 0,1 1 0,6-5 0,43-32 0,-39 31 0,21-16 0,1 2 0,41-20 0,-66 40 0,-8 7 0,-15 17 0,-26 24 0,1-11 0,26-25 0,2 0 0,-1 1 0,-13 16 0,24-25 0,-1 0 0,1 0 0,-1 0 0,1 1 0,0-1 0,0 0 0,-1 0 0,1 0 0,0 1 0,0-1 0,0 0 0,0 0 0,0 0 0,1 1 0,-1-1 0,0 0 0,0 0 0,1 0 0,-1 0 0,1 1 0,-1-1 0,1 0 0,0 0 0,0 1 0,-1-2 0,1 1 0,-1-1 0,0 1 0,1-1 0,-1 1 0,0-1 0,1 0 0,-1 1 0,1-1 0,-1 0 0,1 1 0,-1-1 0,1 0 0,-1 0 0,1 1 0,-1-1 0,1 0 0,-1 0 0,1 0 0,-1 0 0,1 0 0,0 0 0,-1 0 0,1 0 0,-1 0 0,1 0 0,-1 0 0,1 0 0,-1 0 0,1 0 0,-1 0 0,1-1 0,-1 1 0,1 0 0,-1 0 0,1-1 0,-1 1 0,1 0 0,-1-1 0,1 1 0,-1 0 0,1-1 0,-1 1 0,0-1 0,1 1 0,-1 0 0,0-1 0,0 1 0,1-1 0,-1 1 0,0-1 0,0 1 0,1-1 0,-1 0 0,0 0 0,20-45 0,-17 36 0,0 1 0,1 0 0,0 0 0,0 0 0,1 1 0,0 0 0,11-14 0,-15 22 0,-1 0 0,1 0 0,0-1 0,-1 1 0,1 0 0,-1 0 0,1 0 0,0 0 0,-1 0 0,1 0 0,-1 0 0,1 0 0,0 0 0,-1 0 0,1 0 0,-1 0 0,1 0 0,-1 1 0,1-1 0,0 0 0,-1 0 0,1 1 0,-1-1 0,1 0 0,-1 1 0,1-1 0,-1 1 0,0-1 0,1 0 0,-1 1 0,1-1 0,-1 1 0,0-1 0,1 1 0,-1-1 0,0 1 0,0 0 0,1-1 0,-1 1 0,0-1 0,0 1 0,0-1 0,0 1 0,0 0 0,0-1 0,0 2 0,11 35 0,-10-34 0,29 145 0,-30-148 0,0 0 0,1 0 0,-1-1 0,0 1 0,0 0 0,0 0 0,0 0 0,0 0 0,0 0 0,0 0 0,0 0 0,0 0 0,0 0 0,0-1 0,0 1 0,0 0 0,1 0 0,-1 0 0,0 0 0,0 0 0,0 0 0,0 0 0,0 0 0,0 0 0,0 0 0,0 0 0,1 0 0,-1 0 0,0 0 0,0 0 0,0 0 0,0 0 0,0 0 0,0 0 0,0 0 0,0 0 0,1 0 0,-1 0 0,0 0 0,0 0 0,0 0 0,0 0 0,0 0 0,0 0 0,0 0 0,0 0 0,1 0 0,-1 1 0,0-1 0,0 0 0,0 0 0,0 0 0,0 0 0,0 0 0,0 0 0,0 0 0,0 0 0,0 0 0,0 1 0,0-1 0,0 0 0,0 0 0,0 0 0,0 0 0,0 0 0,0 0 0,0 0 0,0 1 0,6-16 0,3-18 0,-5-15 0,-2 30 0,0-1 0,7-28 0,3 104 0,-10-10 0,-2 1 0,-2 0 0,-10 55 0,-1-153 0,-1-126 0,15 243 0,1-20 0,-3 0 0,-9 73 0,2-142 0,1-19 0,3-51 0,3 53 0,1 30 0,-1 12 0,-2 18 0,0 0 0,-2 0 0,0-1 0,-13 33 0,4-115 0,8-153 0,6 212 0,0 0 0,1 0 0,-1 0 0,1 0 0,0-1 0,0 1 0,0 1 0,1-1 0,-1 0 0,1 0 0,-1 0 0,1 1 0,0-1 0,0 1 0,0-1 0,0 1 0,1 0 0,4-4 0,10-12 0,-72 32 0,43-10 0,8-2 0,-1 0 0,0 0 0,1 0 0,-1-1 0,0 0 0,0 0 0,0 0 0,0-1 0,0 1 0,0-1 0,0 0 0,-8-2 0,13 2 0,0-1 0,-1 0 0,1 1 0,0-1 0,0 0 0,0 0 0,0 0 0,0 1 0,0-1 0,0 0 0,0 0 0,0 1 0,0-1 0,0 0 0,1 0 0,-1 0 0,0 1 0,0-1 0,1 0 0,-1 1 0,1-1 0,-1 0 0,0 1 0,1-1 0,-1 1 0,1-1 0,0 0 0,-1 1 0,1-1 0,-1 1 0,1-1 0,1 1 0,22-23 0,-24 22 0,20-14 0,0 1 0,31-17 0,-24 15 0,-65 13 0,37 3 0,0 0 0,0 0 0,1 0 0,-1-1 0,0 1 0,0 0 0,1 0 0,-1-1 0,0 1 0,1 0 0,-1-1 0,0 1 0,1-1 0,-1 1 0,1-1 0,-1 1 0,1-1 0,-1 0 0,1 1 0,-1-1 0,1 0 0,-1 1 0,1-2 0,0 0 0,0 1 0,0 0 0,1-1 0,-1 1 0,1-1 0,0 1 0,-1 0 0,1 0 0,0-1 0,0 1 0,-1 0 0,1 0 0,0 0 0,0 0 0,0 0 0,0 0 0,1 0 0,-1 0 0,2-1 0,7-8 0,-11 5 0,-24 5 0,-46 16 0,65-14 0,-22 7 0,49-11 0,-14 1 0,-1 0 0,0-1 0,0 1 0,0 1 0,1-1 0,-1 1 0,0 0 0,0 0 0,0 1 0,9 2 0,-15-3 0,0 0 0,0 0 0,1 0 0,-1 0 0,0 0 0,0 1 0,1-1 0,-1 0 0,0 0 0,0 0 0,0 1 0,1-1 0,-1 0 0,0 0 0,0 1 0,0-1 0,0 0 0,0 0 0,0 1 0,0-1 0,1 0 0,-1 1 0,0-1 0,0 0 0,0 1 0,0-1 0,0 0 0,0 0 0,0 1 0,0-1 0,0 0 0,-1 1 0,1-1 0,0 0 0,0 0 0,0 1 0,0-1 0,0 0 0,-1 1 0,-10 13 0,-18 8 0,29-22 0,-15 10 0,-81 50 0,86-55 0,0 0 0,-1-1 0,1 0 0,-1-1 0,0 0 0,0 0 0,-21 1 0,32-4 0,-1 0 0,1 0 0,-1 0 0,1 1 0,-1-1 0,1 0 0,-1 0 0,1 0 0,0 0 0,-1 0 0,1-1 0,-1 1 0,1 0 0,-1 0 0,1 0 0,-1 0 0,1 0 0,0-1 0,-1 1 0,1 0 0,-1 0 0,1-1 0,0 1 0,-1 0 0,1-1 0,0 1 0,-1 0 0,1-1 0,0 1 0,0 0 0,-1-1 0,1 1 0,0-1 0,0 1 0,0 0 0,0-1 0,-1 0 0,8-18 0,21-16 0,-8 13 0,0 1 0,2 1 0,0 1 0,1 1 0,32-20 0,-54 38 0,0 0 0,-1-1 0,1 1 0,0 0 0,-1-1 0,1 1 0,0 0 0,-1 0 0,1-1 0,0 1 0,0 0 0,-1 0 0,1 0 0,0 0 0,0 0 0,-1 0 0,1 0 0,0 1 0,-1-1 0,1 0 0,0 0 0,0 0 0,-1 1 0,1-1 0,0 0 0,-1 1 0,1-1 0,0 1 0,-1-1 0,1 1 0,-1-1 0,1 1 0,-1-1 0,1 1 0,-1-1 0,1 1 0,-1 0 0,0-1 0,1 1 0,-1 0 0,0-1 0,1 1 0,-1 0 0,0-1 0,0 1 0,0 0 0,0 0 0,0-1 0,0 1 0,0 0 0,0 0 0,0-1 0,0 1 0,0 1 0,0 2 0,0-1 0,0 0 0,-1 1 0,1-1 0,-1 0 0,1 0 0,-1 1 0,0-1 0,0 0 0,-1 0 0,-2 6 0,-54 35 0,108-47 0,43-10 0,-44 5 0,94-4 0,-142 12 0,1 0 0,-1 0 0,0 0 0,1 0 0,-1 0 0,0 0 0,0 0 0,1 0 0,-1 0 0,0 1 0,0-1 0,1 0 0,-1 1 0,0-1 0,0 1 0,0-1 0,0 1 0,0 0 0,1-1 0,-1 1 0,0 0 0,-1 0 0,1 0 0,0 0 0,0 0 0,1 1 0,-2 0 0,0-1 0,0 1 0,0 0 0,0-1 0,0 1 0,-1-1 0,1 1 0,-1-1 0,1 1 0,-1-1 0,1 1 0,-1-1 0,0 1 0,1-1 0,-1 0 0,0 1 0,-2 1 0,-5 7 0,-1 0 0,-1 0 0,-17 14 0,-6-1 0,-38 21 0,-28 20 0,96-61 0,1-1 0,0 1 0,0 0 0,0 0 0,0 0 0,1 0 0,-1 0 0,1 0 0,0 1 0,-1-1 0,0 6 0,-9 21 0,10-28 0,0 0 0,1-1 0,-1 1 0,0 0 0,0-1 0,0 1 0,0-1 0,-1 1 0,1-1 0,0 1 0,-1-1 0,1 0 0,-1 0 0,1 1 0,-1-1 0,0 0 0,1-1 0,-1 1 0,0 0 0,1 0 0,-4 0 0,2-2 0,1 0 0,0 0 0,0 0 0,0 0 0,0-1 0,0 1 0,0-1 0,1 1 0,-1-1 0,0 0 0,1 0 0,-1 1 0,1-1 0,0 0 0,-1 0 0,1-1 0,-1-2 0,-9-15 0,1 0 0,1-1 0,0 0 0,-7-33 0,-3 99 0,0 11 0,-23 56 0,45-167 0,1 32 0,-1 6 0,-4 36 0,-4 17 0,-1 0 0,-19 64 0,21-170 0,5 17 0,-1-66 0,-2 111 0,-1 0 0,1-1 0,-1 1 0,-1 1 0,-4-10 0,-21 101 0,22-68 0,1 0 0,0 0 0,1 0 0,1 1 0,1-1 0,-3 32 0,11-29 0,4-30 0,6-29 0,-4-6 0,-2-1 0,3-62 0,-13 200 0,3 93 0,19-82 0,-7-62 0,-10-33 0,-3-13 0,9-90 0,-1 31 0,-9 64 0,0 1 0,0 0 0,0 0 0,0-1 0,0 1 0,0 0 0,0 0 0,0-1 0,0 1 0,0 0 0,0-1 0,0 1 0,0 0 0,0 0 0,0-1 0,1 1 0,-1 0 0,0 0 0,0-1 0,0 1 0,0 0 0,0 0 0,1 0 0,-1-1 0,0 1 0,0 0 0,0 0 0,1 0 0,-1 0 0,0 0 0,0-1 0,1 1 0,-1 0 0,0 0 0,0 0 0,1 0 0,-1 0 0,0 0 0,1 0 0,-1 0 0,0 0 0,0 0 0,1 0 0,-1 0 0,0 0 0,0 0 0,1 0 0,-1 0 0,1 0 0,16 11 0,-16-10 0,1 1 0,-1-1 0,1 0 0,0 0 0,-1 0 0,1 0 0,0 0 0,0 0 0,0-1 0,-1 1 0,1 0 0,3 0 0,10-6 0,-1 0 0,-1-1 0,1 0 0,-1-1 0,20-15 0,-10 8 0,-20 13 0,-1 0 0,0-1 0,1 1 0,-1-1 0,0 0 0,0 0 0,0 0 0,0 0 0,0 0 0,-1 0 0,1 0 0,-1 0 0,1-1 0,-1 1 0,1-3 0,-1 4 0,-1 1 0,0-1 0,0 1 0,0-1 0,0 1 0,0-1 0,0 1 0,-1-1 0,1 1 0,0-1 0,0 1 0,0-1 0,0 1 0,0-1 0,-1 1 0,1 0 0,0-1 0,0 1 0,-1-1 0,1 1 0,0 0 0,-1-1 0,1 1 0,-1-1 0,1 1 0,0 0 0,-1-1 0,-25-4 0,18 5 0,-1 0 0,1 0 0,0 1 0,-1 0 0,-14 4 0,22-4 0,0-1 0,0 1 0,-1-1 0,1 1 0,0 0 0,0-1 0,0 1 0,-1 0 0,1 0 0,0 0 0,0 0 0,0 0 0,1 0 0,-1 0 0,0 0 0,0 0 0,0 0 0,1 1 0,-1-1 0,1 0 0,-1 1 0,1-1 0,-1 0 0,1 1 0,0-1 0,0 0 0,0 1 0,-1-1 0,1 0 0,0 1 0,1-1 0,-1 1 0,0-1 0,0 0 0,1 1 0,-1-1 0,1 0 0,-1 1 0,1-1 0,-1 0 0,1 0 0,0 0 0,-1 0 0,3 3 0,-1-1 0,1 1 0,0-1 0,-1 1 0,1-1 0,0 0 0,1 0 0,-1 0 0,0-1 0,1 1 0,0-1 0,4 3 0,-4-4 0,-1 1 0,0 0 0,0 0 0,0 0 0,0 0 0,0 1 0,0-1 0,0 1 0,-1 0 0,1-1 0,-1 1 0,0 0 0,0 1 0,0-1 0,0 0 0,2 7 0,-1 0 0,0 1 0,-1 0 0,0 0 0,-1 0 0,0 0 0,-1 0 0,0 0 0,-1 0 0,-2 15 0,2-21 0,0-1 0,-1 1 0,1-1 0,-1 1 0,0-1 0,0 0 0,-1 0 0,1 0 0,-1 0 0,0 0 0,0 0 0,0-1 0,0 0 0,-1 1 0,1-1 0,-1-1 0,0 1 0,0 0 0,0-1 0,0 0 0,0 0 0,-1 0 0,1 0 0,-6 1 0,4-1 0,0 0 0,0-1 0,0 0 0,0 0 0,0 0 0,-1 0 0,1-1 0,0 0 0,0-1 0,0 1 0,-1-1 0,1 0 0,0-1 0,0 1 0,0-1 0,1 0 0,-9-5 0,11 6 0,1 0 0,-1 0 0,1 0 0,-1 1 0,1-1 0,-1 1 0,0-1 0,1 1 0,-1 0 0,1 0 0,-1 0 0,0 1 0,1-1 0,-1 1 0,1-1 0,-1 1 0,-4 2 0,6-3 0,1 0 0,-1 1 0,0-1 0,0 0 0,1 1 0,-1-1 0,0 1 0,1-1 0,-1 1 0,0 0 0,1-1 0,-1 1 0,1-1 0,-1 1 0,1 0 0,0 0 0,-1-1 0,1 1 0,-1 0 0,1 0 0,0 1 0,0-1 0,0 0 0,0 1 0,0-1 0,1 0 0,-1 0 0,1 0 0,-1 0 0,1 0 0,-1 0 0,1 0 0,-1 0 0,1 0 0,0 0 0,0 0 0,0 0 0,-1 0 0,1 0 0,0-1 0,0 1 0,2 1 0,-1-1 0,-1-1 0,1 1 0,0 0 0,0-1 0,0 1 0,0-1 0,1 0 0,-1 1 0,0-1 0,0 0 0,0 0 0,0-1 0,0 1 0,0 0 0,0-1 0,0 1 0,0-1 0,0 0 0,3-1 0,46-22 0,-32 14 0,7-1 0,-22 10 0,1 0 0,-1-1 0,0 1 0,1-1 0,-1 0 0,0 0 0,0 0 0,0-1 0,0 1 0,-1-1 0,1 0 0,-1 0 0,0 0 0,1 0 0,-2-1 0,1 0 0,0 1 0,-1-1 0,1 0 0,2-8 0,-2 4-1365,-1 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44B1B0-25C3-42D6-ACEC-11FE153FC81F}" type="datetimeFigureOut">
              <a:rPr lang="en-US"/>
              <a:pPr>
                <a:defRPr/>
              </a:pPr>
              <a:t>23-Mar-24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03AAD37-8495-4358-975D-7F228E51A688}" type="slidenum">
              <a:rPr lang="en-US"/>
              <a:pPr>
                <a:defRPr/>
              </a:pPr>
              <a:t>‹#›</a:t>
            </a:fld>
            <a:endParaRPr lang="en-US"/>
          </a:p>
        </p:txBody>
      </p:sp>
    </p:spTree>
    <p:extLst>
      <p:ext uri="{BB962C8B-B14F-4D97-AF65-F5344CB8AC3E}">
        <p14:creationId xmlns:p14="http://schemas.microsoft.com/office/powerpoint/2010/main" val="7334867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fld id="{0B0C1EA2-0501-4755-8F2E-43AE1F036A88}" type="slidenum">
              <a:rPr lang="en-US">
                <a:latin typeface="Calibri" panose="020F0502020204030204" pitchFamily="34" charset="0"/>
              </a:rPr>
              <a:pPr/>
              <a:t>1</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831345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763"/>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userDrawn="1"/>
        </p:nvSpPr>
        <p:spPr bwMode="auto">
          <a:xfrm>
            <a:off x="4953000" y="2179796"/>
            <a:ext cx="3962400" cy="4247317"/>
          </a:xfrm>
          <a:prstGeom prst="rect">
            <a:avLst/>
          </a:prstGeom>
          <a:noFill/>
          <a:ln w="9525">
            <a:noFill/>
            <a:miter lim="800000"/>
            <a:headEnd/>
            <a:tailEnd/>
          </a:ln>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defRPr/>
            </a:pPr>
            <a:r>
              <a:rPr lang="en-US" b="1" dirty="0">
                <a:solidFill>
                  <a:schemeClr val="bg1"/>
                </a:solidFill>
                <a:latin typeface="Century Gothic" panose="020B0502020202020204" pitchFamily="34" charset="0"/>
              </a:rPr>
              <a:t>Fault Operation and Control for </a:t>
            </a:r>
          </a:p>
          <a:p>
            <a:pPr eaLnBrk="1" hangingPunct="1">
              <a:defRPr/>
            </a:pPr>
            <a:r>
              <a:rPr lang="en-US" b="1" dirty="0">
                <a:solidFill>
                  <a:schemeClr val="bg1"/>
                </a:solidFill>
                <a:latin typeface="Century Gothic" panose="020B0502020202020204" pitchFamily="34" charset="0"/>
              </a:rPr>
              <a:t>3-Level Inverters</a:t>
            </a:r>
          </a:p>
          <a:p>
            <a:pPr eaLnBrk="1" hangingPunct="1">
              <a:defRPr/>
            </a:pPr>
            <a:endParaRPr lang="tr-TR" b="1" dirty="0">
              <a:solidFill>
                <a:schemeClr val="bg1"/>
              </a:solidFill>
              <a:latin typeface="Century Gothic" panose="020B0502020202020204" pitchFamily="34" charset="0"/>
            </a:endParaRPr>
          </a:p>
          <a:p>
            <a:pPr eaLnBrk="1" hangingPunct="1">
              <a:defRPr/>
            </a:pPr>
            <a:endParaRPr lang="tr-TR"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Ahmetcan Akuz</a:t>
            </a:r>
          </a:p>
          <a:p>
            <a:pPr eaLnBrk="1" hangingPunct="1">
              <a:defRPr/>
            </a:pPr>
            <a:r>
              <a:rPr lang="en-US" sz="1400" b="1" dirty="0">
                <a:solidFill>
                  <a:schemeClr val="bg1"/>
                </a:solidFill>
                <a:latin typeface="Century Gothic" panose="020B0502020202020204" pitchFamily="34" charset="0"/>
              </a:rPr>
              <a:t>2025468</a:t>
            </a:r>
          </a:p>
          <a:p>
            <a:pPr eaLnBrk="1" hangingPunct="1">
              <a:defRPr/>
            </a:pPr>
            <a:r>
              <a:rPr lang="en-US" sz="1400" b="1" dirty="0">
                <a:solidFill>
                  <a:schemeClr val="bg1"/>
                </a:solidFill>
                <a:latin typeface="Century Gothic" panose="020B0502020202020204" pitchFamily="34" charset="0"/>
              </a:rPr>
              <a:t>Advisor: Assist. Prof. </a:t>
            </a:r>
            <a:r>
              <a:rPr lang="en-US" sz="1400" b="1" dirty="0" err="1">
                <a:solidFill>
                  <a:schemeClr val="bg1"/>
                </a:solidFill>
                <a:latin typeface="Century Gothic" panose="020B0502020202020204" pitchFamily="34" charset="0"/>
              </a:rPr>
              <a:t>Emine</a:t>
            </a:r>
            <a:r>
              <a:rPr lang="en-US" sz="1400" b="1" dirty="0">
                <a:solidFill>
                  <a:schemeClr val="bg1"/>
                </a:solidFill>
                <a:latin typeface="Century Gothic" panose="020B0502020202020204" pitchFamily="34" charset="0"/>
              </a:rPr>
              <a:t> </a:t>
            </a:r>
            <a:r>
              <a:rPr lang="en-US" sz="1400" b="1" dirty="0" err="1">
                <a:solidFill>
                  <a:schemeClr val="bg1"/>
                </a:solidFill>
                <a:latin typeface="Century Gothic" panose="020B0502020202020204" pitchFamily="34" charset="0"/>
              </a:rPr>
              <a:t>Bostancı</a:t>
            </a:r>
            <a:r>
              <a:rPr lang="en-US" sz="1400" b="1" dirty="0">
                <a:solidFill>
                  <a:schemeClr val="bg1"/>
                </a:solidFill>
                <a:latin typeface="Century Gothic" panose="020B0502020202020204" pitchFamily="34" charset="0"/>
              </a:rPr>
              <a:t> </a:t>
            </a:r>
            <a:r>
              <a:rPr lang="en-US" sz="1400" b="1" dirty="0" err="1">
                <a:solidFill>
                  <a:schemeClr val="bg1"/>
                </a:solidFill>
                <a:latin typeface="Century Gothic" panose="020B0502020202020204" pitchFamily="34" charset="0"/>
              </a:rPr>
              <a:t>Özkan</a:t>
            </a: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Seminar Presentation</a:t>
            </a:r>
          </a:p>
          <a:p>
            <a:pPr eaLnBrk="1" hangingPunct="1">
              <a:defRPr/>
            </a:pPr>
            <a:r>
              <a:rPr lang="en-US" sz="1400" b="1" dirty="0">
                <a:solidFill>
                  <a:schemeClr val="bg1"/>
                </a:solidFill>
                <a:latin typeface="Century Gothic" panose="020B0502020202020204" pitchFamily="34" charset="0"/>
              </a:rPr>
              <a:t>March 25, 2024</a:t>
            </a:r>
          </a:p>
          <a:p>
            <a:pPr eaLnBrk="1" hangingPunct="1">
              <a:defRPr/>
            </a:pPr>
            <a:r>
              <a:rPr lang="en-US" sz="1400" b="1" dirty="0">
                <a:solidFill>
                  <a:schemeClr val="bg1"/>
                </a:solidFill>
                <a:latin typeface="Century Gothic" panose="020B0502020202020204" pitchFamily="34" charset="0"/>
              </a:rPr>
              <a:t>Middle East Technical University</a:t>
            </a:r>
            <a:endParaRPr lang="en-US" b="1" dirty="0">
              <a:solidFill>
                <a:schemeClr val="bg1"/>
              </a:solidFill>
              <a:latin typeface="Century Gothic" panose="020B0502020202020204" pitchFamily="34" charset="0"/>
            </a:endParaRPr>
          </a:p>
          <a:p>
            <a:pPr eaLnBrk="1" hangingPunct="1">
              <a:defRPr/>
            </a:pPr>
            <a:endParaRPr lang="en-US" dirty="0">
              <a:latin typeface="BentonSansTRUReg"/>
            </a:endParaRPr>
          </a:p>
          <a:p>
            <a:pPr eaLnBrk="1" hangingPunct="1">
              <a:defRPr/>
            </a:pPr>
            <a:endParaRPr lang="en-US" dirty="0"/>
          </a:p>
        </p:txBody>
      </p:sp>
    </p:spTree>
    <p:extLst>
      <p:ext uri="{BB962C8B-B14F-4D97-AF65-F5344CB8AC3E}">
        <p14:creationId xmlns:p14="http://schemas.microsoft.com/office/powerpoint/2010/main" val="404464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6" name="Slide Number Placeholder 17"/>
          <p:cNvSpPr>
            <a:spLocks noGrp="1"/>
          </p:cNvSpPr>
          <p:nvPr userDrawn="1">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39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Slide Number Placeholder 17"/>
          <p:cNvSpPr>
            <a:spLocks noGrp="1"/>
          </p:cNvSpPr>
          <p:nvPr userDrawn="1">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663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9" name="Slide Number Placeholder 17"/>
          <p:cNvSpPr>
            <a:spLocks noGrp="1"/>
          </p:cNvSpPr>
          <p:nvPr userDrawn="1">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102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17"/>
          <p:cNvSpPr>
            <a:spLocks noGrp="1"/>
          </p:cNvSpPr>
          <p:nvPr userDrawn="1">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069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userDrawn="1">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4621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a:solidFill>
                  <a:schemeClr val="bg1"/>
                </a:solidFill>
                <a:latin typeface="Century Gothic" panose="020B0502020202020204" pitchFamily="34" charset="0"/>
                <a:cs typeface="Arial" panose="020B0604020202020204" pitchFamily="34" charset="0"/>
              </a:rPr>
              <a:t>Thank you for your attention</a:t>
            </a:r>
            <a:r>
              <a:rPr lang="en-US" sz="2200" b="0" dirty="0">
                <a:solidFill>
                  <a:schemeClr val="bg1"/>
                </a:solidFill>
                <a:latin typeface="Century Gothic" panose="020B0502020202020204" pitchFamily="34" charset="0"/>
                <a:cs typeface="Arial" panose="020B0604020202020204" pitchFamily="34" charset="0"/>
              </a:rPr>
              <a:t>.</a:t>
            </a:r>
          </a:p>
        </p:txBody>
      </p:sp>
    </p:spTree>
    <p:extLst>
      <p:ext uri="{BB962C8B-B14F-4D97-AF65-F5344CB8AC3E}">
        <p14:creationId xmlns:p14="http://schemas.microsoft.com/office/powerpoint/2010/main" val="324550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18"/>
          <p:cNvGrpSpPr>
            <a:grpSpLocks/>
          </p:cNvGrpSpPr>
          <p:nvPr userDrawn="1"/>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userDrawn="1"/>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userDrawn="1">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1029" name="Text Placeholder 29"/>
          <p:cNvSpPr>
            <a:spLocks noGrp="1"/>
          </p:cNvSpPr>
          <p:nvPr userDrawn="1">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dirty="0"/>
              <a:t>Click to edit Master text styles</a:t>
            </a:r>
          </a:p>
          <a:p>
            <a:pPr lvl="1"/>
            <a:r>
              <a:rPr lang="tr-TR" dirty="0"/>
              <a:t>Second level</a:t>
            </a:r>
          </a:p>
          <a:p>
            <a:pPr lvl="2"/>
            <a:r>
              <a:rPr lang="tr-TR" dirty="0"/>
              <a:t>Third level</a:t>
            </a:r>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10" name="Date Placeholder 9"/>
          <p:cNvSpPr>
            <a:spLocks noGrp="1"/>
          </p:cNvSpPr>
          <p:nvPr userDrawn="1">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
        <p:nvSpPr>
          <p:cNvPr id="18" name="Slide Number Placeholder 17"/>
          <p:cNvSpPr>
            <a:spLocks noGrp="1"/>
          </p:cNvSpPr>
          <p:nvPr userDrawn="1">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3" r:id="rId1"/>
    <p:sldLayoutId id="2147483945" r:id="rId2"/>
    <p:sldLayoutId id="2147483946" r:id="rId3"/>
    <p:sldLayoutId id="2147483947" r:id="rId4"/>
    <p:sldLayoutId id="2147483948" r:id="rId5"/>
    <p:sldLayoutId id="2147483949" r:id="rId6"/>
    <p:sldLayoutId id="2147483956" r:id="rId7"/>
  </p:sldLayoutIdLst>
  <p:hf hdr="0" ftr="0"/>
  <p:txStyles>
    <p:titleStyle>
      <a:lvl1pPr algn="l" rtl="0" eaLnBrk="0" fontAlgn="base" hangingPunct="0">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0" fontAlgn="base" hangingPunct="0">
        <a:spcBef>
          <a:spcPct val="0"/>
        </a:spcBef>
        <a:spcAft>
          <a:spcPct val="0"/>
        </a:spcAft>
        <a:defRPr sz="2800">
          <a:solidFill>
            <a:srgbClr val="595959"/>
          </a:solidFill>
          <a:latin typeface="Calibri (Headings)"/>
          <a:ea typeface="Calibri (Headings)"/>
          <a:cs typeface="Calibri (Headings)"/>
        </a:defRPr>
      </a:lvl2pPr>
      <a:lvl3pPr algn="l" rtl="0" eaLnBrk="0" fontAlgn="base" hangingPunct="0">
        <a:spcBef>
          <a:spcPct val="0"/>
        </a:spcBef>
        <a:spcAft>
          <a:spcPct val="0"/>
        </a:spcAft>
        <a:defRPr sz="2800">
          <a:solidFill>
            <a:srgbClr val="595959"/>
          </a:solidFill>
          <a:latin typeface="Calibri (Headings)"/>
          <a:ea typeface="Calibri (Headings)"/>
          <a:cs typeface="Calibri (Headings)"/>
        </a:defRPr>
      </a:lvl3pPr>
      <a:lvl4pPr algn="l" rtl="0" eaLnBrk="0" fontAlgn="base" hangingPunct="0">
        <a:spcBef>
          <a:spcPct val="0"/>
        </a:spcBef>
        <a:spcAft>
          <a:spcPct val="0"/>
        </a:spcAft>
        <a:defRPr sz="2800">
          <a:solidFill>
            <a:srgbClr val="595959"/>
          </a:solidFill>
          <a:latin typeface="Calibri (Headings)"/>
          <a:ea typeface="Calibri (Headings)"/>
          <a:cs typeface="Calibri (Headings)"/>
        </a:defRPr>
      </a:lvl4pPr>
      <a:lvl5pPr algn="l" rtl="0" eaLnBrk="0" fontAlgn="base" hangingPunct="0">
        <a:spcBef>
          <a:spcPct val="0"/>
        </a:spcBef>
        <a:spcAft>
          <a:spcPct val="0"/>
        </a:spcAft>
        <a:defRPr sz="2800">
          <a:solidFill>
            <a:srgbClr val="595959"/>
          </a:solidFill>
          <a:latin typeface="Calibri (Headings)"/>
          <a:ea typeface="Calibri (Headings)"/>
          <a:cs typeface="Calibri (Headings)"/>
        </a:defRPr>
      </a:lvl5pPr>
      <a:lvl6pPr marL="457200" algn="l" rtl="0" fontAlgn="base">
        <a:spcBef>
          <a:spcPct val="0"/>
        </a:spcBef>
        <a:spcAft>
          <a:spcPct val="0"/>
        </a:spcAft>
        <a:defRPr sz="2800">
          <a:solidFill>
            <a:srgbClr val="595959"/>
          </a:solidFill>
          <a:latin typeface="Calibri (Headings)"/>
          <a:ea typeface="Calibri (Headings)"/>
          <a:cs typeface="Calibri (Headings)"/>
        </a:defRPr>
      </a:lvl6pPr>
      <a:lvl7pPr marL="914400" algn="l" rtl="0" fontAlgn="base">
        <a:spcBef>
          <a:spcPct val="0"/>
        </a:spcBef>
        <a:spcAft>
          <a:spcPct val="0"/>
        </a:spcAft>
        <a:defRPr sz="2800">
          <a:solidFill>
            <a:srgbClr val="595959"/>
          </a:solidFill>
          <a:latin typeface="Calibri (Headings)"/>
          <a:ea typeface="Calibri (Headings)"/>
          <a:cs typeface="Calibri (Headings)"/>
        </a:defRPr>
      </a:lvl7pPr>
      <a:lvl8pPr marL="1371600" algn="l" rtl="0" fontAlgn="base">
        <a:spcBef>
          <a:spcPct val="0"/>
        </a:spcBef>
        <a:spcAft>
          <a:spcPct val="0"/>
        </a:spcAft>
        <a:defRPr sz="2800">
          <a:solidFill>
            <a:srgbClr val="595959"/>
          </a:solidFill>
          <a:latin typeface="Calibri (Headings)"/>
          <a:ea typeface="Calibri (Headings)"/>
          <a:cs typeface="Calibri (Headings)"/>
        </a:defRPr>
      </a:lvl8pPr>
      <a:lvl9pPr marL="1828800" algn="l" rtl="0" fontAlgn="base">
        <a:spcBef>
          <a:spcPct val="0"/>
        </a:spcBef>
        <a:spcAft>
          <a:spcPct val="0"/>
        </a:spcAft>
        <a:defRPr sz="2800">
          <a:solidFill>
            <a:srgbClr val="595959"/>
          </a:solidFill>
          <a:latin typeface="Calibri (Headings)"/>
          <a:ea typeface="Calibri (Headings)"/>
          <a:cs typeface="Calibri (Headings)"/>
        </a:defRPr>
      </a:lvl9pPr>
    </p:titleStyle>
    <p:body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C76-ED7C-D2DE-B487-F6A7ED5E1BED}"/>
              </a:ext>
            </a:extLst>
          </p:cNvPr>
          <p:cNvSpPr>
            <a:spLocks noGrp="1"/>
          </p:cNvSpPr>
          <p:nvPr>
            <p:ph type="title"/>
          </p:nvPr>
        </p:nvSpPr>
        <p:spPr/>
        <p:txBody>
          <a:bodyPr/>
          <a:lstStyle/>
          <a:p>
            <a:r>
              <a:rPr lang="en-US" dirty="0"/>
              <a:t>Space Vectors Under Fault States</a:t>
            </a:r>
          </a:p>
        </p:txBody>
      </p:sp>
      <p:sp>
        <p:nvSpPr>
          <p:cNvPr id="4" name="Slide Number Placeholder 3">
            <a:extLst>
              <a:ext uri="{FF2B5EF4-FFF2-40B4-BE49-F238E27FC236}">
                <a16:creationId xmlns:a16="http://schemas.microsoft.com/office/drawing/2014/main" id="{6132EE89-833B-95A4-C38A-7BC4C8DBB71C}"/>
              </a:ext>
            </a:extLst>
          </p:cNvPr>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5" name="Date Placeholder 4">
            <a:extLst>
              <a:ext uri="{FF2B5EF4-FFF2-40B4-BE49-F238E27FC236}">
                <a16:creationId xmlns:a16="http://schemas.microsoft.com/office/drawing/2014/main" id="{641233B4-71AB-19DE-E1C4-0A8E82A5A985}"/>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6" name="Content Placeholder 5">
            <a:extLst>
              <a:ext uri="{FF2B5EF4-FFF2-40B4-BE49-F238E27FC236}">
                <a16:creationId xmlns:a16="http://schemas.microsoft.com/office/drawing/2014/main" id="{31769D5D-D603-BB09-CDD8-311E8501FF8C}"/>
              </a:ext>
            </a:extLst>
          </p:cNvPr>
          <p:cNvPicPr>
            <a:picLocks noGrp="1" noChangeAspect="1"/>
          </p:cNvPicPr>
          <p:nvPr>
            <p:ph idx="1"/>
          </p:nvPr>
        </p:nvPicPr>
        <p:blipFill>
          <a:blip r:embed="rId2"/>
          <a:stretch>
            <a:fillRect/>
          </a:stretch>
        </p:blipFill>
        <p:spPr>
          <a:xfrm>
            <a:off x="4857123" y="2378736"/>
            <a:ext cx="3891923" cy="3129228"/>
          </a:xfrm>
          <a:prstGeom prst="rect">
            <a:avLst/>
          </a:prstGeom>
        </p:spPr>
      </p:pic>
      <p:pic>
        <p:nvPicPr>
          <p:cNvPr id="3" name="Picture 2">
            <a:extLst>
              <a:ext uri="{FF2B5EF4-FFF2-40B4-BE49-F238E27FC236}">
                <a16:creationId xmlns:a16="http://schemas.microsoft.com/office/drawing/2014/main" id="{A7668BB4-67BD-5641-4004-0AD080B0CCCA}"/>
              </a:ext>
            </a:extLst>
          </p:cNvPr>
          <p:cNvPicPr>
            <a:picLocks noChangeAspect="1"/>
          </p:cNvPicPr>
          <p:nvPr/>
        </p:nvPicPr>
        <p:blipFill>
          <a:blip r:embed="rId3"/>
          <a:stretch>
            <a:fillRect/>
          </a:stretch>
        </p:blipFill>
        <p:spPr>
          <a:xfrm>
            <a:off x="1345337" y="2252000"/>
            <a:ext cx="1897584" cy="3255964"/>
          </a:xfrm>
          <a:prstGeom prst="rect">
            <a:avLst/>
          </a:prstGeom>
        </p:spPr>
      </p:pic>
      <p:sp>
        <p:nvSpPr>
          <p:cNvPr id="7" name="TextBox 6">
            <a:extLst>
              <a:ext uri="{FF2B5EF4-FFF2-40B4-BE49-F238E27FC236}">
                <a16:creationId xmlns:a16="http://schemas.microsoft.com/office/drawing/2014/main" id="{D378E441-ACD6-D5EC-1123-5FF2EDB1E902}"/>
              </a:ext>
            </a:extLst>
          </p:cNvPr>
          <p:cNvSpPr txBox="1"/>
          <p:nvPr/>
        </p:nvSpPr>
        <p:spPr>
          <a:xfrm>
            <a:off x="3136443" y="2546705"/>
            <a:ext cx="1684628" cy="369332"/>
          </a:xfrm>
          <a:prstGeom prst="rect">
            <a:avLst/>
          </a:prstGeom>
          <a:noFill/>
        </p:spPr>
        <p:txBody>
          <a:bodyPr wrap="none" rtlCol="0">
            <a:spAutoFit/>
          </a:bodyPr>
          <a:lstStyle/>
          <a:p>
            <a:r>
              <a:rPr lang="en-US" dirty="0"/>
              <a:t>Q1 open circuit</a:t>
            </a:r>
          </a:p>
        </p:txBody>
      </p:sp>
      <p:sp>
        <p:nvSpPr>
          <p:cNvPr id="8" name="TextBox 7">
            <a:extLst>
              <a:ext uri="{FF2B5EF4-FFF2-40B4-BE49-F238E27FC236}">
                <a16:creationId xmlns:a16="http://schemas.microsoft.com/office/drawing/2014/main" id="{F56D6016-5ABD-461A-0CB3-8FA333BBBD38}"/>
              </a:ext>
            </a:extLst>
          </p:cNvPr>
          <p:cNvSpPr txBox="1"/>
          <p:nvPr/>
        </p:nvSpPr>
        <p:spPr>
          <a:xfrm>
            <a:off x="5195913" y="5680390"/>
            <a:ext cx="3214341"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for Q1 fault</a:t>
            </a:r>
          </a:p>
        </p:txBody>
      </p:sp>
      <p:sp>
        <p:nvSpPr>
          <p:cNvPr id="9" name="TextBox 8">
            <a:extLst>
              <a:ext uri="{FF2B5EF4-FFF2-40B4-BE49-F238E27FC236}">
                <a16:creationId xmlns:a16="http://schemas.microsoft.com/office/drawing/2014/main" id="{996488AB-1A41-7159-E6C8-2BC3833CD538}"/>
              </a:ext>
            </a:extLst>
          </p:cNvPr>
          <p:cNvSpPr txBox="1"/>
          <p:nvPr/>
        </p:nvSpPr>
        <p:spPr>
          <a:xfrm>
            <a:off x="1078542" y="5680390"/>
            <a:ext cx="2431174" cy="523220"/>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&gt;0 and at P-state </a:t>
            </a:r>
          </a:p>
        </p:txBody>
      </p:sp>
    </p:spTree>
    <p:extLst>
      <p:ext uri="{BB962C8B-B14F-4D97-AF65-F5344CB8AC3E}">
        <p14:creationId xmlns:p14="http://schemas.microsoft.com/office/powerpoint/2010/main" val="260786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C76-ED7C-D2DE-B487-F6A7ED5E1BED}"/>
              </a:ext>
            </a:extLst>
          </p:cNvPr>
          <p:cNvSpPr>
            <a:spLocks noGrp="1"/>
          </p:cNvSpPr>
          <p:nvPr>
            <p:ph type="title"/>
          </p:nvPr>
        </p:nvSpPr>
        <p:spPr/>
        <p:txBody>
          <a:bodyPr/>
          <a:lstStyle/>
          <a:p>
            <a:r>
              <a:rPr lang="en-US" dirty="0"/>
              <a:t>Space Vectors Under Fault States</a:t>
            </a:r>
          </a:p>
        </p:txBody>
      </p:sp>
      <p:sp>
        <p:nvSpPr>
          <p:cNvPr id="4" name="Slide Number Placeholder 3">
            <a:extLst>
              <a:ext uri="{FF2B5EF4-FFF2-40B4-BE49-F238E27FC236}">
                <a16:creationId xmlns:a16="http://schemas.microsoft.com/office/drawing/2014/main" id="{6132EE89-833B-95A4-C38A-7BC4C8DBB71C}"/>
              </a:ext>
            </a:extLst>
          </p:cNvPr>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sp>
        <p:nvSpPr>
          <p:cNvPr id="5" name="Date Placeholder 4">
            <a:extLst>
              <a:ext uri="{FF2B5EF4-FFF2-40B4-BE49-F238E27FC236}">
                <a16:creationId xmlns:a16="http://schemas.microsoft.com/office/drawing/2014/main" id="{641233B4-71AB-19DE-E1C4-0A8E82A5A985}"/>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6" name="Content Placeholder 5">
            <a:extLst>
              <a:ext uri="{FF2B5EF4-FFF2-40B4-BE49-F238E27FC236}">
                <a16:creationId xmlns:a16="http://schemas.microsoft.com/office/drawing/2014/main" id="{852A1DE9-09A1-8786-36AE-DF1FCBAFF15B}"/>
              </a:ext>
            </a:extLst>
          </p:cNvPr>
          <p:cNvPicPr>
            <a:picLocks noGrp="1" noChangeAspect="1"/>
          </p:cNvPicPr>
          <p:nvPr>
            <p:ph idx="1"/>
          </p:nvPr>
        </p:nvPicPr>
        <p:blipFill>
          <a:blip r:embed="rId2"/>
          <a:stretch>
            <a:fillRect/>
          </a:stretch>
        </p:blipFill>
        <p:spPr>
          <a:xfrm>
            <a:off x="4821767" y="2500548"/>
            <a:ext cx="3642066" cy="2885604"/>
          </a:xfrm>
          <a:prstGeom prst="rect">
            <a:avLst/>
          </a:prstGeom>
        </p:spPr>
      </p:pic>
      <p:pic>
        <p:nvPicPr>
          <p:cNvPr id="3" name="Picture 2">
            <a:extLst>
              <a:ext uri="{FF2B5EF4-FFF2-40B4-BE49-F238E27FC236}">
                <a16:creationId xmlns:a16="http://schemas.microsoft.com/office/drawing/2014/main" id="{3199AC4C-BE68-8619-48D5-865165758FCC}"/>
              </a:ext>
            </a:extLst>
          </p:cNvPr>
          <p:cNvPicPr>
            <a:picLocks noChangeAspect="1"/>
          </p:cNvPicPr>
          <p:nvPr/>
        </p:nvPicPr>
        <p:blipFill rotWithShape="1">
          <a:blip r:embed="rId3"/>
          <a:srcRect r="1643"/>
          <a:stretch/>
        </p:blipFill>
        <p:spPr>
          <a:xfrm>
            <a:off x="505367" y="2390864"/>
            <a:ext cx="1711298" cy="3031839"/>
          </a:xfrm>
          <a:prstGeom prst="rect">
            <a:avLst/>
          </a:prstGeom>
        </p:spPr>
      </p:pic>
      <p:pic>
        <p:nvPicPr>
          <p:cNvPr id="7" name="Picture 6">
            <a:extLst>
              <a:ext uri="{FF2B5EF4-FFF2-40B4-BE49-F238E27FC236}">
                <a16:creationId xmlns:a16="http://schemas.microsoft.com/office/drawing/2014/main" id="{CF5D2142-5685-3C64-5922-BE7AD1568C86}"/>
              </a:ext>
            </a:extLst>
          </p:cNvPr>
          <p:cNvPicPr>
            <a:picLocks noChangeAspect="1"/>
          </p:cNvPicPr>
          <p:nvPr/>
        </p:nvPicPr>
        <p:blipFill>
          <a:blip r:embed="rId4"/>
          <a:stretch>
            <a:fillRect/>
          </a:stretch>
        </p:blipFill>
        <p:spPr>
          <a:xfrm>
            <a:off x="2824868" y="2314770"/>
            <a:ext cx="1831799" cy="3192457"/>
          </a:xfrm>
          <a:prstGeom prst="rect">
            <a:avLst/>
          </a:prstGeom>
        </p:spPr>
      </p:pic>
      <p:sp>
        <p:nvSpPr>
          <p:cNvPr id="8" name="TextBox 7">
            <a:extLst>
              <a:ext uri="{FF2B5EF4-FFF2-40B4-BE49-F238E27FC236}">
                <a16:creationId xmlns:a16="http://schemas.microsoft.com/office/drawing/2014/main" id="{75EE76A3-957C-32E4-6940-D8DBA833B22F}"/>
              </a:ext>
            </a:extLst>
          </p:cNvPr>
          <p:cNvSpPr txBox="1"/>
          <p:nvPr/>
        </p:nvSpPr>
        <p:spPr>
          <a:xfrm>
            <a:off x="1595097" y="1686902"/>
            <a:ext cx="1724703" cy="369332"/>
          </a:xfrm>
          <a:prstGeom prst="rect">
            <a:avLst/>
          </a:prstGeom>
          <a:noFill/>
        </p:spPr>
        <p:txBody>
          <a:bodyPr wrap="none" rtlCol="0">
            <a:spAutoFit/>
          </a:bodyPr>
          <a:lstStyle/>
          <a:p>
            <a:r>
              <a:rPr lang="en-US" dirty="0"/>
              <a:t>Q2 open circuit</a:t>
            </a:r>
          </a:p>
        </p:txBody>
      </p:sp>
      <p:sp>
        <p:nvSpPr>
          <p:cNvPr id="9" name="TextBox 8">
            <a:extLst>
              <a:ext uri="{FF2B5EF4-FFF2-40B4-BE49-F238E27FC236}">
                <a16:creationId xmlns:a16="http://schemas.microsoft.com/office/drawing/2014/main" id="{959FC329-31CD-9261-6A3D-6E5E4E8F535A}"/>
              </a:ext>
            </a:extLst>
          </p:cNvPr>
          <p:cNvSpPr txBox="1"/>
          <p:nvPr/>
        </p:nvSpPr>
        <p:spPr>
          <a:xfrm>
            <a:off x="5035629" y="5680390"/>
            <a:ext cx="3214341"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for Q2 fault</a:t>
            </a:r>
          </a:p>
        </p:txBody>
      </p:sp>
      <p:sp>
        <p:nvSpPr>
          <p:cNvPr id="10" name="TextBox 9">
            <a:extLst>
              <a:ext uri="{FF2B5EF4-FFF2-40B4-BE49-F238E27FC236}">
                <a16:creationId xmlns:a16="http://schemas.microsoft.com/office/drawing/2014/main" id="{67DEE5EA-85EA-D3CB-A40D-FE35BB687B15}"/>
              </a:ext>
            </a:extLst>
          </p:cNvPr>
          <p:cNvSpPr txBox="1"/>
          <p:nvPr/>
        </p:nvSpPr>
        <p:spPr>
          <a:xfrm>
            <a:off x="2699815" y="5617060"/>
            <a:ext cx="2323092" cy="738664"/>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&gt;0 and at</a:t>
            </a:r>
          </a:p>
          <a:p>
            <a:r>
              <a:rPr lang="en-US" sz="1400" dirty="0">
                <a:latin typeface="Century Gothic" panose="020B0502020202020204" pitchFamily="34" charset="0"/>
                <a:cs typeface="Arial"/>
              </a:rPr>
              <a:t> O-state </a:t>
            </a:r>
          </a:p>
        </p:txBody>
      </p:sp>
      <p:sp>
        <p:nvSpPr>
          <p:cNvPr id="11" name="TextBox 10">
            <a:extLst>
              <a:ext uri="{FF2B5EF4-FFF2-40B4-BE49-F238E27FC236}">
                <a16:creationId xmlns:a16="http://schemas.microsoft.com/office/drawing/2014/main" id="{289E1418-0B5B-B1EE-5FFD-05637D623F2D}"/>
              </a:ext>
            </a:extLst>
          </p:cNvPr>
          <p:cNvSpPr txBox="1"/>
          <p:nvPr/>
        </p:nvSpPr>
        <p:spPr>
          <a:xfrm>
            <a:off x="364001" y="5618835"/>
            <a:ext cx="2323092" cy="738664"/>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&gt;0 and at</a:t>
            </a:r>
          </a:p>
          <a:p>
            <a:r>
              <a:rPr lang="en-US" sz="1400" dirty="0">
                <a:latin typeface="Century Gothic" panose="020B0502020202020204" pitchFamily="34" charset="0"/>
                <a:cs typeface="Arial"/>
              </a:rPr>
              <a:t> P-state </a:t>
            </a:r>
          </a:p>
        </p:txBody>
      </p:sp>
    </p:spTree>
    <p:extLst>
      <p:ext uri="{BB962C8B-B14F-4D97-AF65-F5344CB8AC3E}">
        <p14:creationId xmlns:p14="http://schemas.microsoft.com/office/powerpoint/2010/main" val="196025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C76-ED7C-D2DE-B487-F6A7ED5E1BED}"/>
              </a:ext>
            </a:extLst>
          </p:cNvPr>
          <p:cNvSpPr>
            <a:spLocks noGrp="1"/>
          </p:cNvSpPr>
          <p:nvPr>
            <p:ph type="title"/>
          </p:nvPr>
        </p:nvSpPr>
        <p:spPr/>
        <p:txBody>
          <a:bodyPr/>
          <a:lstStyle/>
          <a:p>
            <a:r>
              <a:rPr lang="en-US" dirty="0"/>
              <a:t>Space Vectors Under Fault States</a:t>
            </a:r>
          </a:p>
        </p:txBody>
      </p:sp>
      <p:sp>
        <p:nvSpPr>
          <p:cNvPr id="4" name="Slide Number Placeholder 3">
            <a:extLst>
              <a:ext uri="{FF2B5EF4-FFF2-40B4-BE49-F238E27FC236}">
                <a16:creationId xmlns:a16="http://schemas.microsoft.com/office/drawing/2014/main" id="{6132EE89-833B-95A4-C38A-7BC4C8DBB71C}"/>
              </a:ext>
            </a:extLst>
          </p:cNvPr>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sp>
        <p:nvSpPr>
          <p:cNvPr id="5" name="Date Placeholder 4">
            <a:extLst>
              <a:ext uri="{FF2B5EF4-FFF2-40B4-BE49-F238E27FC236}">
                <a16:creationId xmlns:a16="http://schemas.microsoft.com/office/drawing/2014/main" id="{641233B4-71AB-19DE-E1C4-0A8E82A5A985}"/>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220B96E3-7D46-EA59-E78F-A4EF9B4077A4}"/>
              </a:ext>
            </a:extLst>
          </p:cNvPr>
          <p:cNvPicPr>
            <a:picLocks noChangeAspect="1"/>
          </p:cNvPicPr>
          <p:nvPr/>
        </p:nvPicPr>
        <p:blipFill>
          <a:blip r:embed="rId2"/>
          <a:stretch>
            <a:fillRect/>
          </a:stretch>
        </p:blipFill>
        <p:spPr>
          <a:xfrm>
            <a:off x="5010185" y="2472293"/>
            <a:ext cx="3676615" cy="2942114"/>
          </a:xfrm>
          <a:prstGeom prst="rect">
            <a:avLst/>
          </a:prstGeom>
        </p:spPr>
      </p:pic>
      <p:pic>
        <p:nvPicPr>
          <p:cNvPr id="7" name="Picture 6">
            <a:extLst>
              <a:ext uri="{FF2B5EF4-FFF2-40B4-BE49-F238E27FC236}">
                <a16:creationId xmlns:a16="http://schemas.microsoft.com/office/drawing/2014/main" id="{5755649B-0A8D-C9C9-7035-12A0906FB975}"/>
              </a:ext>
            </a:extLst>
          </p:cNvPr>
          <p:cNvPicPr>
            <a:picLocks noChangeAspect="1"/>
          </p:cNvPicPr>
          <p:nvPr/>
        </p:nvPicPr>
        <p:blipFill>
          <a:blip r:embed="rId3"/>
          <a:stretch>
            <a:fillRect/>
          </a:stretch>
        </p:blipFill>
        <p:spPr>
          <a:xfrm>
            <a:off x="567266" y="2226468"/>
            <a:ext cx="1958131" cy="3433764"/>
          </a:xfrm>
          <a:prstGeom prst="rect">
            <a:avLst/>
          </a:prstGeom>
        </p:spPr>
      </p:pic>
      <p:pic>
        <p:nvPicPr>
          <p:cNvPr id="8" name="Picture 7">
            <a:extLst>
              <a:ext uri="{FF2B5EF4-FFF2-40B4-BE49-F238E27FC236}">
                <a16:creationId xmlns:a16="http://schemas.microsoft.com/office/drawing/2014/main" id="{B42D82EE-2C2F-C300-E3CC-3C02BBFC659B}"/>
              </a:ext>
            </a:extLst>
          </p:cNvPr>
          <p:cNvPicPr>
            <a:picLocks noChangeAspect="1"/>
          </p:cNvPicPr>
          <p:nvPr/>
        </p:nvPicPr>
        <p:blipFill>
          <a:blip r:embed="rId4"/>
          <a:stretch>
            <a:fillRect/>
          </a:stretch>
        </p:blipFill>
        <p:spPr>
          <a:xfrm>
            <a:off x="2814501" y="2226468"/>
            <a:ext cx="1974313" cy="3433764"/>
          </a:xfrm>
          <a:prstGeom prst="rect">
            <a:avLst/>
          </a:prstGeom>
        </p:spPr>
      </p:pic>
      <p:sp>
        <p:nvSpPr>
          <p:cNvPr id="9" name="TextBox 8">
            <a:extLst>
              <a:ext uri="{FF2B5EF4-FFF2-40B4-BE49-F238E27FC236}">
                <a16:creationId xmlns:a16="http://schemas.microsoft.com/office/drawing/2014/main" id="{1FC6191D-44C2-4F86-C10F-BE2DD2B8D130}"/>
              </a:ext>
            </a:extLst>
          </p:cNvPr>
          <p:cNvSpPr txBox="1"/>
          <p:nvPr/>
        </p:nvSpPr>
        <p:spPr>
          <a:xfrm>
            <a:off x="1725531" y="1701216"/>
            <a:ext cx="1718291" cy="369332"/>
          </a:xfrm>
          <a:prstGeom prst="rect">
            <a:avLst/>
          </a:prstGeom>
          <a:noFill/>
        </p:spPr>
        <p:txBody>
          <a:bodyPr wrap="none" rtlCol="0">
            <a:spAutoFit/>
          </a:bodyPr>
          <a:lstStyle/>
          <a:p>
            <a:r>
              <a:rPr lang="en-US" dirty="0"/>
              <a:t>Q3 open circuit</a:t>
            </a:r>
          </a:p>
        </p:txBody>
      </p:sp>
      <p:sp>
        <p:nvSpPr>
          <p:cNvPr id="10" name="TextBox 9">
            <a:extLst>
              <a:ext uri="{FF2B5EF4-FFF2-40B4-BE49-F238E27FC236}">
                <a16:creationId xmlns:a16="http://schemas.microsoft.com/office/drawing/2014/main" id="{110686FF-896A-DC74-852A-460D7E554512}"/>
              </a:ext>
            </a:extLst>
          </p:cNvPr>
          <p:cNvSpPr txBox="1"/>
          <p:nvPr/>
        </p:nvSpPr>
        <p:spPr>
          <a:xfrm>
            <a:off x="5241321" y="5625622"/>
            <a:ext cx="3214341"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for Q3 fault</a:t>
            </a:r>
          </a:p>
        </p:txBody>
      </p:sp>
      <p:sp>
        <p:nvSpPr>
          <p:cNvPr id="11" name="TextBox 10">
            <a:extLst>
              <a:ext uri="{FF2B5EF4-FFF2-40B4-BE49-F238E27FC236}">
                <a16:creationId xmlns:a16="http://schemas.microsoft.com/office/drawing/2014/main" id="{FFB0F76F-CBE7-E118-B636-47B0E49A0E10}"/>
              </a:ext>
            </a:extLst>
          </p:cNvPr>
          <p:cNvSpPr txBox="1"/>
          <p:nvPr/>
        </p:nvSpPr>
        <p:spPr>
          <a:xfrm>
            <a:off x="383327" y="5775542"/>
            <a:ext cx="2303766" cy="738664"/>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&lt;0 and at </a:t>
            </a:r>
          </a:p>
          <a:p>
            <a:r>
              <a:rPr lang="en-US" sz="1400" dirty="0">
                <a:latin typeface="Century Gothic" panose="020B0502020202020204" pitchFamily="34" charset="0"/>
                <a:cs typeface="Arial"/>
              </a:rPr>
              <a:t>O-state </a:t>
            </a:r>
          </a:p>
        </p:txBody>
      </p:sp>
      <p:sp>
        <p:nvSpPr>
          <p:cNvPr id="13" name="TextBox 12">
            <a:extLst>
              <a:ext uri="{FF2B5EF4-FFF2-40B4-BE49-F238E27FC236}">
                <a16:creationId xmlns:a16="http://schemas.microsoft.com/office/drawing/2014/main" id="{A1006683-D23A-0387-0752-4D24C75AB960}"/>
              </a:ext>
            </a:extLst>
          </p:cNvPr>
          <p:cNvSpPr txBox="1"/>
          <p:nvPr/>
        </p:nvSpPr>
        <p:spPr>
          <a:xfrm>
            <a:off x="2687093" y="5772492"/>
            <a:ext cx="2323092" cy="738664"/>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&lt;0 and at</a:t>
            </a:r>
          </a:p>
          <a:p>
            <a:r>
              <a:rPr lang="en-US" sz="1400" dirty="0">
                <a:latin typeface="Century Gothic" panose="020B0502020202020204" pitchFamily="34" charset="0"/>
                <a:cs typeface="Arial"/>
              </a:rPr>
              <a:t> N-state </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C6E6F0B6-CE1E-1A82-C972-0B7167AF329B}"/>
                  </a:ext>
                </a:extLst>
              </p14:cNvPr>
              <p14:cNvContentPartPr/>
              <p14:nvPr/>
            </p14:nvContentPartPr>
            <p14:xfrm>
              <a:off x="2249910" y="2283960"/>
              <a:ext cx="212760" cy="245880"/>
            </p14:xfrm>
          </p:contentPart>
        </mc:Choice>
        <mc:Fallback xmlns="">
          <p:pic>
            <p:nvPicPr>
              <p:cNvPr id="14" name="Ink 13">
                <a:extLst>
                  <a:ext uri="{FF2B5EF4-FFF2-40B4-BE49-F238E27FC236}">
                    <a16:creationId xmlns:a16="http://schemas.microsoft.com/office/drawing/2014/main" id="{C6E6F0B6-CE1E-1A82-C972-0B7167AF329B}"/>
                  </a:ext>
                </a:extLst>
              </p:cNvPr>
              <p:cNvPicPr/>
              <p:nvPr/>
            </p:nvPicPr>
            <p:blipFill>
              <a:blip r:embed="rId6"/>
              <a:stretch>
                <a:fillRect/>
              </a:stretch>
            </p:blipFill>
            <p:spPr>
              <a:xfrm>
                <a:off x="2243790" y="2277840"/>
                <a:ext cx="2250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F35A10AE-E4A0-F36C-8F5C-6AA2AD49FFA3}"/>
                  </a:ext>
                </a:extLst>
              </p14:cNvPr>
              <p14:cNvContentPartPr/>
              <p14:nvPr/>
            </p14:nvContentPartPr>
            <p14:xfrm>
              <a:off x="2263909" y="2242725"/>
              <a:ext cx="222480" cy="283320"/>
            </p14:xfrm>
          </p:contentPart>
        </mc:Choice>
        <mc:Fallback xmlns="">
          <p:pic>
            <p:nvPicPr>
              <p:cNvPr id="15" name="Ink 14">
                <a:extLst>
                  <a:ext uri="{FF2B5EF4-FFF2-40B4-BE49-F238E27FC236}">
                    <a16:creationId xmlns:a16="http://schemas.microsoft.com/office/drawing/2014/main" id="{F35A10AE-E4A0-F36C-8F5C-6AA2AD49FFA3}"/>
                  </a:ext>
                </a:extLst>
              </p:cNvPr>
              <p:cNvPicPr/>
              <p:nvPr/>
            </p:nvPicPr>
            <p:blipFill>
              <a:blip r:embed="rId8"/>
              <a:stretch>
                <a:fillRect/>
              </a:stretch>
            </p:blipFill>
            <p:spPr>
              <a:xfrm>
                <a:off x="2257789" y="2236605"/>
                <a:ext cx="234720" cy="295560"/>
              </a:xfrm>
              <a:prstGeom prst="rect">
                <a:avLst/>
              </a:prstGeom>
            </p:spPr>
          </p:pic>
        </mc:Fallback>
      </mc:AlternateContent>
    </p:spTree>
    <p:extLst>
      <p:ext uri="{BB962C8B-B14F-4D97-AF65-F5344CB8AC3E}">
        <p14:creationId xmlns:p14="http://schemas.microsoft.com/office/powerpoint/2010/main" val="336575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C76-ED7C-D2DE-B487-F6A7ED5E1BED}"/>
              </a:ext>
            </a:extLst>
          </p:cNvPr>
          <p:cNvSpPr>
            <a:spLocks noGrp="1"/>
          </p:cNvSpPr>
          <p:nvPr>
            <p:ph type="title"/>
          </p:nvPr>
        </p:nvSpPr>
        <p:spPr/>
        <p:txBody>
          <a:bodyPr/>
          <a:lstStyle/>
          <a:p>
            <a:r>
              <a:rPr lang="en-US" dirty="0"/>
              <a:t>Space Vectors Under Fault States</a:t>
            </a:r>
          </a:p>
        </p:txBody>
      </p:sp>
      <p:sp>
        <p:nvSpPr>
          <p:cNvPr id="4" name="Slide Number Placeholder 3">
            <a:extLst>
              <a:ext uri="{FF2B5EF4-FFF2-40B4-BE49-F238E27FC236}">
                <a16:creationId xmlns:a16="http://schemas.microsoft.com/office/drawing/2014/main" id="{6132EE89-833B-95A4-C38A-7BC4C8DBB71C}"/>
              </a:ext>
            </a:extLst>
          </p:cNvPr>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sp>
        <p:nvSpPr>
          <p:cNvPr id="5" name="Date Placeholder 4">
            <a:extLst>
              <a:ext uri="{FF2B5EF4-FFF2-40B4-BE49-F238E27FC236}">
                <a16:creationId xmlns:a16="http://schemas.microsoft.com/office/drawing/2014/main" id="{641233B4-71AB-19DE-E1C4-0A8E82A5A985}"/>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68D2A6BF-1960-F235-C22C-05C509CAAB21}"/>
              </a:ext>
            </a:extLst>
          </p:cNvPr>
          <p:cNvPicPr>
            <a:picLocks noChangeAspect="1"/>
          </p:cNvPicPr>
          <p:nvPr/>
        </p:nvPicPr>
        <p:blipFill>
          <a:blip r:embed="rId2"/>
          <a:stretch>
            <a:fillRect/>
          </a:stretch>
        </p:blipFill>
        <p:spPr>
          <a:xfrm>
            <a:off x="4516281" y="2275143"/>
            <a:ext cx="4170519" cy="3336415"/>
          </a:xfrm>
          <a:prstGeom prst="rect">
            <a:avLst/>
          </a:prstGeom>
        </p:spPr>
      </p:pic>
      <p:pic>
        <p:nvPicPr>
          <p:cNvPr id="9" name="Content Placeholder 16">
            <a:extLst>
              <a:ext uri="{FF2B5EF4-FFF2-40B4-BE49-F238E27FC236}">
                <a16:creationId xmlns:a16="http://schemas.microsoft.com/office/drawing/2014/main" id="{4DB06227-24CE-F356-CE2B-39AC449657D2}"/>
              </a:ext>
            </a:extLst>
          </p:cNvPr>
          <p:cNvPicPr>
            <a:picLocks noGrp="1" noChangeAspect="1"/>
          </p:cNvPicPr>
          <p:nvPr>
            <p:ph idx="1"/>
          </p:nvPr>
        </p:nvPicPr>
        <p:blipFill>
          <a:blip r:embed="rId3"/>
          <a:stretch>
            <a:fillRect/>
          </a:stretch>
        </p:blipFill>
        <p:spPr>
          <a:xfrm>
            <a:off x="1431255" y="2169501"/>
            <a:ext cx="2052387" cy="3547698"/>
          </a:xfrm>
          <a:prstGeom prst="rect">
            <a:avLst/>
          </a:prstGeom>
        </p:spPr>
      </p:pic>
      <p:sp>
        <p:nvSpPr>
          <p:cNvPr id="3" name="TextBox 2">
            <a:extLst>
              <a:ext uri="{FF2B5EF4-FFF2-40B4-BE49-F238E27FC236}">
                <a16:creationId xmlns:a16="http://schemas.microsoft.com/office/drawing/2014/main" id="{D58D9F36-35D7-47CE-086E-0958FA6F6815}"/>
              </a:ext>
            </a:extLst>
          </p:cNvPr>
          <p:cNvSpPr txBox="1"/>
          <p:nvPr/>
        </p:nvSpPr>
        <p:spPr>
          <a:xfrm>
            <a:off x="1268116" y="1718733"/>
            <a:ext cx="1734321" cy="369332"/>
          </a:xfrm>
          <a:prstGeom prst="rect">
            <a:avLst/>
          </a:prstGeom>
          <a:noFill/>
        </p:spPr>
        <p:txBody>
          <a:bodyPr wrap="none" rtlCol="0">
            <a:spAutoFit/>
          </a:bodyPr>
          <a:lstStyle/>
          <a:p>
            <a:r>
              <a:rPr lang="en-US" dirty="0"/>
              <a:t>Q4 open circuit</a:t>
            </a:r>
          </a:p>
        </p:txBody>
      </p:sp>
      <p:sp>
        <p:nvSpPr>
          <p:cNvPr id="6" name="TextBox 5">
            <a:extLst>
              <a:ext uri="{FF2B5EF4-FFF2-40B4-BE49-F238E27FC236}">
                <a16:creationId xmlns:a16="http://schemas.microsoft.com/office/drawing/2014/main" id="{4F3B8714-6390-5544-D123-CD2FBD171FBE}"/>
              </a:ext>
            </a:extLst>
          </p:cNvPr>
          <p:cNvSpPr txBox="1"/>
          <p:nvPr/>
        </p:nvSpPr>
        <p:spPr>
          <a:xfrm>
            <a:off x="4994369" y="5759520"/>
            <a:ext cx="3214341"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for Q4 fault</a:t>
            </a:r>
          </a:p>
        </p:txBody>
      </p:sp>
    </p:spTree>
    <p:extLst>
      <p:ext uri="{BB962C8B-B14F-4D97-AF65-F5344CB8AC3E}">
        <p14:creationId xmlns:p14="http://schemas.microsoft.com/office/powerpoint/2010/main" val="324166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09FA254-9CD1-4873-ACCE-25B4F4498EF9}"/>
              </a:ext>
            </a:extLst>
          </p:cNvPr>
          <p:cNvSpPr>
            <a:spLocks noGrp="1"/>
          </p:cNvSpPr>
          <p:nvPr>
            <p:ph type="title"/>
          </p:nvPr>
        </p:nvSpPr>
        <p:spPr/>
        <p:txBody>
          <a:bodyPr/>
          <a:lstStyle/>
          <a:p>
            <a:r>
              <a:rPr lang="en-US" dirty="0"/>
              <a:t>Fault Tolerant  Control Strategy for 3-Level Inverters</a:t>
            </a:r>
          </a:p>
        </p:txBody>
      </p:sp>
      <p:sp>
        <p:nvSpPr>
          <p:cNvPr id="12" name="Content Placeholder 11">
            <a:extLst>
              <a:ext uri="{FF2B5EF4-FFF2-40B4-BE49-F238E27FC236}">
                <a16:creationId xmlns:a16="http://schemas.microsoft.com/office/drawing/2014/main" id="{C4ACDB1C-5792-392F-64F8-637E713118A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840B0F46-4F6D-6365-D04A-12F94B7E861B}"/>
              </a:ext>
            </a:extLst>
          </p:cNvPr>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sp>
        <p:nvSpPr>
          <p:cNvPr id="5" name="Date Placeholder 4">
            <a:extLst>
              <a:ext uri="{FF2B5EF4-FFF2-40B4-BE49-F238E27FC236}">
                <a16:creationId xmlns:a16="http://schemas.microsoft.com/office/drawing/2014/main" id="{623AB46A-6EE9-B46E-71A9-65DDA3FEFAA7}"/>
              </a:ext>
            </a:extLst>
          </p:cNvPr>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215261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C463-0D2A-6386-A8BF-52EFC5C028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2FFB94-76C6-9852-4D9C-72DE83140B6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6F2F28-631F-7C18-9551-46F6FDDC65DE}"/>
              </a:ext>
            </a:extLst>
          </p:cNvPr>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sp>
        <p:nvSpPr>
          <p:cNvPr id="5" name="Date Placeholder 4">
            <a:extLst>
              <a:ext uri="{FF2B5EF4-FFF2-40B4-BE49-F238E27FC236}">
                <a16:creationId xmlns:a16="http://schemas.microsoft.com/office/drawing/2014/main" id="{2881B45D-15AE-A74A-2C09-B1829303AC54}"/>
              </a:ext>
            </a:extLst>
          </p:cNvPr>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40055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9115-8CCF-ABE5-5980-1C9EDB4BF74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71E9DB4-290D-20D2-C61C-57C34733616B}"/>
              </a:ext>
            </a:extLst>
          </p:cNvPr>
          <p:cNvSpPr>
            <a:spLocks noGrp="1"/>
          </p:cNvSpPr>
          <p:nvPr>
            <p:ph idx="1"/>
          </p:nvPr>
        </p:nvSpPr>
        <p:spPr/>
        <p:txBody>
          <a:bodyPr/>
          <a:lstStyle/>
          <a:p>
            <a:pPr marL="0" indent="0" algn="just">
              <a:buNone/>
            </a:pPr>
            <a:r>
              <a:rPr lang="en-US" sz="1400" dirty="0"/>
              <a:t>[1]</a:t>
            </a:r>
            <a:r>
              <a:rPr lang="tr-TR" sz="1400" dirty="0"/>
              <a:t> </a:t>
            </a:r>
            <a:r>
              <a:rPr lang="en-US" sz="1400" dirty="0"/>
              <a:t>J. Rodriguez, S. </a:t>
            </a:r>
            <a:r>
              <a:rPr lang="en-US" sz="1400" dirty="0" err="1"/>
              <a:t>Bernet</a:t>
            </a:r>
            <a:r>
              <a:rPr lang="en-US" sz="1400" dirty="0"/>
              <a:t>, P. K. </a:t>
            </a:r>
            <a:r>
              <a:rPr lang="en-US" sz="1400" dirty="0" err="1"/>
              <a:t>Steimer</a:t>
            </a:r>
            <a:r>
              <a:rPr lang="en-US" sz="1400" dirty="0"/>
              <a:t> and I. E. </a:t>
            </a:r>
            <a:r>
              <a:rPr lang="en-US" sz="1400" dirty="0" err="1"/>
              <a:t>Lizama</a:t>
            </a:r>
            <a:r>
              <a:rPr lang="en-US" sz="1400" dirty="0"/>
              <a:t>, "A Survey on Neutral-Point-Clamped Inverters," in IEEE Transactions on Industrial Electronics, vol. 57, no. 7, pp. 2219-2230, July 2010</a:t>
            </a:r>
          </a:p>
          <a:p>
            <a:pPr marL="0" indent="0" algn="just">
              <a:buNone/>
            </a:pPr>
            <a:r>
              <a:rPr lang="tr-TR" sz="1400" dirty="0"/>
              <a:t>[2] </a:t>
            </a:r>
            <a:r>
              <a:rPr lang="en-US" sz="1400" dirty="0" err="1"/>
              <a:t>Keqing</a:t>
            </a:r>
            <a:r>
              <a:rPr lang="en-US" sz="1400" dirty="0"/>
              <a:t> Qu, Xi Jin, </a:t>
            </a:r>
            <a:r>
              <a:rPr lang="en-US" sz="1400" dirty="0" err="1"/>
              <a:t>Yuehong</a:t>
            </a:r>
            <a:r>
              <a:rPr lang="en-US" sz="1400" dirty="0"/>
              <a:t> Xing, </a:t>
            </a:r>
            <a:r>
              <a:rPr lang="en-US" sz="1400" dirty="0" err="1"/>
              <a:t>Zuojin</a:t>
            </a:r>
            <a:r>
              <a:rPr lang="en-US" sz="1400" dirty="0"/>
              <a:t> Ding and W. Chen, "A SVPWM control strategy for NPC three-level inverter," 2011 IEEE Power Engineering and Automation Conference, Wuhan, China, 2011</a:t>
            </a:r>
          </a:p>
          <a:p>
            <a:pPr marL="0" indent="0" algn="just">
              <a:buNone/>
            </a:pPr>
            <a:r>
              <a:rPr lang="tr-TR" sz="1400" dirty="0"/>
              <a:t>[</a:t>
            </a:r>
            <a:r>
              <a:rPr lang="en-US" sz="1400" dirty="0"/>
              <a:t>3</a:t>
            </a:r>
            <a:r>
              <a:rPr lang="tr-TR" sz="1400" dirty="0"/>
              <a:t>] </a:t>
            </a:r>
            <a:r>
              <a:rPr lang="en-US" sz="1400" dirty="0"/>
              <a:t>K. Patel, S. </a:t>
            </a:r>
            <a:r>
              <a:rPr lang="en-US" sz="1400" dirty="0" err="1"/>
              <a:t>Borole</a:t>
            </a:r>
            <a:r>
              <a:rPr lang="en-US" sz="1400" dirty="0"/>
              <a:t>, R. Manikandan and R. R. Singh, "Short Circuit and Open Circuit Fault Identification Strategy for 3-Level Neutral Point Clamped Inverter," 2021 Innovations in Power and Advanced Computing Technologies (</a:t>
            </a:r>
            <a:r>
              <a:rPr lang="en-US" sz="1400" dirty="0" err="1"/>
              <a:t>i</a:t>
            </a:r>
            <a:r>
              <a:rPr lang="en-US" sz="1400" dirty="0"/>
              <a:t>-PACT), Kuala Lumpur, Malaysia, 2021</a:t>
            </a:r>
          </a:p>
          <a:p>
            <a:pPr marL="0" indent="0" algn="just">
              <a:buNone/>
            </a:pPr>
            <a:r>
              <a:rPr lang="en-US" sz="1400" dirty="0"/>
              <a:t>[4] A. </a:t>
            </a:r>
            <a:r>
              <a:rPr lang="en-US" sz="1400" dirty="0" err="1"/>
              <a:t>Alili</a:t>
            </a:r>
            <a:r>
              <a:rPr lang="en-US" sz="1400" dirty="0"/>
              <a:t>, A. A. Ameri, M. B. Camara and B. </a:t>
            </a:r>
            <a:r>
              <a:rPr lang="en-US" sz="1400" dirty="0" err="1"/>
              <a:t>Dakyo</a:t>
            </a:r>
            <a:r>
              <a:rPr lang="en-US" sz="1400" dirty="0"/>
              <a:t>, "Open-circuit fault detection method for Grid-side Three-level NPC Inverter," 2021 10th International Conference on Renewable Energy Research and Application (ICRERA), Istanbul, Turkey, 2021</a:t>
            </a:r>
          </a:p>
          <a:p>
            <a:pPr marL="0" indent="0" algn="just">
              <a:buNone/>
            </a:pPr>
            <a:r>
              <a:rPr lang="tr-TR" sz="1400" dirty="0"/>
              <a:t>[5]</a:t>
            </a:r>
            <a:r>
              <a:rPr lang="en-US" sz="1200" b="0" i="0" dirty="0">
                <a:solidFill>
                  <a:srgbClr val="333333"/>
                </a:solidFill>
                <a:effectLst/>
                <a:latin typeface="HelveticaNeue Regular"/>
              </a:rPr>
              <a:t>  </a:t>
            </a:r>
            <a:r>
              <a:rPr lang="en-US" sz="1400" dirty="0"/>
              <a:t>K. Yamanaka, A. M. </a:t>
            </a:r>
            <a:r>
              <a:rPr lang="en-US" sz="1400" dirty="0" err="1"/>
              <a:t>Hava</a:t>
            </a:r>
            <a:r>
              <a:rPr lang="en-US" sz="1400" dirty="0"/>
              <a:t>, H. </a:t>
            </a:r>
            <a:r>
              <a:rPr lang="en-US" sz="1400" dirty="0" err="1"/>
              <a:t>Kirino</a:t>
            </a:r>
            <a:r>
              <a:rPr lang="en-US" sz="1400" dirty="0"/>
              <a:t>, Y. Tanaka, N. Koga and T. </a:t>
            </a:r>
            <a:r>
              <a:rPr lang="en-US" sz="1400" dirty="0" err="1"/>
              <a:t>Kume</a:t>
            </a:r>
            <a:r>
              <a:rPr lang="en-US" sz="1400" dirty="0"/>
              <a:t>, "A novel neutral point potential stabilization technique using the information of output current polarities and voltage vector," in IEEE Transactions on Industry Applications, vol. 38, no. 6, pp. 1572-1580, Nov.-Dec. 2002</a:t>
            </a:r>
          </a:p>
          <a:p>
            <a:pPr marL="0" indent="0" algn="just">
              <a:buNone/>
            </a:pPr>
            <a:r>
              <a:rPr lang="en-US" sz="1400" dirty="0"/>
              <a:t>[6] A. </a:t>
            </a:r>
            <a:r>
              <a:rPr lang="en-US" sz="1400" dirty="0" err="1"/>
              <a:t>Benevieri</a:t>
            </a:r>
            <a:r>
              <a:rPr lang="en-US" sz="1400" dirty="0"/>
              <a:t>, L. Carbone, S. </a:t>
            </a:r>
            <a:r>
              <a:rPr lang="en-US" sz="1400" dirty="0" err="1"/>
              <a:t>Cosso</a:t>
            </a:r>
            <a:r>
              <a:rPr lang="en-US" sz="1400" dirty="0"/>
              <a:t>, F. </a:t>
            </a:r>
            <a:r>
              <a:rPr lang="en-US" sz="1400" dirty="0" err="1"/>
              <a:t>Gallione</a:t>
            </a:r>
            <a:r>
              <a:rPr lang="en-US" sz="1400" dirty="0"/>
              <a:t> and S. Hussain, "A New Strategy for Detection and Management of Faults in High Power NPC Converter Systems," 2023 13th International Symposium on Advanced Topics in Electrical Engineering (ATEE), Bucharest, Romania, 2023</a:t>
            </a:r>
          </a:p>
        </p:txBody>
      </p:sp>
      <p:sp>
        <p:nvSpPr>
          <p:cNvPr id="4" name="Slide Number Placeholder 3">
            <a:extLst>
              <a:ext uri="{FF2B5EF4-FFF2-40B4-BE49-F238E27FC236}">
                <a16:creationId xmlns:a16="http://schemas.microsoft.com/office/drawing/2014/main" id="{256ED077-B4F2-656E-385B-EEC1C5864815}"/>
              </a:ext>
            </a:extLst>
          </p:cNvPr>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sp>
        <p:nvSpPr>
          <p:cNvPr id="5" name="Date Placeholder 4">
            <a:extLst>
              <a:ext uri="{FF2B5EF4-FFF2-40B4-BE49-F238E27FC236}">
                <a16:creationId xmlns:a16="http://schemas.microsoft.com/office/drawing/2014/main" id="{3CA283E1-4D08-6D09-1DCE-A600774C955B}"/>
              </a:ext>
            </a:extLst>
          </p:cNvPr>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5965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7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49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tr-TR"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Electrical Machine Drives</a:t>
            </a:r>
          </a:p>
          <a:p>
            <a:pPr marL="342900" indent="-342900">
              <a:buFont typeface="Arial" panose="020B0604020202020204" pitchFamily="34" charset="0"/>
              <a:buChar char="•"/>
            </a:pPr>
            <a:r>
              <a:rPr lang="en-US" dirty="0"/>
              <a:t>3- Level NPC Inverters</a:t>
            </a:r>
          </a:p>
          <a:p>
            <a:pPr marL="342900" indent="-342900">
              <a:buFont typeface="Arial" panose="020B0604020202020204" pitchFamily="34" charset="0"/>
              <a:buChar char="•"/>
            </a:pPr>
            <a:r>
              <a:rPr lang="en-US" dirty="0"/>
              <a:t>Inverter Control Techniques</a:t>
            </a:r>
          </a:p>
          <a:p>
            <a:pPr marL="342900" indent="-342900">
              <a:buFont typeface="Arial" panose="020B0604020202020204" pitchFamily="34" charset="0"/>
              <a:buChar char="•"/>
            </a:pPr>
            <a:r>
              <a:rPr lang="en-US" dirty="0"/>
              <a:t>Space Vectors under Fault States</a:t>
            </a:r>
          </a:p>
          <a:p>
            <a:pPr marL="342900" indent="-342900">
              <a:buFont typeface="Arial" panose="020B0604020202020204" pitchFamily="34" charset="0"/>
              <a:buChar char="•"/>
            </a:pPr>
            <a:r>
              <a:rPr lang="en-US" dirty="0"/>
              <a:t>Fault Tolerant  Control Strategy for 3-Level Inverters</a:t>
            </a:r>
          </a:p>
          <a:p>
            <a:pPr marL="342900" indent="-342900">
              <a:buFont typeface="Arial" panose="020B0604020202020204" pitchFamily="34" charset="0"/>
              <a:buChar char="•"/>
            </a:pPr>
            <a:r>
              <a:rPr lang="en-US" dirty="0"/>
              <a:t>References</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6012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394-088F-FE9B-1509-EC62856EBCBB}"/>
              </a:ext>
            </a:extLst>
          </p:cNvPr>
          <p:cNvSpPr>
            <a:spLocks noGrp="1"/>
          </p:cNvSpPr>
          <p:nvPr>
            <p:ph type="title"/>
          </p:nvPr>
        </p:nvSpPr>
        <p:spPr/>
        <p:txBody>
          <a:bodyPr/>
          <a:lstStyle/>
          <a:p>
            <a:r>
              <a:rPr lang="en-US" dirty="0"/>
              <a:t>Electrical Machine Drives</a:t>
            </a:r>
          </a:p>
        </p:txBody>
      </p:sp>
      <p:sp>
        <p:nvSpPr>
          <p:cNvPr id="3" name="Content Placeholder 2">
            <a:extLst>
              <a:ext uri="{FF2B5EF4-FFF2-40B4-BE49-F238E27FC236}">
                <a16:creationId xmlns:a16="http://schemas.microsoft.com/office/drawing/2014/main" id="{0DAA5C32-173E-9E13-7F67-D8B7F4D62B5E}"/>
              </a:ext>
            </a:extLst>
          </p:cNvPr>
          <p:cNvSpPr>
            <a:spLocks noGrp="1"/>
          </p:cNvSpPr>
          <p:nvPr>
            <p:ph idx="1"/>
          </p:nvPr>
        </p:nvSpPr>
        <p:spPr/>
        <p:txBody>
          <a:bodyPr/>
          <a:lstStyle/>
          <a:p>
            <a:pPr marL="342900" indent="-342900">
              <a:buFont typeface="Arial" panose="020B0604020202020204" pitchFamily="34" charset="0"/>
              <a:buChar char="•"/>
            </a:pPr>
            <a:r>
              <a:rPr lang="en-US" sz="1800" dirty="0"/>
              <a:t>AC Machine Applications,</a:t>
            </a:r>
          </a:p>
          <a:p>
            <a:pPr marL="342900" indent="-342900">
              <a:buFont typeface="Arial" panose="020B0604020202020204" pitchFamily="34" charset="0"/>
              <a:buChar char="•"/>
            </a:pPr>
            <a:r>
              <a:rPr lang="en-US" sz="1800" dirty="0"/>
              <a:t>Electrical Vehicles</a:t>
            </a:r>
          </a:p>
          <a:p>
            <a:pPr marL="342900" indent="-342900">
              <a:buFont typeface="Arial" panose="020B0604020202020204" pitchFamily="34" charset="0"/>
              <a:buChar char="•"/>
            </a:pPr>
            <a:r>
              <a:rPr lang="en-US" sz="1800" dirty="0"/>
              <a:t>Renewable Energy Systems</a:t>
            </a:r>
          </a:p>
          <a:p>
            <a:pPr marL="342900" indent="-342900">
              <a:buFont typeface="Arial" panose="020B0604020202020204" pitchFamily="34" charset="0"/>
              <a:buChar char="•"/>
            </a:pPr>
            <a:r>
              <a:rPr lang="en-US" sz="1800" dirty="0"/>
              <a:t>Industry</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Control of an AC Machine for,</a:t>
            </a:r>
          </a:p>
          <a:p>
            <a:pPr marL="342900" indent="-342900">
              <a:buFont typeface="Arial" panose="020B0604020202020204" pitchFamily="34" charset="0"/>
              <a:buChar char="•"/>
            </a:pPr>
            <a:r>
              <a:rPr lang="en-US" sz="1800" dirty="0"/>
              <a:t>Desired Speed, Torque</a:t>
            </a:r>
          </a:p>
          <a:p>
            <a:pPr marL="342900" indent="-342900">
              <a:buFont typeface="Arial" panose="020B0604020202020204" pitchFamily="34" charset="0"/>
              <a:buChar char="•"/>
            </a:pPr>
            <a:r>
              <a:rPr lang="en-US" sz="1800" dirty="0"/>
              <a:t>Efficient system</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 DC/AC Converters (Inverters)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91475EB-74F1-D33B-9C31-A50A5D684B89}"/>
              </a:ext>
            </a:extLst>
          </p:cNvPr>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
        <p:nvSpPr>
          <p:cNvPr id="5" name="Date Placeholder 4">
            <a:extLst>
              <a:ext uri="{FF2B5EF4-FFF2-40B4-BE49-F238E27FC236}">
                <a16:creationId xmlns:a16="http://schemas.microsoft.com/office/drawing/2014/main" id="{6ADD0702-E79B-6B60-1924-244A0E594D10}"/>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descr="Powertain of EV">
            <a:extLst>
              <a:ext uri="{FF2B5EF4-FFF2-40B4-BE49-F238E27FC236}">
                <a16:creationId xmlns:a16="http://schemas.microsoft.com/office/drawing/2014/main" id="{C1A80DEE-7A7F-0283-E205-3E95D52C627A}"/>
              </a:ext>
            </a:extLst>
          </p:cNvPr>
          <p:cNvPicPr>
            <a:picLocks noChangeAspect="1"/>
          </p:cNvPicPr>
          <p:nvPr/>
        </p:nvPicPr>
        <p:blipFill>
          <a:blip r:embed="rId2"/>
          <a:stretch>
            <a:fillRect/>
          </a:stretch>
        </p:blipFill>
        <p:spPr>
          <a:xfrm>
            <a:off x="4550669" y="4242982"/>
            <a:ext cx="4039309" cy="2019655"/>
          </a:xfrm>
          <a:prstGeom prst="rect">
            <a:avLst/>
          </a:prstGeom>
        </p:spPr>
      </p:pic>
      <p:pic>
        <p:nvPicPr>
          <p:cNvPr id="11" name="Picture 10" descr="A wind turbine with blue sky&#10;&#10;Description automatically generated">
            <a:extLst>
              <a:ext uri="{FF2B5EF4-FFF2-40B4-BE49-F238E27FC236}">
                <a16:creationId xmlns:a16="http://schemas.microsoft.com/office/drawing/2014/main" id="{308DB8B5-E37B-49F9-B10F-76FFB1BEB7A9}"/>
              </a:ext>
            </a:extLst>
          </p:cNvPr>
          <p:cNvPicPr>
            <a:picLocks noChangeAspect="1"/>
          </p:cNvPicPr>
          <p:nvPr/>
        </p:nvPicPr>
        <p:blipFill>
          <a:blip r:embed="rId3"/>
          <a:stretch>
            <a:fillRect/>
          </a:stretch>
        </p:blipFill>
        <p:spPr>
          <a:xfrm>
            <a:off x="5416436" y="1468438"/>
            <a:ext cx="3173542" cy="2428503"/>
          </a:xfrm>
          <a:prstGeom prst="rect">
            <a:avLst/>
          </a:prstGeom>
        </p:spPr>
      </p:pic>
    </p:spTree>
    <p:extLst>
      <p:ext uri="{BB962C8B-B14F-4D97-AF65-F5344CB8AC3E}">
        <p14:creationId xmlns:p14="http://schemas.microsoft.com/office/powerpoint/2010/main" val="268618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394-088F-FE9B-1509-EC62856EBCBB}"/>
              </a:ext>
            </a:extLst>
          </p:cNvPr>
          <p:cNvSpPr>
            <a:spLocks noGrp="1"/>
          </p:cNvSpPr>
          <p:nvPr>
            <p:ph type="title"/>
          </p:nvPr>
        </p:nvSpPr>
        <p:spPr/>
        <p:txBody>
          <a:bodyPr/>
          <a:lstStyle/>
          <a:p>
            <a:r>
              <a:rPr lang="en-US" dirty="0"/>
              <a:t>3-Level NPC Inverters</a:t>
            </a:r>
          </a:p>
        </p:txBody>
      </p:sp>
      <p:sp>
        <p:nvSpPr>
          <p:cNvPr id="3" name="Content Placeholder 2">
            <a:extLst>
              <a:ext uri="{FF2B5EF4-FFF2-40B4-BE49-F238E27FC236}">
                <a16:creationId xmlns:a16="http://schemas.microsoft.com/office/drawing/2014/main" id="{0DAA5C32-173E-9E13-7F67-D8B7F4D62B5E}"/>
              </a:ext>
            </a:extLst>
          </p:cNvPr>
          <p:cNvSpPr>
            <a:spLocks noGrp="1"/>
          </p:cNvSpPr>
          <p:nvPr>
            <p:ph idx="1"/>
          </p:nvPr>
        </p:nvSpPr>
        <p:spPr>
          <a:xfrm>
            <a:off x="457199" y="1430338"/>
            <a:ext cx="8246533" cy="4987925"/>
          </a:xfrm>
        </p:spPr>
        <p:txBody>
          <a:bodyPr/>
          <a:lstStyle/>
          <a:p>
            <a:pPr marL="342900" indent="-342900">
              <a:buFont typeface="Arial" panose="020B0604020202020204" pitchFamily="34" charset="0"/>
              <a:buChar char="•"/>
            </a:pPr>
            <a:r>
              <a:rPr lang="en-US" sz="1800" dirty="0"/>
              <a:t>12 switches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6 diodes for 0-states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Capacitor voltages can be different.</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91475EB-74F1-D33B-9C31-A50A5D684B89}"/>
              </a:ext>
            </a:extLst>
          </p:cNvPr>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sp>
        <p:nvSpPr>
          <p:cNvPr id="5" name="Date Placeholder 4">
            <a:extLst>
              <a:ext uri="{FF2B5EF4-FFF2-40B4-BE49-F238E27FC236}">
                <a16:creationId xmlns:a16="http://schemas.microsoft.com/office/drawing/2014/main" id="{6ADD0702-E79B-6B60-1924-244A0E594D10}"/>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FFED08CE-845C-6ABA-90DD-A6A53956ACD7}"/>
              </a:ext>
            </a:extLst>
          </p:cNvPr>
          <p:cNvPicPr>
            <a:picLocks noChangeAspect="1"/>
          </p:cNvPicPr>
          <p:nvPr/>
        </p:nvPicPr>
        <p:blipFill>
          <a:blip r:embed="rId2"/>
          <a:stretch>
            <a:fillRect/>
          </a:stretch>
        </p:blipFill>
        <p:spPr>
          <a:xfrm>
            <a:off x="3638228" y="3116392"/>
            <a:ext cx="5358733" cy="2878272"/>
          </a:xfrm>
          <a:prstGeom prst="rect">
            <a:avLst/>
          </a:prstGeom>
        </p:spPr>
      </p:pic>
      <p:sp>
        <p:nvSpPr>
          <p:cNvPr id="6" name="TextBox 5">
            <a:extLst>
              <a:ext uri="{FF2B5EF4-FFF2-40B4-BE49-F238E27FC236}">
                <a16:creationId xmlns:a16="http://schemas.microsoft.com/office/drawing/2014/main" id="{EE87097F-DA01-75AA-382B-3361DA937AA7}"/>
              </a:ext>
            </a:extLst>
          </p:cNvPr>
          <p:cNvSpPr txBox="1"/>
          <p:nvPr/>
        </p:nvSpPr>
        <p:spPr>
          <a:xfrm>
            <a:off x="601133" y="3632198"/>
            <a:ext cx="3124199" cy="923330"/>
          </a:xfrm>
          <a:prstGeom prst="rect">
            <a:avLst/>
          </a:prstGeom>
          <a:noFill/>
        </p:spPr>
        <p:txBody>
          <a:bodyPr wrap="square" rtlCol="0">
            <a:spAutoFit/>
          </a:bodyPr>
          <a:lstStyle/>
          <a:p>
            <a:pPr marL="342900" indent="-342900">
              <a:spcBef>
                <a:spcPct val="20000"/>
              </a:spcBef>
              <a:buClr>
                <a:srgbClr val="0BD0D9"/>
              </a:buClr>
              <a:buSzPct val="95000"/>
              <a:buFont typeface="Arial" panose="020B0604020202020204" pitchFamily="34" charset="0"/>
              <a:buChar char="•"/>
            </a:pPr>
            <a:r>
              <a:rPr lang="en-US" dirty="0">
                <a:latin typeface="Century Gothic" panose="020B0502020202020204" pitchFamily="34" charset="0"/>
                <a:cs typeface="Arial"/>
              </a:rPr>
              <a:t>Neutral Point must be controlled.</a:t>
            </a:r>
          </a:p>
          <a:p>
            <a:endParaRPr lang="en-US" dirty="0"/>
          </a:p>
        </p:txBody>
      </p:sp>
      <p:sp>
        <p:nvSpPr>
          <p:cNvPr id="8" name="TextBox 7">
            <a:extLst>
              <a:ext uri="{FF2B5EF4-FFF2-40B4-BE49-F238E27FC236}">
                <a16:creationId xmlns:a16="http://schemas.microsoft.com/office/drawing/2014/main" id="{2D2635A0-FF51-70CF-9455-8DFE8B1F2AB8}"/>
              </a:ext>
            </a:extLst>
          </p:cNvPr>
          <p:cNvSpPr txBox="1"/>
          <p:nvPr/>
        </p:nvSpPr>
        <p:spPr>
          <a:xfrm>
            <a:off x="4707119" y="6008985"/>
            <a:ext cx="2587568" cy="307777"/>
          </a:xfrm>
          <a:prstGeom prst="rect">
            <a:avLst/>
          </a:prstGeom>
          <a:noFill/>
        </p:spPr>
        <p:txBody>
          <a:bodyPr wrap="none" rtlCol="0">
            <a:spAutoFit/>
          </a:bodyPr>
          <a:lstStyle/>
          <a:p>
            <a:r>
              <a:rPr lang="en-US" sz="1400" dirty="0">
                <a:latin typeface="Century Gothic" panose="020B0502020202020204" pitchFamily="34" charset="0"/>
                <a:cs typeface="Arial"/>
              </a:rPr>
              <a:t> 3-Level NPC Inverter Circuit</a:t>
            </a:r>
          </a:p>
        </p:txBody>
      </p:sp>
    </p:spTree>
    <p:extLst>
      <p:ext uri="{BB962C8B-B14F-4D97-AF65-F5344CB8AC3E}">
        <p14:creationId xmlns:p14="http://schemas.microsoft.com/office/powerpoint/2010/main" val="243723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394-088F-FE9B-1509-EC62856EBCBB}"/>
              </a:ext>
            </a:extLst>
          </p:cNvPr>
          <p:cNvSpPr>
            <a:spLocks noGrp="1"/>
          </p:cNvSpPr>
          <p:nvPr>
            <p:ph type="title"/>
          </p:nvPr>
        </p:nvSpPr>
        <p:spPr/>
        <p:txBody>
          <a:bodyPr/>
          <a:lstStyle/>
          <a:p>
            <a:r>
              <a:rPr lang="en-US" dirty="0"/>
              <a:t>Electrical Machine Drives</a:t>
            </a:r>
          </a:p>
        </p:txBody>
      </p:sp>
      <p:sp>
        <p:nvSpPr>
          <p:cNvPr id="6" name="Text Placeholder 5">
            <a:extLst>
              <a:ext uri="{FF2B5EF4-FFF2-40B4-BE49-F238E27FC236}">
                <a16:creationId xmlns:a16="http://schemas.microsoft.com/office/drawing/2014/main" id="{3313401F-3E4F-D565-B5B4-1E97612DF5C8}"/>
              </a:ext>
            </a:extLst>
          </p:cNvPr>
          <p:cNvSpPr>
            <a:spLocks noGrp="1"/>
          </p:cNvSpPr>
          <p:nvPr>
            <p:ph type="body" idx="1"/>
          </p:nvPr>
        </p:nvSpPr>
        <p:spPr/>
        <p:txBody>
          <a:bodyPr/>
          <a:lstStyle/>
          <a:p>
            <a:r>
              <a:rPr lang="en-US" dirty="0"/>
              <a:t>2-level Inverters</a:t>
            </a:r>
          </a:p>
        </p:txBody>
      </p:sp>
      <p:sp>
        <p:nvSpPr>
          <p:cNvPr id="8" name="Text Placeholder 7">
            <a:extLst>
              <a:ext uri="{FF2B5EF4-FFF2-40B4-BE49-F238E27FC236}">
                <a16:creationId xmlns:a16="http://schemas.microsoft.com/office/drawing/2014/main" id="{94DBA42D-8DD2-CA31-FEC5-7352C14FDFD8}"/>
              </a:ext>
            </a:extLst>
          </p:cNvPr>
          <p:cNvSpPr>
            <a:spLocks noGrp="1"/>
          </p:cNvSpPr>
          <p:nvPr>
            <p:ph type="body" sz="half" idx="3"/>
          </p:nvPr>
        </p:nvSpPr>
        <p:spPr/>
        <p:txBody>
          <a:bodyPr/>
          <a:lstStyle/>
          <a:p>
            <a:r>
              <a:rPr lang="en-US" dirty="0"/>
              <a:t>3-Level Inverters</a:t>
            </a:r>
          </a:p>
        </p:txBody>
      </p:sp>
      <p:sp>
        <p:nvSpPr>
          <p:cNvPr id="7" name="Content Placeholder 6">
            <a:extLst>
              <a:ext uri="{FF2B5EF4-FFF2-40B4-BE49-F238E27FC236}">
                <a16:creationId xmlns:a16="http://schemas.microsoft.com/office/drawing/2014/main" id="{A3E5EEAA-B982-CFC0-E5F9-9BA9DEDF3BE4}"/>
              </a:ext>
            </a:extLst>
          </p:cNvPr>
          <p:cNvSpPr>
            <a:spLocks noGrp="1"/>
          </p:cNvSpPr>
          <p:nvPr>
            <p:ph sz="quarter" idx="2"/>
          </p:nvPr>
        </p:nvSpPr>
        <p:spPr/>
        <p:txBody>
          <a:bodyPr/>
          <a:lstStyle/>
          <a:p>
            <a:pPr marL="342900" indent="-342900">
              <a:buFont typeface="Arial" panose="020B0604020202020204" pitchFamily="34" charset="0"/>
              <a:buChar char="•"/>
            </a:pPr>
            <a:r>
              <a:rPr lang="en-US" sz="1800" dirty="0"/>
              <a:t>6 switches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[Vdc/2, -Vdc/2] voltage levels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Voltage stress of switch: Vdc </a:t>
            </a:r>
          </a:p>
        </p:txBody>
      </p:sp>
      <p:sp>
        <p:nvSpPr>
          <p:cNvPr id="9" name="Content Placeholder 8">
            <a:extLst>
              <a:ext uri="{FF2B5EF4-FFF2-40B4-BE49-F238E27FC236}">
                <a16:creationId xmlns:a16="http://schemas.microsoft.com/office/drawing/2014/main" id="{19D14737-ED35-D034-712D-EEDD4EFCA95E}"/>
              </a:ext>
            </a:extLst>
          </p:cNvPr>
          <p:cNvSpPr>
            <a:spLocks noGrp="1"/>
          </p:cNvSpPr>
          <p:nvPr>
            <p:ph sz="quarter" idx="4"/>
          </p:nvPr>
        </p:nvSpPr>
        <p:spPr/>
        <p:txBody>
          <a:bodyPr/>
          <a:lstStyle/>
          <a:p>
            <a:pPr marL="342900" indent="-342900">
              <a:buFont typeface="Arial" panose="020B0604020202020204" pitchFamily="34" charset="0"/>
              <a:buChar char="•"/>
            </a:pPr>
            <a:r>
              <a:rPr lang="en-US" sz="1600" dirty="0"/>
              <a:t>Different Types( T-type, NPC etc.)</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[Vdc/2, 0, -Vdc/2] voltage levels [1]</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Voltage stress of switch: Vdc/2</a:t>
            </a:r>
          </a:p>
          <a:p>
            <a:pPr marL="342900" indent="-34290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491475EB-74F1-D33B-9C31-A50A5D684B89}"/>
              </a:ext>
            </a:extLst>
          </p:cNvPr>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sp>
        <p:nvSpPr>
          <p:cNvPr id="5" name="Date Placeholder 4">
            <a:extLst>
              <a:ext uri="{FF2B5EF4-FFF2-40B4-BE49-F238E27FC236}">
                <a16:creationId xmlns:a16="http://schemas.microsoft.com/office/drawing/2014/main" id="{6ADD0702-E79B-6B60-1924-244A0E594D10}"/>
              </a:ext>
            </a:extLst>
          </p:cNvPr>
          <p:cNvSpPr>
            <a:spLocks noGrp="1"/>
          </p:cNvSpPr>
          <p:nvPr>
            <p:ph type="dt" sz="half" idx="13"/>
          </p:nvPr>
        </p:nvSpPr>
        <p:spPr/>
        <p:txBody>
          <a:bodyPr/>
          <a:lstStyle/>
          <a:p>
            <a:pPr>
              <a:defRPr/>
            </a:pPr>
            <a:r>
              <a:rPr lang="tr-TR"/>
              <a:t>METU Electrical &amp; Electronics Engineering Department</a:t>
            </a:r>
            <a:endParaRPr lang="en-US" dirty="0"/>
          </a:p>
        </p:txBody>
      </p:sp>
      <p:pic>
        <p:nvPicPr>
          <p:cNvPr id="10" name="Picture 9">
            <a:extLst>
              <a:ext uri="{FF2B5EF4-FFF2-40B4-BE49-F238E27FC236}">
                <a16:creationId xmlns:a16="http://schemas.microsoft.com/office/drawing/2014/main" id="{AF63C81A-0138-1D43-1BFA-75A9415CFB6F}"/>
              </a:ext>
            </a:extLst>
          </p:cNvPr>
          <p:cNvPicPr>
            <a:picLocks noChangeAspect="1"/>
          </p:cNvPicPr>
          <p:nvPr/>
        </p:nvPicPr>
        <p:blipFill>
          <a:blip r:embed="rId2"/>
          <a:stretch>
            <a:fillRect/>
          </a:stretch>
        </p:blipFill>
        <p:spPr>
          <a:xfrm>
            <a:off x="4860729" y="4286317"/>
            <a:ext cx="3973708" cy="2134350"/>
          </a:xfrm>
          <a:prstGeom prst="rect">
            <a:avLst/>
          </a:prstGeom>
        </p:spPr>
      </p:pic>
      <p:pic>
        <p:nvPicPr>
          <p:cNvPr id="12" name="Picture 11">
            <a:extLst>
              <a:ext uri="{FF2B5EF4-FFF2-40B4-BE49-F238E27FC236}">
                <a16:creationId xmlns:a16="http://schemas.microsoft.com/office/drawing/2014/main" id="{EE904760-2435-B6A2-9E8D-8362100FE392}"/>
              </a:ext>
            </a:extLst>
          </p:cNvPr>
          <p:cNvPicPr>
            <a:picLocks noChangeAspect="1"/>
          </p:cNvPicPr>
          <p:nvPr/>
        </p:nvPicPr>
        <p:blipFill>
          <a:blip r:embed="rId3"/>
          <a:stretch>
            <a:fillRect/>
          </a:stretch>
        </p:blipFill>
        <p:spPr>
          <a:xfrm>
            <a:off x="770917" y="4346665"/>
            <a:ext cx="3726471" cy="2013655"/>
          </a:xfrm>
          <a:prstGeom prst="rect">
            <a:avLst/>
          </a:prstGeom>
        </p:spPr>
      </p:pic>
    </p:spTree>
    <p:extLst>
      <p:ext uri="{BB962C8B-B14F-4D97-AF65-F5344CB8AC3E}">
        <p14:creationId xmlns:p14="http://schemas.microsoft.com/office/powerpoint/2010/main" val="125840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D066-A54E-A2E1-F1CC-44C9CA70372D}"/>
              </a:ext>
            </a:extLst>
          </p:cNvPr>
          <p:cNvSpPr>
            <a:spLocks noGrp="1"/>
          </p:cNvSpPr>
          <p:nvPr>
            <p:ph type="title"/>
          </p:nvPr>
        </p:nvSpPr>
        <p:spPr/>
        <p:txBody>
          <a:bodyPr/>
          <a:lstStyle/>
          <a:p>
            <a:r>
              <a:rPr lang="en-US" dirty="0"/>
              <a:t>Control Techniques</a:t>
            </a:r>
          </a:p>
        </p:txBody>
      </p:sp>
      <p:sp>
        <p:nvSpPr>
          <p:cNvPr id="3" name="Content Placeholder 2">
            <a:extLst>
              <a:ext uri="{FF2B5EF4-FFF2-40B4-BE49-F238E27FC236}">
                <a16:creationId xmlns:a16="http://schemas.microsoft.com/office/drawing/2014/main" id="{389701DA-132E-0D09-4423-C0C1DC6FB372}"/>
              </a:ext>
            </a:extLst>
          </p:cNvPr>
          <p:cNvSpPr>
            <a:spLocks noGrp="1"/>
          </p:cNvSpPr>
          <p:nvPr>
            <p:ph idx="1"/>
          </p:nvPr>
        </p:nvSpPr>
        <p:spPr>
          <a:xfrm>
            <a:off x="457200" y="1430338"/>
            <a:ext cx="3869268" cy="4987925"/>
          </a:xfrm>
        </p:spPr>
        <p:txBody>
          <a:bodyPr/>
          <a:lstStyle/>
          <a:p>
            <a:pPr marL="342900" indent="-342900">
              <a:buFont typeface="Arial" panose="020B0604020202020204" pitchFamily="34" charset="0"/>
              <a:buChar char="•"/>
            </a:pPr>
            <a:r>
              <a:rPr lang="en-US" b="1" dirty="0"/>
              <a:t>Sinusoidal PWM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1800" dirty="0"/>
              <a:t>2 carrier triangular signals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3 reference signal with 120° phase shift</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Not control the neutral point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E12168E-6FD4-DE87-1BA3-5B38E41E80EB}"/>
              </a:ext>
            </a:extLst>
          </p:cNvPr>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sp>
        <p:nvSpPr>
          <p:cNvPr id="5" name="Date Placeholder 4">
            <a:extLst>
              <a:ext uri="{FF2B5EF4-FFF2-40B4-BE49-F238E27FC236}">
                <a16:creationId xmlns:a16="http://schemas.microsoft.com/office/drawing/2014/main" id="{F4539C58-43FC-B893-4EAA-C93C27A745CE}"/>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6" name="Picture 2">
            <a:extLst>
              <a:ext uri="{FF2B5EF4-FFF2-40B4-BE49-F238E27FC236}">
                <a16:creationId xmlns:a16="http://schemas.microsoft.com/office/drawing/2014/main" id="{4E296746-65C2-B81A-C092-16CB3E790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2149607"/>
            <a:ext cx="4527779" cy="255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63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D066-A54E-A2E1-F1CC-44C9CA70372D}"/>
              </a:ext>
            </a:extLst>
          </p:cNvPr>
          <p:cNvSpPr>
            <a:spLocks noGrp="1"/>
          </p:cNvSpPr>
          <p:nvPr>
            <p:ph type="title"/>
          </p:nvPr>
        </p:nvSpPr>
        <p:spPr/>
        <p:txBody>
          <a:bodyPr/>
          <a:lstStyle/>
          <a:p>
            <a:r>
              <a:rPr lang="en-US" dirty="0"/>
              <a:t>Control Techniques</a:t>
            </a:r>
          </a:p>
        </p:txBody>
      </p:sp>
      <p:sp>
        <p:nvSpPr>
          <p:cNvPr id="3" name="Content Placeholder 2">
            <a:extLst>
              <a:ext uri="{FF2B5EF4-FFF2-40B4-BE49-F238E27FC236}">
                <a16:creationId xmlns:a16="http://schemas.microsoft.com/office/drawing/2014/main" id="{389701DA-132E-0D09-4423-C0C1DC6FB372}"/>
              </a:ext>
            </a:extLst>
          </p:cNvPr>
          <p:cNvSpPr>
            <a:spLocks noGrp="1"/>
          </p:cNvSpPr>
          <p:nvPr>
            <p:ph idx="1"/>
          </p:nvPr>
        </p:nvSpPr>
        <p:spPr>
          <a:xfrm>
            <a:off x="457200" y="1524000"/>
            <a:ext cx="4385733" cy="4894263"/>
          </a:xfrm>
        </p:spPr>
        <p:txBody>
          <a:bodyPr/>
          <a:lstStyle/>
          <a:p>
            <a:pPr marL="342900" indent="-342900">
              <a:buFont typeface="Arial" panose="020B0604020202020204" pitchFamily="34" charset="0"/>
              <a:buChar char="•"/>
            </a:pPr>
            <a:r>
              <a:rPr lang="en-US" b="1" dirty="0"/>
              <a:t>Space Vector PWM (SVPWM)</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sz="1800" dirty="0"/>
              <a:t>Totally 27 switching states [2]</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Required output vector is obtained by using four vectors.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Six major regions. Each major regions have six sub regions.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b="1" dirty="0"/>
          </a:p>
        </p:txBody>
      </p:sp>
      <p:sp>
        <p:nvSpPr>
          <p:cNvPr id="4" name="Slide Number Placeholder 3">
            <a:extLst>
              <a:ext uri="{FF2B5EF4-FFF2-40B4-BE49-F238E27FC236}">
                <a16:creationId xmlns:a16="http://schemas.microsoft.com/office/drawing/2014/main" id="{4E12168E-6FD4-DE87-1BA3-5B38E41E80EB}"/>
              </a:ext>
            </a:extLst>
          </p:cNvPr>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sp>
        <p:nvSpPr>
          <p:cNvPr id="5" name="Date Placeholder 4">
            <a:extLst>
              <a:ext uri="{FF2B5EF4-FFF2-40B4-BE49-F238E27FC236}">
                <a16:creationId xmlns:a16="http://schemas.microsoft.com/office/drawing/2014/main" id="{F4539C58-43FC-B893-4EAA-C93C27A745CE}"/>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6" name="Content Placeholder 4">
            <a:extLst>
              <a:ext uri="{FF2B5EF4-FFF2-40B4-BE49-F238E27FC236}">
                <a16:creationId xmlns:a16="http://schemas.microsoft.com/office/drawing/2014/main" id="{87CAD1B6-8BCD-F2BF-FECE-E6DD48237A1E}"/>
              </a:ext>
            </a:extLst>
          </p:cNvPr>
          <p:cNvPicPr>
            <a:picLocks noChangeAspect="1"/>
          </p:cNvPicPr>
          <p:nvPr/>
        </p:nvPicPr>
        <p:blipFill>
          <a:blip r:embed="rId2"/>
          <a:stretch>
            <a:fillRect/>
          </a:stretch>
        </p:blipFill>
        <p:spPr bwMode="auto">
          <a:xfrm>
            <a:off x="4768557" y="1942570"/>
            <a:ext cx="4255090" cy="348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F78042AB-A4E6-2011-205C-27F18550D006}"/>
              </a:ext>
            </a:extLst>
          </p:cNvPr>
          <p:cNvGraphicFramePr>
            <a:graphicFrameLocks noGrp="1"/>
          </p:cNvGraphicFramePr>
          <p:nvPr>
            <p:extLst>
              <p:ext uri="{D42A27DB-BD31-4B8C-83A1-F6EECF244321}">
                <p14:modId xmlns:p14="http://schemas.microsoft.com/office/powerpoint/2010/main" val="2556414093"/>
              </p:ext>
            </p:extLst>
          </p:nvPr>
        </p:nvGraphicFramePr>
        <p:xfrm>
          <a:off x="789221" y="4769681"/>
          <a:ext cx="3721690" cy="1479776"/>
        </p:xfrm>
        <a:graphic>
          <a:graphicData uri="http://schemas.openxmlformats.org/drawingml/2006/table">
            <a:tbl>
              <a:tblPr>
                <a:tableStyleId>{5C22544A-7EE6-4342-B048-85BDC9FD1C3A}</a:tableStyleId>
              </a:tblPr>
              <a:tblGrid>
                <a:gridCol w="637595">
                  <a:extLst>
                    <a:ext uri="{9D8B030D-6E8A-4147-A177-3AD203B41FA5}">
                      <a16:colId xmlns:a16="http://schemas.microsoft.com/office/drawing/2014/main" val="738067104"/>
                    </a:ext>
                  </a:extLst>
                </a:gridCol>
                <a:gridCol w="801495">
                  <a:extLst>
                    <a:ext uri="{9D8B030D-6E8A-4147-A177-3AD203B41FA5}">
                      <a16:colId xmlns:a16="http://schemas.microsoft.com/office/drawing/2014/main" val="1871928831"/>
                    </a:ext>
                  </a:extLst>
                </a:gridCol>
                <a:gridCol w="570650">
                  <a:extLst>
                    <a:ext uri="{9D8B030D-6E8A-4147-A177-3AD203B41FA5}">
                      <a16:colId xmlns:a16="http://schemas.microsoft.com/office/drawing/2014/main" val="659605148"/>
                    </a:ext>
                  </a:extLst>
                </a:gridCol>
                <a:gridCol w="570650">
                  <a:extLst>
                    <a:ext uri="{9D8B030D-6E8A-4147-A177-3AD203B41FA5}">
                      <a16:colId xmlns:a16="http://schemas.microsoft.com/office/drawing/2014/main" val="3118763300"/>
                    </a:ext>
                  </a:extLst>
                </a:gridCol>
                <a:gridCol w="570650">
                  <a:extLst>
                    <a:ext uri="{9D8B030D-6E8A-4147-A177-3AD203B41FA5}">
                      <a16:colId xmlns:a16="http://schemas.microsoft.com/office/drawing/2014/main" val="1741976836"/>
                    </a:ext>
                  </a:extLst>
                </a:gridCol>
                <a:gridCol w="570650">
                  <a:extLst>
                    <a:ext uri="{9D8B030D-6E8A-4147-A177-3AD203B41FA5}">
                      <a16:colId xmlns:a16="http://schemas.microsoft.com/office/drawing/2014/main" val="3286428204"/>
                    </a:ext>
                  </a:extLst>
                </a:gridCol>
              </a:tblGrid>
              <a:tr h="369944">
                <a:tc>
                  <a:txBody>
                    <a:bodyPr/>
                    <a:lstStyle/>
                    <a:p>
                      <a:pPr algn="l" fontAlgn="b"/>
                      <a:r>
                        <a:rPr lang="tr-TR" sz="1800" u="none" strike="noStrike">
                          <a:effectLst/>
                        </a:rPr>
                        <a:t>State</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Vout</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Sa1</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Sa2</a:t>
                      </a:r>
                      <a:endParaRPr lang="tr-TR" sz="1800" b="0" i="0" u="none" strike="noStrike" dirty="0">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Sa3</a:t>
                      </a:r>
                      <a:endParaRPr lang="tr-TR" sz="1800" b="0" i="0" u="none" strike="noStrike" dirty="0">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Sa4</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878468668"/>
                  </a:ext>
                </a:extLst>
              </a:tr>
              <a:tr h="369944">
                <a:tc>
                  <a:txBody>
                    <a:bodyPr/>
                    <a:lstStyle/>
                    <a:p>
                      <a:pPr algn="l"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327193577"/>
                  </a:ext>
                </a:extLst>
              </a:tr>
              <a:tr h="369944">
                <a:tc>
                  <a:txBody>
                    <a:bodyPr/>
                    <a:lstStyle/>
                    <a:p>
                      <a:pPr algn="l"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24995844"/>
                  </a:ext>
                </a:extLst>
              </a:tr>
              <a:tr h="369944">
                <a:tc>
                  <a:txBody>
                    <a:bodyPr/>
                    <a:lstStyle/>
                    <a:p>
                      <a:pPr algn="l" fontAlgn="b"/>
                      <a:r>
                        <a:rPr lang="tr-TR" sz="1800" u="none" strike="noStrike">
                          <a:effectLst/>
                        </a:rPr>
                        <a:t>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ON</a:t>
                      </a:r>
                      <a:endParaRPr lang="tr-TR" sz="1800" b="0" i="0" u="none" strike="noStrike" dirty="0">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262284922"/>
                  </a:ext>
                </a:extLst>
              </a:tr>
            </a:tbl>
          </a:graphicData>
        </a:graphic>
      </p:graphicFrame>
      <p:sp>
        <p:nvSpPr>
          <p:cNvPr id="8" name="TextBox 7">
            <a:extLst>
              <a:ext uri="{FF2B5EF4-FFF2-40B4-BE49-F238E27FC236}">
                <a16:creationId xmlns:a16="http://schemas.microsoft.com/office/drawing/2014/main" id="{F5C14675-AF58-2CD7-1060-C72E4A4F4CE3}"/>
              </a:ext>
            </a:extLst>
          </p:cNvPr>
          <p:cNvSpPr txBox="1"/>
          <p:nvPr/>
        </p:nvSpPr>
        <p:spPr>
          <a:xfrm>
            <a:off x="4782190" y="5526502"/>
            <a:ext cx="4216219"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of 3-Level NPC Inverter</a:t>
            </a:r>
          </a:p>
        </p:txBody>
      </p:sp>
    </p:spTree>
    <p:extLst>
      <p:ext uri="{BB962C8B-B14F-4D97-AF65-F5344CB8AC3E}">
        <p14:creationId xmlns:p14="http://schemas.microsoft.com/office/powerpoint/2010/main" val="395019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CDCE-7471-1D07-17EC-76AE5380EE6C}"/>
              </a:ext>
            </a:extLst>
          </p:cNvPr>
          <p:cNvSpPr>
            <a:spLocks noGrp="1"/>
          </p:cNvSpPr>
          <p:nvPr>
            <p:ph type="title"/>
          </p:nvPr>
        </p:nvSpPr>
        <p:spPr/>
        <p:txBody>
          <a:bodyPr/>
          <a:lstStyle/>
          <a:p>
            <a:r>
              <a:rPr lang="en-US" dirty="0"/>
              <a:t>Possible Fault Scenarios</a:t>
            </a:r>
          </a:p>
        </p:txBody>
      </p:sp>
      <p:sp>
        <p:nvSpPr>
          <p:cNvPr id="3" name="Text Placeholder 2">
            <a:extLst>
              <a:ext uri="{FF2B5EF4-FFF2-40B4-BE49-F238E27FC236}">
                <a16:creationId xmlns:a16="http://schemas.microsoft.com/office/drawing/2014/main" id="{D828F69C-EE29-E818-366C-4FD7DE59C058}"/>
              </a:ext>
            </a:extLst>
          </p:cNvPr>
          <p:cNvSpPr>
            <a:spLocks noGrp="1"/>
          </p:cNvSpPr>
          <p:nvPr>
            <p:ph type="body" idx="1"/>
          </p:nvPr>
        </p:nvSpPr>
        <p:spPr/>
        <p:txBody>
          <a:bodyPr/>
          <a:lstStyle/>
          <a:p>
            <a:r>
              <a:rPr lang="en-US" dirty="0"/>
              <a:t>Short Circuit</a:t>
            </a:r>
          </a:p>
        </p:txBody>
      </p:sp>
      <p:sp>
        <p:nvSpPr>
          <p:cNvPr id="4" name="Text Placeholder 3">
            <a:extLst>
              <a:ext uri="{FF2B5EF4-FFF2-40B4-BE49-F238E27FC236}">
                <a16:creationId xmlns:a16="http://schemas.microsoft.com/office/drawing/2014/main" id="{3FB90E1F-BC14-884E-0994-2963FCDC4FBA}"/>
              </a:ext>
            </a:extLst>
          </p:cNvPr>
          <p:cNvSpPr>
            <a:spLocks noGrp="1"/>
          </p:cNvSpPr>
          <p:nvPr>
            <p:ph type="body" sz="half" idx="3"/>
          </p:nvPr>
        </p:nvSpPr>
        <p:spPr/>
        <p:txBody>
          <a:bodyPr/>
          <a:lstStyle/>
          <a:p>
            <a:r>
              <a:rPr lang="en-US" dirty="0"/>
              <a:t>Open Circuit</a:t>
            </a:r>
          </a:p>
        </p:txBody>
      </p:sp>
      <p:sp>
        <p:nvSpPr>
          <p:cNvPr id="5" name="Content Placeholder 4">
            <a:extLst>
              <a:ext uri="{FF2B5EF4-FFF2-40B4-BE49-F238E27FC236}">
                <a16:creationId xmlns:a16="http://schemas.microsoft.com/office/drawing/2014/main" id="{645697D4-6133-0061-83E0-F5A50CAE18EB}"/>
              </a:ext>
            </a:extLst>
          </p:cNvPr>
          <p:cNvSpPr>
            <a:spLocks noGrp="1"/>
          </p:cNvSpPr>
          <p:nvPr>
            <p:ph sz="quarter" idx="2"/>
          </p:nvPr>
        </p:nvSpPr>
        <p:spPr/>
        <p:txBody>
          <a:bodyPr/>
          <a:lstStyle/>
          <a:p>
            <a:pPr marL="342900" indent="-342900">
              <a:buFont typeface="Arial" panose="020B0604020202020204" pitchFamily="34" charset="0"/>
              <a:buChar char="•"/>
            </a:pPr>
            <a:r>
              <a:rPr lang="en-US" dirty="0"/>
              <a:t>Overcurrent condition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Current distortion observed significantly.</a:t>
            </a:r>
          </a:p>
        </p:txBody>
      </p:sp>
      <p:sp>
        <p:nvSpPr>
          <p:cNvPr id="6" name="Content Placeholder 5">
            <a:extLst>
              <a:ext uri="{FF2B5EF4-FFF2-40B4-BE49-F238E27FC236}">
                <a16:creationId xmlns:a16="http://schemas.microsoft.com/office/drawing/2014/main" id="{41FFAC00-95CC-FF04-668E-B59FFD7C74BF}"/>
              </a:ext>
            </a:extLst>
          </p:cNvPr>
          <p:cNvSpPr>
            <a:spLocks noGrp="1"/>
          </p:cNvSpPr>
          <p:nvPr>
            <p:ph sz="quarter" idx="4"/>
          </p:nvPr>
        </p:nvSpPr>
        <p:spPr/>
        <p:txBody>
          <a:bodyPr/>
          <a:lstStyle/>
          <a:p>
            <a:pPr marL="342900" indent="-342900">
              <a:buFont typeface="Arial" panose="020B0604020202020204" pitchFamily="34" charset="0"/>
              <a:buChar char="•"/>
            </a:pPr>
            <a:r>
              <a:rPr lang="en-US" dirty="0"/>
              <a:t>Magnitudes of the current reduces [3].</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Effect of fault of middle switches is larger</a:t>
            </a:r>
          </a:p>
        </p:txBody>
      </p:sp>
      <p:sp>
        <p:nvSpPr>
          <p:cNvPr id="7" name="Slide Number Placeholder 6">
            <a:extLst>
              <a:ext uri="{FF2B5EF4-FFF2-40B4-BE49-F238E27FC236}">
                <a16:creationId xmlns:a16="http://schemas.microsoft.com/office/drawing/2014/main" id="{14201B46-9A16-849B-5E8B-74182F4BC2DD}"/>
              </a:ext>
            </a:extLst>
          </p:cNvPr>
          <p:cNvSpPr>
            <a:spLocks noGrp="1"/>
          </p:cNvSpPr>
          <p:nvPr>
            <p:ph type="sldNum" sz="quarter" idx="12"/>
          </p:nvPr>
        </p:nvSpPr>
        <p:spPr/>
        <p:txBody>
          <a:bodyPr/>
          <a:lstStyle/>
          <a:p>
            <a:pPr>
              <a:defRPr/>
            </a:pPr>
            <a:fld id="{B5012164-718A-4733-A653-425A1A482A4D}" type="slidenum">
              <a:rPr lang="en-US" smtClean="0"/>
              <a:pPr>
                <a:defRPr/>
              </a:pPr>
              <a:t>9</a:t>
            </a:fld>
            <a:endParaRPr lang="en-US"/>
          </a:p>
        </p:txBody>
      </p:sp>
      <p:sp>
        <p:nvSpPr>
          <p:cNvPr id="8" name="Date Placeholder 7">
            <a:extLst>
              <a:ext uri="{FF2B5EF4-FFF2-40B4-BE49-F238E27FC236}">
                <a16:creationId xmlns:a16="http://schemas.microsoft.com/office/drawing/2014/main" id="{068A992F-4999-5395-5A53-4B549936A5D4}"/>
              </a:ext>
            </a:extLst>
          </p:cNvPr>
          <p:cNvSpPr>
            <a:spLocks noGrp="1"/>
          </p:cNvSpPr>
          <p:nvPr>
            <p:ph type="dt" sz="half" idx="13"/>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B95BF5E3-91B2-DE9F-8548-FF83BE2E35ED}"/>
              </a:ext>
            </a:extLst>
          </p:cNvPr>
          <p:cNvPicPr>
            <a:picLocks noChangeAspect="1"/>
          </p:cNvPicPr>
          <p:nvPr/>
        </p:nvPicPr>
        <p:blipFill>
          <a:blip r:embed="rId2"/>
          <a:stretch>
            <a:fillRect/>
          </a:stretch>
        </p:blipFill>
        <p:spPr>
          <a:xfrm>
            <a:off x="396287" y="4687323"/>
            <a:ext cx="4162013" cy="1378021"/>
          </a:xfrm>
          <a:prstGeom prst="rect">
            <a:avLst/>
          </a:prstGeom>
        </p:spPr>
      </p:pic>
      <p:pic>
        <p:nvPicPr>
          <p:cNvPr id="14" name="Picture 13">
            <a:extLst>
              <a:ext uri="{FF2B5EF4-FFF2-40B4-BE49-F238E27FC236}">
                <a16:creationId xmlns:a16="http://schemas.microsoft.com/office/drawing/2014/main" id="{0918B57D-6744-0BB4-3A87-30A90DD84544}"/>
              </a:ext>
            </a:extLst>
          </p:cNvPr>
          <p:cNvPicPr>
            <a:picLocks noChangeAspect="1"/>
          </p:cNvPicPr>
          <p:nvPr/>
        </p:nvPicPr>
        <p:blipFill>
          <a:blip r:embed="rId3"/>
          <a:stretch>
            <a:fillRect/>
          </a:stretch>
        </p:blipFill>
        <p:spPr>
          <a:xfrm>
            <a:off x="4645025" y="4636056"/>
            <a:ext cx="4128500" cy="1327218"/>
          </a:xfrm>
          <a:prstGeom prst="rect">
            <a:avLst/>
          </a:prstGeom>
        </p:spPr>
      </p:pic>
    </p:spTree>
    <p:extLst>
      <p:ext uri="{BB962C8B-B14F-4D97-AF65-F5344CB8AC3E}">
        <p14:creationId xmlns:p14="http://schemas.microsoft.com/office/powerpoint/2010/main" val="1120954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6174</TotalTime>
  <Words>820</Words>
  <Application>Microsoft Office PowerPoint</Application>
  <PresentationFormat>On-screen Show (4:3)</PresentationFormat>
  <Paragraphs>149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BentonSansTRUReg</vt:lpstr>
      <vt:lpstr>Calibri</vt:lpstr>
      <vt:lpstr>Calibri (Headings)</vt:lpstr>
      <vt:lpstr>Century Gothic</vt:lpstr>
      <vt:lpstr>Constantia</vt:lpstr>
      <vt:lpstr>HelveticaNeue Regular</vt:lpstr>
      <vt:lpstr>Wingdings 2</vt:lpstr>
      <vt:lpstr>Flow</vt:lpstr>
      <vt:lpstr>PowerPoint Presentation</vt:lpstr>
      <vt:lpstr>PowerPoint Presentation</vt:lpstr>
      <vt:lpstr>Outline</vt:lpstr>
      <vt:lpstr>Electrical Machine Drives</vt:lpstr>
      <vt:lpstr>3-Level NPC Inverters</vt:lpstr>
      <vt:lpstr>Electrical Machine Drives</vt:lpstr>
      <vt:lpstr>Control Techniques</vt:lpstr>
      <vt:lpstr>Control Techniques</vt:lpstr>
      <vt:lpstr>Possible Fault Scenarios</vt:lpstr>
      <vt:lpstr>Space Vectors Under Fault States</vt:lpstr>
      <vt:lpstr>Space Vectors Under Fault States</vt:lpstr>
      <vt:lpstr>Space Vectors Under Fault States</vt:lpstr>
      <vt:lpstr>Space Vectors Under Fault States</vt:lpstr>
      <vt:lpstr>Fault Tolerant  Control Strategy for 3-Level Inverters</vt:lpstr>
      <vt:lpstr>Conclusion</vt:lpstr>
      <vt:lpstr>Reference</vt:lpstr>
      <vt:lpstr>PowerPoint Presentation</vt:lpstr>
    </vt:vector>
  </TitlesOfParts>
  <Company>METU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DOKU BENZERLİĞİ ANALİZİ</dc:title>
  <dc:creator>Uğur HALICI</dc:creator>
  <cp:lastModifiedBy>Ahmetcan Akuz</cp:lastModifiedBy>
  <cp:revision>358</cp:revision>
  <cp:lastPrinted>2013-02-15T02:19:28Z</cp:lastPrinted>
  <dcterms:created xsi:type="dcterms:W3CDTF">2013-02-15T04:31:56Z</dcterms:created>
  <dcterms:modified xsi:type="dcterms:W3CDTF">2024-03-23T13:12:57Z</dcterms:modified>
</cp:coreProperties>
</file>