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2" r:id="rId9"/>
    <p:sldId id="265" r:id="rId10"/>
    <p:sldId id="266" r:id="rId11"/>
    <p:sldId id="267" r:id="rId12"/>
    <p:sldId id="268" r:id="rId13"/>
    <p:sldId id="264" r:id="rId14"/>
    <p:sldId id="269" r:id="rId15"/>
    <p:sldId id="270" r:id="rId16"/>
    <p:sldId id="273" r:id="rId17"/>
    <p:sldId id="274" r:id="rId18"/>
    <p:sldId id="271" r:id="rId19"/>
    <p:sldId id="272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7:25:17.9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60 24575,'40'-13'0,"-4"7"0,0 2 0,0 1 0,1 1 0,43 5 0,-3-2 0,-51-1 0,192-8 0,-159 3 0,89 5 0,-58 2 0,-63-1 0,55 7 0,-63-6 0,33 0 0,-34-2 0,0 1 0,24 4 0,-9-1 0,-1-1 0,0-2 0,40-3 0,-5 0 0,-50 3 0,0 1 0,-1 0 0,17 5 0,-17-3 0,1-1 0,-1 0 0,19 0 0,11-4 0,70 10 0,-51-5 0,-46-4 0,-1 1 0,21 4 0,-7-1 0,1-1 0,-1-2 0,40-3 0,-5 1 0,460 1 0,-505-2 0,0 0 0,0-1 0,29-8 0,-30 5 0,0 2 0,0 0 0,36 0 0,-5 5 0,1-2 0,101-16 0,-106 9 0,90-4 0,52 13 0,-75 0 0,-76-2 0,53-7 0,-46 4 0,89 3 0,-57 3 0,-17-1 0,66-2 0,-86-4 0,-23 2 0,31-1 0,15 3 0,59 3 0,-84 3 0,22 2 0,-23-6 0,0 3 0,39 8 0,-40-5 0,1-2 0,45 1 0,329-7 0,-373 6-1365,-26-2-5461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7:37:38.71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5070 37 24575,'-57'-9'0,"-125"0"0,-142 9 0,306-1 0,0 0 0,-20-6 0,20 4 0,1 0 0,-25 0 0,28 4 0,0 0 0,0 0 0,1 1 0,-1 1 0,1 0 0,-15 6 0,6-4 0,-1 0 0,0-1 0,1-1 0,-1-1 0,0-2 0,-24-1 0,12 0 0,-55 7 0,56-3 0,-57-2 0,57-2 0,-60 7 0,-30 2 0,-10 3 0,129-10 0,-152 7 0,148-8 0,-1-1 0,1 1 0,-1-2 0,1 0 0,0 0 0,0 0 0,-17-8 0,13 6 0,0 0 0,0 1 0,0 1 0,-24-1 0,-17 2 0,30 1 0,0-1 0,-26-4 0,15 0 0,22 4 0,0-1 0,-17-5 0,13 4 0,-1 0 0,1 2 0,-1-1 0,1 2 0,-26 2 0,-7 0 0,-994-2 0,945-9 0,96 9 0,-34 0 0,-61-6 0,79 4 0,-1 1 0,1 1 0,0 1 0,-21 4 0,0-1 0,-15 4 0,39-4 0,-1-2 0,-27 2 0,-62-3 0,-74-3 0,140-1 0,-57-3 0,33 7 0,-75-2 0,108-2 0,-62-3 0,78 6 0,-29 1 0,-64-8 0,78 4 11,-58 3-1,39 1-1396,41-1-5440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7:38:24.18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1 24575,'1'0'0,"0"0"0,1 1 0,-1-1 0,0 0 0,1 1 0,-1 0 0,0-1 0,0 1 0,1 0 0,-1-1 0,0 1 0,0 0 0,0 0 0,0 0 0,0 0 0,0 0 0,0 0 0,-1 0 0,2 3 0,16 29 0,-8-13 0,9 9 0,24 27 0,-7 0 0,-32-51 0,-1-1 0,-1 1 0,1 0 0,-1 0 0,1 0 0,-2 0 0,1 0 0,0 0 0,-1 0 0,1 9 0,-1-8 0,0 0 0,1 0 0,-1 0 0,1 0 0,1-1 0,-1 1 0,6 9 0,-2-6 0,-1 0 0,0 0 0,-1 0 0,0 1 0,-1-1 0,0 1 0,4 16 0,-2-6 0,0-5 0,1-1 0,0 1 0,1-1 0,1-1 0,14 20 0,16 30 0,-16-27 0,-17-29 0,-1 1 0,1-1 0,-1 1 0,6 16 0,-5-11 0,0-1 0,1 0 0,10 16 0,10 20 0,-18-33 0,-1-1 0,2 0 0,11 14 0,-9-13 0,-1 1 0,9 16 0,-10-15 0,-6-12 0,0 1 0,0 0 0,-1-1 0,0 1 0,0 0 0,2 10 0,-3-12 0,0 0 0,1 0 0,0 0 0,0 0 0,0 0 0,0 0 0,0-1 0,1 1 0,4 4 0,12 20 0,-2 12 0,-11-23 0,2-1 0,0 0 0,11 18 0,5 6 0,-16-26 0,0-1 0,10 13 0,62 85 0,-76-106 0,14 23 0,-1 1 0,26 61 0,-38-79 0,1 0 0,0 0 0,8 10 0,6 12 0,60 101 0,-40-69 0,-21-42 59,-17-21-217,1 1 0,0 0 0,-1 0-1,0 0 1,1 0 0,-1 0-1,0 1 1,2 6 0,-2-3-6668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7:38:29.75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388 583 24575,'-2'-1'0,"0"1"0,0 0 0,0-1 0,0 0 0,1 1 0,-1-1 0,0 0 0,0 0 0,1 0 0,-1 0 0,0 0 0,1 0 0,-1 0 0,1-1 0,0 1 0,-2-3 0,-23-30 0,15 17 0,1 3 0,2 0 0,-1 0 0,-7-20 0,8 17 0,-17-29 0,7 26 0,15 17 0,1 1 0,-1 0 0,1-1 0,0 1 0,0-1 0,0 0 0,1 0 0,-1 1 0,1-1 0,-1 0 0,-1-5 0,1 1 0,-1 0 0,0 0 0,0 0 0,-1 0 0,0 1 0,-7-9 0,-13-25 0,21 34 0,0 0 0,-1 1 0,1-1 0,-7-5 0,6 6 0,0-1 0,-1 0 0,-5-11 0,7 11 0,0 1 0,0 0 0,0-1 0,-1 2 0,0-1 0,0 0 0,0 1 0,-1 0 0,-7-6 0,8 7 0,2 1 0,1 0 0,-1 0 0,1-1 0,-1 1 0,1 0 0,-1-1 0,1 1 0,-1-4 0,-8-13 0,5 12-273,1 0 0,-1 0 0,1-1 0,-4-11 0,6 14-6553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7:38:52.19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0 24575,'-1'5'0,"1"0"0,0 0 0,0-1 0,1 1 0,-1 0 0,1 0 0,0-1 0,0 1 0,1-1 0,0 1 0,-1-1 0,1 1 0,1-1 0,-1 0 0,1 0 0,-1 0 0,1 0 0,7 7 0,19 31 0,-18-27 0,0-1 0,10 21 0,8 13 0,11 27 0,41 70 0,-69-125 0,25 29 0,-22-29 0,6 7 0,25 44 0,31 49 0,-16-13 0,-3-10 0,-43-73 0,29 35 0,-1-1 0,-8-1 0,19 26 0,-49-75 0,0 0 0,-1 0 0,6 14 0,10 21 0,-9-25 0,-2 1 0,0 0 0,6 23 0,-1-5 0,-13-34 0,1 0 0,-1 0 0,1 1 0,0-1 0,0-1 0,0 1 0,0 0 0,1 0 0,-1-1 0,1 1 0,2 1 0,8 7 0,-5-2 0,-1 0 0,0 1 0,8 14 0,-4-6 0,-8-12 0,0 0 0,0 0 0,-1 1 0,0-1 0,-1 1 0,1-1 0,-1 1 0,0-1 0,0 12 0,-1-8 0,2 1 0,3 19 0,0-15 0,0 1 0,2-1 0,-1 0 0,16 24 0,-19-34 0,0 1 0,-1 0 0,0-1 0,2 9 0,8 18 0,45 78 0,-41-82 0,-12-22 0,-1 0 0,0 0 0,1 0 0,2 8 0,-3-6 0,0 0 0,1-1 0,0 1 0,9 12 0,8 13 0,-10-18 71,1 7-1507,-10-16-5390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7:39:00.33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105 1 24575,'-9'36'0,"1"14"0,5-38 0,1-1 0,-1 22 0,1-25 0,-3-12 0,-6-7 0,0 7 0,-1 0 0,-21-6 0,27 9 0,15 2 0,9 2 0,-15-3 0,0 1 0,0-1 0,0 1 0,1-1 0,-1 1 0,0 0 0,0 0 0,0 0 0,0 1 0,-1-1 0,1 1 0,0-1 0,0 1 0,-1 0 0,1 0 0,-1 0 0,4 5 0,24 17-1365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7:39:06.95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81 24575,'3'-1'0,"0"-1"0,0 1 0,-1-1 0,1 1 0,-1-1 0,1 0 0,-1 0 0,2-2 0,4-2 0,53-28 0,-57 31-124,0 0 0,0 1 0,0-1 0,0 1 0,0 0 0,1 0-1,-1 1 1,1 0 0,-1-1 0,10 0 0,-7 2-6702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7:39:07.92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0 24575,'1'2'0,"0"-1"0,1 1 0,0-1 0,-1 1 0,1-1 0,0 0 0,-1 0 0,1 0 0,0 0 0,0 0 0,0 0 0,0-1 0,4 2 0,-4-1 0,20 6 0,0-1 0,0-1 0,33 4 0,-54-9-80,0 0 0,0 0-1,0 1 1,0-1 0,0 0-1,0 1 1,0-1 0,0 1-1,0-1 1,0 1 0,0 0 0,0-1-1,-1 1 1,1 0 0,0 0-1,1 1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7:39:10.69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46 44 24575,'-1'-2'0,"-3"0"0,-1-3 0,-1-2 0,0 1 0,1-2 0,-1 2 0,0 2 0,-1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7:25:28.4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24575,'0'5'0,"1"-1"0,0 1 0,0 0 0,0-1 0,0 1 0,1-1 0,0 0 0,-1 1 0,4 3 0,26 39 0,-16-25 0,-3-3 0,15 32 0,23 36 0,-27-42 0,-15-32 0,-1 1 0,0 0 0,9 27 0,-14-33 0,0 0 0,1 0 0,0 0 0,0-1 0,1 1 0,0-1 0,1 0 0,-1 0 0,1-1 0,0 1 0,9 7 0,-11-11 0,-1 0 0,0 0 0,0 0 0,0 0 0,0 0 0,0 0 0,-1 1 0,0-1 0,1 1 0,0 5 0,-1-4 0,1 0 0,0 0 0,0-1 0,0 1 0,3 4 0,49 84 0,-39-62 0,-12-24 0,0 0 0,0-1 0,1 1 0,-1-1 0,7 8 0,22 26 0,43 73 0,-67-100 0,56 68 0,9 23 0,-58-78 0,-1 0 0,-1 0 0,-1 2 0,10 34 0,-1 42 0,26 23 0,-45-121 0,1 0 0,0-1 0,1 1 0,-1-1 0,1 0 0,0 0 0,7 6 0,13 18 0,-6-2 0,1 0 0,1-2 0,29 30 0,-36-41 0,0 0 0,13 21 0,-14-19 0,25 27 0,-34-40 0,-1 1 0,1-1 0,-1 1 0,0-1 0,0 1 0,2 5 0,13 20 0,-5-14 0,-1 0 0,-1 0 0,10 19 0,5 9 0,-14-25 0,-2 0 0,0 0 0,13 38 0,-19-49 0,0 0 0,1 0 0,0 0 0,0 0 0,7 7 0,-7-10 0,-1 1 0,1 0 0,-1 0 0,0 0 0,0 0 0,-1 0 0,1 1 0,-1-1 0,0 1 0,-1-1 0,2 8 0,-1-2 0,0 0 0,1-1 0,1 0 0,-1 0 0,2 0 0,-1 0 0,2 0 0,10 15 0,-11-17 0,13 24 0,10 15 0,-17-30 0,-1 1 0,11 21 0,-13-22 0,1 1 0,17 22 0,-19-29 0,-1-1 0,0 1 0,7 19 0,-8-19 0,-1 0 0,1-1 0,1 0 0,9 13 0,16 22 0,-22-30 0,1-2 0,17 20 0,-22-27 0,-1 0 0,0 0 0,0 1 0,0-1 0,3 8 0,-5-8 0,1-1 0,0 1 0,0-1 0,0 0 0,1 0 0,0 0 0,0 0 0,9 8 0,-8-8 0,0 0 0,0 0 0,-1 0 0,1 1 0,-1 0 0,-1 0 0,4 6 0,9 14 0,72 111 0,-34-51 0,19 44 0,-54-107 0,-16-21 0,-1 0 0,0 1 0,0-1 0,0 1 0,0-1 0,0 1 0,0 0 0,-1-1 0,1 1 0,-1 0 0,2 5 0,-1 5 0,1 0 0,1 0 0,0 0 0,1 0 0,0-1 0,1 0 0,0 0 0,9 13 0,18 24 0,-25-36 0,0 0 0,1 0 0,11 12 0,-17-21 0,0 0 0,0 1 0,0-1 0,-1 1 0,0-1 0,0 1 0,2 8 0,6 14 0,25 54 0,-33-75 0,0 1 0,0 0 0,-1 1 0,1 13 0,-2-16 0,0 1 0,0-1 0,1 0 0,0 0 0,0 0 0,1 0 0,-1 0 0,1 0 0,0 0 0,5 9 0,32 58 0,-1 22 0,41 40 0,-60-103 0,3 11 0,-18-32 0,1 0 0,0-1 0,0 0 0,11 14 0,-9-14 0,-1 0 0,0 0 0,5 11 0,-7-11 0,0-1 0,1 1 0,1-1 0,8 10 0,1 2-1365,-11-14-5461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7:25:59.8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 24575,'-1'63'0,"2"69"0,-1-132 0,0 0 0,0 0 0,0 0 0,0 1 0,0-1 0,0 0 0,0 0 0,0 0 0,0 1 0,0-1 0,0 0 0,0 0 0,0 0 0,0 1 0,0-1 0,0 0 0,0 0 0,0 0 0,0 1 0,0-1 0,0 0 0,0 0 0,0 0 0,0 0 0,0 1 0,0-1 0,1 0 0,-1 0 0,0 0 0,0 0 0,0 1 0,0-1 0,0 0 0,1 0 0,-1 0 0,0 0 0,0 0 0,0 0 0,1 0 0,-1 0 0,0 0 0,0 0 0,0 1 0,0-1 0,1 0 0,-1 0 0,0 0 0,0 0 0,1 0 0,7-11 0,4-16 0,-9 19 0,-1-1 0,-1 1 0,1-1 0,-1 0 0,-1 1 0,1-1 0,-2 0 0,-1-16 0,2 25 2,0-1 0,-1 0 0,1 1 0,0-1 0,0 0 0,0 1 0,0-1 0,0 0 0,0 0 0,0 1-1,0-1 1,0 0 0,0 1 0,1-1 0,-1 0 0,0 1 0,0-1 0,1 0 0,-1 1 0,0-1 0,1 1 0,-1-1 0,0 1-1,1-1 1,-1 0 0,1 1 0,-1 0 0,1-1 0,0 1 0,-1-1 0,1 1 0,-1 0 0,1-1 0,0 1 0,-1 0 0,1-1 0,0 1-1,-1 0 1,1 0 0,0 0 0,-1 0 0,1 0 0,0 0 0,-1 0 0,1 0 0,0 0 0,0 0 0,5 1-164,0 0 0,0 0 0,0 1 0,8 3 0,-8-3-486,5 2-6178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7:26:04.1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24575,'2'1'0,"1"0"0,-1 1 0,1-1 0,-1 0 0,1 0 0,-1 1 0,0 0 0,0-1 0,0 1 0,0 0 0,0 0 0,2 4 0,7 5 0,-3-6 0,0 0 0,0-1 0,11 5 0,-11-5 0,0 0 0,0 0 0,12 9 0,-19-13 0,0 1 0,-1-1 0,1 0 0,0 1 0,-1-1 0,1 1 0,-1-1 0,1 1 0,-1 0 0,1-1 0,-1 1 0,1 0 0,-1-1 0,1 1 0,-1 0 0,0-1 0,1 1 0,-1 0 0,0 0 0,0-1 0,0 1 0,0 0 0,0 0 0,1-1 0,-1 1 0,0 0 0,-1 0 0,1-1 0,0 1 0,0 0 0,0 0 0,0 0 0,-1-1 0,1 1 0,0 0 0,-1-1 0,1 1 0,0 0 0,-1-1 0,1 1 0,-1 0 0,1-1 0,-1 1 0,1-1 0,-1 1 0,0-1 0,1 1 0,-1-1 0,0 1 0,1-1 0,-1 0 0,-1 1 0,-7 4 0,1-1 0,-1 0 0,-15 4 0,8-3 0,-19 14-1365,27-13-5461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7:25:52.4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2680 0 24575,'-1'7'0,"-1"-1"0,0 1 0,-1-1 0,1 0 0,-1 0 0,0 0 0,-1 0 0,-4 5 0,4-4 0,-2 4 0,1 0 0,-8 22 0,5-9 0,4-15 0,-2 7 0,0-1 0,-16 25 0,-53 92 0,57-100 0,-7 12 0,16-31 0,-13 28 0,-3 4 0,-19 31 0,38-66 0,0 0 0,-1-1 0,-8 9 0,8-10 0,1-1 0,0 1 0,0 0 0,1 0 0,-7 15 0,7-11 0,-1-1 0,-1 1 0,-8 10 0,-14 25 0,-71 143 0,77-153 0,18-30 0,-1 1 0,2 0 0,-7 13 0,0 2 0,-17 28 0,3-5 0,3-6 0,-2-2 0,-53 68 0,36-47 0,9-11 0,17-26 0,9-13 0,0-1 0,-15 16 0,9-10 0,1 2 0,0-1 0,1 1 0,0 1 0,-8 19 0,2-5 0,11-18 0,-1 0 0,1 1 0,-3 18 0,5-19 0,-1-1 0,0 0 0,0 0 0,-10 18 0,1-6 0,-17 47 0,-3 5 0,15-37 0,10-22 0,0 0 0,-1-1 0,-1 0 0,-19 25 0,-1 2 0,4-3 0,11-20 0,2 0 0,-12 22 0,-3 5 0,-25 54 0,20-36 0,18-28 0,13-30 0,-1 0 0,0-1 0,0 1 0,0-1 0,-1 1 0,-5 6 0,-2 3 0,0 0 0,-14 28 0,15-26 0,0 0 0,-15 18 0,-14 27 0,-55 73 0,55-76 0,-9 30 0,27-48 0,17-34 0,-1-1 0,0 0 0,-10 11 0,9-11 0,0 0 0,0 1 0,-5 9 0,-15 30 0,-33 45 0,42-69 0,6-10 0,2 1 0,-1 0 0,-9 21 0,12-22 0,0 0 0,-10 13 0,10-16 0,0 1 0,1-1 0,-10 23 0,11-21 0,-1 0 0,-12 19 0,12-22 0,1-1 0,0 1 0,0 0 0,1 0 0,1 1 0,-4 11 0,5-15 0,0 0 0,0 0 0,-1-1 0,0 1 0,0-1 0,-6 10 0,-10 19 0,7-2 0,9-22 0,0-1 0,-1 0 0,0 1 0,0-2 0,-1 1 0,-6 8 0,0-1 0,1 0 0,-15 31 0,17-34 0,0 0 0,-17 20 0,3-4 0,-3 2 0,18-23 0,0 0 0,1 0 0,-10 17 0,5-6 0,-1 0 0,-16 19 0,10-15 0,-8 21 0,21-35 0,0 1 0,0-2 0,-1 1 0,0 0 0,-8 7 0,8-10 0,1 1 0,1-1 0,-1 1 0,-3 8 0,-16 21 0,12-19 0,0 1 0,1 1 0,1 0 0,1 0 0,-11 34 0,16-42-1365,1-1-5461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7:25:54.7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1 24575,'0'8'0,"0"1"0,0 0 0,-1-1 0,0 1 0,0-1 0,-1 1 0,0-1 0,-5 13 0,7-21 0,0 0 0,0 1 0,0-1 0,0 0 0,0 1 0,0-1 0,0 0 0,0 1 0,0-1 0,0 1 0,0-1 0,0 0 0,0 1 0,0-1 0,1 0 0,-1 0 0,0 1 0,0-1 0,0 0 0,1 1 0,-1-1 0,0 0 0,0 0 0,1 1 0,-1-1 0,0 0 0,0 0 0,1 1 0,-1-1 0,0 0 0,1 0 0,-1 0 0,0 0 0,1 0 0,-1 0 0,0 0 0,1 1 0,-1-1 0,1 0 0,-1 0 0,0 0 0,1 0 0,-1 0 0,0-1 0,1 1 0,-1 0 0,0 0 0,1 0 0,0 0 0,26-2 0,-19 1 0,4 0-1365,-2 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7:26:07.8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0 24575,'-1'38'0,"2"43"0,-1-81 0,0 1 0,0-1 0,0 1 0,0 0 0,0-1 0,0 1 0,0-1 0,0 1 0,0-1 0,0 1 0,1 0 0,-1-1 0,0 1 0,0-1 0,1 1 0,-1-1 0,0 1 0,1-1 0,-1 1 0,0-1 0,1 1 0,-1-1 0,1 0 0,-1 1 0,1-1 0,-1 0 0,1 1 0,0-1 0,0 0 0,0 0 0,0 0 0,0 0 0,0 0 0,0-1 0,0 1 0,-1 0 0,1-1 0,0 1 0,0 0 0,0-1 0,0 1 0,-1-1 0,1 0 0,1-1 0,29-32 0,-27 29 0,-1 2-72,-1 0 1,1 1-1,0 0 0,0-1 0,0 1 0,1 0 0,-1 0 0,0 1 1,1-1-1,0 1 0,-1-1 0,1 1 0,0 0 0,-1 1 0,1-1 1,0 1-1,0-1 0,6 1 0,0 0-6754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7:37:16.90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4323 24575,'1'-12'0,"0"1"0,0 0 0,1 0 0,1 0 0,0 0 0,8-20 0,35-60 0,-17 37 0,51-84 0,-18 33 0,-54 92 0,0 1 0,0 1 0,17-18 0,-19 22 0,9-12 0,18-16 0,-30 32 0,-1 0 0,1 0 0,-1 0 0,0 0 0,-1 0 0,3-5 0,8-11 0,67-93 0,-50 60 0,-17 30 0,18-27 0,10-2 0,22-39 0,-47 69 0,-10 16 0,-1 0 0,0-1 0,-1 1 0,1-1 0,2-6 0,46-86 0,-49 93 0,1-1 0,-1 0 0,1 1 0,0 0 0,6-7 0,13-17 0,-18 22 0,1 0 0,0 0 0,0 0 0,0 1 0,8-6 0,23-24 0,-26 20 0,15-28 0,6-10 0,-12 22 0,-1-1 0,23-58 0,-31 67 0,2-7 0,8-37 0,-16 51 0,-3 8 0,1-2 0,0 1 0,1-1 0,0 0 0,1 1 0,0 0 0,7-11 0,30-46 0,-27 42 0,1-1 0,19-22 0,-7 5 0,-12 15 0,42-57 0,-33 40 0,-18 36 0,-1 0 0,0-1 0,-1 0 0,0 0 0,-1-1 0,0 1 0,2-12 0,2 2 0,0 1 0,2 1 0,0-1 0,20-27 0,-1 2 0,13-20 0,-19 29 0,19-41 0,-37 68 0,0 0 0,1 0 0,6-8 0,15-21 0,25-62 0,-42 78 0,22-31 0,-5 9 0,-21 34 0,0-1 0,-1 0 0,0 0 0,-1-1 0,0 0 0,4-18 0,-6 20 0,1 0 0,0 1 0,0-1 0,1 1 0,0 0 0,8-11 0,8-17 0,-15 26 0,1 1 0,-1 0 0,9-8 0,10-17 0,-2 2 0,8-16 0,-22 33 0,1 0 0,14-17 0,9-15 0,2-2 0,0-9 0,-8 18 0,-12 18 0,-10 17 0,-1 0 0,0 0 0,0-1 0,0 1 0,2-7 0,-1 3 0,0 0 0,0 1 0,8-13 0,-7 14 0,-1 0 0,0 0 0,0-1 0,5-15 0,-6 16 0,0-1 0,0 1 0,0 0 0,1 0 0,7-9 0,12-24 0,-15 20 0,-3 7 0,0 0 0,1 0 0,9-13 0,49-77 0,-53 82 0,7-9 0,-7 15 0,0 0 0,12-25 0,-1 2 0,-15 26 0,-1 0 0,-1 0 0,0 0 0,3-15 0,-4 15 0,0-1 0,1 1 0,0 0 0,8-14 0,0 3-1365,-11 18-5461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7:37:25.06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99 24575,'1'-2'0,"1"1"0,0 0 0,-1 0 0,1 0 0,0 0 0,0 0 0,0 0 0,0 1 0,0-1 0,2 0 0,1-1 0,15-6 0,1-2 0,-2 0 0,1-2 0,22-17 0,-39 27 0,19-12 0,-22 14 0,0 0 0,0 0 0,0 0 0,0 0 0,1 0 0,-1 0 0,0 0 0,0 0 0,0 0 0,0 0 0,0 0 0,0 0 0,1 0 0,-1 0 0,0 0 0,0 0 0,0 0 0,0 0 0,0 0 0,0 0 0,1 0 0,-1 0 0,0 0 0,0 0 0,0 0 0,0 0 0,0 0 0,0 1 0,0-1 0,1 0 0,-1 0 0,0 0 0,0 0 0,0 0 0,0 0 0,0 0 0,0 0 0,0 1 0,0-1 0,0 0 0,0 0 0,0 0 0,0 0 0,0 0 0,0 0 0,0 1 0,-4 13 0,1-5 0,0-1 0,1 1 0,-3 13 0,0 1 0,-17 41-1365,21-57-5461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63EEE-CD05-4B93-88CA-FDA20F9E9653}" type="datetimeFigureOut">
              <a:rPr lang="en-US" smtClean="0"/>
              <a:t>13-Apr-24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9E19F-01EC-40D8-BD2B-40A59A95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86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9E19F-01EC-40D8-BD2B-40A59A9560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18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E5C4-0EB4-5DB5-BA57-F59286299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6BBE0-D798-D2B4-581D-C37DE112D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E2CC1-7878-EFD7-64DB-7DEA611B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13.04.2024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2C335-6AA9-96F5-1878-79371598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D74F3-4F73-17D0-D9E1-69D345C1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443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930C-5087-EDD9-2D3E-5D3E0C1F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25487-DD30-01C9-2023-ACB6D4F12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26B8B-4900-16E6-3E7C-D15FA017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13.04.2024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EE1E7-49B6-470C-36D7-0773A28C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B8C7B-1165-ED37-7F87-0EA3140F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364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920785-4030-E277-06C8-E8CD6DB6F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D6880-6DEB-C69F-9F3F-DF3E0F595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392B1-8A38-1086-6F44-EF5344ED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13.04.2024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6A5BA-0A67-4550-EE9F-7ECAB3EB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3BD72-CA3C-1546-1013-C328A105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15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40C44-F7AE-0CAD-3778-D544CE38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8BD28-70C9-AA0F-99D9-02E363A66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82067-A3D2-3BE7-770F-A41F9CB7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13.04.2024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A669-4A9B-B75B-14FC-6A17BDDD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DCDC7-3E1B-665B-2E42-1D2686F4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988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52D5-6FB6-088B-F1D8-A2FB24CA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6608D-A458-FE1E-B66E-FFAA44A9C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3188F-BAB6-B3AB-357C-18F1DF8E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13.04.2024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65721-A775-5CEB-F932-D59B7F6C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9B58B-EAA3-B5EA-57C6-6248CB83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359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A267-2763-7DB2-D4DB-C4A5A1AF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F0FD4-A93E-06FF-6CC3-8B7184906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48B54-A524-760E-64F2-C2F3D690E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C00FA-1C2F-75F9-3250-18D1A2284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13.04.2024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F7880-6340-4652-810C-C6A8F459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9CA0E-F2DA-A553-D667-73F0ADC1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929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5E48-84D1-D2BA-8118-4615529FF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22B15-59B0-C84C-3933-EF598C4E8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A5702-28A4-50D2-0F01-766C33A15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C6414-3ED9-CCFB-9C44-DD854C74F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E20B7-675B-607D-878F-C60814208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D001C5-D615-C578-F4E3-73BAF3A4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13.04.2024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66A62-8F8E-CFA5-B95E-12FFAE58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B92E5-B930-514E-C30A-1C765E4C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035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1A35-0C75-8359-1291-9B9C0F9E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15083-7261-2AD3-CEF5-7AC381DD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13.04.2024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32666-9682-62FD-3801-AB0FB1EC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46FB5-1747-C406-C570-6BDD45AA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564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9ABEC-EE19-F2B0-7AA6-558356BC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13.04.2024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678A4-9588-E354-4E76-BC0269E4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D3BCC-63BC-425F-C943-4356E46B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184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C9FF-4DA3-FA50-B1B5-0994FBED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5FDAB-5CB9-F636-52F6-67E8B61A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72BF0-23B3-CA3A-2508-3D84CF009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66827-B034-A825-CE77-B756B291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13.04.2024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C8275-39A0-0714-6FBB-EDF9FCF4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852D8-E5CA-BF16-0990-82C44B30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699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CF39-E863-BC1A-04B6-A3BCFFC5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A36A8A-5333-680E-CA65-03BA152E5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0FE8A-C9D2-5456-8F43-921F47D29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EFF60-451C-A978-C099-54FD18F4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13.04.2024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7BAB5-29C1-5A2B-B03B-B70FB8F4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59F5D-D351-941D-0877-C5D0DF21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853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4718B3-C777-44E1-D6DE-EB7A35AA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474D4-97A3-AFF8-5CE3-E53AD5B2D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EBE7D-4663-D854-D4E0-DAE48C91F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2B11-2462-4824-BA85-40F0AE5821C0}" type="datetimeFigureOut">
              <a:rPr lang="tr-TR" smtClean="0"/>
              <a:t>13.04.2024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9D832-CF92-5798-B97F-346208F84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2DA36-38A9-9D73-C140-49AB4E732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76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23.png"/><Relationship Id="rId26" Type="http://schemas.openxmlformats.org/officeDocument/2006/relationships/image" Target="../media/image27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31.png"/><Relationship Id="rId7" Type="http://schemas.openxmlformats.org/officeDocument/2006/relationships/customXml" Target="../ink/ink3.xml"/><Relationship Id="rId12" Type="http://schemas.openxmlformats.org/officeDocument/2006/relationships/image" Target="../media/image2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image" Target="../media/image15.png"/><Relationship Id="rId16" Type="http://schemas.openxmlformats.org/officeDocument/2006/relationships/image" Target="../media/image22.png"/><Relationship Id="rId20" Type="http://schemas.openxmlformats.org/officeDocument/2006/relationships/image" Target="../media/image24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5.xml"/><Relationship Id="rId24" Type="http://schemas.openxmlformats.org/officeDocument/2006/relationships/image" Target="../media/image26.png"/><Relationship Id="rId32" Type="http://schemas.openxmlformats.org/officeDocument/2006/relationships/image" Target="../media/image30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8.png"/><Relationship Id="rId36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16.png"/><Relationship Id="rId9" Type="http://schemas.openxmlformats.org/officeDocument/2006/relationships/customXml" Target="../ink/ink4.xml"/><Relationship Id="rId14" Type="http://schemas.openxmlformats.org/officeDocument/2006/relationships/image" Target="../media/image21.png"/><Relationship Id="rId22" Type="http://schemas.openxmlformats.org/officeDocument/2006/relationships/image" Target="../media/image25.png"/><Relationship Id="rId27" Type="http://schemas.openxmlformats.org/officeDocument/2006/relationships/customXml" Target="../ink/ink13.xml"/><Relationship Id="rId30" Type="http://schemas.openxmlformats.org/officeDocument/2006/relationships/image" Target="../media/image29.png"/><Relationship Id="rId35" Type="http://schemas.openxmlformats.org/officeDocument/2006/relationships/customXml" Target="../ink/ink17.xml"/><Relationship Id="rId8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0E13-87B4-FC02-E75C-E317107F7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664" y="588963"/>
            <a:ext cx="9144000" cy="2387600"/>
          </a:xfrm>
        </p:spPr>
        <p:txBody>
          <a:bodyPr/>
          <a:lstStyle/>
          <a:p>
            <a:r>
              <a:rPr lang="en-US" dirty="0"/>
              <a:t>3-Level NPC Inverters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EEF32-29F5-73F1-E76C-481554B28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3781425" cy="2503487"/>
          </a:xfrm>
        </p:spPr>
        <p:txBody>
          <a:bodyPr/>
          <a:lstStyle/>
          <a:p>
            <a:pPr algn="l"/>
            <a:r>
              <a:rPr lang="en-US" b="1" u="sng" dirty="0"/>
              <a:t>Thesis:</a:t>
            </a:r>
            <a:r>
              <a:rPr lang="en-US" dirty="0"/>
              <a:t> </a:t>
            </a:r>
            <a:r>
              <a:rPr lang="en-US" sz="1800" b="0" i="0" u="none" strike="noStrike" baseline="0" dirty="0">
                <a:latin typeface="NimbusRomNo9L-Regu"/>
              </a:rPr>
              <a:t>DC-LINK CAPACITOR SIZING OF THREE-LEVEL NEUTRAL POINT</a:t>
            </a:r>
          </a:p>
          <a:p>
            <a:pPr algn="l"/>
            <a:r>
              <a:rPr lang="tr-TR" sz="1800" b="0" i="0" u="none" strike="noStrike" baseline="0" dirty="0">
                <a:latin typeface="NimbusRomNo9L-Regu"/>
              </a:rPr>
              <a:t>CLAMPED VOLTAGE SOURCE INVERTERS FOR VARIABLE SPEED DRIVES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67ED1-BA69-D485-36E4-5B3273986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45" y="3139954"/>
            <a:ext cx="5648355" cy="303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70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1F40-4574-E94C-A61E-50AEF6C2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SVPWM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3D0939-25D5-9408-7D88-5A936A3A7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7341" y="1980597"/>
            <a:ext cx="5094514" cy="31350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AAD00A-F72B-3568-9D8A-38F0D1888FED}"/>
              </a:ext>
            </a:extLst>
          </p:cNvPr>
          <p:cNvSpPr txBox="1"/>
          <p:nvPr/>
        </p:nvSpPr>
        <p:spPr>
          <a:xfrm>
            <a:off x="6959995" y="5644055"/>
            <a:ext cx="29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Subregions of Major Region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C16F1-572C-953F-2773-261FE388887F}"/>
              </a:ext>
            </a:extLst>
          </p:cNvPr>
          <p:cNvSpPr txBox="1"/>
          <p:nvPr/>
        </p:nvSpPr>
        <p:spPr>
          <a:xfrm>
            <a:off x="761999" y="2809476"/>
            <a:ext cx="50491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subregion has at least four vectors.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Space vector hexagon of two-level inverter and subregions of major region are similar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46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39AB-619E-BD13-6DE3-9FB03803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9BD44-0920-0017-29C1-585E578B8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3475" cy="4351338"/>
          </a:xfrm>
        </p:spPr>
        <p:txBody>
          <a:bodyPr/>
          <a:lstStyle/>
          <a:p>
            <a:r>
              <a:rPr lang="en-US" dirty="0"/>
              <a:t>Move vector at the center of hexagon.</a:t>
            </a:r>
          </a:p>
        </p:txBody>
      </p:sp>
      <p:pic>
        <p:nvPicPr>
          <p:cNvPr id="7" name="Picture 6" descr="A hexagon diagram with numbers and lines&#10;&#10;Description automatically generated">
            <a:extLst>
              <a:ext uri="{FF2B5EF4-FFF2-40B4-BE49-F238E27FC236}">
                <a16:creationId xmlns:a16="http://schemas.microsoft.com/office/drawing/2014/main" id="{596A2E53-5CEA-66EF-3B19-4A8AA3742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5073420" cy="43989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E60E01-371A-DB66-13F8-A5E75945C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500" y="2771620"/>
            <a:ext cx="3572874" cy="372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95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9D1C-7A3F-9E7C-F4CE-A1E0104F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B3036-49F8-2662-81B9-06D8BDAAD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 sequences: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15CC1-F5DE-6A96-3F09-FDBAB8C73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64916"/>
            <a:ext cx="5285483" cy="2481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594F8F-D289-2EAD-BB1D-2FD0132B6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01" y="3001686"/>
            <a:ext cx="5285482" cy="24080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4FDEDE-AC18-CF19-960F-CACD100A9C8A}"/>
              </a:ext>
            </a:extLst>
          </p:cNvPr>
          <p:cNvSpPr txBox="1"/>
          <p:nvPr/>
        </p:nvSpPr>
        <p:spPr>
          <a:xfrm>
            <a:off x="2308072" y="5694505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F04357-DAE2-E607-71F0-38860208679C}"/>
              </a:ext>
            </a:extLst>
          </p:cNvPr>
          <p:cNvSpPr txBox="1"/>
          <p:nvPr/>
        </p:nvSpPr>
        <p:spPr>
          <a:xfrm>
            <a:off x="8137231" y="5694505"/>
            <a:ext cx="1746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 sequence</a:t>
            </a:r>
          </a:p>
        </p:txBody>
      </p:sp>
    </p:spTree>
    <p:extLst>
      <p:ext uri="{BB962C8B-B14F-4D97-AF65-F5344CB8AC3E}">
        <p14:creationId xmlns:p14="http://schemas.microsoft.com/office/powerpoint/2010/main" val="1150188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EFC11-7E1C-917A-27BC-0B333484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 Unbalance Capacitor Voltage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946D8-F5B1-C83D-1F80-0835DD2F1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9623"/>
            <a:ext cx="11096625" cy="22896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Phase current charges one capacitor while discharging the other. This causes the ripple.</a:t>
            </a:r>
          </a:p>
          <a:p>
            <a:r>
              <a:rPr lang="en-US" b="1" u="sng" dirty="0"/>
              <a:t>2 types of NPP ripple:</a:t>
            </a:r>
          </a:p>
          <a:p>
            <a:pPr algn="just"/>
            <a:r>
              <a:rPr lang="en-US" dirty="0"/>
              <a:t>Fundamental freq. </a:t>
            </a:r>
            <a:r>
              <a:rPr lang="en-US" sz="1800" b="0" i="0" u="none" strike="noStrike" baseline="0" dirty="0">
                <a:latin typeface="NimbusRomNo9L-Regu"/>
              </a:rPr>
              <a:t>Low frequency NPP ripple has largest component at three times the fundamental frequency. can be controlled with control loops in the PWM method.</a:t>
            </a:r>
            <a:endParaRPr lang="en-US" dirty="0"/>
          </a:p>
          <a:p>
            <a:pPr algn="l"/>
            <a:r>
              <a:rPr lang="en-US" dirty="0"/>
              <a:t>Switching freq. </a:t>
            </a:r>
            <a:r>
              <a:rPr lang="en-US" sz="1800" b="0" i="0" u="none" strike="noStrike" baseline="0" dirty="0">
                <a:latin typeface="NimbusRomNo9L-Regu"/>
              </a:rPr>
              <a:t>this ripple type can not be controlled with closed loops added to PWM method.</a:t>
            </a:r>
            <a:endParaRPr lang="tr-TR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6D5E8EE-626E-99C7-FC6D-0718A24A8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066" y="4115244"/>
            <a:ext cx="7494155" cy="22041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DF0C59-12CF-4171-1F8E-EFDD2D744C31}"/>
              </a:ext>
            </a:extLst>
          </p:cNvPr>
          <p:cNvSpPr txBox="1"/>
          <p:nvPr/>
        </p:nvSpPr>
        <p:spPr>
          <a:xfrm>
            <a:off x="2177066" y="6227795"/>
            <a:ext cx="330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charging, bottom discharging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61C8B-5FBA-0C27-5C35-38B34179F865}"/>
              </a:ext>
            </a:extLst>
          </p:cNvPr>
          <p:cNvSpPr txBox="1"/>
          <p:nvPr/>
        </p:nvSpPr>
        <p:spPr>
          <a:xfrm>
            <a:off x="6383398" y="6303785"/>
            <a:ext cx="3287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 charging, top discharging</a:t>
            </a:r>
          </a:p>
        </p:txBody>
      </p:sp>
    </p:spTree>
    <p:extLst>
      <p:ext uri="{BB962C8B-B14F-4D97-AF65-F5344CB8AC3E}">
        <p14:creationId xmlns:p14="http://schemas.microsoft.com/office/powerpoint/2010/main" val="1066923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C802-0004-CBB7-E2C9-A5AF32C3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 Unbalance Capacitor Voltage</a:t>
            </a:r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E62F3298-D300-F146-7724-56FFD444E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08599" y="1943100"/>
            <a:ext cx="4545874" cy="2971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3BD9B6-41EA-5ABD-13F5-645B431A91BE}"/>
                  </a:ext>
                </a:extLst>
              </p:cNvPr>
              <p:cNvSpPr txBox="1"/>
              <p:nvPr/>
            </p:nvSpPr>
            <p:spPr>
              <a:xfrm>
                <a:off x="972066" y="2018991"/>
                <a:ext cx="2806730" cy="492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Voltage on C1: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𝐷𝐶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3BD9B6-41EA-5ABD-13F5-645B431A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" y="2018991"/>
                <a:ext cx="2806730" cy="492827"/>
              </a:xfrm>
              <a:prstGeom prst="rect">
                <a:avLst/>
              </a:prstGeom>
              <a:blipFill>
                <a:blip r:embed="rId4"/>
                <a:stretch>
                  <a:fillRect l="-1735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165785-75D0-87A7-0F8B-5A45F5E2A87A}"/>
                  </a:ext>
                </a:extLst>
              </p:cNvPr>
              <p:cNvSpPr txBox="1"/>
              <p:nvPr/>
            </p:nvSpPr>
            <p:spPr>
              <a:xfrm>
                <a:off x="972066" y="2840121"/>
                <a:ext cx="3145220" cy="492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Voltage on C2: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𝐷𝐶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100−∆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165785-75D0-87A7-0F8B-5A45F5E2A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" y="2840121"/>
                <a:ext cx="3145220" cy="492827"/>
              </a:xfrm>
              <a:prstGeom prst="rect">
                <a:avLst/>
              </a:prstGeom>
              <a:blipFill>
                <a:blip r:embed="rId5"/>
                <a:stretch>
                  <a:fillRect l="-1550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7D895E6-FDFE-FAB8-2A6F-9BB7A69C7F68}"/>
              </a:ext>
            </a:extLst>
          </p:cNvPr>
          <p:cNvSpPr txBox="1"/>
          <p:nvPr/>
        </p:nvSpPr>
        <p:spPr>
          <a:xfrm>
            <a:off x="1137527" y="3836050"/>
            <a:ext cx="4244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Voltage stress larger than switch’s voltage limit can be damaged to semiconductor.</a:t>
            </a:r>
          </a:p>
        </p:txBody>
      </p:sp>
    </p:spTree>
    <p:extLst>
      <p:ext uri="{BB962C8B-B14F-4D97-AF65-F5344CB8AC3E}">
        <p14:creationId xmlns:p14="http://schemas.microsoft.com/office/powerpoint/2010/main" val="150093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F29A-CCED-ECEC-EF14-47B3C6A8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NPP Control Methods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9D5E9-2FCB-4C65-15EF-DAEADC1A4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39980" cy="4351338"/>
          </a:xfrm>
        </p:spPr>
        <p:txBody>
          <a:bodyPr/>
          <a:lstStyle/>
          <a:p>
            <a:r>
              <a:rPr lang="en-US" b="1" u="sng" dirty="0"/>
              <a:t>Nearest Triangular Vector (NTV) Method</a:t>
            </a:r>
          </a:p>
          <a:p>
            <a:endParaRPr lang="en-US" dirty="0"/>
          </a:p>
          <a:p>
            <a:r>
              <a:rPr lang="en-US" sz="2000" dirty="0"/>
              <a:t>Vector selection depends on ref. voltage and neutral point potential.</a:t>
            </a:r>
          </a:p>
          <a:p>
            <a:endParaRPr lang="en-US" sz="2000" dirty="0"/>
          </a:p>
          <a:p>
            <a:r>
              <a:rPr lang="en-US" sz="2000" dirty="0"/>
              <a:t>Finding borders of region is same but sequence is different.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00BE7-2837-DA6F-C18F-5515E9B1D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180" y="2144838"/>
            <a:ext cx="4128020" cy="371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24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F29A-CCED-ECEC-EF14-47B3C6A8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NPP Control Methods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9D5E9-2FCB-4C65-15EF-DAEADC1A4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39980" cy="4351338"/>
          </a:xfrm>
        </p:spPr>
        <p:txBody>
          <a:bodyPr/>
          <a:lstStyle/>
          <a:p>
            <a:r>
              <a:rPr lang="en-US" b="1" u="sng" dirty="0"/>
              <a:t>Nearest Triangular Vector (NTV) Method</a:t>
            </a:r>
          </a:p>
          <a:p>
            <a:endParaRPr lang="en-US" b="1" u="sng" dirty="0"/>
          </a:p>
          <a:p>
            <a:r>
              <a:rPr lang="en-US" sz="1400" dirty="0"/>
              <a:t>Region grouped according to, </a:t>
            </a:r>
            <a:r>
              <a:rPr lang="en-US" sz="1400" dirty="0">
                <a:solidFill>
                  <a:srgbClr val="FF0000"/>
                </a:solidFill>
              </a:rPr>
              <a:t>geometric property</a:t>
            </a:r>
            <a:r>
              <a:rPr lang="en-US" sz="1400" dirty="0"/>
              <a:t> and </a:t>
            </a:r>
            <a:r>
              <a:rPr lang="en-US" sz="1400" dirty="0">
                <a:solidFill>
                  <a:srgbClr val="FF0000"/>
                </a:solidFill>
              </a:rPr>
              <a:t>effect on NP voltage</a:t>
            </a:r>
            <a:r>
              <a:rPr lang="en-US" sz="1400" dirty="0"/>
              <a:t>.</a:t>
            </a:r>
          </a:p>
          <a:p>
            <a:r>
              <a:rPr lang="en-US" sz="1400" dirty="0"/>
              <a:t>Group-a </a:t>
            </a:r>
            <a:r>
              <a:rPr lang="en-US" sz="1400" dirty="0">
                <a:solidFill>
                  <a:srgbClr val="FF0000"/>
                </a:solidFill>
              </a:rPr>
              <a:t>(red)</a:t>
            </a:r>
            <a:r>
              <a:rPr lang="en-US" sz="1400" dirty="0"/>
              <a:t> : [PNN,NPN,NNP], no effect on neutral point voltage balance. </a:t>
            </a:r>
            <a:r>
              <a:rPr lang="en-US" sz="1400" b="1" dirty="0"/>
              <a:t>No current at NP.</a:t>
            </a:r>
          </a:p>
          <a:p>
            <a:r>
              <a:rPr lang="en-US" sz="1400" dirty="0"/>
              <a:t>Group-b </a:t>
            </a:r>
            <a:r>
              <a:rPr lang="en-US" sz="1400" dirty="0">
                <a:solidFill>
                  <a:srgbClr val="00B0F0"/>
                </a:solidFill>
              </a:rPr>
              <a:t>(blue)</a:t>
            </a:r>
            <a:r>
              <a:rPr lang="en-US" sz="1400" dirty="0"/>
              <a:t>: [PPN, NPP, PNP], negative sequence of </a:t>
            </a:r>
            <a:r>
              <a:rPr lang="en-US" sz="1400" i="1" dirty="0" err="1"/>
              <a:t>abc</a:t>
            </a:r>
            <a:r>
              <a:rPr lang="en-US" sz="1400" dirty="0"/>
              <a:t>.</a:t>
            </a:r>
          </a:p>
          <a:p>
            <a:r>
              <a:rPr lang="en-US" sz="1400" dirty="0"/>
              <a:t>Group-c </a:t>
            </a:r>
            <a:r>
              <a:rPr lang="en-US" sz="1400" dirty="0">
                <a:solidFill>
                  <a:srgbClr val="92D050"/>
                </a:solidFill>
              </a:rPr>
              <a:t>(green)</a:t>
            </a:r>
            <a:r>
              <a:rPr lang="en-US" sz="1400" dirty="0"/>
              <a:t>: [OPN, NPO, PON, NOP, PNO, ONP] these vectors have non-zero NP current.</a:t>
            </a:r>
          </a:p>
          <a:p>
            <a:r>
              <a:rPr lang="en-US" sz="1400" dirty="0"/>
              <a:t>Group-0: [PPP, OOO, NNN], zero vectors.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D4EC08BE-B70A-2547-86DB-518650D7ED9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78700" y="2128838"/>
            <a:ext cx="4483100" cy="3795712"/>
            <a:chOff x="4648" y="1341"/>
            <a:chExt cx="2824" cy="2391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754E4126-17DE-51C3-036F-6DCEA0AC1B3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648" y="1341"/>
              <a:ext cx="2824" cy="2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6084B1EA-E5ED-6758-7936-89A25EBBEE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" y="1341"/>
              <a:ext cx="2828" cy="2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A36489D-B05A-5F62-1507-0E489BC10403}"/>
                  </a:ext>
                </a:extLst>
              </p14:cNvPr>
              <p14:cNvContentPartPr/>
              <p14:nvPr/>
            </p14:nvContentPartPr>
            <p14:xfrm>
              <a:off x="9690073" y="4105793"/>
              <a:ext cx="1924200" cy="36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A36489D-B05A-5F62-1507-0E489BC104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83953" y="4099673"/>
                <a:ext cx="193644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D673ACA-61C4-CDD9-AAF4-F3C36607A268}"/>
                  </a:ext>
                </a:extLst>
              </p14:cNvPr>
              <p14:cNvContentPartPr/>
              <p14:nvPr/>
            </p14:nvContentPartPr>
            <p14:xfrm>
              <a:off x="8720233" y="2497673"/>
              <a:ext cx="907920" cy="1607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D673ACA-61C4-CDD9-AAF4-F3C36607A26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14113" y="2491553"/>
                <a:ext cx="920160" cy="161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F6E2735-1701-D58D-E0E8-E0298584BA12}"/>
                  </a:ext>
                </a:extLst>
              </p14:cNvPr>
              <p14:cNvContentPartPr/>
              <p14:nvPr/>
            </p14:nvContentPartPr>
            <p14:xfrm>
              <a:off x="8694673" y="2489033"/>
              <a:ext cx="38520" cy="73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F6E2735-1701-D58D-E0E8-E0298584BA1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88553" y="2482913"/>
                <a:ext cx="5076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0C632E2-C9FE-9AD8-DA19-D5D8A8F2637B}"/>
                  </a:ext>
                </a:extLst>
              </p14:cNvPr>
              <p14:cNvContentPartPr/>
              <p14:nvPr/>
            </p14:nvContentPartPr>
            <p14:xfrm>
              <a:off x="11573593" y="4093553"/>
              <a:ext cx="50760" cy="60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0C632E2-C9FE-9AD8-DA19-D5D8A8F2637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567473" y="4087433"/>
                <a:ext cx="63000" cy="7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E6702EBF-DE23-83AC-BAB0-08A3B3F1EA17}"/>
              </a:ext>
            </a:extLst>
          </p:cNvPr>
          <p:cNvGrpSpPr/>
          <p:nvPr/>
        </p:nvGrpSpPr>
        <p:grpSpPr>
          <a:xfrm>
            <a:off x="8639593" y="4161233"/>
            <a:ext cx="983160" cy="1699560"/>
            <a:chOff x="8639593" y="4161233"/>
            <a:chExt cx="983160" cy="169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C889496-68ED-407F-EB03-6459B8EABEA9}"/>
                    </a:ext>
                  </a:extLst>
                </p14:cNvPr>
                <p14:cNvContentPartPr/>
                <p14:nvPr/>
              </p14:nvContentPartPr>
              <p14:xfrm>
                <a:off x="8657593" y="4161233"/>
                <a:ext cx="965160" cy="1667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C889496-68ED-407F-EB03-6459B8EABEA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651473" y="4155113"/>
                  <a:ext cx="977400" cy="167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EF5C839-25B9-5570-93BD-CF8F245F6610}"/>
                    </a:ext>
                  </a:extLst>
                </p14:cNvPr>
                <p14:cNvContentPartPr/>
                <p14:nvPr/>
              </p14:nvContentPartPr>
              <p14:xfrm>
                <a:off x="8643553" y="5824793"/>
                <a:ext cx="25560" cy="36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EF5C839-25B9-5570-93BD-CF8F245F661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637433" y="5818673"/>
                  <a:ext cx="378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DA19580-5828-F978-07EC-9B1920F53B64}"/>
                    </a:ext>
                  </a:extLst>
                </p14:cNvPr>
                <p14:cNvContentPartPr/>
                <p14:nvPr/>
              </p14:nvContentPartPr>
              <p14:xfrm>
                <a:off x="8639593" y="5807873"/>
                <a:ext cx="50760" cy="48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DA19580-5828-F978-07EC-9B1920F53B6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633473" y="5801753"/>
                  <a:ext cx="63000" cy="6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735356F-5C45-EA38-E33B-C6EBACAC7209}"/>
                  </a:ext>
                </a:extLst>
              </p14:cNvPr>
              <p14:cNvContentPartPr/>
              <p14:nvPr/>
            </p14:nvContentPartPr>
            <p14:xfrm>
              <a:off x="9677260" y="2520585"/>
              <a:ext cx="904680" cy="1556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735356F-5C45-EA38-E33B-C6EBACAC720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671140" y="2514465"/>
                <a:ext cx="916920" cy="15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8DD834D-EF07-88A2-52BD-13DB1CD723C9}"/>
                  </a:ext>
                </a:extLst>
              </p14:cNvPr>
              <p14:cNvContentPartPr/>
              <p14:nvPr/>
            </p14:nvContentPartPr>
            <p14:xfrm>
              <a:off x="10550260" y="2491785"/>
              <a:ext cx="64800" cy="576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8DD834D-EF07-88A2-52BD-13DB1CD723C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544140" y="2485665"/>
                <a:ext cx="7704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178FDC2-D407-7AC2-79CC-2BB987A4FFE1}"/>
                  </a:ext>
                </a:extLst>
              </p14:cNvPr>
              <p14:cNvContentPartPr/>
              <p14:nvPr/>
            </p14:nvContentPartPr>
            <p14:xfrm>
              <a:off x="7785460" y="4111065"/>
              <a:ext cx="1825560" cy="29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178FDC2-D407-7AC2-79CC-2BB987A4FFE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779340" y="4104945"/>
                <a:ext cx="18378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B796A54-ADF0-F747-2A4A-0DFB66828DBE}"/>
                  </a:ext>
                </a:extLst>
              </p14:cNvPr>
              <p14:cNvContentPartPr/>
              <p14:nvPr/>
            </p14:nvContentPartPr>
            <p14:xfrm>
              <a:off x="9686620" y="4197105"/>
              <a:ext cx="390960" cy="688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B796A54-ADF0-F747-2A4A-0DFB66828DB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680500" y="4190985"/>
                <a:ext cx="403200" cy="7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7E2E9CB-FBF2-731B-7B33-8560D0270903}"/>
                  </a:ext>
                </a:extLst>
              </p14:cNvPr>
              <p14:cNvContentPartPr/>
              <p14:nvPr/>
            </p14:nvContentPartPr>
            <p14:xfrm>
              <a:off x="10512460" y="5654385"/>
              <a:ext cx="139680" cy="2098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7E2E9CB-FBF2-731B-7B33-8560D027090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506340" y="5648265"/>
                <a:ext cx="15192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B0FE24A-72DB-CE2D-7867-3B820CDFE92D}"/>
                  </a:ext>
                </a:extLst>
              </p14:cNvPr>
              <p14:cNvContentPartPr/>
              <p14:nvPr/>
            </p14:nvContentPartPr>
            <p14:xfrm>
              <a:off x="10089820" y="4889385"/>
              <a:ext cx="442080" cy="7909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B0FE24A-72DB-CE2D-7867-3B820CDFE92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083700" y="4883265"/>
                <a:ext cx="454320" cy="80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F53CA75-FE1F-DAA6-9BD5-418F20D4F76D}"/>
                  </a:ext>
                </a:extLst>
              </p14:cNvPr>
              <p14:cNvContentPartPr/>
              <p14:nvPr/>
            </p14:nvContentPartPr>
            <p14:xfrm>
              <a:off x="10614340" y="5800545"/>
              <a:ext cx="40680" cy="61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F53CA75-FE1F-DAA6-9BD5-418F20D4F76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608220" y="5794425"/>
                <a:ext cx="52920" cy="7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42C11E46-B911-D0B3-B98E-3ACB46D8F0FB}"/>
              </a:ext>
            </a:extLst>
          </p:cNvPr>
          <p:cNvGrpSpPr/>
          <p:nvPr/>
        </p:nvGrpSpPr>
        <p:grpSpPr>
          <a:xfrm>
            <a:off x="7750180" y="4095225"/>
            <a:ext cx="66960" cy="58680"/>
            <a:chOff x="7750180" y="4095225"/>
            <a:chExt cx="66960" cy="5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6E19B05-9686-5FAA-E017-E729152E52DE}"/>
                    </a:ext>
                  </a:extLst>
                </p14:cNvPr>
                <p14:cNvContentPartPr/>
                <p14:nvPr/>
              </p14:nvContentPartPr>
              <p14:xfrm>
                <a:off x="7750180" y="4095225"/>
                <a:ext cx="56880" cy="29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6E19B05-9686-5FAA-E017-E729152E52D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744060" y="4089105"/>
                  <a:ext cx="691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0767582-E13A-5773-DA71-E6266E0D178A}"/>
                    </a:ext>
                  </a:extLst>
                </p14:cNvPr>
                <p14:cNvContentPartPr/>
                <p14:nvPr/>
              </p14:nvContentPartPr>
              <p14:xfrm>
                <a:off x="7756300" y="4133745"/>
                <a:ext cx="60840" cy="20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0767582-E13A-5773-DA71-E6266E0D178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50180" y="4127625"/>
                  <a:ext cx="730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837654B-45BE-837C-B8CF-C3A5B8696581}"/>
                    </a:ext>
                  </a:extLst>
                </p14:cNvPr>
                <p14:cNvContentPartPr/>
                <p14:nvPr/>
              </p14:nvContentPartPr>
              <p14:xfrm>
                <a:off x="7784380" y="4127625"/>
                <a:ext cx="16920" cy="15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837654B-45BE-837C-B8CF-C3A5B869658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78260" y="4121505"/>
                  <a:ext cx="29160" cy="28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Lige forbindelse 11">
            <a:extLst>
              <a:ext uri="{FF2B5EF4-FFF2-40B4-BE49-F238E27FC236}">
                <a16:creationId xmlns:a16="http://schemas.microsoft.com/office/drawing/2014/main" id="{9CDFA30A-8243-4BC6-A2A9-56E9F8899E33}"/>
              </a:ext>
            </a:extLst>
          </p:cNvPr>
          <p:cNvSpPr/>
          <p:nvPr/>
        </p:nvSpPr>
        <p:spPr>
          <a:xfrm rot="9229923" flipV="1">
            <a:off x="8273194" y="4455630"/>
            <a:ext cx="1454853" cy="92407"/>
          </a:xfrm>
          <a:prstGeom prst="line">
            <a:avLst/>
          </a:prstGeom>
          <a:solidFill>
            <a:srgbClr val="66CC00">
              <a:alpha val="5000"/>
            </a:srgbClr>
          </a:solidFill>
          <a:ln w="12600">
            <a:solidFill>
              <a:srgbClr val="66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66CC00"/>
              </a:solidFill>
            </a:endParaRPr>
          </a:p>
        </p:txBody>
      </p:sp>
      <p:sp>
        <p:nvSpPr>
          <p:cNvPr id="15" name="Łącznik prosty 14">
            <a:extLst>
              <a:ext uri="{FF2B5EF4-FFF2-40B4-BE49-F238E27FC236}">
                <a16:creationId xmlns:a16="http://schemas.microsoft.com/office/drawing/2014/main" id="{34291140-2CB7-4F79-89C0-34F45E494598}"/>
              </a:ext>
            </a:extLst>
          </p:cNvPr>
          <p:cNvSpPr/>
          <p:nvPr/>
        </p:nvSpPr>
        <p:spPr>
          <a:xfrm rot="5400000">
            <a:off x="8912183" y="4882170"/>
            <a:ext cx="1463040" cy="0"/>
          </a:xfrm>
          <a:prstGeom prst="line">
            <a:avLst/>
          </a:prstGeom>
          <a:solidFill>
            <a:srgbClr val="66CC00">
              <a:alpha val="5000"/>
            </a:srgbClr>
          </a:solidFill>
          <a:ln w="12600">
            <a:solidFill>
              <a:srgbClr val="66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66CC00"/>
              </a:solidFill>
            </a:endParaRPr>
          </a:p>
        </p:txBody>
      </p:sp>
      <p:sp>
        <p:nvSpPr>
          <p:cNvPr id="47" name="Łącznik prosty 14">
            <a:extLst>
              <a:ext uri="{FF2B5EF4-FFF2-40B4-BE49-F238E27FC236}">
                <a16:creationId xmlns:a16="http://schemas.microsoft.com/office/drawing/2014/main" id="{CC3B12C6-71EF-6733-DDB1-E0DA7915BE0E}"/>
              </a:ext>
            </a:extLst>
          </p:cNvPr>
          <p:cNvSpPr/>
          <p:nvPr/>
        </p:nvSpPr>
        <p:spPr>
          <a:xfrm rot="5400000">
            <a:off x="8912183" y="3362033"/>
            <a:ext cx="1463040" cy="0"/>
          </a:xfrm>
          <a:prstGeom prst="line">
            <a:avLst/>
          </a:prstGeom>
          <a:solidFill>
            <a:srgbClr val="66CC00">
              <a:alpha val="5000"/>
            </a:srgbClr>
          </a:solidFill>
          <a:ln w="12600">
            <a:solidFill>
              <a:srgbClr val="66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66CC00"/>
              </a:solidFill>
            </a:endParaRPr>
          </a:p>
        </p:txBody>
      </p:sp>
      <p:sp>
        <p:nvSpPr>
          <p:cNvPr id="20" name="Rak koppling 19">
            <a:extLst>
              <a:ext uri="{FF2B5EF4-FFF2-40B4-BE49-F238E27FC236}">
                <a16:creationId xmlns:a16="http://schemas.microsoft.com/office/drawing/2014/main" id="{79CFE733-3CB0-4EA4-87E3-AFD5A2627B87}"/>
              </a:ext>
            </a:extLst>
          </p:cNvPr>
          <p:cNvSpPr/>
          <p:nvPr/>
        </p:nvSpPr>
        <p:spPr>
          <a:xfrm rot="-9260444">
            <a:off x="8277286" y="3704569"/>
            <a:ext cx="1485906" cy="95187"/>
          </a:xfrm>
          <a:prstGeom prst="line">
            <a:avLst/>
          </a:prstGeom>
          <a:solidFill>
            <a:srgbClr val="66CC00">
              <a:alpha val="5000"/>
            </a:srgbClr>
          </a:solidFill>
          <a:ln w="12600">
            <a:solidFill>
              <a:srgbClr val="66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66CC00"/>
              </a:solidFill>
            </a:endParaRPr>
          </a:p>
        </p:txBody>
      </p:sp>
      <p:sp>
        <p:nvSpPr>
          <p:cNvPr id="24" name="Straight Connector 23">
            <a:extLst>
              <a:ext uri="{FF2B5EF4-FFF2-40B4-BE49-F238E27FC236}">
                <a16:creationId xmlns:a16="http://schemas.microsoft.com/office/drawing/2014/main" id="{291561B0-BBC8-433D-8245-AA8B11C598C8}"/>
              </a:ext>
            </a:extLst>
          </p:cNvPr>
          <p:cNvSpPr/>
          <p:nvPr/>
        </p:nvSpPr>
        <p:spPr>
          <a:xfrm rot="1739650" flipH="1" flipV="1">
            <a:off x="9590931" y="4494021"/>
            <a:ext cx="1426757" cy="25914"/>
          </a:xfrm>
          <a:prstGeom prst="line">
            <a:avLst/>
          </a:prstGeom>
          <a:solidFill>
            <a:srgbClr val="66CC00">
              <a:alpha val="5000"/>
            </a:srgbClr>
          </a:solidFill>
          <a:ln w="12600">
            <a:solidFill>
              <a:srgbClr val="66CC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it-IT">
              <a:solidFill>
                <a:srgbClr val="66CC00"/>
              </a:solidFill>
            </a:endParaRPr>
          </a:p>
        </p:txBody>
      </p:sp>
      <p:sp>
        <p:nvSpPr>
          <p:cNvPr id="27" name="Rak koppling 26">
            <a:extLst>
              <a:ext uri="{FF2B5EF4-FFF2-40B4-BE49-F238E27FC236}">
                <a16:creationId xmlns:a16="http://schemas.microsoft.com/office/drawing/2014/main" id="{2E7B0273-1B8E-42D0-8658-F8E2C1B80A2B}"/>
              </a:ext>
            </a:extLst>
          </p:cNvPr>
          <p:cNvSpPr/>
          <p:nvPr/>
        </p:nvSpPr>
        <p:spPr>
          <a:xfrm rot="-1770992" flipV="1">
            <a:off x="9589551" y="3724961"/>
            <a:ext cx="1406124" cy="40368"/>
          </a:xfrm>
          <a:prstGeom prst="line">
            <a:avLst/>
          </a:prstGeom>
          <a:solidFill>
            <a:srgbClr val="66CC00">
              <a:alpha val="5000"/>
            </a:srgbClr>
          </a:solidFill>
          <a:ln w="12600">
            <a:solidFill>
              <a:srgbClr val="66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fr-FR">
              <a:solidFill>
                <a:srgbClr val="66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680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A4C87-9893-B092-39AB-4477F719E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NPP Control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997D2-4CBD-ACDF-D6DF-B159D6C0B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Nearest Triangular Vector (NTV) Method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8378BE-3149-1C2F-75DF-354B59A09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830" y="2236275"/>
            <a:ext cx="5097970" cy="353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71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F29A-CCED-ECEC-EF14-47B3C6A8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NPP Control Methods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9D5E9-2FCB-4C65-15EF-DAEADC1A4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Symmetric SVPWM Method</a:t>
            </a:r>
          </a:p>
        </p:txBody>
      </p:sp>
    </p:spTree>
    <p:extLst>
      <p:ext uri="{BB962C8B-B14F-4D97-AF65-F5344CB8AC3E}">
        <p14:creationId xmlns:p14="http://schemas.microsoft.com/office/powerpoint/2010/main" val="2879305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F29A-CCED-ECEC-EF14-47B3C6A8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NPP Control Methods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9D5E9-2FCB-4C65-15EF-DAEADC1A4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Carrier Based Method</a:t>
            </a:r>
          </a:p>
        </p:txBody>
      </p:sp>
    </p:spTree>
    <p:extLst>
      <p:ext uri="{BB962C8B-B14F-4D97-AF65-F5344CB8AC3E}">
        <p14:creationId xmlns:p14="http://schemas.microsoft.com/office/powerpoint/2010/main" val="427617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5287-7242-3498-DBB1-303B15AB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&amp; Disadvantages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AA8C-3232-DC46-F535-8761C550B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Advantages against 2-Level Inverter:</a:t>
            </a:r>
          </a:p>
          <a:p>
            <a:pPr marL="0" indent="0">
              <a:buNone/>
            </a:pPr>
            <a:r>
              <a:rPr lang="en-US" dirty="0"/>
              <a:t>- Efficiency</a:t>
            </a:r>
          </a:p>
          <a:p>
            <a:pPr marL="0" indent="0">
              <a:buNone/>
            </a:pPr>
            <a:r>
              <a:rPr lang="en-US" dirty="0"/>
              <a:t>- 1/2Vdc voltage stress</a:t>
            </a:r>
          </a:p>
          <a:p>
            <a:r>
              <a:rPr lang="en-US" b="1" u="sng" dirty="0"/>
              <a:t>Disadvantages against 2-Level Inverter :</a:t>
            </a:r>
          </a:p>
          <a:p>
            <a:pPr marL="0" indent="0">
              <a:buNone/>
            </a:pPr>
            <a:r>
              <a:rPr lang="en-US" dirty="0"/>
              <a:t>- Complexity</a:t>
            </a:r>
          </a:p>
          <a:p>
            <a:pPr marL="0" indent="0">
              <a:buNone/>
            </a:pPr>
            <a:r>
              <a:rPr lang="en-US" dirty="0"/>
              <a:t>- Unequal Power Loss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5630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E122-E1BA-477C-7C0E-25DAB990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Sinusoidal PWM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9B31-33AB-0D7A-F5A3-0043D2EA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Phase voltages (reference signals);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Two triangular carrier signal </a:t>
            </a:r>
            <a:endParaRPr lang="en-US" dirty="0"/>
          </a:p>
          <a:p>
            <a:r>
              <a:rPr lang="tr-TR" dirty="0"/>
              <a:t>[0,Vdc</a:t>
            </a:r>
            <a:r>
              <a:rPr lang="en-US" dirty="0"/>
              <a:t>/</a:t>
            </a:r>
            <a:r>
              <a:rPr lang="tr-TR" dirty="0"/>
              <a:t>2] &amp; [-Vdc</a:t>
            </a:r>
            <a:r>
              <a:rPr lang="en-US" dirty="0"/>
              <a:t>/</a:t>
            </a:r>
            <a:r>
              <a:rPr lang="tr-TR" dirty="0"/>
              <a:t>2,0]</a:t>
            </a:r>
          </a:p>
          <a:p>
            <a:r>
              <a:rPr lang="en-US" dirty="0"/>
              <a:t>Peak amplitude=Vdc/2</a:t>
            </a:r>
            <a:endParaRPr lang="tr-TR" dirty="0"/>
          </a:p>
          <a:p>
            <a:endParaRPr lang="tr-TR" dirty="0"/>
          </a:p>
        </p:txBody>
      </p:sp>
      <p:pic>
        <p:nvPicPr>
          <p:cNvPr id="5" name="Picture 4" descr="mi: modulation index, w: electrical angular frequency ">
            <a:extLst>
              <a:ext uri="{FF2B5EF4-FFF2-40B4-BE49-F238E27FC236}">
                <a16:creationId xmlns:a16="http://schemas.microsoft.com/office/drawing/2014/main" id="{359024F5-BE08-CEAB-6DB6-51684FDA23F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18" y="2292007"/>
            <a:ext cx="2994626" cy="203120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43B62A1-F906-4063-7156-CEFE10676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733" y="2658269"/>
            <a:ext cx="47529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53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B039D-75C3-AC7C-9F00-603F29CB7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Sinusoidal PWM</a:t>
            </a:r>
            <a:endParaRPr lang="tr-T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CC6034-EEE7-64A0-9063-A10427B1F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9194"/>
              </p:ext>
            </p:extLst>
          </p:nvPr>
        </p:nvGraphicFramePr>
        <p:xfrm>
          <a:off x="1836381" y="1915150"/>
          <a:ext cx="8510736" cy="4357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744">
                  <a:extLst>
                    <a:ext uri="{9D8B030D-6E8A-4147-A177-3AD203B41FA5}">
                      <a16:colId xmlns:a16="http://schemas.microsoft.com/office/drawing/2014/main" val="2473178487"/>
                    </a:ext>
                  </a:extLst>
                </a:gridCol>
                <a:gridCol w="1371998">
                  <a:extLst>
                    <a:ext uri="{9D8B030D-6E8A-4147-A177-3AD203B41FA5}">
                      <a16:colId xmlns:a16="http://schemas.microsoft.com/office/drawing/2014/main" val="3258009248"/>
                    </a:ext>
                  </a:extLst>
                </a:gridCol>
                <a:gridCol w="1371998">
                  <a:extLst>
                    <a:ext uri="{9D8B030D-6E8A-4147-A177-3AD203B41FA5}">
                      <a16:colId xmlns:a16="http://schemas.microsoft.com/office/drawing/2014/main" val="1228353265"/>
                    </a:ext>
                  </a:extLst>
                </a:gridCol>
                <a:gridCol w="1371998">
                  <a:extLst>
                    <a:ext uri="{9D8B030D-6E8A-4147-A177-3AD203B41FA5}">
                      <a16:colId xmlns:a16="http://schemas.microsoft.com/office/drawing/2014/main" val="2559580038"/>
                    </a:ext>
                  </a:extLst>
                </a:gridCol>
                <a:gridCol w="1371998">
                  <a:extLst>
                    <a:ext uri="{9D8B030D-6E8A-4147-A177-3AD203B41FA5}">
                      <a16:colId xmlns:a16="http://schemas.microsoft.com/office/drawing/2014/main" val="3090929261"/>
                    </a:ext>
                  </a:extLst>
                </a:gridCol>
              </a:tblGrid>
              <a:tr h="535503"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State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Q1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Q2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Q3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Q4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2872731156"/>
                  </a:ext>
                </a:extLst>
              </a:tr>
              <a:tr h="955506">
                <a:tc>
                  <a:txBody>
                    <a:bodyPr/>
                    <a:lstStyle/>
                    <a:p>
                      <a:pPr algn="ctr" fontAlgn="b"/>
                      <a:r>
                        <a:rPr lang="tr-TR" sz="2800" u="none" strike="noStrike" dirty="0">
                          <a:effectLst/>
                        </a:rPr>
                        <a:t>Carrier1</a:t>
                      </a:r>
                      <a:r>
                        <a:rPr lang="en-US" sz="2800" u="none" strike="noStrike" dirty="0">
                          <a:effectLst/>
                        </a:rPr>
                        <a:t>&lt;</a:t>
                      </a:r>
                      <a:r>
                        <a:rPr lang="tr-TR" sz="2800" u="none" strike="noStrike" dirty="0">
                          <a:effectLst/>
                        </a:rPr>
                        <a:t>reference Carrier2</a:t>
                      </a:r>
                      <a:r>
                        <a:rPr lang="en-US" sz="2800" u="none" strike="noStrike" dirty="0">
                          <a:effectLst/>
                        </a:rPr>
                        <a:t>&lt;</a:t>
                      </a:r>
                      <a:r>
                        <a:rPr lang="tr-TR" sz="2800" u="none" strike="noStrike" dirty="0">
                          <a:effectLst/>
                        </a:rPr>
                        <a:t>reference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ON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OFF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1306186903"/>
                  </a:ext>
                </a:extLst>
              </a:tr>
              <a:tr h="955506">
                <a:tc>
                  <a:txBody>
                    <a:bodyPr/>
                    <a:lstStyle/>
                    <a:p>
                      <a:pPr algn="ctr" fontAlgn="b"/>
                      <a:r>
                        <a:rPr lang="tr-TR" sz="2800" u="none" strike="noStrike" dirty="0">
                          <a:effectLst/>
                        </a:rPr>
                        <a:t>Carrier1&gt;reference Carrier2&lt;reference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ON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2447343177"/>
                  </a:ext>
                </a:extLst>
              </a:tr>
              <a:tr h="955506">
                <a:tc>
                  <a:txBody>
                    <a:bodyPr/>
                    <a:lstStyle/>
                    <a:p>
                      <a:pPr algn="ctr" fontAlgn="b"/>
                      <a:r>
                        <a:rPr lang="tr-TR" sz="2800" u="none" strike="noStrike" dirty="0">
                          <a:effectLst/>
                        </a:rPr>
                        <a:t>Carrier1&lt;reference Carrier2&gt;reference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ON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ON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OFF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1989896665"/>
                  </a:ext>
                </a:extLst>
              </a:tr>
              <a:tr h="955506">
                <a:tc>
                  <a:txBody>
                    <a:bodyPr/>
                    <a:lstStyle/>
                    <a:p>
                      <a:pPr algn="ctr" fontAlgn="b"/>
                      <a:r>
                        <a:rPr lang="tr-TR" sz="2800" u="none" strike="noStrike" dirty="0">
                          <a:effectLst/>
                        </a:rPr>
                        <a:t>Carrier1</a:t>
                      </a:r>
                      <a:r>
                        <a:rPr lang="en-US" sz="2800" u="none" strike="noStrike" dirty="0">
                          <a:effectLst/>
                        </a:rPr>
                        <a:t>&gt;</a:t>
                      </a:r>
                      <a:r>
                        <a:rPr lang="tr-TR" sz="2800" u="none" strike="noStrike" dirty="0">
                          <a:effectLst/>
                        </a:rPr>
                        <a:t>reference Carrier2</a:t>
                      </a:r>
                      <a:r>
                        <a:rPr lang="en-US" sz="2800" u="none" strike="noStrike" dirty="0">
                          <a:effectLst/>
                        </a:rPr>
                        <a:t>&gt;</a:t>
                      </a:r>
                      <a:r>
                        <a:rPr lang="tr-TR" sz="2800" u="none" strike="noStrike" dirty="0">
                          <a:effectLst/>
                        </a:rPr>
                        <a:t>reference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ON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3996089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08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51E4-5AB2-3068-5174-2E510066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Sinusoidal PWM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548F1-BDA9-776B-2BDC-8AA77D51D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method does not control the neutral point.</a:t>
            </a:r>
          </a:p>
          <a:p>
            <a:endParaRPr lang="en-US" dirty="0"/>
          </a:p>
          <a:p>
            <a:r>
              <a:rPr lang="en-US" dirty="0"/>
              <a:t>Large capacitors needed.</a:t>
            </a:r>
          </a:p>
          <a:p>
            <a:endParaRPr lang="en-US" dirty="0"/>
          </a:p>
          <a:p>
            <a:pPr algn="l"/>
            <a:r>
              <a:rPr lang="en-US" dirty="0"/>
              <a:t>Worse case for low frequency NPP ripple can be expected at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high modulation index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high load current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low fundamental frequency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low power </a:t>
            </a:r>
            <a:r>
              <a:rPr lang="tr-TR" dirty="0"/>
              <a:t>factor for SPWM modulation.</a:t>
            </a:r>
          </a:p>
        </p:txBody>
      </p:sp>
    </p:spTree>
    <p:extLst>
      <p:ext uri="{BB962C8B-B14F-4D97-AF65-F5344CB8AC3E}">
        <p14:creationId xmlns:p14="http://schemas.microsoft.com/office/powerpoint/2010/main" val="72350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4588-AC81-237B-6066-D3F407FE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SVPWM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3DAA-2664-C89B-56BB-8EE5490C7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Applicable but more complex.</a:t>
            </a:r>
          </a:p>
          <a:p>
            <a:endParaRPr lang="en-US" dirty="0"/>
          </a:p>
          <a:p>
            <a:r>
              <a:rPr lang="en-US" dirty="0"/>
              <a:t>Switching States: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7AFDF8-C369-C6D4-08C8-55D53553DD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5675442"/>
              </p:ext>
            </p:extLst>
          </p:nvPr>
        </p:nvGraphicFramePr>
        <p:xfrm>
          <a:off x="3871784" y="3429000"/>
          <a:ext cx="3995351" cy="2378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819">
                  <a:extLst>
                    <a:ext uri="{9D8B030D-6E8A-4147-A177-3AD203B41FA5}">
                      <a16:colId xmlns:a16="http://schemas.microsoft.com/office/drawing/2014/main" val="2473178487"/>
                    </a:ext>
                  </a:extLst>
                </a:gridCol>
                <a:gridCol w="772757">
                  <a:extLst>
                    <a:ext uri="{9D8B030D-6E8A-4147-A177-3AD203B41FA5}">
                      <a16:colId xmlns:a16="http://schemas.microsoft.com/office/drawing/2014/main" val="3258009248"/>
                    </a:ext>
                  </a:extLst>
                </a:gridCol>
                <a:gridCol w="706074">
                  <a:extLst>
                    <a:ext uri="{9D8B030D-6E8A-4147-A177-3AD203B41FA5}">
                      <a16:colId xmlns:a16="http://schemas.microsoft.com/office/drawing/2014/main" val="1228353265"/>
                    </a:ext>
                  </a:extLst>
                </a:gridCol>
                <a:gridCol w="680243">
                  <a:extLst>
                    <a:ext uri="{9D8B030D-6E8A-4147-A177-3AD203B41FA5}">
                      <a16:colId xmlns:a16="http://schemas.microsoft.com/office/drawing/2014/main" val="2559580038"/>
                    </a:ext>
                  </a:extLst>
                </a:gridCol>
                <a:gridCol w="852458">
                  <a:extLst>
                    <a:ext uri="{9D8B030D-6E8A-4147-A177-3AD203B41FA5}">
                      <a16:colId xmlns:a16="http://schemas.microsoft.com/office/drawing/2014/main" val="3090929261"/>
                    </a:ext>
                  </a:extLst>
                </a:gridCol>
              </a:tblGrid>
              <a:tr h="471744"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State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Q1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Q2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Q3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Q4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2872731156"/>
                  </a:ext>
                </a:extLst>
              </a:tr>
              <a:tr h="635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(S1)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OFF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OFF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1306186903"/>
                  </a:ext>
                </a:extLst>
              </a:tr>
              <a:tr h="635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 (S2)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ON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2447343177"/>
                  </a:ext>
                </a:extLst>
              </a:tr>
              <a:tr h="635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(S3)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OFF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ON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3996089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33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31E0-79C0-C727-9532-77EE9341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SVPWM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0B537-B7BB-A525-CC46-BB345FBC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State S1(P): </a:t>
            </a:r>
            <a:r>
              <a:rPr lang="en-US" dirty="0"/>
              <a:t>Output voltage: Vdc/2. (voltage difference between node and neutral point) Top two switches are </a:t>
            </a:r>
            <a:r>
              <a:rPr lang="en-US" b="1" dirty="0"/>
              <a:t>ON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State S2(O): </a:t>
            </a:r>
            <a:r>
              <a:rPr lang="en-US" dirty="0"/>
              <a:t>Middle switches are </a:t>
            </a:r>
            <a:r>
              <a:rPr lang="en-US" b="1" dirty="0"/>
              <a:t>ON</a:t>
            </a:r>
            <a:r>
              <a:rPr lang="en-US" dirty="0"/>
              <a:t>. Output voltage is 0.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State S3(N): </a:t>
            </a:r>
            <a:r>
              <a:rPr lang="en-US" dirty="0"/>
              <a:t>Bottom 2 switches are </a:t>
            </a:r>
            <a:r>
              <a:rPr lang="en-US" b="1" dirty="0"/>
              <a:t>ON</a:t>
            </a:r>
            <a:r>
              <a:rPr lang="en-US" dirty="0"/>
              <a:t>. Output voltage: -Vdc/2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6633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1E75-CD5B-F7DA-2B75-1393392E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SVPWM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9A2587-1448-2EC3-55FB-6BA61C713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8318" y="1828799"/>
            <a:ext cx="4425482" cy="36246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DD6B85-A9DC-B702-A88A-72E843BFA630}"/>
              </a:ext>
            </a:extLst>
          </p:cNvPr>
          <p:cNvSpPr txBox="1"/>
          <p:nvPr/>
        </p:nvSpPr>
        <p:spPr>
          <a:xfrm>
            <a:off x="1087395" y="1507523"/>
            <a:ext cx="56264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Totally 27 switching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possible switching states represented at the left.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V</a:t>
            </a:r>
            <a:r>
              <a:rPr lang="tr-TR" sz="1800" b="0" i="0" u="none" strike="noStrike" baseline="0" dirty="0">
                <a:latin typeface="NimbusRomNo9L-Regu"/>
              </a:rPr>
              <a:t>ectors have different lengths</a:t>
            </a:r>
            <a:r>
              <a:rPr lang="en-US" sz="1800" b="0" i="0" u="none" strike="noStrike" baseline="0" dirty="0">
                <a:latin typeface="NimbusRomNo9L-Regu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7030A0"/>
                </a:solidFill>
                <a:latin typeface="NimbusRomNo9L-Regu"/>
              </a:rPr>
              <a:t>Largest vectors</a:t>
            </a:r>
            <a:r>
              <a:rPr lang="en-US" sz="1800" b="0" i="0" u="none" strike="noStrike" baseline="0" dirty="0">
                <a:latin typeface="NimbusRomNo9L-Regu"/>
              </a:rPr>
              <a:t> are obtained when all phases </a:t>
            </a:r>
            <a:r>
              <a:rPr lang="tr-TR" sz="1800" b="0" i="0" u="none" strike="noStrike" baseline="0" dirty="0">
                <a:latin typeface="NimbusRomNo9L-Regu"/>
              </a:rPr>
              <a:t>have non-O states.</a:t>
            </a:r>
            <a:endParaRPr lang="en-US" sz="1800" b="0" i="0" u="none" strike="noStrike" baseline="0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B050"/>
                </a:solidFill>
                <a:latin typeface="NimbusRomNo9L-Regu"/>
              </a:rPr>
              <a:t>Middle vectors: </a:t>
            </a:r>
            <a:r>
              <a:rPr lang="en-US" sz="1800" b="0" i="0" u="none" strike="noStrike" baseline="0" dirty="0">
                <a:latin typeface="NimbusRomNo9L-Regu"/>
              </a:rPr>
              <a:t>one phase at O-state.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B0F0"/>
                </a:solidFill>
                <a:latin typeface="NimbusRomNo9L-Regu"/>
              </a:rPr>
              <a:t>Small vectors: </a:t>
            </a:r>
            <a:r>
              <a:rPr lang="en-US" sz="1800" b="0" i="0" u="none" strike="noStrike" baseline="0" dirty="0">
                <a:latin typeface="NimbusRomNo9L-Regu"/>
              </a:rPr>
              <a:t>two phases at  O-state. Two alternative vectors for small vectors.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688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5EF3-6F0C-8314-79C7-3E62B98D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FF367-5C1B-43BB-7CD4-CC51496D7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 required output vector is obtained by using four vectors.</a:t>
            </a:r>
          </a:p>
          <a:p>
            <a:endParaRPr lang="en-US" dirty="0"/>
          </a:p>
          <a:p>
            <a:r>
              <a:rPr lang="en-US" dirty="0"/>
              <a:t>Six major regions. Each major regions have six sub-regions.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91BBE-53C2-9283-9CC2-8BB4CBF4B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104" y="3167396"/>
            <a:ext cx="4937760" cy="318080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760CBC-527B-374D-7EE8-ACC3D9AFE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69708"/>
              </p:ext>
            </p:extLst>
          </p:nvPr>
        </p:nvGraphicFramePr>
        <p:xfrm>
          <a:off x="6986820" y="1116701"/>
          <a:ext cx="3350327" cy="1704847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89906">
                  <a:extLst>
                    <a:ext uri="{9D8B030D-6E8A-4147-A177-3AD203B41FA5}">
                      <a16:colId xmlns:a16="http://schemas.microsoft.com/office/drawing/2014/main" val="3860678846"/>
                    </a:ext>
                  </a:extLst>
                </a:gridCol>
                <a:gridCol w="505710">
                  <a:extLst>
                    <a:ext uri="{9D8B030D-6E8A-4147-A177-3AD203B41FA5}">
                      <a16:colId xmlns:a16="http://schemas.microsoft.com/office/drawing/2014/main" val="3284734267"/>
                    </a:ext>
                  </a:extLst>
                </a:gridCol>
                <a:gridCol w="505710">
                  <a:extLst>
                    <a:ext uri="{9D8B030D-6E8A-4147-A177-3AD203B41FA5}">
                      <a16:colId xmlns:a16="http://schemas.microsoft.com/office/drawing/2014/main" val="2249765587"/>
                    </a:ext>
                  </a:extLst>
                </a:gridCol>
                <a:gridCol w="902234">
                  <a:extLst>
                    <a:ext uri="{9D8B030D-6E8A-4147-A177-3AD203B41FA5}">
                      <a16:colId xmlns:a16="http://schemas.microsoft.com/office/drawing/2014/main" val="1176733224"/>
                    </a:ext>
                  </a:extLst>
                </a:gridCol>
                <a:gridCol w="946767">
                  <a:extLst>
                    <a:ext uri="{9D8B030D-6E8A-4147-A177-3AD203B41FA5}">
                      <a16:colId xmlns:a16="http://schemas.microsoft.com/office/drawing/2014/main" val="3742209369"/>
                    </a:ext>
                  </a:extLst>
                </a:gridCol>
              </a:tblGrid>
              <a:tr h="402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Va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Vb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Vc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Main Sector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Center vector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1984606"/>
                  </a:ext>
                </a:extLst>
              </a:tr>
              <a:tr h="217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POO/ONN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70671005"/>
                  </a:ext>
                </a:extLst>
              </a:tr>
              <a:tr h="217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OON/PPO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2596013"/>
                  </a:ext>
                </a:extLst>
              </a:tr>
              <a:tr h="217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OPO/NON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47077439"/>
                  </a:ext>
                </a:extLst>
              </a:tr>
              <a:tr h="217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OPP/NOO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13028345"/>
                  </a:ext>
                </a:extLst>
              </a:tr>
              <a:tr h="217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OOP/NNO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5253931"/>
                  </a:ext>
                </a:extLst>
              </a:tr>
              <a:tr h="217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POP/ONO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2747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282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5735</TotalTime>
  <Words>722</Words>
  <Application>Microsoft Office PowerPoint</Application>
  <PresentationFormat>Widescreen</PresentationFormat>
  <Paragraphs>183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NimbusRomNo9L-Regu</vt:lpstr>
      <vt:lpstr>Wingdings</vt:lpstr>
      <vt:lpstr>Office Theme</vt:lpstr>
      <vt:lpstr>3-Level NPC Inverters</vt:lpstr>
      <vt:lpstr>Advantages &amp; Disadvantages</vt:lpstr>
      <vt:lpstr>Sinusoidal PWM</vt:lpstr>
      <vt:lpstr>Sinusoidal PWM</vt:lpstr>
      <vt:lpstr>Sinusoidal PWM</vt:lpstr>
      <vt:lpstr>SVPWM</vt:lpstr>
      <vt:lpstr>SVPWM</vt:lpstr>
      <vt:lpstr>SVPWM</vt:lpstr>
      <vt:lpstr>SVPWM</vt:lpstr>
      <vt:lpstr>SVPWM</vt:lpstr>
      <vt:lpstr>SVPWM</vt:lpstr>
      <vt:lpstr>SVPWM</vt:lpstr>
      <vt:lpstr>NP Unbalance Capacitor Voltage</vt:lpstr>
      <vt:lpstr>NP Unbalance Capacitor Voltage</vt:lpstr>
      <vt:lpstr>NPP Control Methods</vt:lpstr>
      <vt:lpstr>NPP Control Methods</vt:lpstr>
      <vt:lpstr>NPP Control Methods</vt:lpstr>
      <vt:lpstr>NPP Control Methods</vt:lpstr>
      <vt:lpstr>NPP Control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3-Level NPC Inverter Control</dc:title>
  <dc:creator>Ahmetcan Akuz</dc:creator>
  <cp:lastModifiedBy>Ahmetcan Akuz</cp:lastModifiedBy>
  <cp:revision>86</cp:revision>
  <dcterms:created xsi:type="dcterms:W3CDTF">2024-03-04T07:25:26Z</dcterms:created>
  <dcterms:modified xsi:type="dcterms:W3CDTF">2024-04-13T15:34:29Z</dcterms:modified>
</cp:coreProperties>
</file>