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64" r:id="rId11"/>
    <p:sldId id="268"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2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26.02.2024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26.02.2024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26.02.2024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26.02.2024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26.02.2024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26.02.2024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26.02.2024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26.02.2024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a:xfrm>
            <a:off x="1524003" y="1999615"/>
            <a:ext cx="9144000" cy="2764028"/>
          </a:xfrm>
        </p:spPr>
        <p:txBody>
          <a:bodyPr anchor="ctr">
            <a:normAutofit/>
          </a:bodyPr>
          <a:lstStyle/>
          <a:p>
            <a:r>
              <a:rPr lang="en-US" sz="7200"/>
              <a:t>Fault Tolerance</a:t>
            </a:r>
            <a:endParaRPr lang="tr-TR" sz="720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a:xfrm>
            <a:off x="1966912" y="5645150"/>
            <a:ext cx="8258176" cy="631825"/>
          </a:xfrm>
        </p:spPr>
        <p:txBody>
          <a:bodyPr anchor="ctr">
            <a:normAutofit/>
          </a:bodyPr>
          <a:lstStyle/>
          <a:p>
            <a:endParaRPr lang="tr-TR"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70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6A4-3F08-1314-0E4D-32303833254C}"/>
              </a:ext>
            </a:extLst>
          </p:cNvPr>
          <p:cNvSpPr>
            <a:spLocks noGrp="1"/>
          </p:cNvSpPr>
          <p:nvPr>
            <p:ph type="title"/>
          </p:nvPr>
        </p:nvSpPr>
        <p:spPr/>
        <p:txBody>
          <a:bodyPr/>
          <a:lstStyle/>
          <a:p>
            <a:r>
              <a:rPr lang="en-US" dirty="0"/>
              <a:t>Multiple Fault Switches</a:t>
            </a:r>
            <a:endParaRPr lang="tr-TR" dirty="0"/>
          </a:p>
        </p:txBody>
      </p:sp>
      <p:sp>
        <p:nvSpPr>
          <p:cNvPr id="3" name="Content Placeholder 2">
            <a:extLst>
              <a:ext uri="{FF2B5EF4-FFF2-40B4-BE49-F238E27FC236}">
                <a16:creationId xmlns:a16="http://schemas.microsoft.com/office/drawing/2014/main" id="{428CEE46-97AE-517F-BFA1-493450EA0CE7}"/>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42042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822F60-E324-83A2-0B65-975CCCE1FDE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Diagnosis and Tolerant Strategy of T-Type 3Level Inverters</a:t>
            </a:r>
            <a:endParaRPr lang="tr-TR" sz="4800" dirty="0">
              <a:solidFill>
                <a:srgbClr val="FFFFFF"/>
              </a:solidFill>
            </a:endParaRPr>
          </a:p>
        </p:txBody>
      </p:sp>
      <p:sp>
        <p:nvSpPr>
          <p:cNvPr id="4" name="Subtitle 3">
            <a:extLst>
              <a:ext uri="{FF2B5EF4-FFF2-40B4-BE49-F238E27FC236}">
                <a16:creationId xmlns:a16="http://schemas.microsoft.com/office/drawing/2014/main" id="{C6DEBAA7-B24B-5E9C-BFD9-2F3660180599}"/>
              </a:ext>
            </a:extLst>
          </p:cNvPr>
          <p:cNvSpPr>
            <a:spLocks noGrp="1"/>
          </p:cNvSpPr>
          <p:nvPr>
            <p:ph type="subTitle" idx="1"/>
          </p:nvPr>
        </p:nvSpPr>
        <p:spPr>
          <a:xfrm>
            <a:off x="1350682" y="4870824"/>
            <a:ext cx="10005951" cy="1458258"/>
          </a:xfrm>
        </p:spPr>
        <p:txBody>
          <a:bodyPr anchor="ctr">
            <a:normAutofit/>
          </a:bodyPr>
          <a:lstStyle/>
          <a:p>
            <a:pPr algn="l"/>
            <a:r>
              <a:rPr lang="en-US" dirty="0"/>
              <a:t>*under </a:t>
            </a:r>
            <a:r>
              <a:rPr lang="en-US" b="1" u="sng" dirty="0"/>
              <a:t>open-switch fault </a:t>
            </a:r>
            <a:r>
              <a:rPr lang="en-US" dirty="0"/>
              <a:t>conditions</a:t>
            </a:r>
            <a:endParaRPr lang="tr-TR" dirty="0"/>
          </a:p>
        </p:txBody>
      </p:sp>
      <p:graphicFrame>
        <p:nvGraphicFramePr>
          <p:cNvPr id="3" name="Table 2">
            <a:extLst>
              <a:ext uri="{FF2B5EF4-FFF2-40B4-BE49-F238E27FC236}">
                <a16:creationId xmlns:a16="http://schemas.microsoft.com/office/drawing/2014/main" id="{0222BD00-5246-3092-A911-F466EF587356}"/>
              </a:ext>
            </a:extLst>
          </p:cNvPr>
          <p:cNvGraphicFramePr>
            <a:graphicFrameLocks noGrp="1"/>
          </p:cNvGraphicFramePr>
          <p:nvPr>
            <p:extLst>
              <p:ext uri="{D42A27DB-BD31-4B8C-83A1-F6EECF244321}">
                <p14:modId xmlns:p14="http://schemas.microsoft.com/office/powerpoint/2010/main" val="2301896621"/>
              </p:ext>
            </p:extLst>
          </p:nvPr>
        </p:nvGraphicFramePr>
        <p:xfrm>
          <a:off x="6672649" y="4976318"/>
          <a:ext cx="4481382" cy="1218536"/>
        </p:xfrm>
        <a:graphic>
          <a:graphicData uri="http://schemas.openxmlformats.org/drawingml/2006/table">
            <a:tbl>
              <a:tblPr>
                <a:tableStyleId>{5C22544A-7EE6-4342-B048-85BDC9FD1C3A}</a:tableStyleId>
              </a:tblPr>
              <a:tblGrid>
                <a:gridCol w="746897">
                  <a:extLst>
                    <a:ext uri="{9D8B030D-6E8A-4147-A177-3AD203B41FA5}">
                      <a16:colId xmlns:a16="http://schemas.microsoft.com/office/drawing/2014/main" val="738067104"/>
                    </a:ext>
                  </a:extLst>
                </a:gridCol>
                <a:gridCol w="746897">
                  <a:extLst>
                    <a:ext uri="{9D8B030D-6E8A-4147-A177-3AD203B41FA5}">
                      <a16:colId xmlns:a16="http://schemas.microsoft.com/office/drawing/2014/main" val="1871928831"/>
                    </a:ext>
                  </a:extLst>
                </a:gridCol>
                <a:gridCol w="746897">
                  <a:extLst>
                    <a:ext uri="{9D8B030D-6E8A-4147-A177-3AD203B41FA5}">
                      <a16:colId xmlns:a16="http://schemas.microsoft.com/office/drawing/2014/main" val="659605148"/>
                    </a:ext>
                  </a:extLst>
                </a:gridCol>
                <a:gridCol w="746897">
                  <a:extLst>
                    <a:ext uri="{9D8B030D-6E8A-4147-A177-3AD203B41FA5}">
                      <a16:colId xmlns:a16="http://schemas.microsoft.com/office/drawing/2014/main" val="3118763300"/>
                    </a:ext>
                  </a:extLst>
                </a:gridCol>
                <a:gridCol w="746897">
                  <a:extLst>
                    <a:ext uri="{9D8B030D-6E8A-4147-A177-3AD203B41FA5}">
                      <a16:colId xmlns:a16="http://schemas.microsoft.com/office/drawing/2014/main" val="1741976836"/>
                    </a:ext>
                  </a:extLst>
                </a:gridCol>
                <a:gridCol w="746897">
                  <a:extLst>
                    <a:ext uri="{9D8B030D-6E8A-4147-A177-3AD203B41FA5}">
                      <a16:colId xmlns:a16="http://schemas.microsoft.com/office/drawing/2014/main" val="3286428204"/>
                    </a:ext>
                  </a:extLst>
                </a:gridCol>
              </a:tblGrid>
              <a:tr h="304634">
                <a:tc>
                  <a:txBody>
                    <a:bodyPr/>
                    <a:lstStyle/>
                    <a:p>
                      <a:pPr algn="l" fontAlgn="b"/>
                      <a:r>
                        <a:rPr lang="tr-TR" sz="1100" u="none" strike="noStrike" dirty="0">
                          <a:effectLst/>
                        </a:rPr>
                        <a:t>State</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Vout</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Sa1</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Sa2</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Sa3</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Sa4</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8468668"/>
                  </a:ext>
                </a:extLst>
              </a:tr>
              <a:tr h="304634">
                <a:tc>
                  <a:txBody>
                    <a:bodyPr/>
                    <a:lstStyle/>
                    <a:p>
                      <a:pPr algn="l" fontAlgn="b"/>
                      <a:r>
                        <a:rPr lang="tr-TR" sz="1100" u="none" strike="noStrike">
                          <a:effectLst/>
                        </a:rPr>
                        <a:t>P</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7193577"/>
                  </a:ext>
                </a:extLst>
              </a:tr>
              <a:tr h="304634">
                <a:tc>
                  <a:txBody>
                    <a:bodyPr/>
                    <a:lstStyle/>
                    <a:p>
                      <a:pPr algn="l"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995844"/>
                  </a:ext>
                </a:extLst>
              </a:tr>
              <a:tr h="304634">
                <a:tc>
                  <a:txBody>
                    <a:bodyPr/>
                    <a:lstStyle/>
                    <a:p>
                      <a:pPr algn="l" fontAlgn="b"/>
                      <a:r>
                        <a:rPr lang="tr-TR" sz="1100" u="none" strike="noStrike">
                          <a:effectLst/>
                        </a:rPr>
                        <a:t>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OFF</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22996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2741D-5939-3FB1-24C8-466B8089CE75}"/>
              </a:ext>
            </a:extLst>
          </p:cNvPr>
          <p:cNvSpPr>
            <a:spLocks noGrp="1"/>
          </p:cNvSpPr>
          <p:nvPr>
            <p:ph type="title"/>
          </p:nvPr>
        </p:nvSpPr>
        <p:spPr>
          <a:xfrm>
            <a:off x="838200" y="557188"/>
            <a:ext cx="10515600" cy="1133499"/>
          </a:xfrm>
        </p:spPr>
        <p:txBody>
          <a:bodyPr>
            <a:normAutofit/>
          </a:bodyPr>
          <a:lstStyle/>
          <a:p>
            <a:pPr algn="ctr"/>
            <a:r>
              <a:rPr lang="en-US" dirty="0"/>
              <a:t>Diagnosis and Tolerant Strategy of T-Type 3LI</a:t>
            </a:r>
            <a:endParaRPr lang="tr-TR" dirty="0"/>
          </a:p>
        </p:txBody>
      </p:sp>
      <p:sp>
        <p:nvSpPr>
          <p:cNvPr id="3" name="Content Placeholder 2">
            <a:extLst>
              <a:ext uri="{FF2B5EF4-FFF2-40B4-BE49-F238E27FC236}">
                <a16:creationId xmlns:a16="http://schemas.microsoft.com/office/drawing/2014/main" id="{E00A8D90-8B24-CEDB-8E00-CA64D5524B03}"/>
              </a:ext>
            </a:extLst>
          </p:cNvPr>
          <p:cNvSpPr>
            <a:spLocks/>
          </p:cNvSpPr>
          <p:nvPr/>
        </p:nvSpPr>
        <p:spPr>
          <a:xfrm>
            <a:off x="838199" y="1871160"/>
            <a:ext cx="5612027" cy="4267823"/>
          </a:xfrm>
          <a:prstGeom prst="rect">
            <a:avLst/>
          </a:prstGeom>
        </p:spPr>
        <p:txBody>
          <a:bodyPr/>
          <a:lstStyle/>
          <a:p>
            <a:pPr marL="342900" indent="-342900" algn="just">
              <a:buFont typeface="Arial" panose="020B0604020202020204" pitchFamily="34" charset="0"/>
              <a:buChar char="•"/>
            </a:pPr>
            <a:r>
              <a:rPr lang="en-US" sz="2000" dirty="0">
                <a:latin typeface="Times-Roman"/>
              </a:rPr>
              <a:t>The location of the faulty switch can be identified by the average of the normalized phase current and the change of the neutral-point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1" u="sng" dirty="0">
                <a:latin typeface="Times-Roman"/>
              </a:rPr>
              <a:t>T-Type Inverter: </a:t>
            </a:r>
            <a:r>
              <a:rPr lang="en-US" sz="2000" dirty="0">
                <a:latin typeface="Times-Roman"/>
              </a:rPr>
              <a:t>Half bridge switches block the full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Switches between NP and each output block half of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Conduction losses are less than NPC Inverters (2 switches for Vdc in NPC, 1 switch in T-Type.)</a:t>
            </a:r>
          </a:p>
          <a:p>
            <a:pPr marL="342900" indent="-342900" algn="l">
              <a:buFont typeface="Arial" panose="020B0604020202020204" pitchFamily="34" charset="0"/>
              <a:buChar char="•"/>
            </a:pPr>
            <a:endParaRPr lang="en-US" sz="2000" dirty="0">
              <a:latin typeface="Times-Roman"/>
            </a:endParaRPr>
          </a:p>
          <a:p>
            <a:pPr>
              <a:spcAft>
                <a:spcPts val="600"/>
              </a:spcAft>
            </a:pPr>
            <a:endParaRPr lang="tr-TR" dirty="0"/>
          </a:p>
        </p:txBody>
      </p:sp>
      <p:pic>
        <p:nvPicPr>
          <p:cNvPr id="7" name="Picture 6">
            <a:extLst>
              <a:ext uri="{FF2B5EF4-FFF2-40B4-BE49-F238E27FC236}">
                <a16:creationId xmlns:a16="http://schemas.microsoft.com/office/drawing/2014/main" id="{C41E973B-A430-C3CC-EC72-4137A98A2F95}"/>
              </a:ext>
            </a:extLst>
          </p:cNvPr>
          <p:cNvPicPr>
            <a:picLocks noChangeAspect="1"/>
          </p:cNvPicPr>
          <p:nvPr/>
        </p:nvPicPr>
        <p:blipFill>
          <a:blip r:embed="rId2"/>
          <a:stretch>
            <a:fillRect/>
          </a:stretch>
        </p:blipFill>
        <p:spPr>
          <a:xfrm>
            <a:off x="6647935" y="2164995"/>
            <a:ext cx="4894494" cy="2793704"/>
          </a:xfrm>
          <a:prstGeom prst="rect">
            <a:avLst/>
          </a:prstGeom>
        </p:spPr>
      </p:pic>
      <p:sp>
        <p:nvSpPr>
          <p:cNvPr id="8" name="TextBox 7">
            <a:extLst>
              <a:ext uri="{FF2B5EF4-FFF2-40B4-BE49-F238E27FC236}">
                <a16:creationId xmlns:a16="http://schemas.microsoft.com/office/drawing/2014/main" id="{5B3D438E-D889-CE74-4268-2164630A6764}"/>
              </a:ext>
            </a:extLst>
          </p:cNvPr>
          <p:cNvSpPr txBox="1"/>
          <p:nvPr/>
        </p:nvSpPr>
        <p:spPr>
          <a:xfrm>
            <a:off x="7261293" y="5168951"/>
            <a:ext cx="3667777" cy="362243"/>
          </a:xfrm>
          <a:prstGeom prst="rect">
            <a:avLst/>
          </a:prstGeom>
          <a:noFill/>
        </p:spPr>
        <p:txBody>
          <a:bodyPr wrap="none" rtlCol="0">
            <a:spAutoFit/>
          </a:bodyPr>
          <a:lstStyle/>
          <a:p>
            <a:pPr defTabSz="448056">
              <a:spcAft>
                <a:spcPts val="600"/>
              </a:spcAft>
            </a:pPr>
            <a:r>
              <a:rPr lang="en-US" sz="1764" kern="1200" dirty="0">
                <a:solidFill>
                  <a:schemeClr val="tx1"/>
                </a:solidFill>
                <a:latin typeface="+mn-lt"/>
                <a:ea typeface="+mn-ea"/>
                <a:cs typeface="+mn-cs"/>
              </a:rPr>
              <a:t>Simplified structure of T-Type inverter</a:t>
            </a:r>
            <a:endParaRPr lang="tr-TR" dirty="0"/>
          </a:p>
        </p:txBody>
      </p:sp>
    </p:spTree>
    <p:extLst>
      <p:ext uri="{BB962C8B-B14F-4D97-AF65-F5344CB8AC3E}">
        <p14:creationId xmlns:p14="http://schemas.microsoft.com/office/powerpoint/2010/main" val="2104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01E9-8536-1237-9FA5-5DAAAB996B57}"/>
              </a:ext>
            </a:extLst>
          </p:cNvPr>
          <p:cNvSpPr>
            <a:spLocks noGrp="1"/>
          </p:cNvSpPr>
          <p:nvPr>
            <p:ph type="title"/>
          </p:nvPr>
        </p:nvSpPr>
        <p:spPr>
          <a:xfrm>
            <a:off x="838200" y="365126"/>
            <a:ext cx="10620632" cy="809282"/>
          </a:xfrm>
        </p:spPr>
        <p:txBody>
          <a:bodyPr>
            <a:normAutofit fontScale="90000"/>
          </a:bodyPr>
          <a:lstStyle/>
          <a:p>
            <a:pPr algn="ctr"/>
            <a:r>
              <a:rPr lang="en-US" dirty="0"/>
              <a:t>Analysis of T-Type 3LI During Open-Switch Fault</a:t>
            </a:r>
            <a:endParaRPr lang="tr-TR" dirty="0"/>
          </a:p>
        </p:txBody>
      </p:sp>
      <p:pic>
        <p:nvPicPr>
          <p:cNvPr id="5" name="Picture 4">
            <a:extLst>
              <a:ext uri="{FF2B5EF4-FFF2-40B4-BE49-F238E27FC236}">
                <a16:creationId xmlns:a16="http://schemas.microsoft.com/office/drawing/2014/main" id="{9E489573-4BE8-6819-CD00-D1EBB66D0C1D}"/>
              </a:ext>
            </a:extLst>
          </p:cNvPr>
          <p:cNvPicPr>
            <a:picLocks noChangeAspect="1"/>
          </p:cNvPicPr>
          <p:nvPr/>
        </p:nvPicPr>
        <p:blipFill>
          <a:blip r:embed="rId2"/>
          <a:stretch>
            <a:fillRect/>
          </a:stretch>
        </p:blipFill>
        <p:spPr>
          <a:xfrm>
            <a:off x="733168" y="1103484"/>
            <a:ext cx="3128127" cy="2269630"/>
          </a:xfrm>
          <a:prstGeom prst="rect">
            <a:avLst/>
          </a:prstGeom>
        </p:spPr>
      </p:pic>
      <p:pic>
        <p:nvPicPr>
          <p:cNvPr id="7" name="Picture 6">
            <a:extLst>
              <a:ext uri="{FF2B5EF4-FFF2-40B4-BE49-F238E27FC236}">
                <a16:creationId xmlns:a16="http://schemas.microsoft.com/office/drawing/2014/main" id="{8EF62AFD-D918-A801-2E20-1F69E9370114}"/>
              </a:ext>
            </a:extLst>
          </p:cNvPr>
          <p:cNvPicPr>
            <a:picLocks noChangeAspect="1"/>
          </p:cNvPicPr>
          <p:nvPr/>
        </p:nvPicPr>
        <p:blipFill>
          <a:blip r:embed="rId2"/>
          <a:stretch>
            <a:fillRect/>
          </a:stretch>
        </p:blipFill>
        <p:spPr>
          <a:xfrm>
            <a:off x="838200" y="3751668"/>
            <a:ext cx="3282177" cy="2381402"/>
          </a:xfrm>
          <a:prstGeom prst="rect">
            <a:avLst/>
          </a:prstGeom>
        </p:spPr>
      </p:pic>
      <p:pic>
        <p:nvPicPr>
          <p:cNvPr id="9" name="Picture 8">
            <a:extLst>
              <a:ext uri="{FF2B5EF4-FFF2-40B4-BE49-F238E27FC236}">
                <a16:creationId xmlns:a16="http://schemas.microsoft.com/office/drawing/2014/main" id="{60753EA9-3379-4648-E01F-0F02363742BA}"/>
              </a:ext>
            </a:extLst>
          </p:cNvPr>
          <p:cNvPicPr>
            <a:picLocks noChangeAspect="1"/>
          </p:cNvPicPr>
          <p:nvPr/>
        </p:nvPicPr>
        <p:blipFill>
          <a:blip r:embed="rId3"/>
          <a:stretch>
            <a:fillRect/>
          </a:stretch>
        </p:blipFill>
        <p:spPr>
          <a:xfrm>
            <a:off x="6095999" y="1083060"/>
            <a:ext cx="3368813" cy="2381402"/>
          </a:xfrm>
          <a:prstGeom prst="rect">
            <a:avLst/>
          </a:prstGeom>
        </p:spPr>
      </p:pic>
      <p:sp>
        <p:nvSpPr>
          <p:cNvPr id="10" name="TextBox 9">
            <a:extLst>
              <a:ext uri="{FF2B5EF4-FFF2-40B4-BE49-F238E27FC236}">
                <a16:creationId xmlns:a16="http://schemas.microsoft.com/office/drawing/2014/main" id="{912776B9-E344-D16D-F7C9-448D8D243CDD}"/>
              </a:ext>
            </a:extLst>
          </p:cNvPr>
          <p:cNvSpPr txBox="1"/>
          <p:nvPr/>
        </p:nvSpPr>
        <p:spPr>
          <a:xfrm>
            <a:off x="4096033" y="1776634"/>
            <a:ext cx="1765227" cy="923330"/>
          </a:xfrm>
          <a:prstGeom prst="rect">
            <a:avLst/>
          </a:prstGeom>
          <a:noFill/>
        </p:spPr>
        <p:txBody>
          <a:bodyPr wrap="none" rtlCol="0">
            <a:spAutoFit/>
          </a:bodyPr>
          <a:lstStyle/>
          <a:p>
            <a:r>
              <a:rPr lang="en-US" dirty="0"/>
              <a:t>Sa1 open-switch.</a:t>
            </a:r>
          </a:p>
          <a:p>
            <a:r>
              <a:rPr lang="en-US" dirty="0"/>
              <a:t> a: </a:t>
            </a:r>
            <a:r>
              <a:rPr lang="en-US" dirty="0" err="1"/>
              <a:t>Ia</a:t>
            </a:r>
            <a:r>
              <a:rPr lang="en-US" dirty="0"/>
              <a:t>&gt;0 &amp; b: </a:t>
            </a:r>
            <a:r>
              <a:rPr lang="en-US" dirty="0" err="1"/>
              <a:t>Ia</a:t>
            </a:r>
            <a:r>
              <a:rPr lang="en-US" dirty="0"/>
              <a:t>&lt;0</a:t>
            </a:r>
          </a:p>
          <a:p>
            <a:r>
              <a:rPr lang="en-US" dirty="0"/>
              <a:t>State: [P]</a:t>
            </a:r>
          </a:p>
        </p:txBody>
      </p:sp>
      <p:sp>
        <p:nvSpPr>
          <p:cNvPr id="11" name="TextBox 10">
            <a:extLst>
              <a:ext uri="{FF2B5EF4-FFF2-40B4-BE49-F238E27FC236}">
                <a16:creationId xmlns:a16="http://schemas.microsoft.com/office/drawing/2014/main" id="{FC841E7C-7BDA-5C00-6FB5-CC6698CAD5EB}"/>
              </a:ext>
            </a:extLst>
          </p:cNvPr>
          <p:cNvSpPr txBox="1"/>
          <p:nvPr/>
        </p:nvSpPr>
        <p:spPr>
          <a:xfrm>
            <a:off x="4208810" y="4459239"/>
            <a:ext cx="1833387" cy="923330"/>
          </a:xfrm>
          <a:prstGeom prst="rect">
            <a:avLst/>
          </a:prstGeom>
          <a:noFill/>
        </p:spPr>
        <p:txBody>
          <a:bodyPr wrap="none" rtlCol="0">
            <a:spAutoFit/>
          </a:bodyPr>
          <a:lstStyle/>
          <a:p>
            <a:r>
              <a:rPr lang="en-US" dirty="0"/>
              <a:t>Sa2 open-switch. </a:t>
            </a:r>
          </a:p>
          <a:p>
            <a:r>
              <a:rPr lang="en-US" dirty="0"/>
              <a:t>a: </a:t>
            </a:r>
            <a:r>
              <a:rPr lang="en-US" dirty="0" err="1"/>
              <a:t>Ia</a:t>
            </a:r>
            <a:r>
              <a:rPr lang="en-US" dirty="0"/>
              <a:t>&gt;0 &amp; b: </a:t>
            </a:r>
            <a:r>
              <a:rPr lang="en-US" dirty="0" err="1"/>
              <a:t>Ia</a:t>
            </a:r>
            <a:r>
              <a:rPr lang="en-US" dirty="0"/>
              <a:t>&lt;0</a:t>
            </a:r>
          </a:p>
          <a:p>
            <a:r>
              <a:rPr lang="en-US" dirty="0"/>
              <a:t>State: [0]</a:t>
            </a:r>
          </a:p>
        </p:txBody>
      </p:sp>
      <p:sp>
        <p:nvSpPr>
          <p:cNvPr id="12" name="TextBox 11">
            <a:extLst>
              <a:ext uri="{FF2B5EF4-FFF2-40B4-BE49-F238E27FC236}">
                <a16:creationId xmlns:a16="http://schemas.microsoft.com/office/drawing/2014/main" id="{AD7B98D5-A067-73A7-53B5-A6876A7BFE94}"/>
              </a:ext>
            </a:extLst>
          </p:cNvPr>
          <p:cNvSpPr txBox="1"/>
          <p:nvPr/>
        </p:nvSpPr>
        <p:spPr>
          <a:xfrm>
            <a:off x="9814327" y="1812096"/>
            <a:ext cx="1765227" cy="923330"/>
          </a:xfrm>
          <a:prstGeom prst="rect">
            <a:avLst/>
          </a:prstGeom>
          <a:noFill/>
        </p:spPr>
        <p:txBody>
          <a:bodyPr wrap="none" rtlCol="0">
            <a:spAutoFit/>
          </a:bodyPr>
          <a:lstStyle/>
          <a:p>
            <a:r>
              <a:rPr lang="en-US" dirty="0"/>
              <a:t>Sa3 open-switch.</a:t>
            </a:r>
          </a:p>
          <a:p>
            <a:r>
              <a:rPr lang="en-US" dirty="0"/>
              <a:t> a: </a:t>
            </a:r>
            <a:r>
              <a:rPr lang="en-US" dirty="0" err="1"/>
              <a:t>Ia</a:t>
            </a:r>
            <a:r>
              <a:rPr lang="en-US" dirty="0"/>
              <a:t>&gt;0 &amp; b: </a:t>
            </a:r>
            <a:r>
              <a:rPr lang="en-US" dirty="0" err="1"/>
              <a:t>Ia</a:t>
            </a:r>
            <a:r>
              <a:rPr lang="en-US" dirty="0"/>
              <a:t>&lt;0</a:t>
            </a:r>
          </a:p>
          <a:p>
            <a:r>
              <a:rPr lang="en-US" dirty="0"/>
              <a:t>State: [0]</a:t>
            </a:r>
          </a:p>
        </p:txBody>
      </p:sp>
      <p:pic>
        <p:nvPicPr>
          <p:cNvPr id="14" name="Picture 13">
            <a:extLst>
              <a:ext uri="{FF2B5EF4-FFF2-40B4-BE49-F238E27FC236}">
                <a16:creationId xmlns:a16="http://schemas.microsoft.com/office/drawing/2014/main" id="{8BA2EA0E-5D1F-0645-BA69-A6B06F12AD3D}"/>
              </a:ext>
            </a:extLst>
          </p:cNvPr>
          <p:cNvPicPr>
            <a:picLocks noChangeAspect="1"/>
          </p:cNvPicPr>
          <p:nvPr/>
        </p:nvPicPr>
        <p:blipFill>
          <a:blip r:embed="rId4"/>
          <a:stretch>
            <a:fillRect/>
          </a:stretch>
        </p:blipFill>
        <p:spPr>
          <a:xfrm>
            <a:off x="5829997" y="3834022"/>
            <a:ext cx="3634815" cy="2423813"/>
          </a:xfrm>
          <a:prstGeom prst="rect">
            <a:avLst/>
          </a:prstGeom>
        </p:spPr>
      </p:pic>
      <p:sp>
        <p:nvSpPr>
          <p:cNvPr id="15" name="TextBox 14">
            <a:extLst>
              <a:ext uri="{FF2B5EF4-FFF2-40B4-BE49-F238E27FC236}">
                <a16:creationId xmlns:a16="http://schemas.microsoft.com/office/drawing/2014/main" id="{4A9F7D59-8B66-F942-ED74-D3D86B4F1583}"/>
              </a:ext>
            </a:extLst>
          </p:cNvPr>
          <p:cNvSpPr txBox="1"/>
          <p:nvPr/>
        </p:nvSpPr>
        <p:spPr>
          <a:xfrm>
            <a:off x="10046730" y="4480704"/>
            <a:ext cx="1833387" cy="923330"/>
          </a:xfrm>
          <a:prstGeom prst="rect">
            <a:avLst/>
          </a:prstGeom>
          <a:noFill/>
        </p:spPr>
        <p:txBody>
          <a:bodyPr wrap="none" rtlCol="0">
            <a:spAutoFit/>
          </a:bodyPr>
          <a:lstStyle/>
          <a:p>
            <a:r>
              <a:rPr lang="en-US" dirty="0"/>
              <a:t>Sa4 open-switch. </a:t>
            </a:r>
          </a:p>
          <a:p>
            <a:r>
              <a:rPr lang="en-US" dirty="0"/>
              <a:t>a: </a:t>
            </a:r>
            <a:r>
              <a:rPr lang="en-US" dirty="0" err="1"/>
              <a:t>Ia</a:t>
            </a:r>
            <a:r>
              <a:rPr lang="en-US" dirty="0"/>
              <a:t>&gt;0 &amp; b: </a:t>
            </a:r>
            <a:r>
              <a:rPr lang="en-US" dirty="0" err="1"/>
              <a:t>Ia</a:t>
            </a:r>
            <a:r>
              <a:rPr lang="en-US" dirty="0"/>
              <a:t>&lt;0</a:t>
            </a:r>
          </a:p>
          <a:p>
            <a:r>
              <a:rPr lang="en-US" dirty="0"/>
              <a:t>State: [N]</a:t>
            </a:r>
          </a:p>
        </p:txBody>
      </p:sp>
      <p:sp>
        <p:nvSpPr>
          <p:cNvPr id="16" name="TextBox 15">
            <a:extLst>
              <a:ext uri="{FF2B5EF4-FFF2-40B4-BE49-F238E27FC236}">
                <a16:creationId xmlns:a16="http://schemas.microsoft.com/office/drawing/2014/main" id="{AA0132AC-7D6C-6FA3-9B81-F4BC67FFAB49}"/>
              </a:ext>
            </a:extLst>
          </p:cNvPr>
          <p:cNvSpPr txBox="1"/>
          <p:nvPr/>
        </p:nvSpPr>
        <p:spPr>
          <a:xfrm>
            <a:off x="550944" y="6257835"/>
            <a:ext cx="10620632" cy="646331"/>
          </a:xfrm>
          <a:prstGeom prst="rect">
            <a:avLst/>
          </a:prstGeom>
          <a:noFill/>
        </p:spPr>
        <p:txBody>
          <a:bodyPr wrap="square" rtlCol="0">
            <a:spAutoFit/>
          </a:bodyPr>
          <a:lstStyle/>
          <a:p>
            <a:pPr algn="ctr"/>
            <a:r>
              <a:rPr lang="en-US" sz="1800" b="1" i="0" u="none" strike="noStrike" baseline="0" dirty="0">
                <a:latin typeface="Times-Roman"/>
              </a:rPr>
              <a:t>Because of an open-switch fault, the undesirable output pole voltage is produced, and the phase current is distorted. It causes an unbalance of neutral-point </a:t>
            </a:r>
            <a:r>
              <a:rPr lang="tr-TR" sz="1800" b="1" i="0" u="none" strike="noStrike" baseline="0" dirty="0">
                <a:latin typeface="Times-Roman"/>
              </a:rPr>
              <a:t>voltage.</a:t>
            </a:r>
            <a:endParaRPr lang="tr-TR" b="1" dirty="0"/>
          </a:p>
        </p:txBody>
      </p:sp>
    </p:spTree>
    <p:extLst>
      <p:ext uri="{BB962C8B-B14F-4D97-AF65-F5344CB8AC3E}">
        <p14:creationId xmlns:p14="http://schemas.microsoft.com/office/powerpoint/2010/main" val="15387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B360-920F-20AB-C705-FCEC3244F08F}"/>
              </a:ext>
            </a:extLst>
          </p:cNvPr>
          <p:cNvSpPr>
            <a:spLocks noGrp="1"/>
          </p:cNvSpPr>
          <p:nvPr>
            <p:ph type="title"/>
          </p:nvPr>
        </p:nvSpPr>
        <p:spPr/>
        <p:txBody>
          <a:bodyPr/>
          <a:lstStyle/>
          <a:p>
            <a:r>
              <a:rPr lang="en-US" dirty="0"/>
              <a:t>Fault-Tolerant Control Strategy</a:t>
            </a:r>
            <a:endParaRPr lang="tr-TR" dirty="0"/>
          </a:p>
        </p:txBody>
      </p:sp>
      <p:sp>
        <p:nvSpPr>
          <p:cNvPr id="3" name="Content Placeholder 2">
            <a:extLst>
              <a:ext uri="{FF2B5EF4-FFF2-40B4-BE49-F238E27FC236}">
                <a16:creationId xmlns:a16="http://schemas.microsoft.com/office/drawing/2014/main" id="{37F800F4-D8D3-6F6F-FFA9-3D4C12EA8A51}"/>
              </a:ext>
            </a:extLst>
          </p:cNvPr>
          <p:cNvSpPr>
            <a:spLocks noGrp="1"/>
          </p:cNvSpPr>
          <p:nvPr>
            <p:ph idx="1"/>
          </p:nvPr>
        </p:nvSpPr>
        <p:spPr/>
        <p:txBody>
          <a:bodyPr/>
          <a:lstStyle/>
          <a:p>
            <a:r>
              <a:rPr lang="en-US" dirty="0"/>
              <a:t>Divided to two parts: </a:t>
            </a:r>
          </a:p>
          <a:p>
            <a:r>
              <a:rPr lang="en-US" dirty="0"/>
              <a:t>Half-bridge switches</a:t>
            </a:r>
          </a:p>
          <a:p>
            <a:r>
              <a:rPr lang="en-US" dirty="0"/>
              <a:t>Neutral-point switches</a:t>
            </a:r>
            <a:endParaRPr lang="tr-TR" dirty="0"/>
          </a:p>
        </p:txBody>
      </p:sp>
      <p:pic>
        <p:nvPicPr>
          <p:cNvPr id="5" name="Picture 4">
            <a:extLst>
              <a:ext uri="{FF2B5EF4-FFF2-40B4-BE49-F238E27FC236}">
                <a16:creationId xmlns:a16="http://schemas.microsoft.com/office/drawing/2014/main" id="{422DC691-3E30-87FE-DA83-90E6B9D03D4F}"/>
              </a:ext>
            </a:extLst>
          </p:cNvPr>
          <p:cNvPicPr>
            <a:picLocks noChangeAspect="1"/>
          </p:cNvPicPr>
          <p:nvPr/>
        </p:nvPicPr>
        <p:blipFill>
          <a:blip r:embed="rId2"/>
          <a:stretch>
            <a:fillRect/>
          </a:stretch>
        </p:blipFill>
        <p:spPr>
          <a:xfrm>
            <a:off x="5952890" y="1690688"/>
            <a:ext cx="4934772" cy="3965099"/>
          </a:xfrm>
          <a:prstGeom prst="rect">
            <a:avLst/>
          </a:prstGeom>
        </p:spPr>
      </p:pic>
    </p:spTree>
    <p:extLst>
      <p:ext uri="{BB962C8B-B14F-4D97-AF65-F5344CB8AC3E}">
        <p14:creationId xmlns:p14="http://schemas.microsoft.com/office/powerpoint/2010/main" val="219305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C316BEC-D9BD-1856-8606-75E6ECCEE7A4}"/>
              </a:ext>
            </a:extLst>
          </p:cNvPr>
          <p:cNvSpPr>
            <a:spLocks noGrp="1"/>
          </p:cNvSpPr>
          <p:nvPr>
            <p:ph type="ctrTitle"/>
          </p:nvPr>
        </p:nvSpPr>
        <p:spPr>
          <a:xfrm>
            <a:off x="640080" y="320040"/>
            <a:ext cx="6692827" cy="3892669"/>
          </a:xfrm>
        </p:spPr>
        <p:txBody>
          <a:bodyPr>
            <a:normAutofit/>
          </a:bodyPr>
          <a:lstStyle/>
          <a:p>
            <a:pPr algn="l"/>
            <a:r>
              <a:rPr lang="en-US" sz="6600"/>
              <a:t>Diagnosis and Tolerant Strategy of 3Level NPC Inverters</a:t>
            </a:r>
            <a:endParaRPr lang="tr-TR" sz="6600"/>
          </a:p>
        </p:txBody>
      </p:sp>
      <p:sp>
        <p:nvSpPr>
          <p:cNvPr id="5" name="Subtitle 4">
            <a:extLst>
              <a:ext uri="{FF2B5EF4-FFF2-40B4-BE49-F238E27FC236}">
                <a16:creationId xmlns:a16="http://schemas.microsoft.com/office/drawing/2014/main" id="{7E313AC6-718A-3E7C-BAF8-43BE2CC4E761}"/>
              </a:ext>
            </a:extLst>
          </p:cNvPr>
          <p:cNvSpPr>
            <a:spLocks noGrp="1"/>
          </p:cNvSpPr>
          <p:nvPr>
            <p:ph type="subTitle" idx="1"/>
          </p:nvPr>
        </p:nvSpPr>
        <p:spPr>
          <a:xfrm>
            <a:off x="640080" y="4631161"/>
            <a:ext cx="6692827" cy="1569486"/>
          </a:xfrm>
        </p:spPr>
        <p:txBody>
          <a:bodyPr>
            <a:normAutofit/>
          </a:bodyPr>
          <a:lstStyle/>
          <a:p>
            <a:pPr algn="l"/>
            <a:endParaRPr lang="en-US"/>
          </a:p>
          <a:p>
            <a:pPr algn="l"/>
            <a:r>
              <a:rPr lang="en-US"/>
              <a:t>Paper: </a:t>
            </a:r>
            <a:r>
              <a:rPr lang="en-US" b="1" i="0" u="sng" strike="noStrike" baseline="0">
                <a:latin typeface="Times New Roman" panose="02020603050405020304" pitchFamily="18" charset="0"/>
              </a:rPr>
              <a:t>Open-circuit fault detection method for Grid-side </a:t>
            </a:r>
            <a:r>
              <a:rPr lang="tr-TR" b="1" i="0" u="sng" strike="noStrike" baseline="0">
                <a:latin typeface="Times New Roman" panose="02020603050405020304" pitchFamily="18" charset="0"/>
              </a:rPr>
              <a:t>Three-level NPC Inverter</a:t>
            </a:r>
            <a:endParaRPr lang="tr-TR" b="1" u="sng" dirty="0"/>
          </a:p>
        </p:txBody>
      </p:sp>
      <p:sp>
        <p:nvSpPr>
          <p:cNvPr id="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48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5A851-34A5-1AC6-9BEA-586465E6DD2D}"/>
              </a:ext>
            </a:extLst>
          </p:cNvPr>
          <p:cNvSpPr>
            <a:spLocks noGrp="1"/>
          </p:cNvSpPr>
          <p:nvPr>
            <p:ph type="title"/>
          </p:nvPr>
        </p:nvSpPr>
        <p:spPr>
          <a:xfrm>
            <a:off x="630936" y="639520"/>
            <a:ext cx="3429000" cy="1719072"/>
          </a:xfrm>
        </p:spPr>
        <p:txBody>
          <a:bodyPr anchor="b">
            <a:normAutofit/>
          </a:bodyPr>
          <a:lstStyle/>
          <a:p>
            <a:r>
              <a:rPr lang="en-US" sz="3400"/>
              <a:t>Normal Operation of NPC 3-Level Inverter</a:t>
            </a:r>
            <a:endParaRPr lang="tr-TR" sz="3400"/>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F652CD8-15F1-CC06-576C-D3219D8358B3}"/>
              </a:ext>
            </a:extLst>
          </p:cNvPr>
          <p:cNvPicPr>
            <a:picLocks noChangeAspect="1"/>
          </p:cNvPicPr>
          <p:nvPr/>
        </p:nvPicPr>
        <p:blipFill rotWithShape="1">
          <a:blip r:embed="rId2"/>
          <a:srcRect l="3911" r="1802" b="-2"/>
          <a:stretch/>
        </p:blipFill>
        <p:spPr>
          <a:xfrm>
            <a:off x="5308776" y="640080"/>
            <a:ext cx="5594760" cy="5577840"/>
          </a:xfrm>
          <a:prstGeom prst="rect">
            <a:avLst/>
          </a:prstGeom>
        </p:spPr>
      </p:pic>
      <p:graphicFrame>
        <p:nvGraphicFramePr>
          <p:cNvPr id="6" name="Table 5">
            <a:extLst>
              <a:ext uri="{FF2B5EF4-FFF2-40B4-BE49-F238E27FC236}">
                <a16:creationId xmlns:a16="http://schemas.microsoft.com/office/drawing/2014/main" id="{F5FD5335-FA0F-90DC-D5A8-2EF3D460D9CB}"/>
              </a:ext>
            </a:extLst>
          </p:cNvPr>
          <p:cNvGraphicFramePr>
            <a:graphicFrameLocks noGrp="1"/>
          </p:cNvGraphicFramePr>
          <p:nvPr>
            <p:extLst>
              <p:ext uri="{D42A27DB-BD31-4B8C-83A1-F6EECF244321}">
                <p14:modId xmlns:p14="http://schemas.microsoft.com/office/powerpoint/2010/main" val="1630918296"/>
              </p:ext>
            </p:extLst>
          </p:nvPr>
        </p:nvGraphicFramePr>
        <p:xfrm>
          <a:off x="316910" y="3606216"/>
          <a:ext cx="4991866" cy="1954496"/>
        </p:xfrm>
        <a:graphic>
          <a:graphicData uri="http://schemas.openxmlformats.org/drawingml/2006/table">
            <a:tbl>
              <a:tblPr>
                <a:tableStyleId>{5C22544A-7EE6-4342-B048-85BDC9FD1C3A}</a:tableStyleId>
              </a:tblPr>
              <a:tblGrid>
                <a:gridCol w="855201">
                  <a:extLst>
                    <a:ext uri="{9D8B030D-6E8A-4147-A177-3AD203B41FA5}">
                      <a16:colId xmlns:a16="http://schemas.microsoft.com/office/drawing/2014/main" val="738067104"/>
                    </a:ext>
                  </a:extLst>
                </a:gridCol>
                <a:gridCol w="1075037">
                  <a:extLst>
                    <a:ext uri="{9D8B030D-6E8A-4147-A177-3AD203B41FA5}">
                      <a16:colId xmlns:a16="http://schemas.microsoft.com/office/drawing/2014/main" val="1871928831"/>
                    </a:ext>
                  </a:extLst>
                </a:gridCol>
                <a:gridCol w="765407">
                  <a:extLst>
                    <a:ext uri="{9D8B030D-6E8A-4147-A177-3AD203B41FA5}">
                      <a16:colId xmlns:a16="http://schemas.microsoft.com/office/drawing/2014/main" val="659605148"/>
                    </a:ext>
                  </a:extLst>
                </a:gridCol>
                <a:gridCol w="765407">
                  <a:extLst>
                    <a:ext uri="{9D8B030D-6E8A-4147-A177-3AD203B41FA5}">
                      <a16:colId xmlns:a16="http://schemas.microsoft.com/office/drawing/2014/main" val="3118763300"/>
                    </a:ext>
                  </a:extLst>
                </a:gridCol>
                <a:gridCol w="765407">
                  <a:extLst>
                    <a:ext uri="{9D8B030D-6E8A-4147-A177-3AD203B41FA5}">
                      <a16:colId xmlns:a16="http://schemas.microsoft.com/office/drawing/2014/main" val="1741976836"/>
                    </a:ext>
                  </a:extLst>
                </a:gridCol>
                <a:gridCol w="765407">
                  <a:extLst>
                    <a:ext uri="{9D8B030D-6E8A-4147-A177-3AD203B41FA5}">
                      <a16:colId xmlns:a16="http://schemas.microsoft.com/office/drawing/2014/main" val="3286428204"/>
                    </a:ext>
                  </a:extLst>
                </a:gridCol>
              </a:tblGrid>
              <a:tr h="488624">
                <a:tc>
                  <a:txBody>
                    <a:bodyPr/>
                    <a:lstStyle/>
                    <a:p>
                      <a:pPr algn="l" fontAlgn="b"/>
                      <a:r>
                        <a:rPr lang="tr-TR" sz="1800" u="none" strike="noStrike">
                          <a:effectLst/>
                        </a:rPr>
                        <a:t>State</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Vout</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Sa1</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Sa3</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Sa4</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878468668"/>
                  </a:ext>
                </a:extLst>
              </a:tr>
              <a:tr h="488624">
                <a:tc>
                  <a:txBody>
                    <a:bodyPr/>
                    <a:lstStyle/>
                    <a:p>
                      <a:pPr algn="l" fontAlgn="b"/>
                      <a:r>
                        <a:rPr lang="tr-TR" sz="1800" u="none" strike="noStrike">
                          <a:effectLst/>
                        </a:rPr>
                        <a:t>P</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327193577"/>
                  </a:ext>
                </a:extLst>
              </a:tr>
              <a:tr h="488624">
                <a:tc>
                  <a:txBody>
                    <a:bodyPr/>
                    <a:lstStyle/>
                    <a:p>
                      <a:pPr algn="l"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24995844"/>
                  </a:ext>
                </a:extLst>
              </a:tr>
              <a:tr h="488624">
                <a:tc>
                  <a:txBody>
                    <a:bodyPr/>
                    <a:lstStyle/>
                    <a:p>
                      <a:pPr algn="l" fontAlgn="b"/>
                      <a:r>
                        <a:rPr lang="tr-TR" sz="1800" u="none" strike="noStrike">
                          <a:effectLst/>
                        </a:rPr>
                        <a:t>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ON</a:t>
                      </a:r>
                      <a:endParaRPr lang="tr-TR" sz="1800" b="0" i="0" u="none" strike="noStrike" dirty="0">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36615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4FB4-DDD0-B804-B271-16CA1D362110}"/>
              </a:ext>
            </a:extLst>
          </p:cNvPr>
          <p:cNvSpPr>
            <a:spLocks noGrp="1"/>
          </p:cNvSpPr>
          <p:nvPr>
            <p:ph type="title"/>
          </p:nvPr>
        </p:nvSpPr>
        <p:spPr/>
        <p:txBody>
          <a:bodyPr/>
          <a:lstStyle/>
          <a:p>
            <a:r>
              <a:rPr lang="en-US" dirty="0"/>
              <a:t>NPC Under Fault Operation</a:t>
            </a:r>
            <a:endParaRPr lang="tr-TR" dirty="0"/>
          </a:p>
        </p:txBody>
      </p:sp>
      <p:sp>
        <p:nvSpPr>
          <p:cNvPr id="3" name="Content Placeholder 2">
            <a:extLst>
              <a:ext uri="{FF2B5EF4-FFF2-40B4-BE49-F238E27FC236}">
                <a16:creationId xmlns:a16="http://schemas.microsoft.com/office/drawing/2014/main" id="{AB9A5423-4DAD-63CB-C353-DEF9B175B7F9}"/>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105565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137034" y="609597"/>
            <a:ext cx="9392421" cy="1330841"/>
          </a:xfrm>
        </p:spPr>
        <p:txBody>
          <a:bodyPr>
            <a:normAutofit/>
          </a:bodyPr>
          <a:lstStyle/>
          <a:p>
            <a:r>
              <a:rPr lang="en-US"/>
              <a:t>Fault Diagnosis</a:t>
            </a:r>
            <a:endParaRPr lang="tr-TR"/>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137034" y="2198362"/>
            <a:ext cx="4958966" cy="3917773"/>
          </a:xfrm>
        </p:spPr>
        <p:txBody>
          <a:bodyPr>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pic>
        <p:nvPicPr>
          <p:cNvPr id="5" name="Picture 4">
            <a:extLst>
              <a:ext uri="{FF2B5EF4-FFF2-40B4-BE49-F238E27FC236}">
                <a16:creationId xmlns:a16="http://schemas.microsoft.com/office/drawing/2014/main" id="{4DC29CDE-0E94-5F4C-B04A-DE3400A6346C}"/>
              </a:ext>
            </a:extLst>
          </p:cNvPr>
          <p:cNvPicPr>
            <a:picLocks noChangeAspect="1"/>
          </p:cNvPicPr>
          <p:nvPr/>
        </p:nvPicPr>
        <p:blipFill>
          <a:blip r:embed="rId2"/>
          <a:stretch>
            <a:fillRect/>
          </a:stretch>
        </p:blipFill>
        <p:spPr>
          <a:xfrm>
            <a:off x="6623709" y="1145821"/>
            <a:ext cx="5460311" cy="391777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C737E8F-F9DB-256F-B614-72EA7E2A6860}"/>
              </a:ext>
            </a:extLst>
          </p:cNvPr>
          <p:cNvSpPr txBox="1"/>
          <p:nvPr/>
        </p:nvSpPr>
        <p:spPr>
          <a:xfrm>
            <a:off x="7953769" y="5342847"/>
            <a:ext cx="2800190" cy="369332"/>
          </a:xfrm>
          <a:prstGeom prst="rect">
            <a:avLst/>
          </a:prstGeom>
          <a:noFill/>
        </p:spPr>
        <p:txBody>
          <a:bodyPr wrap="none" rtlCol="0">
            <a:spAutoFit/>
          </a:bodyPr>
          <a:lstStyle/>
          <a:p>
            <a:r>
              <a:rPr lang="en-US" dirty="0"/>
              <a:t>Typical Failures for Inverters</a:t>
            </a:r>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7FA-0574-00CD-EF78-81249A924D55}"/>
              </a:ext>
            </a:extLst>
          </p:cNvPr>
          <p:cNvSpPr>
            <a:spLocks noGrp="1"/>
          </p:cNvSpPr>
          <p:nvPr>
            <p:ph type="title"/>
          </p:nvPr>
        </p:nvSpPr>
        <p:spPr/>
        <p:txBody>
          <a:bodyPr/>
          <a:lstStyle/>
          <a:p>
            <a:r>
              <a:rPr lang="en-US" dirty="0"/>
              <a:t>Matrix-Based Approach	</a:t>
            </a:r>
            <a:endParaRPr lang="tr-TR" dirty="0"/>
          </a:p>
        </p:txBody>
      </p:sp>
      <p:sp>
        <p:nvSpPr>
          <p:cNvPr id="3" name="Content Placeholder 2">
            <a:extLst>
              <a:ext uri="{FF2B5EF4-FFF2-40B4-BE49-F238E27FC236}">
                <a16:creationId xmlns:a16="http://schemas.microsoft.com/office/drawing/2014/main" id="{B7A4E76D-C661-5FC3-E196-E48689893295}"/>
              </a:ext>
            </a:extLst>
          </p:cNvPr>
          <p:cNvSpPr>
            <a:spLocks noGrp="1"/>
          </p:cNvSpPr>
          <p:nvPr>
            <p:ph idx="1"/>
          </p:nvPr>
        </p:nvSpPr>
        <p:spPr/>
        <p:txBody>
          <a:bodyPr/>
          <a:lstStyle/>
          <a:p>
            <a:r>
              <a:rPr lang="en-US" dirty="0"/>
              <a:t>For Open-Circuit Fault Tolerant (OCFT)</a:t>
            </a:r>
            <a:endParaRPr lang="tr-TR" dirty="0"/>
          </a:p>
        </p:txBody>
      </p:sp>
    </p:spTree>
    <p:extLst>
      <p:ext uri="{BB962C8B-B14F-4D97-AF65-F5344CB8AC3E}">
        <p14:creationId xmlns:p14="http://schemas.microsoft.com/office/powerpoint/2010/main" val="297085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TM04033927[[fn=Main Event]]</Template>
  <TotalTime>8346</TotalTime>
  <Words>675</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lpstr>Matrix-Based Approach </vt:lpstr>
      <vt:lpstr>Multiple Fault Switches</vt:lpstr>
      <vt:lpstr>Diagnosis and Tolerant Strategy of T-Type 3Level Inverters</vt:lpstr>
      <vt:lpstr>Diagnosis and Tolerant Strategy of T-Type 3LI</vt:lpstr>
      <vt:lpstr>Analysis of T-Type 3LI During Open-Switch Fault</vt:lpstr>
      <vt:lpstr>Fault-Tolerant Control Strategy</vt:lpstr>
      <vt:lpstr>Diagnosis and Tolerant Strategy of 3Level NPC Inverters</vt:lpstr>
      <vt:lpstr>Normal Operation of NPC 3-Level Inverter</vt:lpstr>
      <vt:lpstr>NPC Under Fault Operation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 Akuz</cp:lastModifiedBy>
  <cp:revision>56</cp:revision>
  <dcterms:created xsi:type="dcterms:W3CDTF">2024-02-13T18:34:23Z</dcterms:created>
  <dcterms:modified xsi:type="dcterms:W3CDTF">2024-02-27T06:22:45Z</dcterms:modified>
</cp:coreProperties>
</file>